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8" r:id="rId5"/>
    <p:sldId id="270" r:id="rId6"/>
    <p:sldId id="269" r:id="rId7"/>
    <p:sldId id="271"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25041-7286-4625-8F2B-0289DEC7FE7C}" v="23" dt="2020-07-22T14:23:23.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y Chandler" userId="a42a8e97-92cd-43b6-8643-c020a7081cad" providerId="ADAL" clId="{90C25041-7286-4625-8F2B-0289DEC7FE7C}"/>
    <pc:docChg chg="undo redo custSel addSld delSld modSld">
      <pc:chgData name="Zachary Chandler" userId="a42a8e97-92cd-43b6-8643-c020a7081cad" providerId="ADAL" clId="{90C25041-7286-4625-8F2B-0289DEC7FE7C}" dt="2020-07-22T14:24:57.391" v="1322" actId="1076"/>
      <pc:docMkLst>
        <pc:docMk/>
      </pc:docMkLst>
      <pc:sldChg chg="modSp mod">
        <pc:chgData name="Zachary Chandler" userId="a42a8e97-92cd-43b6-8643-c020a7081cad" providerId="ADAL" clId="{90C25041-7286-4625-8F2B-0289DEC7FE7C}" dt="2020-07-22T14:24:27.140" v="1310" actId="12"/>
        <pc:sldMkLst>
          <pc:docMk/>
          <pc:sldMk cId="4103040543" sldId="268"/>
        </pc:sldMkLst>
        <pc:spChg chg="mod">
          <ac:chgData name="Zachary Chandler" userId="a42a8e97-92cd-43b6-8643-c020a7081cad" providerId="ADAL" clId="{90C25041-7286-4625-8F2B-0289DEC7FE7C}" dt="2020-07-22T14:24:27.140" v="1310" actId="12"/>
          <ac:spMkLst>
            <pc:docMk/>
            <pc:sldMk cId="4103040543" sldId="268"/>
            <ac:spMk id="2" creationId="{34E4A26A-B86D-4F13-9D37-7DE4EC8287FD}"/>
          </ac:spMkLst>
        </pc:spChg>
        <pc:spChg chg="mod">
          <ac:chgData name="Zachary Chandler" userId="a42a8e97-92cd-43b6-8643-c020a7081cad" providerId="ADAL" clId="{90C25041-7286-4625-8F2B-0289DEC7FE7C}" dt="2020-07-21T13:43:57.992" v="37" actId="1076"/>
          <ac:spMkLst>
            <pc:docMk/>
            <pc:sldMk cId="4103040543" sldId="268"/>
            <ac:spMk id="7" creationId="{B91C8132-7A46-4C20-A9EF-6C1431AA3954}"/>
          </ac:spMkLst>
        </pc:spChg>
        <pc:picChg chg="mod">
          <ac:chgData name="Zachary Chandler" userId="a42a8e97-92cd-43b6-8643-c020a7081cad" providerId="ADAL" clId="{90C25041-7286-4625-8F2B-0289DEC7FE7C}" dt="2020-07-21T13:42:40.313" v="1" actId="1076"/>
          <ac:picMkLst>
            <pc:docMk/>
            <pc:sldMk cId="4103040543" sldId="268"/>
            <ac:picMk id="16" creationId="{A87300B5-9DAF-46A8-A3D3-B2EAB8B93C80}"/>
          </ac:picMkLst>
        </pc:picChg>
        <pc:picChg chg="mod">
          <ac:chgData name="Zachary Chandler" userId="a42a8e97-92cd-43b6-8643-c020a7081cad" providerId="ADAL" clId="{90C25041-7286-4625-8F2B-0289DEC7FE7C}" dt="2020-07-21T13:49:21.573" v="38" actId="1076"/>
          <ac:picMkLst>
            <pc:docMk/>
            <pc:sldMk cId="4103040543" sldId="268"/>
            <ac:picMk id="22" creationId="{6202690B-34F3-5C49-82E7-C14ADE9C4AB6}"/>
          </ac:picMkLst>
        </pc:picChg>
      </pc:sldChg>
      <pc:sldChg chg="modSp del mod">
        <pc:chgData name="Zachary Chandler" userId="a42a8e97-92cd-43b6-8643-c020a7081cad" providerId="ADAL" clId="{90C25041-7286-4625-8F2B-0289DEC7FE7C}" dt="2020-07-21T17:31:10.992" v="42" actId="47"/>
        <pc:sldMkLst>
          <pc:docMk/>
          <pc:sldMk cId="671306249" sldId="269"/>
        </pc:sldMkLst>
        <pc:spChg chg="mod">
          <ac:chgData name="Zachary Chandler" userId="a42a8e97-92cd-43b6-8643-c020a7081cad" providerId="ADAL" clId="{90C25041-7286-4625-8F2B-0289DEC7FE7C}" dt="2020-07-21T17:31:03.362" v="40" actId="20577"/>
          <ac:spMkLst>
            <pc:docMk/>
            <pc:sldMk cId="671306249" sldId="269"/>
            <ac:spMk id="2" creationId="{34E4A26A-B86D-4F13-9D37-7DE4EC8287FD}"/>
          </ac:spMkLst>
        </pc:spChg>
      </pc:sldChg>
      <pc:sldChg chg="modSp add mod">
        <pc:chgData name="Zachary Chandler" userId="a42a8e97-92cd-43b6-8643-c020a7081cad" providerId="ADAL" clId="{90C25041-7286-4625-8F2B-0289DEC7FE7C}" dt="2020-07-22T14:16:51.390" v="1207" actId="1076"/>
        <pc:sldMkLst>
          <pc:docMk/>
          <pc:sldMk cId="2516068128" sldId="269"/>
        </pc:sldMkLst>
        <pc:spChg chg="mod">
          <ac:chgData name="Zachary Chandler" userId="a42a8e97-92cd-43b6-8643-c020a7081cad" providerId="ADAL" clId="{90C25041-7286-4625-8F2B-0289DEC7FE7C}" dt="2020-07-22T14:16:46.706" v="1205" actId="20577"/>
          <ac:spMkLst>
            <pc:docMk/>
            <pc:sldMk cId="2516068128" sldId="269"/>
            <ac:spMk id="2" creationId="{34E4A26A-B86D-4F13-9D37-7DE4EC8287FD}"/>
          </ac:spMkLst>
        </pc:spChg>
        <pc:spChg chg="mod">
          <ac:chgData name="Zachary Chandler" userId="a42a8e97-92cd-43b6-8643-c020a7081cad" providerId="ADAL" clId="{90C25041-7286-4625-8F2B-0289DEC7FE7C}" dt="2020-07-21T17:31:32.452" v="48" actId="20577"/>
          <ac:spMkLst>
            <pc:docMk/>
            <pc:sldMk cId="2516068128" sldId="269"/>
            <ac:spMk id="7" creationId="{B91C8132-7A46-4C20-A9EF-6C1431AA3954}"/>
          </ac:spMkLst>
        </pc:spChg>
        <pc:picChg chg="mod">
          <ac:chgData name="Zachary Chandler" userId="a42a8e97-92cd-43b6-8643-c020a7081cad" providerId="ADAL" clId="{90C25041-7286-4625-8F2B-0289DEC7FE7C}" dt="2020-07-22T14:16:51.390" v="1207" actId="1076"/>
          <ac:picMkLst>
            <pc:docMk/>
            <pc:sldMk cId="2516068128" sldId="269"/>
            <ac:picMk id="22" creationId="{6202690B-34F3-5C49-82E7-C14ADE9C4AB6}"/>
          </ac:picMkLst>
        </pc:picChg>
      </pc:sldChg>
      <pc:sldChg chg="modSp del mod">
        <pc:chgData name="Zachary Chandler" userId="a42a8e97-92cd-43b6-8643-c020a7081cad" providerId="ADAL" clId="{90C25041-7286-4625-8F2B-0289DEC7FE7C}" dt="2020-07-21T17:31:09.522" v="41" actId="47"/>
        <pc:sldMkLst>
          <pc:docMk/>
          <pc:sldMk cId="882299596" sldId="270"/>
        </pc:sldMkLst>
        <pc:spChg chg="mod">
          <ac:chgData name="Zachary Chandler" userId="a42a8e97-92cd-43b6-8643-c020a7081cad" providerId="ADAL" clId="{90C25041-7286-4625-8F2B-0289DEC7FE7C}" dt="2020-07-21T17:30:52.992" v="39" actId="20577"/>
          <ac:spMkLst>
            <pc:docMk/>
            <pc:sldMk cId="882299596" sldId="270"/>
            <ac:spMk id="2" creationId="{34E4A26A-B86D-4F13-9D37-7DE4EC8287FD}"/>
          </ac:spMkLst>
        </pc:spChg>
      </pc:sldChg>
      <pc:sldChg chg="delSp modSp add mod">
        <pc:chgData name="Zachary Chandler" userId="a42a8e97-92cd-43b6-8643-c020a7081cad" providerId="ADAL" clId="{90C25041-7286-4625-8F2B-0289DEC7FE7C}" dt="2020-07-22T13:47:23.140" v="443" actId="20577"/>
        <pc:sldMkLst>
          <pc:docMk/>
          <pc:sldMk cId="2471184852" sldId="270"/>
        </pc:sldMkLst>
        <pc:spChg chg="mod">
          <ac:chgData name="Zachary Chandler" userId="a42a8e97-92cd-43b6-8643-c020a7081cad" providerId="ADAL" clId="{90C25041-7286-4625-8F2B-0289DEC7FE7C}" dt="2020-07-22T13:47:23.140" v="443" actId="20577"/>
          <ac:spMkLst>
            <pc:docMk/>
            <pc:sldMk cId="2471184852" sldId="270"/>
            <ac:spMk id="2" creationId="{34E4A26A-B86D-4F13-9D37-7DE4EC8287FD}"/>
          </ac:spMkLst>
        </pc:spChg>
        <pc:spChg chg="mod">
          <ac:chgData name="Zachary Chandler" userId="a42a8e97-92cd-43b6-8643-c020a7081cad" providerId="ADAL" clId="{90C25041-7286-4625-8F2B-0289DEC7FE7C}" dt="2020-07-22T13:41:24.023" v="106" actId="207"/>
          <ac:spMkLst>
            <pc:docMk/>
            <pc:sldMk cId="2471184852" sldId="270"/>
            <ac:spMk id="7" creationId="{B91C8132-7A46-4C20-A9EF-6C1431AA3954}"/>
          </ac:spMkLst>
        </pc:spChg>
        <pc:spChg chg="del">
          <ac:chgData name="Zachary Chandler" userId="a42a8e97-92cd-43b6-8643-c020a7081cad" providerId="ADAL" clId="{90C25041-7286-4625-8F2B-0289DEC7FE7C}" dt="2020-07-22T13:40:56.210" v="100" actId="478"/>
          <ac:spMkLst>
            <pc:docMk/>
            <pc:sldMk cId="2471184852" sldId="270"/>
            <ac:spMk id="21" creationId="{ED9DF080-9CCD-5B4C-9D57-25E84868A85F}"/>
          </ac:spMkLst>
        </pc:spChg>
        <pc:picChg chg="mod ord">
          <ac:chgData name="Zachary Chandler" userId="a42a8e97-92cd-43b6-8643-c020a7081cad" providerId="ADAL" clId="{90C25041-7286-4625-8F2B-0289DEC7FE7C}" dt="2020-07-22T13:41:03.073" v="101" actId="1076"/>
          <ac:picMkLst>
            <pc:docMk/>
            <pc:sldMk cId="2471184852" sldId="270"/>
            <ac:picMk id="16" creationId="{A87300B5-9DAF-46A8-A3D3-B2EAB8B93C80}"/>
          </ac:picMkLst>
        </pc:picChg>
        <pc:picChg chg="ord">
          <ac:chgData name="Zachary Chandler" userId="a42a8e97-92cd-43b6-8643-c020a7081cad" providerId="ADAL" clId="{90C25041-7286-4625-8F2B-0289DEC7FE7C}" dt="2020-07-22T13:40:52.773" v="99" actId="167"/>
          <ac:picMkLst>
            <pc:docMk/>
            <pc:sldMk cId="2471184852" sldId="270"/>
            <ac:picMk id="22" creationId="{6202690B-34F3-5C49-82E7-C14ADE9C4AB6}"/>
          </ac:picMkLst>
        </pc:picChg>
      </pc:sldChg>
      <pc:sldChg chg="addSp delSp modSp add mod">
        <pc:chgData name="Zachary Chandler" userId="a42a8e97-92cd-43b6-8643-c020a7081cad" providerId="ADAL" clId="{90C25041-7286-4625-8F2B-0289DEC7FE7C}" dt="2020-07-22T14:24:57.391" v="1322" actId="1076"/>
        <pc:sldMkLst>
          <pc:docMk/>
          <pc:sldMk cId="3680851054" sldId="271"/>
        </pc:sldMkLst>
        <pc:spChg chg="del mod">
          <ac:chgData name="Zachary Chandler" userId="a42a8e97-92cd-43b6-8643-c020a7081cad" providerId="ADAL" clId="{90C25041-7286-4625-8F2B-0289DEC7FE7C}" dt="2020-07-22T13:56:28.123" v="515"/>
          <ac:spMkLst>
            <pc:docMk/>
            <pc:sldMk cId="3680851054" sldId="271"/>
            <ac:spMk id="2" creationId="{34E4A26A-B86D-4F13-9D37-7DE4EC8287FD}"/>
          </ac:spMkLst>
        </pc:spChg>
        <pc:spChg chg="add mod">
          <ac:chgData name="Zachary Chandler" userId="a42a8e97-92cd-43b6-8643-c020a7081cad" providerId="ADAL" clId="{90C25041-7286-4625-8F2B-0289DEC7FE7C}" dt="2020-07-22T14:24:54.107" v="1320" actId="20577"/>
          <ac:spMkLst>
            <pc:docMk/>
            <pc:sldMk cId="3680851054" sldId="271"/>
            <ac:spMk id="3" creationId="{A43A49D6-F1D9-40F7-A303-5318C15EC0BF}"/>
          </ac:spMkLst>
        </pc:spChg>
        <pc:spChg chg="mod">
          <ac:chgData name="Zachary Chandler" userId="a42a8e97-92cd-43b6-8643-c020a7081cad" providerId="ADAL" clId="{90C25041-7286-4625-8F2B-0289DEC7FE7C}" dt="2020-07-22T13:55:28.573" v="512" actId="20577"/>
          <ac:spMkLst>
            <pc:docMk/>
            <pc:sldMk cId="3680851054" sldId="271"/>
            <ac:spMk id="7" creationId="{B91C8132-7A46-4C20-A9EF-6C1431AA3954}"/>
          </ac:spMkLst>
        </pc:spChg>
        <pc:picChg chg="mod">
          <ac:chgData name="Zachary Chandler" userId="a42a8e97-92cd-43b6-8643-c020a7081cad" providerId="ADAL" clId="{90C25041-7286-4625-8F2B-0289DEC7FE7C}" dt="2020-07-22T14:24:57.391" v="1322" actId="1076"/>
          <ac:picMkLst>
            <pc:docMk/>
            <pc:sldMk cId="3680851054" sldId="271"/>
            <ac:picMk id="22" creationId="{6202690B-34F3-5C49-82E7-C14ADE9C4AB6}"/>
          </ac:picMkLst>
        </pc:picChg>
      </pc:sldChg>
      <pc:sldChg chg="del">
        <pc:chgData name="Zachary Chandler" userId="a42a8e97-92cd-43b6-8643-c020a7081cad" providerId="ADAL" clId="{90C25041-7286-4625-8F2B-0289DEC7FE7C}" dt="2020-07-21T17:31:11.945" v="43" actId="47"/>
        <pc:sldMkLst>
          <pc:docMk/>
          <pc:sldMk cId="3906574828" sldId="271"/>
        </pc:sldMkLst>
      </pc:sldChg>
      <pc:sldChg chg="modSp add mod">
        <pc:chgData name="Zachary Chandler" userId="a42a8e97-92cd-43b6-8643-c020a7081cad" providerId="ADAL" clId="{90C25041-7286-4625-8F2B-0289DEC7FE7C}" dt="2020-07-22T14:16:27.023" v="1202"/>
        <pc:sldMkLst>
          <pc:docMk/>
          <pc:sldMk cId="2304973511" sldId="272"/>
        </pc:sldMkLst>
        <pc:spChg chg="mod">
          <ac:chgData name="Zachary Chandler" userId="a42a8e97-92cd-43b6-8643-c020a7081cad" providerId="ADAL" clId="{90C25041-7286-4625-8F2B-0289DEC7FE7C}" dt="2020-07-22T14:16:27.023" v="1202"/>
          <ac:spMkLst>
            <pc:docMk/>
            <pc:sldMk cId="2304973511" sldId="272"/>
            <ac:spMk id="3" creationId="{A43A49D6-F1D9-40F7-A303-5318C15EC0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EF5F0-C76B-48E1-9B60-633C6C32323D}" type="datetimeFigureOut">
              <a:rPr lang="en-US" smtClean="0"/>
              <a:t>7/21/2020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9E690-9B2A-46F2-97EA-7ABAD116F1FB}" type="slidenum">
              <a:rPr lang="en-US" smtClean="0"/>
              <a:t>‹#›</a:t>
            </a:fld>
            <a:endParaRPr lang="en-US"/>
          </a:p>
        </p:txBody>
      </p:sp>
    </p:spTree>
    <p:extLst>
      <p:ext uri="{BB962C8B-B14F-4D97-AF65-F5344CB8AC3E}">
        <p14:creationId xmlns:p14="http://schemas.microsoft.com/office/powerpoint/2010/main" val="336105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173BA-1F43-A64F-91FE-CD5F5EBDAE3D}" type="slidenum">
              <a:rPr lang="en-US" smtClean="0"/>
              <a:t>1</a:t>
            </a:fld>
            <a:endParaRPr lang="en-US"/>
          </a:p>
        </p:txBody>
      </p:sp>
    </p:spTree>
    <p:extLst>
      <p:ext uri="{BB962C8B-B14F-4D97-AF65-F5344CB8AC3E}">
        <p14:creationId xmlns:p14="http://schemas.microsoft.com/office/powerpoint/2010/main" val="70630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173BA-1F43-A64F-91FE-CD5F5EBDAE3D}" type="slidenum">
              <a:rPr lang="en-US" smtClean="0"/>
              <a:t>2</a:t>
            </a:fld>
            <a:endParaRPr lang="en-US"/>
          </a:p>
        </p:txBody>
      </p:sp>
    </p:spTree>
    <p:extLst>
      <p:ext uri="{BB962C8B-B14F-4D97-AF65-F5344CB8AC3E}">
        <p14:creationId xmlns:p14="http://schemas.microsoft.com/office/powerpoint/2010/main" val="336147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173BA-1F43-A64F-91FE-CD5F5EBDAE3D}" type="slidenum">
              <a:rPr lang="en-US" smtClean="0"/>
              <a:t>3</a:t>
            </a:fld>
            <a:endParaRPr lang="en-US"/>
          </a:p>
        </p:txBody>
      </p:sp>
    </p:spTree>
    <p:extLst>
      <p:ext uri="{BB962C8B-B14F-4D97-AF65-F5344CB8AC3E}">
        <p14:creationId xmlns:p14="http://schemas.microsoft.com/office/powerpoint/2010/main" val="25449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173BA-1F43-A64F-91FE-CD5F5EBDAE3D}" type="slidenum">
              <a:rPr lang="en-US" smtClean="0"/>
              <a:t>4</a:t>
            </a:fld>
            <a:endParaRPr lang="en-US"/>
          </a:p>
        </p:txBody>
      </p:sp>
    </p:spTree>
    <p:extLst>
      <p:ext uri="{BB962C8B-B14F-4D97-AF65-F5344CB8AC3E}">
        <p14:creationId xmlns:p14="http://schemas.microsoft.com/office/powerpoint/2010/main" val="262145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173BA-1F43-A64F-91FE-CD5F5EBDAE3D}" type="slidenum">
              <a:rPr lang="en-US" smtClean="0"/>
              <a:t>5</a:t>
            </a:fld>
            <a:endParaRPr lang="en-US"/>
          </a:p>
        </p:txBody>
      </p:sp>
    </p:spTree>
    <p:extLst>
      <p:ext uri="{BB962C8B-B14F-4D97-AF65-F5344CB8AC3E}">
        <p14:creationId xmlns:p14="http://schemas.microsoft.com/office/powerpoint/2010/main" val="11706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52F4-05AC-4770-A8BC-2E5967F9F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2192F5-0222-490F-BA26-A76B39973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F8A0E-AED3-4E5F-A850-D3B3F0FEEC80}"/>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5" name="Footer Placeholder 4">
            <a:extLst>
              <a:ext uri="{FF2B5EF4-FFF2-40B4-BE49-F238E27FC236}">
                <a16:creationId xmlns:a16="http://schemas.microsoft.com/office/drawing/2014/main" id="{739B8D35-6B98-41AE-9F76-E19072190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462F5-AA8A-4F1E-8E4C-2D4E65900463}"/>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230311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B3BA-07C4-4562-B105-CBB1DA1C24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A6825-E5B3-43DC-A078-0A2FE91C2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699D1-2973-4382-A758-970E5DF72575}"/>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5" name="Footer Placeholder 4">
            <a:extLst>
              <a:ext uri="{FF2B5EF4-FFF2-40B4-BE49-F238E27FC236}">
                <a16:creationId xmlns:a16="http://schemas.microsoft.com/office/drawing/2014/main" id="{12A1B110-C47E-4D16-BA64-3781FC7B1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BA18B-D08C-40F1-8028-3096A24F8345}"/>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52840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B4BC22-78E8-4FE0-BB5C-B8049526B6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7A04A-B2A7-4FA5-866F-5BB8DC0939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21EBD-2FFB-4AEC-B7EC-02D9681C2DF3}"/>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5" name="Footer Placeholder 4">
            <a:extLst>
              <a:ext uri="{FF2B5EF4-FFF2-40B4-BE49-F238E27FC236}">
                <a16:creationId xmlns:a16="http://schemas.microsoft.com/office/drawing/2014/main" id="{056B8E0D-2FF6-4D95-ABF2-EFC0F3845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0E479-F268-4D4E-92A0-F4716816DEE3}"/>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145098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5DFE-6C92-4064-A8A4-FA78A0A6E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15821-2C7B-4617-9497-2F06B2AA3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4DBE6-4FFF-454E-82F7-7F9A6F0230F3}"/>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5" name="Footer Placeholder 4">
            <a:extLst>
              <a:ext uri="{FF2B5EF4-FFF2-40B4-BE49-F238E27FC236}">
                <a16:creationId xmlns:a16="http://schemas.microsoft.com/office/drawing/2014/main" id="{A016422E-99F3-43EC-BA3F-A7AE1D3DC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CAA2F-1D75-4A08-856C-A67C818F0736}"/>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408452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8BB4-7654-401B-86EC-728FA8464D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BC3D1-C1EA-4F0A-85DB-540C14949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9EA5C0-82BB-4C49-A3EC-EA2A5DF809D8}"/>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5" name="Footer Placeholder 4">
            <a:extLst>
              <a:ext uri="{FF2B5EF4-FFF2-40B4-BE49-F238E27FC236}">
                <a16:creationId xmlns:a16="http://schemas.microsoft.com/office/drawing/2014/main" id="{CA2BD7A3-D1C0-4823-B26B-CCFB2365F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F4002-25B8-4774-8151-923D36BCBBFB}"/>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162026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733D-6509-4DE0-A46C-CC4AF05CB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5167C-03A0-4251-B11C-588B2CA750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846F3F-1AB8-46A3-BC8D-3C8587678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5D85A3-4D85-4717-941E-E15D3878F732}"/>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6" name="Footer Placeholder 5">
            <a:extLst>
              <a:ext uri="{FF2B5EF4-FFF2-40B4-BE49-F238E27FC236}">
                <a16:creationId xmlns:a16="http://schemas.microsoft.com/office/drawing/2014/main" id="{E398AB76-AA46-4AC0-B8A5-453A6BBD8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EC3A7-DE87-472D-81F3-8B25EB3BDF2B}"/>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323478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6FC4-BA62-482E-8FA2-9B321FAE1E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E8F6E-B212-446D-B4C8-288C9C817F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99328-839D-4EAA-B3FE-1C59EAC72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C085E-EEE1-4EB7-994B-519A4FFD2B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6142E8-E4FC-4729-A620-1FE8D301E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F92E8D-7ED1-49A6-B737-0D8AA6326F62}"/>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8" name="Footer Placeholder 7">
            <a:extLst>
              <a:ext uri="{FF2B5EF4-FFF2-40B4-BE49-F238E27FC236}">
                <a16:creationId xmlns:a16="http://schemas.microsoft.com/office/drawing/2014/main" id="{165D2744-DFF4-49D8-B16E-3C3A8C3DC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2A1D50-5874-4B5D-B6D8-055F51DF4565}"/>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184059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F819-512E-447D-83F0-87B17E1B82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C5C411-120A-4544-BD3D-A2F92CA05BDC}"/>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4" name="Footer Placeholder 3">
            <a:extLst>
              <a:ext uri="{FF2B5EF4-FFF2-40B4-BE49-F238E27FC236}">
                <a16:creationId xmlns:a16="http://schemas.microsoft.com/office/drawing/2014/main" id="{48291C1F-6EB3-4EBF-B61F-D1DF839CEF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C708A7-14A9-4F0D-9814-8F1D636E7254}"/>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18597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27CD1-9A88-48A2-8BE4-5B435ECF39B8}"/>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3" name="Footer Placeholder 2">
            <a:extLst>
              <a:ext uri="{FF2B5EF4-FFF2-40B4-BE49-F238E27FC236}">
                <a16:creationId xmlns:a16="http://schemas.microsoft.com/office/drawing/2014/main" id="{71B9E8B9-36BB-465E-BB91-1F7F86B43F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6B984C-357D-4655-B251-1FB93686FEF5}"/>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122613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C4F0-4D25-43FA-BD75-9A6B3C608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826AB-1E4D-4B56-9F8D-F0385B80C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B8E893-C7DF-4B04-82A1-82C496CBC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AD559-C82F-4B5A-BC7A-DFD219842EF5}"/>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6" name="Footer Placeholder 5">
            <a:extLst>
              <a:ext uri="{FF2B5EF4-FFF2-40B4-BE49-F238E27FC236}">
                <a16:creationId xmlns:a16="http://schemas.microsoft.com/office/drawing/2014/main" id="{DBC03178-3CD4-4A4C-AE86-6C22B176B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6D38B-0845-4AB6-91FA-F10BE6C9853B}"/>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257785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7ABC-B108-45FF-BD4F-A601AF61E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FFF95B-198E-439F-BBBF-69AFD0299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CB1D6E-8631-4B08-986B-6D168AC40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321A9-4AF8-4BC4-BE4F-D6DD6E796335}"/>
              </a:ext>
            </a:extLst>
          </p:cNvPr>
          <p:cNvSpPr>
            <a:spLocks noGrp="1"/>
          </p:cNvSpPr>
          <p:nvPr>
            <p:ph type="dt" sz="half" idx="10"/>
          </p:nvPr>
        </p:nvSpPr>
        <p:spPr/>
        <p:txBody>
          <a:bodyPr/>
          <a:lstStyle/>
          <a:p>
            <a:fld id="{A2882E4D-1A31-4A98-BB31-94BA7EC9DBD7}" type="datetimeFigureOut">
              <a:rPr lang="en-US" smtClean="0"/>
              <a:t>7/21/2020</a:t>
            </a:fld>
            <a:endParaRPr lang="en-US"/>
          </a:p>
        </p:txBody>
      </p:sp>
      <p:sp>
        <p:nvSpPr>
          <p:cNvPr id="6" name="Footer Placeholder 5">
            <a:extLst>
              <a:ext uri="{FF2B5EF4-FFF2-40B4-BE49-F238E27FC236}">
                <a16:creationId xmlns:a16="http://schemas.microsoft.com/office/drawing/2014/main" id="{E5D2C4E1-356F-47D4-ADBC-93AE826CF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82915-79BC-46C8-9553-847E6773086E}"/>
              </a:ext>
            </a:extLst>
          </p:cNvPr>
          <p:cNvSpPr>
            <a:spLocks noGrp="1"/>
          </p:cNvSpPr>
          <p:nvPr>
            <p:ph type="sldNum" sz="quarter" idx="12"/>
          </p:nvPr>
        </p:nvSpPr>
        <p:spPr/>
        <p:txBody>
          <a:bodyPr/>
          <a:lstStyle/>
          <a:p>
            <a:fld id="{B5B1F077-41E9-4305-B329-7E06972ECD62}" type="slidenum">
              <a:rPr lang="en-US" smtClean="0"/>
              <a:t>‹#›</a:t>
            </a:fld>
            <a:endParaRPr lang="en-US"/>
          </a:p>
        </p:txBody>
      </p:sp>
    </p:spTree>
    <p:extLst>
      <p:ext uri="{BB962C8B-B14F-4D97-AF65-F5344CB8AC3E}">
        <p14:creationId xmlns:p14="http://schemas.microsoft.com/office/powerpoint/2010/main" val="265486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28063-CCA2-4FC2-9B41-5C20D62D9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3FB528-93D4-4C96-A2D9-F121EC2A1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122CA-79C0-4CD8-A3C2-AAE02B04C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82E4D-1A31-4A98-BB31-94BA7EC9DBD7}" type="datetimeFigureOut">
              <a:rPr lang="en-US" smtClean="0"/>
              <a:t>7/21/2020</a:t>
            </a:fld>
            <a:endParaRPr lang="en-US"/>
          </a:p>
        </p:txBody>
      </p:sp>
      <p:sp>
        <p:nvSpPr>
          <p:cNvPr id="5" name="Footer Placeholder 4">
            <a:extLst>
              <a:ext uri="{FF2B5EF4-FFF2-40B4-BE49-F238E27FC236}">
                <a16:creationId xmlns:a16="http://schemas.microsoft.com/office/drawing/2014/main" id="{AB77675A-CB1A-4917-A038-976270F8B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372E0-0E52-4C8F-BB54-1EA19916C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1F077-41E9-4305-B329-7E06972ECD62}" type="slidenum">
              <a:rPr lang="en-US" smtClean="0"/>
              <a:t>‹#›</a:t>
            </a:fld>
            <a:endParaRPr lang="en-US"/>
          </a:p>
        </p:txBody>
      </p:sp>
    </p:spTree>
    <p:extLst>
      <p:ext uri="{BB962C8B-B14F-4D97-AF65-F5344CB8AC3E}">
        <p14:creationId xmlns:p14="http://schemas.microsoft.com/office/powerpoint/2010/main" val="334541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D9DF080-9CCD-5B4C-9D57-25E84868A85F}"/>
              </a:ext>
            </a:extLst>
          </p:cNvPr>
          <p:cNvSpPr/>
          <p:nvPr/>
        </p:nvSpPr>
        <p:spPr>
          <a:xfrm>
            <a:off x="0" y="0"/>
            <a:ext cx="12192000" cy="683254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2" name="Picture 21">
            <a:extLst>
              <a:ext uri="{FF2B5EF4-FFF2-40B4-BE49-F238E27FC236}">
                <a16:creationId xmlns:a16="http://schemas.microsoft.com/office/drawing/2014/main" id="{6202690B-34F3-5C49-82E7-C14ADE9C4AB6}"/>
              </a:ext>
            </a:extLst>
          </p:cNvPr>
          <p:cNvPicPr>
            <a:picLocks noChangeAspect="1"/>
          </p:cNvPicPr>
          <p:nvPr/>
        </p:nvPicPr>
        <p:blipFill rotWithShape="1">
          <a:blip r:embed="rId3">
            <a:alphaModFix amt="5000"/>
          </a:blip>
          <a:srcRect l="-385" t="487" r="1" b="18993"/>
          <a:stretch/>
        </p:blipFill>
        <p:spPr>
          <a:xfrm>
            <a:off x="0" y="0"/>
            <a:ext cx="12285261" cy="6972314"/>
          </a:xfrm>
          <a:prstGeom prst="rect">
            <a:avLst/>
          </a:prstGeom>
          <a:solidFill>
            <a:schemeClr val="tx1">
              <a:lumMod val="85000"/>
              <a:lumOff val="15000"/>
            </a:schemeClr>
          </a:solidFill>
        </p:spPr>
      </p:pic>
      <p:sp>
        <p:nvSpPr>
          <p:cNvPr id="7" name="TextBox 6">
            <a:extLst>
              <a:ext uri="{FF2B5EF4-FFF2-40B4-BE49-F238E27FC236}">
                <a16:creationId xmlns:a16="http://schemas.microsoft.com/office/drawing/2014/main" id="{B91C8132-7A46-4C20-A9EF-6C1431AA3954}"/>
              </a:ext>
            </a:extLst>
          </p:cNvPr>
          <p:cNvSpPr txBox="1"/>
          <p:nvPr/>
        </p:nvSpPr>
        <p:spPr>
          <a:xfrm>
            <a:off x="911225" y="1181113"/>
            <a:ext cx="10369550" cy="561436"/>
          </a:xfrm>
          <a:prstGeom prst="rect">
            <a:avLst/>
          </a:prstGeom>
          <a:noFill/>
        </p:spPr>
        <p:txBody>
          <a:bodyPr wrap="square" rtlCol="0">
            <a:spAutoFit/>
          </a:bodyPr>
          <a:lstStyle/>
          <a:p>
            <a:pPr algn="ctr">
              <a:lnSpc>
                <a:spcPct val="120000"/>
              </a:lnSpc>
              <a:spcBef>
                <a:spcPts val="600"/>
              </a:spcBef>
            </a:pPr>
            <a:r>
              <a:rPr lang="en-US" sz="2800" dirty="0">
                <a:solidFill>
                  <a:prstClr val="white"/>
                </a:solidFill>
                <a:latin typeface="Open Sans" charset="0"/>
                <a:ea typeface="Open Sans" charset="0"/>
                <a:cs typeface="Open Sans" charset="0"/>
              </a:rPr>
              <a:t>Genesee &amp; Wyoming Research</a:t>
            </a:r>
          </a:p>
        </p:txBody>
      </p:sp>
      <p:pic>
        <p:nvPicPr>
          <p:cNvPr id="16" name="Picture 15">
            <a:extLst>
              <a:ext uri="{FF2B5EF4-FFF2-40B4-BE49-F238E27FC236}">
                <a16:creationId xmlns:a16="http://schemas.microsoft.com/office/drawing/2014/main" id="{A87300B5-9DAF-46A8-A3D3-B2EAB8B93C80}"/>
              </a:ext>
            </a:extLst>
          </p:cNvPr>
          <p:cNvPicPr>
            <a:picLocks noChangeAspect="1"/>
          </p:cNvPicPr>
          <p:nvPr/>
        </p:nvPicPr>
        <p:blipFill>
          <a:blip r:embed="rId4"/>
          <a:stretch>
            <a:fillRect/>
          </a:stretch>
        </p:blipFill>
        <p:spPr>
          <a:xfrm>
            <a:off x="4273287" y="-57157"/>
            <a:ext cx="3552159" cy="1672509"/>
          </a:xfrm>
          <a:prstGeom prst="rect">
            <a:avLst/>
          </a:prstGeom>
        </p:spPr>
      </p:pic>
      <p:sp>
        <p:nvSpPr>
          <p:cNvPr id="2" name="TextBox 1">
            <a:extLst>
              <a:ext uri="{FF2B5EF4-FFF2-40B4-BE49-F238E27FC236}">
                <a16:creationId xmlns:a16="http://schemas.microsoft.com/office/drawing/2014/main" id="{34E4A26A-B86D-4F13-9D37-7DE4EC8287FD}"/>
              </a:ext>
            </a:extLst>
          </p:cNvPr>
          <p:cNvSpPr txBox="1"/>
          <p:nvPr/>
        </p:nvSpPr>
        <p:spPr>
          <a:xfrm>
            <a:off x="206435" y="1939170"/>
            <a:ext cx="11685864" cy="4524315"/>
          </a:xfrm>
          <a:prstGeom prst="rect">
            <a:avLst/>
          </a:prstGeom>
          <a:noFill/>
        </p:spPr>
        <p:txBody>
          <a:bodyPr wrap="square" rtlCol="0">
            <a:spAutoFit/>
          </a:bodyPr>
          <a:lstStyle/>
          <a:p>
            <a:pPr lvl="0"/>
            <a:endParaRPr lang="en-US" dirty="0">
              <a:solidFill>
                <a:schemeClr val="bg2"/>
              </a:solidFill>
            </a:endParaRPr>
          </a:p>
          <a:p>
            <a:pPr lvl="0"/>
            <a:r>
              <a:rPr lang="en-US" sz="1800" dirty="0">
                <a:solidFill>
                  <a:prstClr val="white"/>
                </a:solidFill>
                <a:ea typeface="Open Sans" charset="0"/>
                <a:cs typeface="Open Sans" charset="0"/>
              </a:rPr>
              <a:t>Genesee &amp; </a:t>
            </a:r>
            <a:r>
              <a:rPr lang="en-US" sz="1800" dirty="0">
                <a:solidFill>
                  <a:schemeClr val="bg1"/>
                </a:solidFill>
                <a:ea typeface="Open Sans" charset="0"/>
                <a:cs typeface="Open Sans" charset="0"/>
              </a:rPr>
              <a:t>Wyoming</a:t>
            </a:r>
            <a:r>
              <a:rPr lang="en-US" dirty="0">
                <a:solidFill>
                  <a:schemeClr val="bg1"/>
                </a:solidFill>
              </a:rPr>
              <a:t>, roughly 8,000 employees</a:t>
            </a:r>
            <a:r>
              <a:rPr lang="en-US" dirty="0">
                <a:solidFill>
                  <a:schemeClr val="bg2"/>
                </a:solidFill>
              </a:rPr>
              <a:t>, acquired by BIP in 2019 for $8.4B.</a:t>
            </a:r>
          </a:p>
          <a:p>
            <a:pPr lvl="0"/>
            <a:r>
              <a:rPr lang="en-US" dirty="0">
                <a:solidFill>
                  <a:schemeClr val="bg2"/>
                </a:solidFill>
              </a:rPr>
              <a:t> </a:t>
            </a:r>
          </a:p>
          <a:p>
            <a:pPr marL="285750" lvl="0" indent="-285750">
              <a:buFont typeface="Arial" panose="020B0604020202020204" pitchFamily="34" charset="0"/>
              <a:buChar char="•"/>
            </a:pPr>
            <a:r>
              <a:rPr lang="en-US" dirty="0">
                <a:solidFill>
                  <a:schemeClr val="bg2"/>
                </a:solidFill>
              </a:rPr>
              <a:t>Operations in North America and Europe.</a:t>
            </a:r>
          </a:p>
          <a:p>
            <a:pPr lvl="0"/>
            <a:endParaRPr lang="en-US" dirty="0">
              <a:solidFill>
                <a:schemeClr val="bg2"/>
              </a:solidFill>
            </a:endParaRPr>
          </a:p>
          <a:p>
            <a:pPr marL="285750" indent="-285750">
              <a:buFont typeface="Arial" panose="020B0604020202020204" pitchFamily="34" charset="0"/>
              <a:buChar char="•"/>
            </a:pPr>
            <a:r>
              <a:rPr lang="en-US" dirty="0">
                <a:solidFill>
                  <a:schemeClr val="bg1"/>
                </a:solidFill>
              </a:rPr>
              <a:t>Genesee &amp; Wyoming Inc. owns or leases 116 freight railroads worldwide organized in locally managed operating regions with 7,300 employees serving 3,000 customers.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G&amp;W’s four North American regions serve 42 U.S. states and four Canadian provinces and include 113 short line and regional freight railroads with more than 13,000 track-miles.</a:t>
            </a:r>
          </a:p>
          <a:p>
            <a:pPr>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G&amp;W’s UK/Europe Region includes the U.K.’s largest rail maritime intermodal operator and second-largest freight rail provider, as well as regional rail services in Continental Europe.</a:t>
            </a:r>
            <a:br>
              <a:rPr lang="en-US" dirty="0">
                <a:solidFill>
                  <a:schemeClr val="bg1"/>
                </a:solidFill>
              </a:rPr>
            </a:br>
            <a:r>
              <a:rPr lang="en-US" dirty="0">
                <a:solidFill>
                  <a:schemeClr val="bg1"/>
                </a:solidFill>
              </a:rPr>
              <a:t> </a:t>
            </a:r>
          </a:p>
          <a:p>
            <a:pPr marL="285750" indent="-285750">
              <a:buFont typeface="Arial" panose="020B0604020202020204" pitchFamily="34" charset="0"/>
              <a:buChar char="•"/>
            </a:pPr>
            <a:r>
              <a:rPr lang="en-US" dirty="0">
                <a:solidFill>
                  <a:schemeClr val="bg1"/>
                </a:solidFill>
              </a:rPr>
              <a:t>G&amp;W subsidiaries and joint ventures also provide rail service at more than 30 major ports, rail-ferry service between the U.S. Southeast and Mexico, transload services, contract coal loading</a:t>
            </a:r>
            <a:r>
              <a:rPr lang="en-US" b="1" dirty="0">
                <a:solidFill>
                  <a:schemeClr val="bg1"/>
                </a:solidFill>
              </a:rPr>
              <a:t> </a:t>
            </a:r>
            <a:r>
              <a:rPr lang="en-US" dirty="0">
                <a:solidFill>
                  <a:schemeClr val="bg1"/>
                </a:solidFill>
              </a:rPr>
              <a:t> and railcar switching and repair.”</a:t>
            </a:r>
          </a:p>
        </p:txBody>
      </p:sp>
    </p:spTree>
    <p:extLst>
      <p:ext uri="{BB962C8B-B14F-4D97-AF65-F5344CB8AC3E}">
        <p14:creationId xmlns:p14="http://schemas.microsoft.com/office/powerpoint/2010/main" val="410304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202690B-34F3-5C49-82E7-C14ADE9C4AB6}"/>
              </a:ext>
            </a:extLst>
          </p:cNvPr>
          <p:cNvPicPr>
            <a:picLocks noChangeAspect="1"/>
          </p:cNvPicPr>
          <p:nvPr/>
        </p:nvPicPr>
        <p:blipFill rotWithShape="1">
          <a:blip r:embed="rId3">
            <a:alphaModFix amt="5000"/>
          </a:blip>
          <a:srcRect l="-385" t="487" r="1" b="18993"/>
          <a:stretch/>
        </p:blipFill>
        <p:spPr>
          <a:xfrm>
            <a:off x="0" y="0"/>
            <a:ext cx="12285261" cy="6972314"/>
          </a:xfrm>
          <a:prstGeom prst="rect">
            <a:avLst/>
          </a:prstGeom>
          <a:solidFill>
            <a:schemeClr val="tx1">
              <a:lumMod val="85000"/>
              <a:lumOff val="15000"/>
            </a:schemeClr>
          </a:solidFill>
        </p:spPr>
      </p:pic>
      <p:pic>
        <p:nvPicPr>
          <p:cNvPr id="16" name="Picture 15">
            <a:extLst>
              <a:ext uri="{FF2B5EF4-FFF2-40B4-BE49-F238E27FC236}">
                <a16:creationId xmlns:a16="http://schemas.microsoft.com/office/drawing/2014/main" id="{A87300B5-9DAF-46A8-A3D3-B2EAB8B93C80}"/>
              </a:ext>
            </a:extLst>
          </p:cNvPr>
          <p:cNvPicPr>
            <a:picLocks noChangeAspect="1"/>
          </p:cNvPicPr>
          <p:nvPr/>
        </p:nvPicPr>
        <p:blipFill>
          <a:blip r:embed="rId4"/>
          <a:stretch>
            <a:fillRect/>
          </a:stretch>
        </p:blipFill>
        <p:spPr>
          <a:xfrm>
            <a:off x="4273287" y="0"/>
            <a:ext cx="3552159" cy="1627495"/>
          </a:xfrm>
          <a:prstGeom prst="rect">
            <a:avLst/>
          </a:prstGeom>
        </p:spPr>
      </p:pic>
      <p:sp>
        <p:nvSpPr>
          <p:cNvPr id="7" name="TextBox 6">
            <a:extLst>
              <a:ext uri="{FF2B5EF4-FFF2-40B4-BE49-F238E27FC236}">
                <a16:creationId xmlns:a16="http://schemas.microsoft.com/office/drawing/2014/main" id="{B91C8132-7A46-4C20-A9EF-6C1431AA3954}"/>
              </a:ext>
            </a:extLst>
          </p:cNvPr>
          <p:cNvSpPr txBox="1"/>
          <p:nvPr/>
        </p:nvSpPr>
        <p:spPr>
          <a:xfrm>
            <a:off x="911225" y="1181113"/>
            <a:ext cx="10369550" cy="572016"/>
          </a:xfrm>
          <a:prstGeom prst="rect">
            <a:avLst/>
          </a:prstGeom>
          <a:noFill/>
        </p:spPr>
        <p:txBody>
          <a:bodyPr wrap="square" rtlCol="0">
            <a:spAutoFit/>
          </a:bodyPr>
          <a:lstStyle/>
          <a:p>
            <a:pPr algn="ctr">
              <a:lnSpc>
                <a:spcPct val="120000"/>
              </a:lnSpc>
              <a:spcBef>
                <a:spcPts val="600"/>
              </a:spcBef>
            </a:pPr>
            <a:r>
              <a:rPr lang="en-US" sz="2800" dirty="0" err="1">
                <a:solidFill>
                  <a:schemeClr val="bg1"/>
                </a:solidFill>
                <a:latin typeface="Open Sans"/>
              </a:rPr>
              <a:t>Tianbing</a:t>
            </a:r>
            <a:r>
              <a:rPr lang="en-US" sz="2800" dirty="0">
                <a:solidFill>
                  <a:schemeClr val="bg1"/>
                </a:solidFill>
                <a:latin typeface="Open Sans"/>
              </a:rPr>
              <a:t> Qian (TQ) </a:t>
            </a:r>
            <a:r>
              <a:rPr lang="en-US" sz="2800" dirty="0">
                <a:solidFill>
                  <a:schemeClr val="bg1"/>
                </a:solidFill>
                <a:latin typeface="Open Sans"/>
                <a:ea typeface="Open Sans" charset="0"/>
                <a:cs typeface="Open Sans" charset="0"/>
              </a:rPr>
              <a:t>Research</a:t>
            </a:r>
          </a:p>
        </p:txBody>
      </p:sp>
      <p:sp>
        <p:nvSpPr>
          <p:cNvPr id="2" name="TextBox 1">
            <a:extLst>
              <a:ext uri="{FF2B5EF4-FFF2-40B4-BE49-F238E27FC236}">
                <a16:creationId xmlns:a16="http://schemas.microsoft.com/office/drawing/2014/main" id="{34E4A26A-B86D-4F13-9D37-7DE4EC8287FD}"/>
              </a:ext>
            </a:extLst>
          </p:cNvPr>
          <p:cNvSpPr txBox="1"/>
          <p:nvPr/>
        </p:nvSpPr>
        <p:spPr>
          <a:xfrm>
            <a:off x="206434" y="1951672"/>
            <a:ext cx="11685864" cy="4801314"/>
          </a:xfrm>
          <a:prstGeom prst="rect">
            <a:avLst/>
          </a:prstGeom>
          <a:noFill/>
        </p:spPr>
        <p:txBody>
          <a:bodyPr wrap="square" rtlCol="0">
            <a:spAutoFit/>
          </a:bodyPr>
          <a:lstStyle/>
          <a:p>
            <a:pPr lvl="0"/>
            <a:endParaRPr lang="en-US" dirty="0">
              <a:solidFill>
                <a:schemeClr val="bg2"/>
              </a:solidFill>
            </a:endParaRPr>
          </a:p>
          <a:p>
            <a:r>
              <a:rPr lang="en-US" dirty="0">
                <a:solidFill>
                  <a:schemeClr val="bg1"/>
                </a:solidFill>
              </a:rPr>
              <a:t>Chief Information Officer at Genesee &amp; Wyoming Inc. </a:t>
            </a:r>
          </a:p>
          <a:p>
            <a:r>
              <a:rPr lang="en-US" dirty="0">
                <a:solidFill>
                  <a:schemeClr val="bg1"/>
                </a:solidFill>
              </a:rPr>
              <a:t>	Sep 2019 – Present</a:t>
            </a:r>
          </a:p>
          <a:p>
            <a:endParaRPr lang="en-US" dirty="0">
              <a:solidFill>
                <a:schemeClr val="bg1"/>
              </a:solidFill>
            </a:endParaRPr>
          </a:p>
          <a:p>
            <a:r>
              <a:rPr lang="en-US" dirty="0" err="1">
                <a:solidFill>
                  <a:schemeClr val="bg1"/>
                </a:solidFill>
              </a:rPr>
              <a:t>Tianbing</a:t>
            </a:r>
            <a:r>
              <a:rPr lang="en-US" dirty="0">
                <a:solidFill>
                  <a:schemeClr val="bg1"/>
                </a:solidFill>
              </a:rPr>
              <a:t> Qian is a customer focused leader with transformational experience across high tech, manufacturing, and transportation, TQ leverages technology, process excellence, and information management to enhance business performance at global companies. Track records of building high performing global organizations, simultaneously improving business capabilities &amp; IT efficiency, migrating complex legacy environments into scalable platforms, improving cyber security, executing M&amp;A, and delivering large-scale innovative solutions with financial results &amp; competitive edge across sales/marketing, e-Commerce, product development, supply chain, manufacturing, transportation/logistics, quality, safety, back-office process, &amp; SAP/Oracle ERP.</a:t>
            </a:r>
          </a:p>
          <a:p>
            <a:endParaRPr lang="en-US" dirty="0">
              <a:solidFill>
                <a:schemeClr val="bg1"/>
              </a:solidFill>
            </a:endParaRPr>
          </a:p>
          <a:p>
            <a:r>
              <a:rPr lang="en-US" dirty="0">
                <a:solidFill>
                  <a:schemeClr val="bg1"/>
                </a:solidFill>
              </a:rPr>
              <a:t>Location: Phoenix, Arizona</a:t>
            </a:r>
          </a:p>
          <a:p>
            <a:pPr lvl="0"/>
            <a:r>
              <a:rPr lang="en-US" dirty="0">
                <a:solidFill>
                  <a:schemeClr val="bg2"/>
                </a:solidFill>
              </a:rPr>
              <a:t>Degrees:  Ph.D. Operations Management, University of Iowa</a:t>
            </a:r>
          </a:p>
          <a:p>
            <a:r>
              <a:rPr lang="en-US" dirty="0">
                <a:solidFill>
                  <a:schemeClr val="bg2"/>
                </a:solidFill>
              </a:rPr>
              <a:t>	M.S. Computer Sciences, University of Iowa</a:t>
            </a:r>
          </a:p>
          <a:p>
            <a:pPr lvl="0"/>
            <a:endParaRPr lang="en-US" dirty="0">
              <a:solidFill>
                <a:schemeClr val="bg2"/>
              </a:solidFill>
            </a:endParaRPr>
          </a:p>
          <a:p>
            <a:pPr lvl="0"/>
            <a:r>
              <a:rPr lang="en-US" dirty="0">
                <a:solidFill>
                  <a:schemeClr val="bg2"/>
                </a:solidFill>
              </a:rPr>
              <a:t>Previous positions include CIO and VP of technology at Ports America ( 4 years) &amp; Celestica (7 years).</a:t>
            </a:r>
          </a:p>
        </p:txBody>
      </p:sp>
    </p:spTree>
    <p:extLst>
      <p:ext uri="{BB962C8B-B14F-4D97-AF65-F5344CB8AC3E}">
        <p14:creationId xmlns:p14="http://schemas.microsoft.com/office/powerpoint/2010/main" val="247118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D9DF080-9CCD-5B4C-9D57-25E84868A85F}"/>
              </a:ext>
            </a:extLst>
          </p:cNvPr>
          <p:cNvSpPr/>
          <p:nvPr/>
        </p:nvSpPr>
        <p:spPr>
          <a:xfrm>
            <a:off x="0" y="0"/>
            <a:ext cx="12192000" cy="683254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2" name="Picture 21">
            <a:extLst>
              <a:ext uri="{FF2B5EF4-FFF2-40B4-BE49-F238E27FC236}">
                <a16:creationId xmlns:a16="http://schemas.microsoft.com/office/drawing/2014/main" id="{6202690B-34F3-5C49-82E7-C14ADE9C4AB6}"/>
              </a:ext>
            </a:extLst>
          </p:cNvPr>
          <p:cNvPicPr>
            <a:picLocks noChangeAspect="1"/>
          </p:cNvPicPr>
          <p:nvPr/>
        </p:nvPicPr>
        <p:blipFill rotWithShape="1">
          <a:blip r:embed="rId3">
            <a:alphaModFix amt="5000"/>
          </a:blip>
          <a:srcRect l="-385" t="487" r="1" b="18993"/>
          <a:stretch/>
        </p:blipFill>
        <p:spPr>
          <a:xfrm>
            <a:off x="0" y="0"/>
            <a:ext cx="12285261" cy="6972314"/>
          </a:xfrm>
          <a:prstGeom prst="rect">
            <a:avLst/>
          </a:prstGeom>
          <a:solidFill>
            <a:schemeClr val="tx1">
              <a:lumMod val="85000"/>
              <a:lumOff val="15000"/>
            </a:schemeClr>
          </a:solidFill>
        </p:spPr>
      </p:pic>
      <p:sp>
        <p:nvSpPr>
          <p:cNvPr id="7" name="TextBox 6">
            <a:extLst>
              <a:ext uri="{FF2B5EF4-FFF2-40B4-BE49-F238E27FC236}">
                <a16:creationId xmlns:a16="http://schemas.microsoft.com/office/drawing/2014/main" id="{B91C8132-7A46-4C20-A9EF-6C1431AA3954}"/>
              </a:ext>
            </a:extLst>
          </p:cNvPr>
          <p:cNvSpPr txBox="1"/>
          <p:nvPr/>
        </p:nvSpPr>
        <p:spPr>
          <a:xfrm>
            <a:off x="911225" y="1181113"/>
            <a:ext cx="10369550" cy="561436"/>
          </a:xfrm>
          <a:prstGeom prst="rect">
            <a:avLst/>
          </a:prstGeom>
          <a:noFill/>
        </p:spPr>
        <p:txBody>
          <a:bodyPr wrap="square" rtlCol="0">
            <a:spAutoFit/>
          </a:bodyPr>
          <a:lstStyle/>
          <a:p>
            <a:pPr algn="ctr">
              <a:lnSpc>
                <a:spcPct val="120000"/>
              </a:lnSpc>
              <a:spcBef>
                <a:spcPts val="600"/>
              </a:spcBef>
            </a:pPr>
            <a:r>
              <a:rPr lang="en-US" sz="2800" dirty="0">
                <a:solidFill>
                  <a:prstClr val="white"/>
                </a:solidFill>
                <a:latin typeface="Open Sans" charset="0"/>
                <a:ea typeface="Open Sans" charset="0"/>
                <a:cs typeface="Open Sans" charset="0"/>
              </a:rPr>
              <a:t>BIP Research</a:t>
            </a:r>
          </a:p>
        </p:txBody>
      </p:sp>
      <p:pic>
        <p:nvPicPr>
          <p:cNvPr id="16" name="Picture 15">
            <a:extLst>
              <a:ext uri="{FF2B5EF4-FFF2-40B4-BE49-F238E27FC236}">
                <a16:creationId xmlns:a16="http://schemas.microsoft.com/office/drawing/2014/main" id="{A87300B5-9DAF-46A8-A3D3-B2EAB8B93C80}"/>
              </a:ext>
            </a:extLst>
          </p:cNvPr>
          <p:cNvPicPr>
            <a:picLocks noChangeAspect="1"/>
          </p:cNvPicPr>
          <p:nvPr/>
        </p:nvPicPr>
        <p:blipFill>
          <a:blip r:embed="rId4"/>
          <a:stretch>
            <a:fillRect/>
          </a:stretch>
        </p:blipFill>
        <p:spPr>
          <a:xfrm>
            <a:off x="4273287" y="-57157"/>
            <a:ext cx="3552159" cy="1672509"/>
          </a:xfrm>
          <a:prstGeom prst="rect">
            <a:avLst/>
          </a:prstGeom>
        </p:spPr>
      </p:pic>
      <p:sp>
        <p:nvSpPr>
          <p:cNvPr id="2" name="TextBox 1">
            <a:extLst>
              <a:ext uri="{FF2B5EF4-FFF2-40B4-BE49-F238E27FC236}">
                <a16:creationId xmlns:a16="http://schemas.microsoft.com/office/drawing/2014/main" id="{34E4A26A-B86D-4F13-9D37-7DE4EC8287FD}"/>
              </a:ext>
            </a:extLst>
          </p:cNvPr>
          <p:cNvSpPr txBox="1"/>
          <p:nvPr/>
        </p:nvSpPr>
        <p:spPr>
          <a:xfrm>
            <a:off x="206435" y="1939170"/>
            <a:ext cx="11685864" cy="3693319"/>
          </a:xfrm>
          <a:prstGeom prst="rect">
            <a:avLst/>
          </a:prstGeom>
          <a:noFill/>
        </p:spPr>
        <p:txBody>
          <a:bodyPr wrap="square" rtlCol="0">
            <a:spAutoFit/>
          </a:bodyPr>
          <a:lstStyle/>
          <a:p>
            <a:pPr lvl="0"/>
            <a:r>
              <a:rPr lang="en-US" dirty="0">
                <a:solidFill>
                  <a:schemeClr val="bg1"/>
                </a:solidFill>
              </a:rPr>
              <a:t>Brookfield Infrastructure Partners L.P. is one of the largest owners and operators of critical and diverse global infrastructure networks which facilitate the movement and storage of energy, water, freight, passengers and data.</a:t>
            </a:r>
          </a:p>
          <a:p>
            <a:pPr lvl="0"/>
            <a:endParaRPr lang="en-US" dirty="0">
              <a:solidFill>
                <a:schemeClr val="bg1"/>
              </a:solidFill>
            </a:endParaRPr>
          </a:p>
          <a:p>
            <a:pPr lvl="0"/>
            <a:r>
              <a:rPr lang="en-US" dirty="0">
                <a:solidFill>
                  <a:schemeClr val="bg1"/>
                </a:solidFill>
              </a:rPr>
              <a:t>BIP operates in Globally with a focus on North and South America, Western Europe, India and Japan.</a:t>
            </a:r>
          </a:p>
          <a:p>
            <a:pPr lvl="0"/>
            <a:endParaRPr lang="en-US" dirty="0">
              <a:solidFill>
                <a:schemeClr val="bg1"/>
              </a:solidFill>
            </a:endParaRPr>
          </a:p>
          <a:p>
            <a:pPr lvl="0"/>
            <a:r>
              <a:rPr lang="en-US" dirty="0">
                <a:solidFill>
                  <a:schemeClr val="bg1"/>
                </a:solidFill>
              </a:rPr>
              <a:t>Headquarters in Toronto Canada.</a:t>
            </a:r>
          </a:p>
          <a:p>
            <a:pPr lvl="0"/>
            <a:endParaRPr lang="en-US" dirty="0">
              <a:solidFill>
                <a:schemeClr val="bg1"/>
              </a:solidFill>
            </a:endParaRPr>
          </a:p>
          <a:p>
            <a:r>
              <a:rPr lang="en-US" dirty="0">
                <a:solidFill>
                  <a:schemeClr val="bg1"/>
                </a:solidFill>
                <a:effectLst/>
              </a:rPr>
              <a:t>Revenue: 3.54 billion USD (2017)</a:t>
            </a:r>
          </a:p>
          <a:p>
            <a:endParaRPr lang="en-US" dirty="0">
              <a:solidFill>
                <a:schemeClr val="bg1"/>
              </a:solidFill>
              <a:effectLst/>
            </a:endParaRPr>
          </a:p>
          <a:p>
            <a:r>
              <a:rPr lang="en-US" dirty="0">
                <a:solidFill>
                  <a:schemeClr val="bg1"/>
                </a:solidFill>
                <a:effectLst/>
              </a:rPr>
              <a:t>Net income: 574 million USD (2017)</a:t>
            </a:r>
          </a:p>
          <a:p>
            <a:endParaRPr lang="en-US" dirty="0">
              <a:solidFill>
                <a:schemeClr val="bg1"/>
              </a:solidFill>
              <a:effectLst/>
            </a:endParaRPr>
          </a:p>
          <a:p>
            <a:r>
              <a:rPr lang="en-US" dirty="0">
                <a:solidFill>
                  <a:schemeClr val="bg1"/>
                </a:solidFill>
                <a:effectLst/>
              </a:rPr>
              <a:t>Total assets: 29.5 billion USD (2017)</a:t>
            </a:r>
          </a:p>
          <a:p>
            <a:pPr lvl="0"/>
            <a:endParaRPr lang="en-US" dirty="0">
              <a:solidFill>
                <a:schemeClr val="bg1"/>
              </a:solidFill>
            </a:endParaRPr>
          </a:p>
        </p:txBody>
      </p:sp>
    </p:spTree>
    <p:extLst>
      <p:ext uri="{BB962C8B-B14F-4D97-AF65-F5344CB8AC3E}">
        <p14:creationId xmlns:p14="http://schemas.microsoft.com/office/powerpoint/2010/main" val="251606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D9DF080-9CCD-5B4C-9D57-25E84868A85F}"/>
              </a:ext>
            </a:extLst>
          </p:cNvPr>
          <p:cNvSpPr/>
          <p:nvPr/>
        </p:nvSpPr>
        <p:spPr>
          <a:xfrm>
            <a:off x="0" y="0"/>
            <a:ext cx="12192000" cy="683254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2" name="Picture 21">
            <a:extLst>
              <a:ext uri="{FF2B5EF4-FFF2-40B4-BE49-F238E27FC236}">
                <a16:creationId xmlns:a16="http://schemas.microsoft.com/office/drawing/2014/main" id="{6202690B-34F3-5C49-82E7-C14ADE9C4AB6}"/>
              </a:ext>
            </a:extLst>
          </p:cNvPr>
          <p:cNvPicPr>
            <a:picLocks noChangeAspect="1"/>
          </p:cNvPicPr>
          <p:nvPr/>
        </p:nvPicPr>
        <p:blipFill rotWithShape="1">
          <a:blip r:embed="rId3">
            <a:alphaModFix amt="5000"/>
          </a:blip>
          <a:srcRect l="-385" t="487" r="1" b="18993"/>
          <a:stretch/>
        </p:blipFill>
        <p:spPr>
          <a:xfrm>
            <a:off x="0" y="0"/>
            <a:ext cx="12285261" cy="6972314"/>
          </a:xfrm>
          <a:prstGeom prst="rect">
            <a:avLst/>
          </a:prstGeom>
          <a:solidFill>
            <a:schemeClr val="tx1">
              <a:lumMod val="85000"/>
              <a:lumOff val="15000"/>
            </a:schemeClr>
          </a:solidFill>
        </p:spPr>
      </p:pic>
      <p:sp>
        <p:nvSpPr>
          <p:cNvPr id="7" name="TextBox 6">
            <a:extLst>
              <a:ext uri="{FF2B5EF4-FFF2-40B4-BE49-F238E27FC236}">
                <a16:creationId xmlns:a16="http://schemas.microsoft.com/office/drawing/2014/main" id="{B91C8132-7A46-4C20-A9EF-6C1431AA3954}"/>
              </a:ext>
            </a:extLst>
          </p:cNvPr>
          <p:cNvSpPr txBox="1"/>
          <p:nvPr/>
        </p:nvSpPr>
        <p:spPr>
          <a:xfrm>
            <a:off x="911225" y="1181113"/>
            <a:ext cx="10369550" cy="561436"/>
          </a:xfrm>
          <a:prstGeom prst="rect">
            <a:avLst/>
          </a:prstGeom>
          <a:noFill/>
        </p:spPr>
        <p:txBody>
          <a:bodyPr wrap="square" rtlCol="0">
            <a:spAutoFit/>
          </a:bodyPr>
          <a:lstStyle/>
          <a:p>
            <a:pPr algn="ctr">
              <a:lnSpc>
                <a:spcPct val="120000"/>
              </a:lnSpc>
              <a:spcBef>
                <a:spcPts val="600"/>
              </a:spcBef>
            </a:pPr>
            <a:r>
              <a:rPr lang="en-US" sz="2800" dirty="0">
                <a:solidFill>
                  <a:prstClr val="white"/>
                </a:solidFill>
                <a:latin typeface="Open Sans" charset="0"/>
                <a:ea typeface="Open Sans" charset="0"/>
                <a:cs typeface="Open Sans" charset="0"/>
              </a:rPr>
              <a:t>BIP Technology Research</a:t>
            </a:r>
          </a:p>
        </p:txBody>
      </p:sp>
      <p:pic>
        <p:nvPicPr>
          <p:cNvPr id="16" name="Picture 15">
            <a:extLst>
              <a:ext uri="{FF2B5EF4-FFF2-40B4-BE49-F238E27FC236}">
                <a16:creationId xmlns:a16="http://schemas.microsoft.com/office/drawing/2014/main" id="{A87300B5-9DAF-46A8-A3D3-B2EAB8B93C80}"/>
              </a:ext>
            </a:extLst>
          </p:cNvPr>
          <p:cNvPicPr>
            <a:picLocks noChangeAspect="1"/>
          </p:cNvPicPr>
          <p:nvPr/>
        </p:nvPicPr>
        <p:blipFill>
          <a:blip r:embed="rId4"/>
          <a:stretch>
            <a:fillRect/>
          </a:stretch>
        </p:blipFill>
        <p:spPr>
          <a:xfrm>
            <a:off x="4273287" y="-57157"/>
            <a:ext cx="3552159" cy="1672509"/>
          </a:xfrm>
          <a:prstGeom prst="rect">
            <a:avLst/>
          </a:prstGeom>
        </p:spPr>
      </p:pic>
      <p:sp>
        <p:nvSpPr>
          <p:cNvPr id="3" name="TextBox 2">
            <a:extLst>
              <a:ext uri="{FF2B5EF4-FFF2-40B4-BE49-F238E27FC236}">
                <a16:creationId xmlns:a16="http://schemas.microsoft.com/office/drawing/2014/main" id="{A43A49D6-F1D9-40F7-A303-5318C15EC0BF}"/>
              </a:ext>
            </a:extLst>
          </p:cNvPr>
          <p:cNvSpPr txBox="1"/>
          <p:nvPr/>
        </p:nvSpPr>
        <p:spPr>
          <a:xfrm>
            <a:off x="93261" y="2540977"/>
            <a:ext cx="12192000" cy="2308324"/>
          </a:xfrm>
          <a:prstGeom prst="rect">
            <a:avLst/>
          </a:prstGeom>
          <a:noFill/>
        </p:spPr>
        <p:txBody>
          <a:bodyPr wrap="square" rtlCol="0">
            <a:spAutoFit/>
          </a:bodyPr>
          <a:lstStyle/>
          <a:p>
            <a:r>
              <a:rPr lang="en-US" dirty="0">
                <a:solidFill>
                  <a:schemeClr val="bg1"/>
                </a:solidFill>
                <a:effectLst/>
                <a:latin typeface="Arial" panose="020B0604020202020204" pitchFamily="34" charset="0"/>
              </a:rPr>
              <a:t>BIP technology is categorized under their Data Infrastructure unit. This unit makes up 10% of BIP’s business.</a:t>
            </a:r>
          </a:p>
          <a:p>
            <a:endParaRPr lang="en-US" dirty="0">
              <a:solidFill>
                <a:schemeClr val="bg1"/>
              </a:solidFill>
              <a:effectLst/>
              <a:latin typeface="Arial" panose="020B0604020202020204" pitchFamily="34" charset="0"/>
            </a:endParaRPr>
          </a:p>
          <a:p>
            <a:r>
              <a:rPr lang="en-US" dirty="0">
                <a:solidFill>
                  <a:schemeClr val="bg1"/>
                </a:solidFill>
                <a:latin typeface="Arial" panose="020B0604020202020204" pitchFamily="34" charset="0"/>
              </a:rPr>
              <a:t>Growth of revenue from $170 Million (2018) to $336 Million (2019)</a:t>
            </a:r>
          </a:p>
          <a:p>
            <a:endParaRPr lang="en-US" dirty="0">
              <a:solidFill>
                <a:schemeClr val="bg1"/>
              </a:solidFill>
              <a:effectLst/>
              <a:latin typeface="Arial" panose="020B0604020202020204" pitchFamily="34" charset="0"/>
            </a:endParaRPr>
          </a:p>
          <a:p>
            <a:r>
              <a:rPr lang="en-US" dirty="0">
                <a:solidFill>
                  <a:schemeClr val="bg1"/>
                </a:solidFill>
                <a:latin typeface="Arial" panose="020B0604020202020204" pitchFamily="34" charset="0"/>
              </a:rPr>
              <a:t>Current assets/operations include: Automation of L.A. Port, Indian Telecom towers , U.K. Telecom towers, </a:t>
            </a:r>
          </a:p>
          <a:p>
            <a:endParaRPr lang="en-US" dirty="0">
              <a:solidFill>
                <a:schemeClr val="bg1"/>
              </a:solidFill>
              <a:effectLst/>
              <a:latin typeface="Arial" panose="020B0604020202020204" pitchFamily="34" charset="0"/>
            </a:endParaRPr>
          </a:p>
          <a:p>
            <a:r>
              <a:rPr lang="en-US" dirty="0">
                <a:solidFill>
                  <a:schemeClr val="bg1"/>
                </a:solidFill>
                <a:latin typeface="Arial" panose="020B0604020202020204" pitchFamily="34" charset="0"/>
              </a:rPr>
              <a:t>Currently building Data storage facilities in South America. </a:t>
            </a:r>
          </a:p>
          <a:p>
            <a:endParaRPr lang="en-US"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8085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D9DF080-9CCD-5B4C-9D57-25E84868A85F}"/>
              </a:ext>
            </a:extLst>
          </p:cNvPr>
          <p:cNvSpPr/>
          <p:nvPr/>
        </p:nvSpPr>
        <p:spPr>
          <a:xfrm>
            <a:off x="0" y="0"/>
            <a:ext cx="12192000" cy="683254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2" name="Picture 21">
            <a:extLst>
              <a:ext uri="{FF2B5EF4-FFF2-40B4-BE49-F238E27FC236}">
                <a16:creationId xmlns:a16="http://schemas.microsoft.com/office/drawing/2014/main" id="{6202690B-34F3-5C49-82E7-C14ADE9C4AB6}"/>
              </a:ext>
            </a:extLst>
          </p:cNvPr>
          <p:cNvPicPr>
            <a:picLocks noChangeAspect="1"/>
          </p:cNvPicPr>
          <p:nvPr/>
        </p:nvPicPr>
        <p:blipFill rotWithShape="1">
          <a:blip r:embed="rId3">
            <a:alphaModFix amt="5000"/>
          </a:blip>
          <a:srcRect l="-385" t="487" r="1" b="18993"/>
          <a:stretch/>
        </p:blipFill>
        <p:spPr>
          <a:xfrm>
            <a:off x="0" y="0"/>
            <a:ext cx="12285261" cy="6972314"/>
          </a:xfrm>
          <a:prstGeom prst="rect">
            <a:avLst/>
          </a:prstGeom>
          <a:solidFill>
            <a:schemeClr val="tx1">
              <a:lumMod val="85000"/>
              <a:lumOff val="15000"/>
            </a:schemeClr>
          </a:solidFill>
        </p:spPr>
      </p:pic>
      <p:sp>
        <p:nvSpPr>
          <p:cNvPr id="7" name="TextBox 6">
            <a:extLst>
              <a:ext uri="{FF2B5EF4-FFF2-40B4-BE49-F238E27FC236}">
                <a16:creationId xmlns:a16="http://schemas.microsoft.com/office/drawing/2014/main" id="{B91C8132-7A46-4C20-A9EF-6C1431AA3954}"/>
              </a:ext>
            </a:extLst>
          </p:cNvPr>
          <p:cNvSpPr txBox="1"/>
          <p:nvPr/>
        </p:nvSpPr>
        <p:spPr>
          <a:xfrm>
            <a:off x="911225" y="1181113"/>
            <a:ext cx="10369550" cy="561436"/>
          </a:xfrm>
          <a:prstGeom prst="rect">
            <a:avLst/>
          </a:prstGeom>
          <a:noFill/>
        </p:spPr>
        <p:txBody>
          <a:bodyPr wrap="square" rtlCol="0">
            <a:spAutoFit/>
          </a:bodyPr>
          <a:lstStyle/>
          <a:p>
            <a:pPr algn="ctr">
              <a:lnSpc>
                <a:spcPct val="120000"/>
              </a:lnSpc>
              <a:spcBef>
                <a:spcPts val="600"/>
              </a:spcBef>
            </a:pPr>
            <a:r>
              <a:rPr lang="en-US" sz="2800" dirty="0">
                <a:solidFill>
                  <a:prstClr val="white"/>
                </a:solidFill>
                <a:latin typeface="Open Sans" charset="0"/>
                <a:ea typeface="Open Sans" charset="0"/>
                <a:cs typeface="Open Sans" charset="0"/>
              </a:rPr>
              <a:t>BIP Technology Research</a:t>
            </a:r>
          </a:p>
        </p:txBody>
      </p:sp>
      <p:pic>
        <p:nvPicPr>
          <p:cNvPr id="16" name="Picture 15">
            <a:extLst>
              <a:ext uri="{FF2B5EF4-FFF2-40B4-BE49-F238E27FC236}">
                <a16:creationId xmlns:a16="http://schemas.microsoft.com/office/drawing/2014/main" id="{A87300B5-9DAF-46A8-A3D3-B2EAB8B93C80}"/>
              </a:ext>
            </a:extLst>
          </p:cNvPr>
          <p:cNvPicPr>
            <a:picLocks noChangeAspect="1"/>
          </p:cNvPicPr>
          <p:nvPr/>
        </p:nvPicPr>
        <p:blipFill>
          <a:blip r:embed="rId4"/>
          <a:stretch>
            <a:fillRect/>
          </a:stretch>
        </p:blipFill>
        <p:spPr>
          <a:xfrm>
            <a:off x="4273287" y="-57157"/>
            <a:ext cx="3552159" cy="1672509"/>
          </a:xfrm>
          <a:prstGeom prst="rect">
            <a:avLst/>
          </a:prstGeom>
        </p:spPr>
      </p:pic>
      <p:sp>
        <p:nvSpPr>
          <p:cNvPr id="3" name="TextBox 2">
            <a:extLst>
              <a:ext uri="{FF2B5EF4-FFF2-40B4-BE49-F238E27FC236}">
                <a16:creationId xmlns:a16="http://schemas.microsoft.com/office/drawing/2014/main" id="{A43A49D6-F1D9-40F7-A303-5318C15EC0BF}"/>
              </a:ext>
            </a:extLst>
          </p:cNvPr>
          <p:cNvSpPr txBox="1"/>
          <p:nvPr/>
        </p:nvSpPr>
        <p:spPr>
          <a:xfrm>
            <a:off x="93261" y="2540977"/>
            <a:ext cx="12192000" cy="4247317"/>
          </a:xfrm>
          <a:prstGeom prst="rect">
            <a:avLst/>
          </a:prstGeom>
          <a:noFill/>
        </p:spPr>
        <p:txBody>
          <a:bodyPr wrap="square" rtlCol="0">
            <a:spAutoFit/>
          </a:bodyPr>
          <a:lstStyle/>
          <a:p>
            <a:r>
              <a:rPr lang="en-US" dirty="0">
                <a:solidFill>
                  <a:schemeClr val="bg1"/>
                </a:solidFill>
                <a:effectLst/>
                <a:latin typeface="Arial" panose="020B0604020202020204" pitchFamily="34" charset="0"/>
              </a:rPr>
              <a:t>Data Infrastructure Fact sheet:</a:t>
            </a:r>
          </a:p>
          <a:p>
            <a:endParaRPr lang="en-US" dirty="0">
              <a:solidFill>
                <a:schemeClr val="bg1"/>
              </a:solidFill>
              <a:effectLst/>
              <a:latin typeface="Arial" panose="020B0604020202020204" pitchFamily="34" charset="0"/>
            </a:endParaRPr>
          </a:p>
          <a:p>
            <a:r>
              <a:rPr lang="en-US" dirty="0">
                <a:solidFill>
                  <a:schemeClr val="bg1"/>
                </a:solidFill>
                <a:effectLst/>
                <a:latin typeface="Arial" panose="020B0604020202020204" pitchFamily="34" charset="0"/>
              </a:rPr>
              <a:t>~9,100 multi-purpose towers &amp; active rooftop sites </a:t>
            </a:r>
          </a:p>
          <a:p>
            <a:endParaRPr lang="en-US" dirty="0">
              <a:solidFill>
                <a:schemeClr val="bg1"/>
              </a:solidFill>
              <a:effectLst/>
              <a:latin typeface="Arial" panose="020B0604020202020204" pitchFamily="34" charset="0"/>
            </a:endParaRPr>
          </a:p>
          <a:p>
            <a:r>
              <a:rPr lang="en-US" dirty="0">
                <a:solidFill>
                  <a:schemeClr val="bg1"/>
                </a:solidFill>
                <a:effectLst/>
                <a:latin typeface="Arial" panose="020B0604020202020204" pitchFamily="34" charset="0"/>
              </a:rPr>
              <a:t>~1,600 cell sites </a:t>
            </a:r>
          </a:p>
          <a:p>
            <a:endParaRPr lang="en-US" dirty="0">
              <a:solidFill>
                <a:schemeClr val="bg1"/>
              </a:solidFill>
              <a:effectLst/>
              <a:latin typeface="Arial" panose="020B0604020202020204" pitchFamily="34" charset="0"/>
            </a:endParaRPr>
          </a:p>
          <a:p>
            <a:r>
              <a:rPr lang="en-US" dirty="0">
                <a:solidFill>
                  <a:schemeClr val="bg1"/>
                </a:solidFill>
                <a:effectLst/>
                <a:latin typeface="Arial" panose="020B0604020202020204" pitchFamily="34" charset="0"/>
              </a:rPr>
              <a:t>~70 distributed antenna systems </a:t>
            </a:r>
          </a:p>
          <a:p>
            <a:endParaRPr lang="en-US" dirty="0">
              <a:solidFill>
                <a:schemeClr val="bg1"/>
              </a:solidFill>
              <a:effectLst/>
              <a:latin typeface="Arial" panose="020B0604020202020204" pitchFamily="34" charset="0"/>
            </a:endParaRPr>
          </a:p>
          <a:p>
            <a:r>
              <a:rPr lang="en-US" dirty="0">
                <a:solidFill>
                  <a:schemeClr val="bg1"/>
                </a:solidFill>
                <a:effectLst/>
                <a:latin typeface="Arial" panose="020B0604020202020204" pitchFamily="34" charset="0"/>
              </a:rPr>
              <a:t>~20,000 KM of fiber backbone</a:t>
            </a:r>
          </a:p>
          <a:p>
            <a:endParaRPr lang="en-US" dirty="0">
              <a:solidFill>
                <a:schemeClr val="bg1"/>
              </a:solidFill>
              <a:effectLst/>
              <a:latin typeface="Arial" panose="020B0604020202020204" pitchFamily="34" charset="0"/>
            </a:endParaRPr>
          </a:p>
          <a:p>
            <a:r>
              <a:rPr lang="en-US" dirty="0">
                <a:solidFill>
                  <a:schemeClr val="bg1"/>
                </a:solidFill>
                <a:effectLst/>
                <a:latin typeface="Arial" panose="020B0604020202020204" pitchFamily="34" charset="0"/>
              </a:rPr>
              <a:t>~52 data centers</a:t>
            </a:r>
          </a:p>
          <a:p>
            <a:endParaRPr lang="en-US" dirty="0">
              <a:solidFill>
                <a:schemeClr val="bg1"/>
              </a:solidFill>
              <a:effectLst/>
              <a:latin typeface="Arial" panose="020B0604020202020204" pitchFamily="34" charset="0"/>
            </a:endParaRPr>
          </a:p>
          <a:p>
            <a:r>
              <a:rPr lang="en-US" dirty="0">
                <a:solidFill>
                  <a:schemeClr val="bg1"/>
                </a:solidFill>
                <a:effectLst/>
                <a:latin typeface="Arial" panose="020B0604020202020204" pitchFamily="34" charset="0"/>
              </a:rPr>
              <a:t>~1.6M square feet of raised floors</a:t>
            </a:r>
          </a:p>
          <a:p>
            <a:endParaRPr lang="en-US" dirty="0">
              <a:solidFill>
                <a:schemeClr val="bg1"/>
              </a:solidFill>
              <a:effectLst/>
              <a:latin typeface="Arial" panose="020B0604020202020204" pitchFamily="34" charset="0"/>
            </a:endParaRPr>
          </a:p>
          <a:p>
            <a:r>
              <a:rPr lang="en-US" dirty="0">
                <a:solidFill>
                  <a:schemeClr val="bg1"/>
                </a:solidFill>
                <a:effectLst/>
                <a:latin typeface="Arial" panose="020B0604020202020204" pitchFamily="34" charset="0"/>
              </a:rPr>
              <a:t>~179MW of critical load capacity </a:t>
            </a:r>
            <a:endParaRPr lang="en-US" dirty="0">
              <a:solidFill>
                <a:schemeClr val="bg1"/>
              </a:solidFill>
            </a:endParaRPr>
          </a:p>
        </p:txBody>
      </p:sp>
    </p:spTree>
    <p:extLst>
      <p:ext uri="{BB962C8B-B14F-4D97-AF65-F5344CB8AC3E}">
        <p14:creationId xmlns:p14="http://schemas.microsoft.com/office/powerpoint/2010/main" val="2304973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088A466D028C408232D6F20105DDAB" ma:contentTypeVersion="11" ma:contentTypeDescription="Create a new document." ma:contentTypeScope="" ma:versionID="c5fb027f61e7285f09b73aa550198240">
  <xsd:schema xmlns:xsd="http://www.w3.org/2001/XMLSchema" xmlns:xs="http://www.w3.org/2001/XMLSchema" xmlns:p="http://schemas.microsoft.com/office/2006/metadata/properties" xmlns:ns3="802a1b6e-62d5-4429-b4e2-030d51cb573f" xmlns:ns4="02f54b05-6b75-41e1-bfb2-8cc000c39129" targetNamespace="http://schemas.microsoft.com/office/2006/metadata/properties" ma:root="true" ma:fieldsID="b33da867ddd5ddea08b65757180d523f" ns3:_="" ns4:_="">
    <xsd:import namespace="802a1b6e-62d5-4429-b4e2-030d51cb573f"/>
    <xsd:import namespace="02f54b05-6b75-41e1-bfb2-8cc000c391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a1b6e-62d5-4429-b4e2-030d51cb57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f54b05-6b75-41e1-bfb2-8cc000c3912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DFF288-7B09-4A0F-B66A-5FA4499BA217}">
  <ds:schemaRef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02f54b05-6b75-41e1-bfb2-8cc000c39129"/>
    <ds:schemaRef ds:uri="http://schemas.microsoft.com/office/2006/documentManagement/types"/>
    <ds:schemaRef ds:uri="802a1b6e-62d5-4429-b4e2-030d51cb573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866430A-714F-4011-99DA-1C2C627ECDEF}">
  <ds:schemaRefs>
    <ds:schemaRef ds:uri="http://schemas.microsoft.com/sharepoint/v3/contenttype/forms"/>
  </ds:schemaRefs>
</ds:datastoreItem>
</file>

<file path=customXml/itemProps3.xml><?xml version="1.0" encoding="utf-8"?>
<ds:datastoreItem xmlns:ds="http://schemas.openxmlformats.org/officeDocument/2006/customXml" ds:itemID="{2B6E0535-1345-4E94-9536-8CB0BE491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a1b6e-62d5-4429-b4e2-030d51cb573f"/>
    <ds:schemaRef ds:uri="02f54b05-6b75-41e1-bfb2-8cc000c391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1883</TotalTime>
  <Words>568</Words>
  <Application>Microsoft Office PowerPoint</Application>
  <PresentationFormat>Widescreen</PresentationFormat>
  <Paragraphs>65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chandler</dc:creator>
  <cp:lastModifiedBy>Zachary Chandler</cp:lastModifiedBy>
  <cp:revision>7</cp:revision>
  <dcterms:created xsi:type="dcterms:W3CDTF">2020-05-12T13:52:57Z</dcterms:created>
  <dcterms:modified xsi:type="dcterms:W3CDTF">2020-07-22T14:24:59Z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0x010100EE088A466D028C408232D6F20105DDAB</vt:lpwstr>
  </property>
</Properties>
</file>