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704" autoAdjust="0"/>
    <p:restoredTop sz="94660"/>
  </p:normalViewPr>
  <p:slideViewPr>
    <p:cSldViewPr snapToGrid="0">
      <p:cViewPr varScale="1">
        <p:scale>
          <a:sx n="108" d="100"/>
          <a:sy n="108" d="100"/>
        </p:scale>
        <p:origin x="216"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52DDA0-561C-496A-9036-5CF99A7359F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4C8E103-ADED-41B6-80C1-39608D6D2545}">
      <dgm:prSet/>
      <dgm:spPr/>
      <dgm:t>
        <a:bodyPr/>
        <a:lstStyle/>
        <a:p>
          <a:r>
            <a:rPr lang="en-US" b="1"/>
            <a:t>Criminal Charges</a:t>
          </a:r>
          <a:endParaRPr lang="en-US"/>
        </a:p>
      </dgm:t>
    </dgm:pt>
    <dgm:pt modelId="{B0F06B92-143E-4A94-8DB7-9A059449CE8E}" type="parTrans" cxnId="{D2B21083-829D-46B6-B51B-4AC2A067007A}">
      <dgm:prSet/>
      <dgm:spPr/>
      <dgm:t>
        <a:bodyPr/>
        <a:lstStyle/>
        <a:p>
          <a:endParaRPr lang="en-US"/>
        </a:p>
      </dgm:t>
    </dgm:pt>
    <dgm:pt modelId="{A3E71013-533E-49D7-8F5F-EDEA1C80F4A4}" type="sibTrans" cxnId="{D2B21083-829D-46B6-B51B-4AC2A067007A}">
      <dgm:prSet/>
      <dgm:spPr/>
      <dgm:t>
        <a:bodyPr/>
        <a:lstStyle/>
        <a:p>
          <a:endParaRPr lang="en-US"/>
        </a:p>
      </dgm:t>
    </dgm:pt>
    <dgm:pt modelId="{492CF7A5-44B3-4A1C-AF98-1185DE188C4A}">
      <dgm:prSet/>
      <dgm:spPr/>
      <dgm:t>
        <a:bodyPr/>
        <a:lstStyle/>
        <a:p>
          <a:r>
            <a:rPr lang="en-US" dirty="0"/>
            <a:t>Threats, stalking, and sharing private information without consent can be criminal offenses. Victims can report these actions to law enforcement for legal action.</a:t>
          </a:r>
        </a:p>
      </dgm:t>
    </dgm:pt>
    <dgm:pt modelId="{393D2DCF-1919-4988-9F36-EF22FF344A26}" type="parTrans" cxnId="{1CFA0902-949F-4991-87B3-F8E99521D9B2}">
      <dgm:prSet/>
      <dgm:spPr/>
      <dgm:t>
        <a:bodyPr/>
        <a:lstStyle/>
        <a:p>
          <a:endParaRPr lang="en-US"/>
        </a:p>
      </dgm:t>
    </dgm:pt>
    <dgm:pt modelId="{32741AEC-573F-450D-B866-2108CE192989}" type="sibTrans" cxnId="{1CFA0902-949F-4991-87B3-F8E99521D9B2}">
      <dgm:prSet/>
      <dgm:spPr/>
      <dgm:t>
        <a:bodyPr/>
        <a:lstStyle/>
        <a:p>
          <a:endParaRPr lang="en-US"/>
        </a:p>
      </dgm:t>
    </dgm:pt>
    <dgm:pt modelId="{C35CA7F5-C3E7-4DAA-8065-1D6C51693BE5}">
      <dgm:prSet/>
      <dgm:spPr/>
      <dgm:t>
        <a:bodyPr/>
        <a:lstStyle/>
        <a:p>
          <a:r>
            <a:rPr lang="en-US" b="1"/>
            <a:t>Civil Remedies</a:t>
          </a:r>
          <a:endParaRPr lang="en-US"/>
        </a:p>
      </dgm:t>
    </dgm:pt>
    <dgm:pt modelId="{E2A5D082-F83D-4012-84C5-63EFAFDAEF33}" type="parTrans" cxnId="{B7E9336D-57DC-4B32-97DD-3B8C04482AEB}">
      <dgm:prSet/>
      <dgm:spPr/>
      <dgm:t>
        <a:bodyPr/>
        <a:lstStyle/>
        <a:p>
          <a:endParaRPr lang="en-US"/>
        </a:p>
      </dgm:t>
    </dgm:pt>
    <dgm:pt modelId="{434D3364-D81A-4DCD-AB49-FC793E8C546E}" type="sibTrans" cxnId="{B7E9336D-57DC-4B32-97DD-3B8C04482AEB}">
      <dgm:prSet/>
      <dgm:spPr/>
      <dgm:t>
        <a:bodyPr/>
        <a:lstStyle/>
        <a:p>
          <a:endParaRPr lang="en-US"/>
        </a:p>
      </dgm:t>
    </dgm:pt>
    <dgm:pt modelId="{0B68E234-3BA8-404F-914E-A1CA443010DA}">
      <dgm:prSet/>
      <dgm:spPr/>
      <dgm:t>
        <a:bodyPr/>
        <a:lstStyle/>
        <a:p>
          <a:r>
            <a:rPr lang="en-US"/>
            <a:t>Victims can also pursue civil remedies such as injunctions, restraining orders, and compensation for emotional distress. Legal action can help hold perpetrators accountable.</a:t>
          </a:r>
        </a:p>
      </dgm:t>
    </dgm:pt>
    <dgm:pt modelId="{48247691-78B2-4D3F-8521-0D94ABFA84B8}" type="parTrans" cxnId="{CB7ED1EC-1EDE-44CE-9D7C-25ECEF441E57}">
      <dgm:prSet/>
      <dgm:spPr/>
      <dgm:t>
        <a:bodyPr/>
        <a:lstStyle/>
        <a:p>
          <a:endParaRPr lang="en-US"/>
        </a:p>
      </dgm:t>
    </dgm:pt>
    <dgm:pt modelId="{973ED035-A4CE-4436-A1B4-38620F206CE9}" type="sibTrans" cxnId="{CB7ED1EC-1EDE-44CE-9D7C-25ECEF441E57}">
      <dgm:prSet/>
      <dgm:spPr/>
      <dgm:t>
        <a:bodyPr/>
        <a:lstStyle/>
        <a:p>
          <a:endParaRPr lang="en-US"/>
        </a:p>
      </dgm:t>
    </dgm:pt>
    <dgm:pt modelId="{404AE811-E89D-449C-805C-B284DF12889D}">
      <dgm:prSet/>
      <dgm:spPr/>
      <dgm:t>
        <a:bodyPr/>
        <a:lstStyle/>
        <a:p>
          <a:r>
            <a:rPr lang="en-US" b="1"/>
            <a:t>State-Level Laws</a:t>
          </a:r>
          <a:endParaRPr lang="en-US"/>
        </a:p>
      </dgm:t>
    </dgm:pt>
    <dgm:pt modelId="{51FB9001-7A12-438C-A97B-096B90290918}" type="parTrans" cxnId="{C862558A-3AC2-4217-8AAD-1A7FE1C0CD90}">
      <dgm:prSet/>
      <dgm:spPr/>
      <dgm:t>
        <a:bodyPr/>
        <a:lstStyle/>
        <a:p>
          <a:endParaRPr lang="en-US"/>
        </a:p>
      </dgm:t>
    </dgm:pt>
    <dgm:pt modelId="{69AFD377-6B69-49AF-B61A-CFA61B54149E}" type="sibTrans" cxnId="{C862558A-3AC2-4217-8AAD-1A7FE1C0CD90}">
      <dgm:prSet/>
      <dgm:spPr/>
      <dgm:t>
        <a:bodyPr/>
        <a:lstStyle/>
        <a:p>
          <a:endParaRPr lang="en-US"/>
        </a:p>
      </dgm:t>
    </dgm:pt>
    <dgm:pt modelId="{3B2D87C4-AB73-4E27-9330-D927BF9F3570}">
      <dgm:prSet/>
      <dgm:spPr/>
      <dgm:t>
        <a:bodyPr/>
        <a:lstStyle/>
        <a:p>
          <a:r>
            <a:rPr lang="en-US" dirty="0"/>
            <a:t>Many states have specific anti-cyberbullying laws that define and criminalize the behavior. Schools are often required to have policies in place to address and prevent cyberbullying.</a:t>
          </a:r>
        </a:p>
      </dgm:t>
    </dgm:pt>
    <dgm:pt modelId="{CCFE78C7-02B6-48A2-B3F3-F8BBFF7DEE72}" type="parTrans" cxnId="{83A27939-5CEC-4B58-8351-EB6BDCEAC1C7}">
      <dgm:prSet/>
      <dgm:spPr/>
      <dgm:t>
        <a:bodyPr/>
        <a:lstStyle/>
        <a:p>
          <a:endParaRPr lang="en-US"/>
        </a:p>
      </dgm:t>
    </dgm:pt>
    <dgm:pt modelId="{BE10F98B-D360-474F-AC8C-5B6367267F76}" type="sibTrans" cxnId="{83A27939-5CEC-4B58-8351-EB6BDCEAC1C7}">
      <dgm:prSet/>
      <dgm:spPr/>
      <dgm:t>
        <a:bodyPr/>
        <a:lstStyle/>
        <a:p>
          <a:endParaRPr lang="en-US"/>
        </a:p>
      </dgm:t>
    </dgm:pt>
    <dgm:pt modelId="{D1468D43-5C09-0647-8526-801CC57A00DD}" type="pres">
      <dgm:prSet presAssocID="{C152DDA0-561C-496A-9036-5CF99A7359FA}" presName="linear" presStyleCnt="0">
        <dgm:presLayoutVars>
          <dgm:animLvl val="lvl"/>
          <dgm:resizeHandles val="exact"/>
        </dgm:presLayoutVars>
      </dgm:prSet>
      <dgm:spPr/>
    </dgm:pt>
    <dgm:pt modelId="{38274159-27D6-D145-A163-6D9B296C3B6C}" type="pres">
      <dgm:prSet presAssocID="{54C8E103-ADED-41B6-80C1-39608D6D2545}" presName="parentText" presStyleLbl="node1" presStyleIdx="0" presStyleCnt="6" custScaleY="53513">
        <dgm:presLayoutVars>
          <dgm:chMax val="0"/>
          <dgm:bulletEnabled val="1"/>
        </dgm:presLayoutVars>
      </dgm:prSet>
      <dgm:spPr/>
    </dgm:pt>
    <dgm:pt modelId="{7C77D661-F2A9-6D42-B12A-1874FFF096E5}" type="pres">
      <dgm:prSet presAssocID="{A3E71013-533E-49D7-8F5F-EDEA1C80F4A4}" presName="spacer" presStyleCnt="0"/>
      <dgm:spPr/>
    </dgm:pt>
    <dgm:pt modelId="{7A4ACF4A-2048-B74B-A8DB-9D85B40EEA54}" type="pres">
      <dgm:prSet presAssocID="{492CF7A5-44B3-4A1C-AF98-1185DE188C4A}" presName="parentText" presStyleLbl="node1" presStyleIdx="1" presStyleCnt="6" custScaleY="154402">
        <dgm:presLayoutVars>
          <dgm:chMax val="0"/>
          <dgm:bulletEnabled val="1"/>
        </dgm:presLayoutVars>
      </dgm:prSet>
      <dgm:spPr/>
    </dgm:pt>
    <dgm:pt modelId="{D8FC4E71-2D6F-8C4C-80A0-CCAE2F65C8B8}" type="pres">
      <dgm:prSet presAssocID="{32741AEC-573F-450D-B866-2108CE192989}" presName="spacer" presStyleCnt="0"/>
      <dgm:spPr/>
    </dgm:pt>
    <dgm:pt modelId="{83688E6B-2A5F-7049-B82C-A6997DAF2BE8}" type="pres">
      <dgm:prSet presAssocID="{C35CA7F5-C3E7-4DAA-8065-1D6C51693BE5}" presName="parentText" presStyleLbl="node1" presStyleIdx="2" presStyleCnt="6" custScaleY="57876">
        <dgm:presLayoutVars>
          <dgm:chMax val="0"/>
          <dgm:bulletEnabled val="1"/>
        </dgm:presLayoutVars>
      </dgm:prSet>
      <dgm:spPr/>
    </dgm:pt>
    <dgm:pt modelId="{BA1531C1-5C72-1447-AE85-7A223F60CF90}" type="pres">
      <dgm:prSet presAssocID="{434D3364-D81A-4DCD-AB49-FC793E8C546E}" presName="spacer" presStyleCnt="0"/>
      <dgm:spPr/>
    </dgm:pt>
    <dgm:pt modelId="{6CB6BC91-3BF0-944E-B7E0-E80E48EDA80A}" type="pres">
      <dgm:prSet presAssocID="{0B68E234-3BA8-404F-914E-A1CA443010DA}" presName="parentText" presStyleLbl="node1" presStyleIdx="3" presStyleCnt="6" custScaleY="138985">
        <dgm:presLayoutVars>
          <dgm:chMax val="0"/>
          <dgm:bulletEnabled val="1"/>
        </dgm:presLayoutVars>
      </dgm:prSet>
      <dgm:spPr/>
    </dgm:pt>
    <dgm:pt modelId="{92D167BC-DE09-6947-B582-1B78FB2F6EBA}" type="pres">
      <dgm:prSet presAssocID="{973ED035-A4CE-4436-A1B4-38620F206CE9}" presName="spacer" presStyleCnt="0"/>
      <dgm:spPr/>
    </dgm:pt>
    <dgm:pt modelId="{300DE96C-362E-5249-87CB-58BE74D66B39}" type="pres">
      <dgm:prSet presAssocID="{404AE811-E89D-449C-805C-B284DF12889D}" presName="parentText" presStyleLbl="node1" presStyleIdx="4" presStyleCnt="6" custScaleY="68413">
        <dgm:presLayoutVars>
          <dgm:chMax val="0"/>
          <dgm:bulletEnabled val="1"/>
        </dgm:presLayoutVars>
      </dgm:prSet>
      <dgm:spPr/>
    </dgm:pt>
    <dgm:pt modelId="{214659A9-A5EE-D64C-8A24-4BAF17360432}" type="pres">
      <dgm:prSet presAssocID="{69AFD377-6B69-49AF-B61A-CFA61B54149E}" presName="spacer" presStyleCnt="0"/>
      <dgm:spPr/>
    </dgm:pt>
    <dgm:pt modelId="{280CF648-F5AE-2B43-9AE5-479BB452C25C}" type="pres">
      <dgm:prSet presAssocID="{3B2D87C4-AB73-4E27-9330-D927BF9F3570}" presName="parentText" presStyleLbl="node1" presStyleIdx="5" presStyleCnt="6" custScaleY="124047">
        <dgm:presLayoutVars>
          <dgm:chMax val="0"/>
          <dgm:bulletEnabled val="1"/>
        </dgm:presLayoutVars>
      </dgm:prSet>
      <dgm:spPr/>
    </dgm:pt>
  </dgm:ptLst>
  <dgm:cxnLst>
    <dgm:cxn modelId="{1CFA0902-949F-4991-87B3-F8E99521D9B2}" srcId="{C152DDA0-561C-496A-9036-5CF99A7359FA}" destId="{492CF7A5-44B3-4A1C-AF98-1185DE188C4A}" srcOrd="1" destOrd="0" parTransId="{393D2DCF-1919-4988-9F36-EF22FF344A26}" sibTransId="{32741AEC-573F-450D-B866-2108CE192989}"/>
    <dgm:cxn modelId="{D92A351C-A627-6043-B732-D64DFC2BBBA4}" type="presOf" srcId="{404AE811-E89D-449C-805C-B284DF12889D}" destId="{300DE96C-362E-5249-87CB-58BE74D66B39}" srcOrd="0" destOrd="0" presId="urn:microsoft.com/office/officeart/2005/8/layout/vList2"/>
    <dgm:cxn modelId="{9CF02C21-720E-B143-96E6-C77B6C26ABC8}" type="presOf" srcId="{0B68E234-3BA8-404F-914E-A1CA443010DA}" destId="{6CB6BC91-3BF0-944E-B7E0-E80E48EDA80A}" srcOrd="0" destOrd="0" presId="urn:microsoft.com/office/officeart/2005/8/layout/vList2"/>
    <dgm:cxn modelId="{83A27939-5CEC-4B58-8351-EB6BDCEAC1C7}" srcId="{C152DDA0-561C-496A-9036-5CF99A7359FA}" destId="{3B2D87C4-AB73-4E27-9330-D927BF9F3570}" srcOrd="5" destOrd="0" parTransId="{CCFE78C7-02B6-48A2-B3F3-F8BBFF7DEE72}" sibTransId="{BE10F98B-D360-474F-AC8C-5B6367267F76}"/>
    <dgm:cxn modelId="{1B8D0D45-023C-7F47-B896-28B98A87CB92}" type="presOf" srcId="{C35CA7F5-C3E7-4DAA-8065-1D6C51693BE5}" destId="{83688E6B-2A5F-7049-B82C-A6997DAF2BE8}" srcOrd="0" destOrd="0" presId="urn:microsoft.com/office/officeart/2005/8/layout/vList2"/>
    <dgm:cxn modelId="{FA582E52-21BB-B343-8ED9-AF33300ECC5D}" type="presOf" srcId="{C152DDA0-561C-496A-9036-5CF99A7359FA}" destId="{D1468D43-5C09-0647-8526-801CC57A00DD}" srcOrd="0" destOrd="0" presId="urn:microsoft.com/office/officeart/2005/8/layout/vList2"/>
    <dgm:cxn modelId="{B7E9336D-57DC-4B32-97DD-3B8C04482AEB}" srcId="{C152DDA0-561C-496A-9036-5CF99A7359FA}" destId="{C35CA7F5-C3E7-4DAA-8065-1D6C51693BE5}" srcOrd="2" destOrd="0" parTransId="{E2A5D082-F83D-4012-84C5-63EFAFDAEF33}" sibTransId="{434D3364-D81A-4DCD-AB49-FC793E8C546E}"/>
    <dgm:cxn modelId="{D2B21083-829D-46B6-B51B-4AC2A067007A}" srcId="{C152DDA0-561C-496A-9036-5CF99A7359FA}" destId="{54C8E103-ADED-41B6-80C1-39608D6D2545}" srcOrd="0" destOrd="0" parTransId="{B0F06B92-143E-4A94-8DB7-9A059449CE8E}" sibTransId="{A3E71013-533E-49D7-8F5F-EDEA1C80F4A4}"/>
    <dgm:cxn modelId="{C862558A-3AC2-4217-8AAD-1A7FE1C0CD90}" srcId="{C152DDA0-561C-496A-9036-5CF99A7359FA}" destId="{404AE811-E89D-449C-805C-B284DF12889D}" srcOrd="4" destOrd="0" parTransId="{51FB9001-7A12-438C-A97B-096B90290918}" sibTransId="{69AFD377-6B69-49AF-B61A-CFA61B54149E}"/>
    <dgm:cxn modelId="{77F1D798-9C42-6B4C-882E-4574A94B3CD0}" type="presOf" srcId="{492CF7A5-44B3-4A1C-AF98-1185DE188C4A}" destId="{7A4ACF4A-2048-B74B-A8DB-9D85B40EEA54}" srcOrd="0" destOrd="0" presId="urn:microsoft.com/office/officeart/2005/8/layout/vList2"/>
    <dgm:cxn modelId="{BA9C24B1-5383-8D45-992A-2D204878AA0D}" type="presOf" srcId="{54C8E103-ADED-41B6-80C1-39608D6D2545}" destId="{38274159-27D6-D145-A163-6D9B296C3B6C}" srcOrd="0" destOrd="0" presId="urn:microsoft.com/office/officeart/2005/8/layout/vList2"/>
    <dgm:cxn modelId="{CC6A84E4-28BE-744D-9920-9934F495539D}" type="presOf" srcId="{3B2D87C4-AB73-4E27-9330-D927BF9F3570}" destId="{280CF648-F5AE-2B43-9AE5-479BB452C25C}" srcOrd="0" destOrd="0" presId="urn:microsoft.com/office/officeart/2005/8/layout/vList2"/>
    <dgm:cxn modelId="{CB7ED1EC-1EDE-44CE-9D7C-25ECEF441E57}" srcId="{C152DDA0-561C-496A-9036-5CF99A7359FA}" destId="{0B68E234-3BA8-404F-914E-A1CA443010DA}" srcOrd="3" destOrd="0" parTransId="{48247691-78B2-4D3F-8521-0D94ABFA84B8}" sibTransId="{973ED035-A4CE-4436-A1B4-38620F206CE9}"/>
    <dgm:cxn modelId="{6D4EE642-F765-9B40-9EC1-E3410C81209E}" type="presParOf" srcId="{D1468D43-5C09-0647-8526-801CC57A00DD}" destId="{38274159-27D6-D145-A163-6D9B296C3B6C}" srcOrd="0" destOrd="0" presId="urn:microsoft.com/office/officeart/2005/8/layout/vList2"/>
    <dgm:cxn modelId="{2820B324-042A-1C40-A4BD-156EF7FE84DA}" type="presParOf" srcId="{D1468D43-5C09-0647-8526-801CC57A00DD}" destId="{7C77D661-F2A9-6D42-B12A-1874FFF096E5}" srcOrd="1" destOrd="0" presId="urn:microsoft.com/office/officeart/2005/8/layout/vList2"/>
    <dgm:cxn modelId="{DC87F078-DBFA-F14C-AB19-9EFB95B7F46B}" type="presParOf" srcId="{D1468D43-5C09-0647-8526-801CC57A00DD}" destId="{7A4ACF4A-2048-B74B-A8DB-9D85B40EEA54}" srcOrd="2" destOrd="0" presId="urn:microsoft.com/office/officeart/2005/8/layout/vList2"/>
    <dgm:cxn modelId="{A99E4BDC-A1E5-4546-B04B-0BD67E667B3C}" type="presParOf" srcId="{D1468D43-5C09-0647-8526-801CC57A00DD}" destId="{D8FC4E71-2D6F-8C4C-80A0-CCAE2F65C8B8}" srcOrd="3" destOrd="0" presId="urn:microsoft.com/office/officeart/2005/8/layout/vList2"/>
    <dgm:cxn modelId="{E7C8870B-8D04-F944-9F5C-376086497172}" type="presParOf" srcId="{D1468D43-5C09-0647-8526-801CC57A00DD}" destId="{83688E6B-2A5F-7049-B82C-A6997DAF2BE8}" srcOrd="4" destOrd="0" presId="urn:microsoft.com/office/officeart/2005/8/layout/vList2"/>
    <dgm:cxn modelId="{68C47A1F-B0D6-2843-91BB-E13656E5964F}" type="presParOf" srcId="{D1468D43-5C09-0647-8526-801CC57A00DD}" destId="{BA1531C1-5C72-1447-AE85-7A223F60CF90}" srcOrd="5" destOrd="0" presId="urn:microsoft.com/office/officeart/2005/8/layout/vList2"/>
    <dgm:cxn modelId="{73E2B166-91F3-4B44-BC0F-BAA00DEA5F82}" type="presParOf" srcId="{D1468D43-5C09-0647-8526-801CC57A00DD}" destId="{6CB6BC91-3BF0-944E-B7E0-E80E48EDA80A}" srcOrd="6" destOrd="0" presId="urn:microsoft.com/office/officeart/2005/8/layout/vList2"/>
    <dgm:cxn modelId="{846D8C6D-08CF-EB4D-8F4C-59A772F9C966}" type="presParOf" srcId="{D1468D43-5C09-0647-8526-801CC57A00DD}" destId="{92D167BC-DE09-6947-B582-1B78FB2F6EBA}" srcOrd="7" destOrd="0" presId="urn:microsoft.com/office/officeart/2005/8/layout/vList2"/>
    <dgm:cxn modelId="{ECDE94F8-9FAD-754C-B63B-0CFEC0A2DDC2}" type="presParOf" srcId="{D1468D43-5C09-0647-8526-801CC57A00DD}" destId="{300DE96C-362E-5249-87CB-58BE74D66B39}" srcOrd="8" destOrd="0" presId="urn:microsoft.com/office/officeart/2005/8/layout/vList2"/>
    <dgm:cxn modelId="{E2894CA2-CAFD-194B-B130-E20D9A7CC734}" type="presParOf" srcId="{D1468D43-5C09-0647-8526-801CC57A00DD}" destId="{214659A9-A5EE-D64C-8A24-4BAF17360432}" srcOrd="9" destOrd="0" presId="urn:microsoft.com/office/officeart/2005/8/layout/vList2"/>
    <dgm:cxn modelId="{DF068E2A-4EC5-524B-99D7-2FAF5A0AEFF1}" type="presParOf" srcId="{D1468D43-5C09-0647-8526-801CC57A00DD}" destId="{280CF648-F5AE-2B43-9AE5-479BB452C25C}"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274159-27D6-D145-A163-6D9B296C3B6C}">
      <dsp:nvSpPr>
        <dsp:cNvPr id="0" name=""/>
        <dsp:cNvSpPr/>
      </dsp:nvSpPr>
      <dsp:spPr>
        <a:xfrm>
          <a:off x="0" y="84771"/>
          <a:ext cx="5649654" cy="47333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Criminal Charges</a:t>
          </a:r>
          <a:endParaRPr lang="en-US" sz="1600" kern="1200"/>
        </a:p>
      </dsp:txBody>
      <dsp:txXfrm>
        <a:off x="23106" y="107877"/>
        <a:ext cx="5603442" cy="427121"/>
      </dsp:txXfrm>
    </dsp:sp>
    <dsp:sp modelId="{7A4ACF4A-2048-B74B-A8DB-9D85B40EEA54}">
      <dsp:nvSpPr>
        <dsp:cNvPr id="0" name=""/>
        <dsp:cNvSpPr/>
      </dsp:nvSpPr>
      <dsp:spPr>
        <a:xfrm>
          <a:off x="0" y="604184"/>
          <a:ext cx="5649654" cy="136571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Threats, stalking, and sharing private information without consent can be criminal offenses. Victims can report these actions to law enforcement for legal action.</a:t>
          </a:r>
        </a:p>
      </dsp:txBody>
      <dsp:txXfrm>
        <a:off x="66669" y="670853"/>
        <a:ext cx="5516316" cy="1232378"/>
      </dsp:txXfrm>
    </dsp:sp>
    <dsp:sp modelId="{83688E6B-2A5F-7049-B82C-A6997DAF2BE8}">
      <dsp:nvSpPr>
        <dsp:cNvPr id="0" name=""/>
        <dsp:cNvSpPr/>
      </dsp:nvSpPr>
      <dsp:spPr>
        <a:xfrm>
          <a:off x="0" y="2015980"/>
          <a:ext cx="5649654" cy="51192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Civil Remedies</a:t>
          </a:r>
          <a:endParaRPr lang="en-US" sz="1600" kern="1200"/>
        </a:p>
      </dsp:txBody>
      <dsp:txXfrm>
        <a:off x="24990" y="2040970"/>
        <a:ext cx="5599674" cy="461944"/>
      </dsp:txXfrm>
    </dsp:sp>
    <dsp:sp modelId="{6CB6BC91-3BF0-944E-B7E0-E80E48EDA80A}">
      <dsp:nvSpPr>
        <dsp:cNvPr id="0" name=""/>
        <dsp:cNvSpPr/>
      </dsp:nvSpPr>
      <dsp:spPr>
        <a:xfrm>
          <a:off x="0" y="2573985"/>
          <a:ext cx="5649654" cy="12293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Victims can also pursue civil remedies such as injunctions, restraining orders, and compensation for emotional distress. Legal action can help hold perpetrators accountable.</a:t>
          </a:r>
        </a:p>
      </dsp:txBody>
      <dsp:txXfrm>
        <a:off x="60012" y="2633997"/>
        <a:ext cx="5529630" cy="1109326"/>
      </dsp:txXfrm>
    </dsp:sp>
    <dsp:sp modelId="{300DE96C-362E-5249-87CB-58BE74D66B39}">
      <dsp:nvSpPr>
        <dsp:cNvPr id="0" name=""/>
        <dsp:cNvSpPr/>
      </dsp:nvSpPr>
      <dsp:spPr>
        <a:xfrm>
          <a:off x="0" y="3849415"/>
          <a:ext cx="5649654" cy="60512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t>State-Level Laws</a:t>
          </a:r>
          <a:endParaRPr lang="en-US" sz="1600" kern="1200"/>
        </a:p>
      </dsp:txBody>
      <dsp:txXfrm>
        <a:off x="29540" y="3878955"/>
        <a:ext cx="5590574" cy="546046"/>
      </dsp:txXfrm>
    </dsp:sp>
    <dsp:sp modelId="{280CF648-F5AE-2B43-9AE5-479BB452C25C}">
      <dsp:nvSpPr>
        <dsp:cNvPr id="0" name=""/>
        <dsp:cNvSpPr/>
      </dsp:nvSpPr>
      <dsp:spPr>
        <a:xfrm>
          <a:off x="0" y="4500622"/>
          <a:ext cx="5649654" cy="10972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Many states have specific anti-cyberbullying laws that define and criminalize the behavior. Schools are often required to have policies in place to address and prevent cyberbullying.</a:t>
          </a:r>
        </a:p>
      </dsp:txBody>
      <dsp:txXfrm>
        <a:off x="53562" y="4554184"/>
        <a:ext cx="5542530" cy="99009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12/6/25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jahonline.org/?utm_source=chatgpt.com" TargetMode="External"/><Relationship Id="rId2" Type="http://schemas.openxmlformats.org/officeDocument/2006/relationships/hyperlink" Target="https://www.pewresearch.org/internet/2022/12/15/teens-and-cyberbullying-202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5964CBE2-084A-47DF-A704-CF5F6217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38199" y="1174819"/>
            <a:ext cx="4826795" cy="2858363"/>
          </a:xfrm>
        </p:spPr>
        <p:txBody>
          <a:bodyPr>
            <a:normAutofit/>
          </a:bodyPr>
          <a:lstStyle/>
          <a:p>
            <a:pPr algn="l"/>
            <a:r>
              <a:rPr lang="en-US" sz="6100" b="1">
                <a:solidFill>
                  <a:schemeClr val="bg1"/>
                </a:solidFill>
                <a:ea typeface="+mj-lt"/>
                <a:cs typeface="+mj-lt"/>
              </a:rPr>
              <a:t>Cyberbullies Beware: Stay Safe Online</a:t>
            </a:r>
            <a:endParaRPr lang="en-US" sz="6100">
              <a:solidFill>
                <a:schemeClr val="bg1"/>
              </a:solidFill>
            </a:endParaRPr>
          </a:p>
          <a:p>
            <a:pPr algn="l"/>
            <a:endParaRPr lang="en-US" sz="6100" b="1">
              <a:solidFill>
                <a:schemeClr val="bg1"/>
              </a:solidFill>
            </a:endParaRPr>
          </a:p>
        </p:txBody>
      </p:sp>
      <p:sp>
        <p:nvSpPr>
          <p:cNvPr id="3" name="Subtitle 2"/>
          <p:cNvSpPr>
            <a:spLocks noGrp="1"/>
          </p:cNvSpPr>
          <p:nvPr>
            <p:ph type="subTitle" idx="1"/>
          </p:nvPr>
        </p:nvSpPr>
        <p:spPr>
          <a:xfrm>
            <a:off x="835024" y="4414180"/>
            <a:ext cx="4830283" cy="1594507"/>
          </a:xfrm>
        </p:spPr>
        <p:txBody>
          <a:bodyPr vert="horz" lIns="91440" tIns="45720" rIns="91440" bIns="45720" rtlCol="0">
            <a:normAutofit/>
          </a:bodyPr>
          <a:lstStyle/>
          <a:p>
            <a:pPr algn="l"/>
            <a:r>
              <a:rPr lang="en-US">
                <a:solidFill>
                  <a:schemeClr val="bg1"/>
                </a:solidFill>
              </a:rPr>
              <a:t>By: Derrick Amissah, Destin, &amp; Martin </a:t>
            </a:r>
          </a:p>
        </p:txBody>
      </p:sp>
      <p:pic>
        <p:nvPicPr>
          <p:cNvPr id="1026" name="Picture 2" descr="Boy Reading Sms: Over 136 Royalty-Free ...">
            <a:extLst>
              <a:ext uri="{FF2B5EF4-FFF2-40B4-BE49-F238E27FC236}">
                <a16:creationId xmlns:a16="http://schemas.microsoft.com/office/drawing/2014/main" id="{025D6B6C-56DA-4F44-B6FE-5427470027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9530" r="8574" b="1"/>
          <a:stretch>
            <a:fillRect/>
          </a:stretch>
        </p:blipFill>
        <p:spPr bwMode="auto">
          <a:xfrm>
            <a:off x="6096000" y="841375"/>
            <a:ext cx="5260975" cy="4707593"/>
          </a:xfrm>
          <a:custGeom>
            <a:avLst/>
            <a:gdLst/>
            <a:ahLst/>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noFill/>
          <a:effectLst>
            <a:outerShdw blurRad="381000" dist="152400" dir="5400000" algn="t" rotWithShape="0">
              <a:prstClr val="black">
                <a:alpha val="10000"/>
              </a:prstClr>
            </a:outerShdw>
          </a:effectLst>
          <a:extLst>
            <a:ext uri="{909E8E84-426E-40DD-AFC4-6F175D3DCCD1}">
              <a14:hiddenFill xmlns:a14="http://schemas.microsoft.com/office/drawing/2010/main">
                <a:solidFill>
                  <a:srgbClr val="FFFFFF"/>
                </a:solidFill>
              </a14:hiddenFill>
            </a:ext>
          </a:extLst>
        </p:spPr>
      </p:pic>
      <p:sp>
        <p:nvSpPr>
          <p:cNvPr id="1033" name="Freeform: Shape 1032">
            <a:extLst>
              <a:ext uri="{FF2B5EF4-FFF2-40B4-BE49-F238E27FC236}">
                <a16:creationId xmlns:a16="http://schemas.microsoft.com/office/drawing/2014/main" id="{686A5CBB-E03B-4019-8BCD-78975D39E4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35" name="Freeform: Shape 1034">
            <a:extLst>
              <a:ext uri="{FF2B5EF4-FFF2-40B4-BE49-F238E27FC236}">
                <a16:creationId xmlns:a16="http://schemas.microsoft.com/office/drawing/2014/main" id="{94993204-9792-4E61-A83C-73D4379E2B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850D7-CC1D-5FD8-C0BB-492C77F5DA6F}"/>
              </a:ext>
            </a:extLst>
          </p:cNvPr>
          <p:cNvSpPr>
            <a:spLocks noGrp="1"/>
          </p:cNvSpPr>
          <p:nvPr>
            <p:ph type="title"/>
          </p:nvPr>
        </p:nvSpPr>
        <p:spPr>
          <a:xfrm>
            <a:off x="761840" y="1138265"/>
            <a:ext cx="4544762" cy="1401183"/>
          </a:xfrm>
        </p:spPr>
        <p:txBody>
          <a:bodyPr anchor="t">
            <a:normAutofit/>
          </a:bodyPr>
          <a:lstStyle/>
          <a:p>
            <a:r>
              <a:rPr lang="en-US" sz="3200" b="1">
                <a:ea typeface="+mj-lt"/>
                <a:cs typeface="+mj-lt"/>
              </a:rPr>
              <a:t>Cyberbullying in Plain Words</a:t>
            </a:r>
            <a:endParaRPr lang="en-US" sz="3200"/>
          </a:p>
          <a:p>
            <a:endParaRPr lang="en-US" sz="3200"/>
          </a:p>
        </p:txBody>
      </p:sp>
      <p:cxnSp>
        <p:nvCxnSpPr>
          <p:cNvPr id="2059" name="Straight Connector 2058">
            <a:extLst>
              <a:ext uri="{FF2B5EF4-FFF2-40B4-BE49-F238E27FC236}">
                <a16:creationId xmlns:a16="http://schemas.microsoft.com/office/drawing/2014/main" id="{FC23E3B9-5ABF-58B3-E2B0-E9A5DAA900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1462"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603FDAF-9F46-EBCA-13B8-28B73505422D}"/>
              </a:ext>
            </a:extLst>
          </p:cNvPr>
          <p:cNvSpPr>
            <a:spLocks noGrp="1"/>
          </p:cNvSpPr>
          <p:nvPr>
            <p:ph idx="1"/>
          </p:nvPr>
        </p:nvSpPr>
        <p:spPr>
          <a:xfrm>
            <a:off x="761840" y="2551176"/>
            <a:ext cx="4544762" cy="3602935"/>
          </a:xfrm>
        </p:spPr>
        <p:txBody>
          <a:bodyPr vert="horz" lIns="91440" tIns="45720" rIns="91440" bIns="45720" rtlCol="0">
            <a:normAutofit/>
          </a:bodyPr>
          <a:lstStyle/>
          <a:p>
            <a:r>
              <a:rPr lang="en-US" sz="1700">
                <a:ea typeface="+mn-lt"/>
                <a:cs typeface="+mn-lt"/>
              </a:rPr>
              <a:t>Cyberbullying is the use of digital platforms to repeatedly harass, threaten, or humiliate someone. It can happen through texts, social media, or online games, often anonymously, making it hard for victims to escape.</a:t>
            </a:r>
            <a:endParaRPr lang="en-US" sz="1700"/>
          </a:p>
          <a:p>
            <a:pPr marL="0" indent="0">
              <a:buNone/>
            </a:pPr>
            <a:r>
              <a:rPr lang="en-US" sz="1700" b="1">
                <a:ea typeface="+mn-lt"/>
                <a:cs typeface="+mn-lt"/>
              </a:rPr>
              <a:t>Common Forms</a:t>
            </a:r>
            <a:endParaRPr lang="en-US" sz="1700" b="1"/>
          </a:p>
          <a:p>
            <a:r>
              <a:rPr lang="en-US" sz="1700">
                <a:ea typeface="+mn-lt"/>
                <a:cs typeface="+mn-lt"/>
              </a:rPr>
              <a:t>Common forms include posting mean comments, sharing embarrassing photos, creating fake profiles, and spreading rumors. Victims may feel constantly targeted, affecting their mental health and daily life.</a:t>
            </a:r>
            <a:endParaRPr lang="en-US" sz="1700" b="1"/>
          </a:p>
          <a:p>
            <a:endParaRPr lang="en-US" sz="1700" b="1"/>
          </a:p>
          <a:p>
            <a:endParaRPr lang="en-US" sz="1700"/>
          </a:p>
        </p:txBody>
      </p:sp>
      <p:pic>
        <p:nvPicPr>
          <p:cNvPr id="2050" name="Picture 2" descr="How to Cope when You Feel Left Out: 11 ...">
            <a:extLst>
              <a:ext uri="{FF2B5EF4-FFF2-40B4-BE49-F238E27FC236}">
                <a16:creationId xmlns:a16="http://schemas.microsoft.com/office/drawing/2014/main" id="{2D6D9214-F158-7F76-7163-B5F39438DBE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82748" y="1432065"/>
            <a:ext cx="5334160" cy="3995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0873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82" name="Rectangle 3081">
            <a:extLst>
              <a:ext uri="{FF2B5EF4-FFF2-40B4-BE49-F238E27FC236}">
                <a16:creationId xmlns:a16="http://schemas.microsoft.com/office/drawing/2014/main" id="{A9E881A4-A468-403A-9941-F8FFD5C68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D7BD5201-E796-345C-0237-BA9135F79E6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2988" y="290468"/>
            <a:ext cx="3682375" cy="5885743"/>
          </a:xfrm>
          <a:prstGeom prst="rect">
            <a:avLst/>
          </a:prstGeom>
          <a:noFill/>
          <a:extLst>
            <a:ext uri="{909E8E84-426E-40DD-AFC4-6F175D3DCCD1}">
              <a14:hiddenFill xmlns:a14="http://schemas.microsoft.com/office/drawing/2010/main">
                <a:solidFill>
                  <a:srgbClr val="FFFFFF"/>
                </a:solidFill>
              </a14:hiddenFill>
            </a:ext>
          </a:extLst>
        </p:spPr>
      </p:pic>
      <p:sp>
        <p:nvSpPr>
          <p:cNvPr id="3081" name="Rectangle 3080">
            <a:extLst>
              <a:ext uri="{FF2B5EF4-FFF2-40B4-BE49-F238E27FC236}">
                <a16:creationId xmlns:a16="http://schemas.microsoft.com/office/drawing/2014/main" id="{6F168544-607B-491A-8601-3087D0FCE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8703" y="1"/>
            <a:ext cx="7423298" cy="6858000"/>
          </a:xfrm>
          <a:prstGeom prst="rect">
            <a:avLst/>
          </a:prstGeom>
          <a:solidFill>
            <a:schemeClr val="tx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C26C60D2-74BD-D3A2-6BBD-0611A8CE8FFA}"/>
              </a:ext>
            </a:extLst>
          </p:cNvPr>
          <p:cNvSpPr>
            <a:spLocks noGrp="1"/>
          </p:cNvSpPr>
          <p:nvPr>
            <p:ph type="title"/>
          </p:nvPr>
        </p:nvSpPr>
        <p:spPr>
          <a:xfrm>
            <a:off x="5653287" y="871442"/>
            <a:ext cx="5667269" cy="1289024"/>
          </a:xfrm>
        </p:spPr>
        <p:txBody>
          <a:bodyPr anchor="b">
            <a:normAutofit/>
          </a:bodyPr>
          <a:lstStyle/>
          <a:p>
            <a:pPr algn="ctr"/>
            <a:r>
              <a:rPr lang="en-US" sz="3200" b="1">
                <a:solidFill>
                  <a:schemeClr val="bg1">
                    <a:alpha val="60000"/>
                  </a:schemeClr>
                </a:solidFill>
                <a:ea typeface="+mj-lt"/>
                <a:cs typeface="+mj-lt"/>
              </a:rPr>
              <a:t>Quick Stats That Matter</a:t>
            </a:r>
            <a:endParaRPr lang="en-US" sz="3200">
              <a:solidFill>
                <a:schemeClr val="bg1">
                  <a:alpha val="60000"/>
                </a:schemeClr>
              </a:solidFill>
            </a:endParaRPr>
          </a:p>
          <a:p>
            <a:pPr algn="ctr"/>
            <a:endParaRPr lang="en-US" sz="3200">
              <a:solidFill>
                <a:schemeClr val="bg1">
                  <a:alpha val="60000"/>
                </a:schemeClr>
              </a:solidFill>
            </a:endParaRPr>
          </a:p>
        </p:txBody>
      </p:sp>
      <p:sp>
        <p:nvSpPr>
          <p:cNvPr id="3" name="Content Placeholder 2">
            <a:extLst>
              <a:ext uri="{FF2B5EF4-FFF2-40B4-BE49-F238E27FC236}">
                <a16:creationId xmlns:a16="http://schemas.microsoft.com/office/drawing/2014/main" id="{2D027517-CBE8-DA67-7A6E-870656B07B82}"/>
              </a:ext>
            </a:extLst>
          </p:cNvPr>
          <p:cNvSpPr>
            <a:spLocks noGrp="1"/>
          </p:cNvSpPr>
          <p:nvPr>
            <p:ph idx="1"/>
          </p:nvPr>
        </p:nvSpPr>
        <p:spPr>
          <a:xfrm>
            <a:off x="4149090" y="1771650"/>
            <a:ext cx="7855808" cy="4275741"/>
          </a:xfrm>
        </p:spPr>
        <p:txBody>
          <a:bodyPr vert="horz" lIns="91440" tIns="45720" rIns="91440" bIns="45720" rtlCol="0" anchor="t">
            <a:normAutofit/>
          </a:bodyPr>
          <a:lstStyle/>
          <a:p>
            <a:r>
              <a:rPr lang="en-US" sz="1800" dirty="0">
                <a:solidFill>
                  <a:schemeClr val="bg1"/>
                </a:solidFill>
                <a:ea typeface="+mn-lt"/>
                <a:cs typeface="+mn-lt"/>
              </a:rPr>
              <a:t>Approximately 25% of teens experience cyberbullying, with girls facing more issues on social media and boys encountering more problems in online gaming environments.</a:t>
            </a:r>
            <a:endParaRPr lang="en-US" sz="1800" dirty="0">
              <a:solidFill>
                <a:schemeClr val="bg1"/>
              </a:solidFill>
            </a:endParaRPr>
          </a:p>
          <a:p>
            <a:pPr marL="0" indent="0">
              <a:buNone/>
            </a:pPr>
            <a:endParaRPr lang="en-US" sz="1800" dirty="0">
              <a:solidFill>
                <a:schemeClr val="bg1"/>
              </a:solidFill>
              <a:ea typeface="+mn-lt"/>
              <a:cs typeface="+mn-lt"/>
            </a:endParaRPr>
          </a:p>
          <a:p>
            <a:r>
              <a:rPr lang="en-US" sz="1800" dirty="0">
                <a:solidFill>
                  <a:schemeClr val="bg1"/>
                </a:solidFill>
                <a:ea typeface="+mn-lt"/>
                <a:cs typeface="+mn-lt"/>
              </a:rPr>
              <a:t>Victims often suffer from anxiety, depression, social withdrawal, and academic decline. In severe cases, cyberbullying can lead to self-harm or suicidal thoughts, highlighting the urgency of addressing this issue.</a:t>
            </a:r>
            <a:endParaRPr lang="en-US" sz="1800" dirty="0">
              <a:solidFill>
                <a:schemeClr val="bg1"/>
              </a:solidFill>
            </a:endParaRPr>
          </a:p>
          <a:p>
            <a:endParaRPr lang="en-US" sz="1800" dirty="0">
              <a:solidFill>
                <a:schemeClr val="bg1"/>
              </a:solidFill>
            </a:endParaRPr>
          </a:p>
          <a:p>
            <a:r>
              <a:rPr lang="en-US" sz="1800" dirty="0">
                <a:solidFill>
                  <a:schemeClr val="bg1"/>
                </a:solidFill>
                <a:ea typeface="+mn-lt"/>
                <a:cs typeface="+mn-lt"/>
              </a:rPr>
              <a:t>A study found that cyberbullying victims were twice as likely to show signs of severe emotional distress compared to non-victims, emphasizing the significant psychological toll of online harassment.</a:t>
            </a:r>
            <a:endParaRPr lang="en-US" sz="1800" dirty="0">
              <a:solidFill>
                <a:schemeClr val="bg1"/>
              </a:solidFill>
            </a:endParaRPr>
          </a:p>
          <a:p>
            <a:endParaRPr lang="en-US" sz="1400" dirty="0">
              <a:solidFill>
                <a:schemeClr val="bg1"/>
              </a:solidFill>
            </a:endParaRPr>
          </a:p>
          <a:p>
            <a:pPr marL="0" indent="0">
              <a:buNone/>
            </a:pPr>
            <a:endParaRPr lang="en-US" sz="1400" dirty="0">
              <a:solidFill>
                <a:schemeClr val="bg1"/>
              </a:solidFill>
            </a:endParaRPr>
          </a:p>
        </p:txBody>
      </p:sp>
    </p:spTree>
    <p:extLst>
      <p:ext uri="{BB962C8B-B14F-4D97-AF65-F5344CB8AC3E}">
        <p14:creationId xmlns:p14="http://schemas.microsoft.com/office/powerpoint/2010/main" val="4286228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ABB3-D974-AD8D-C58D-4CBFEEA8E57D}"/>
              </a:ext>
            </a:extLst>
          </p:cNvPr>
          <p:cNvSpPr>
            <a:spLocks noGrp="1"/>
          </p:cNvSpPr>
          <p:nvPr>
            <p:ph type="title"/>
          </p:nvPr>
        </p:nvSpPr>
        <p:spPr>
          <a:xfrm>
            <a:off x="8153400" y="1128094"/>
            <a:ext cx="3434180" cy="1415270"/>
          </a:xfrm>
        </p:spPr>
        <p:txBody>
          <a:bodyPr anchor="t">
            <a:normAutofit/>
          </a:bodyPr>
          <a:lstStyle/>
          <a:p>
            <a:r>
              <a:rPr lang="en-US" sz="3200" b="1">
                <a:ea typeface="+mj-lt"/>
                <a:cs typeface="+mj-lt"/>
              </a:rPr>
              <a:t>How It Hurts Inside</a:t>
            </a:r>
            <a:endParaRPr lang="en-US" sz="3200">
              <a:ea typeface="+mj-lt"/>
              <a:cs typeface="+mj-lt"/>
            </a:endParaRPr>
          </a:p>
          <a:p>
            <a:endParaRPr lang="en-US" sz="3200" b="1"/>
          </a:p>
          <a:p>
            <a:endParaRPr lang="en-US" sz="3200" b="1"/>
          </a:p>
          <a:p>
            <a:endParaRPr lang="en-US" sz="3200"/>
          </a:p>
        </p:txBody>
      </p:sp>
      <p:pic>
        <p:nvPicPr>
          <p:cNvPr id="4098" name="Picture 2">
            <a:extLst>
              <a:ext uri="{FF2B5EF4-FFF2-40B4-BE49-F238E27FC236}">
                <a16:creationId xmlns:a16="http://schemas.microsoft.com/office/drawing/2014/main" id="{DC91EAE6-BE97-B86E-5AA2-DEEE12EED1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7391" r="8902" b="-1"/>
          <a:stretch>
            <a:fillRect/>
          </a:stretch>
        </p:blipFill>
        <p:spPr bwMode="auto">
          <a:xfrm>
            <a:off x="-9886" y="10"/>
            <a:ext cx="7572605" cy="6857990"/>
          </a:xfrm>
          <a:prstGeom prst="rect">
            <a:avLst/>
          </a:prstGeom>
          <a:noFill/>
          <a:extLst>
            <a:ext uri="{909E8E84-426E-40DD-AFC4-6F175D3DCCD1}">
              <a14:hiddenFill xmlns:a14="http://schemas.microsoft.com/office/drawing/2010/main">
                <a:solidFill>
                  <a:srgbClr val="FFFFFF"/>
                </a:solidFill>
              </a14:hiddenFill>
            </a:ext>
          </a:extLst>
        </p:spPr>
      </p:pic>
      <p:cxnSp>
        <p:nvCxnSpPr>
          <p:cNvPr id="4103" name="Straight Connector 4102">
            <a:extLst>
              <a:ext uri="{FF2B5EF4-FFF2-40B4-BE49-F238E27FC236}">
                <a16:creationId xmlns:a16="http://schemas.microsoft.com/office/drawing/2014/main" id="{249EDD1B-F94D-B4E6-ACAA-566B9A26FD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9939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50C3DB4-7382-7833-A6AE-66C7ED2BACE7}"/>
              </a:ext>
            </a:extLst>
          </p:cNvPr>
          <p:cNvSpPr>
            <a:spLocks noGrp="1"/>
          </p:cNvSpPr>
          <p:nvPr>
            <p:ph idx="1"/>
          </p:nvPr>
        </p:nvSpPr>
        <p:spPr>
          <a:xfrm>
            <a:off x="8153400" y="2543364"/>
            <a:ext cx="3434180" cy="3599019"/>
          </a:xfrm>
        </p:spPr>
        <p:txBody>
          <a:bodyPr vert="horz" lIns="91440" tIns="45720" rIns="91440" bIns="45720" rtlCol="0">
            <a:normAutofit/>
          </a:bodyPr>
          <a:lstStyle/>
          <a:p>
            <a:r>
              <a:rPr lang="en-US" sz="1100" b="1">
                <a:ea typeface="+mn-lt"/>
                <a:cs typeface="+mn-lt"/>
              </a:rPr>
              <a:t>Psychological Trauma</a:t>
            </a:r>
            <a:endParaRPr lang="en-US" sz="1100"/>
          </a:p>
          <a:p>
            <a:r>
              <a:rPr lang="en-US" sz="1100">
                <a:ea typeface="+mn-lt"/>
                <a:cs typeface="+mn-lt"/>
              </a:rPr>
              <a:t>Cyberbullying causes real psychological trauma, leading to anxiety, depression, and sleep disorders. Victims often feel constantly stressed and unsafe in their own homes.</a:t>
            </a:r>
            <a:endParaRPr lang="en-US" sz="1100"/>
          </a:p>
          <a:p>
            <a:r>
              <a:rPr lang="en-US" sz="1100" b="1">
                <a:ea typeface="+mn-lt"/>
                <a:cs typeface="+mn-lt"/>
              </a:rPr>
              <a:t>Social Withdrawal</a:t>
            </a:r>
            <a:endParaRPr lang="en-US" sz="1100"/>
          </a:p>
          <a:p>
            <a:r>
              <a:rPr lang="en-US" sz="1100">
                <a:ea typeface="+mn-lt"/>
                <a:cs typeface="+mn-lt"/>
              </a:rPr>
              <a:t>Victims may withdraw from social activities, lose friends, and avoid school or work. The fear of further humiliation can lead to long-term social anxiety and isolation.</a:t>
            </a:r>
            <a:endParaRPr lang="en-US" sz="1100"/>
          </a:p>
          <a:p>
            <a:r>
              <a:rPr lang="en-US" sz="1100" b="1">
                <a:ea typeface="+mn-lt"/>
                <a:cs typeface="+mn-lt"/>
              </a:rPr>
              <a:t>Academic Decline</a:t>
            </a:r>
            <a:endParaRPr lang="en-US" sz="1100"/>
          </a:p>
          <a:p>
            <a:r>
              <a:rPr lang="en-US" sz="1100">
                <a:ea typeface="+mn-lt"/>
                <a:cs typeface="+mn-lt"/>
              </a:rPr>
              <a:t>The emotional distress from cyberbullying often results in a decline in academic or work performance. Victims may struggle to focus and feel unmotivated.</a:t>
            </a:r>
            <a:endParaRPr lang="en-US" sz="1100" b="1"/>
          </a:p>
          <a:p>
            <a:endParaRPr lang="en-US" sz="1100" b="1"/>
          </a:p>
          <a:p>
            <a:endParaRPr lang="en-US" sz="1100"/>
          </a:p>
          <a:p>
            <a:endParaRPr lang="en-US" sz="1100"/>
          </a:p>
        </p:txBody>
      </p:sp>
    </p:spTree>
    <p:extLst>
      <p:ext uri="{BB962C8B-B14F-4D97-AF65-F5344CB8AC3E}">
        <p14:creationId xmlns:p14="http://schemas.microsoft.com/office/powerpoint/2010/main" val="946543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7" name="Rectangle 5126">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122" name="Picture 2" descr="Cyber Law Royalty-Free Images ...">
            <a:extLst>
              <a:ext uri="{FF2B5EF4-FFF2-40B4-BE49-F238E27FC236}">
                <a16:creationId xmlns:a16="http://schemas.microsoft.com/office/drawing/2014/main" id="{4F3F87A2-DD5C-5242-6383-27F61A45EB9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55573" y="3553078"/>
            <a:ext cx="3804240" cy="2130374"/>
          </a:xfrm>
          <a:prstGeom prst="rect">
            <a:avLst/>
          </a:prstGeom>
          <a:noFill/>
          <a:extLst>
            <a:ext uri="{909E8E84-426E-40DD-AFC4-6F175D3DCCD1}">
              <a14:hiddenFill xmlns:a14="http://schemas.microsoft.com/office/drawing/2010/main">
                <a:solidFill>
                  <a:srgbClr val="FFFFFF"/>
                </a:solidFill>
              </a14:hiddenFill>
            </a:ext>
          </a:extLst>
        </p:spPr>
      </p:pic>
      <p:grpSp>
        <p:nvGrpSpPr>
          <p:cNvPr id="5129" name="Group 5128">
            <a:extLst>
              <a:ext uri="{FF2B5EF4-FFF2-40B4-BE49-F238E27FC236}">
                <a16:creationId xmlns:a16="http://schemas.microsoft.com/office/drawing/2014/main" id="{134CC3FF-7AA4-46F4-8B24-2F9383D86D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11" y="805742"/>
            <a:ext cx="3647770" cy="3193211"/>
            <a:chOff x="1674895" y="1345036"/>
            <a:chExt cx="5428610" cy="4210939"/>
          </a:xfrm>
        </p:grpSpPr>
        <p:sp>
          <p:nvSpPr>
            <p:cNvPr id="5130" name="Rectangle 5129">
              <a:extLst>
                <a:ext uri="{FF2B5EF4-FFF2-40B4-BE49-F238E27FC236}">
                  <a16:creationId xmlns:a16="http://schemas.microsoft.com/office/drawing/2014/main" id="{275E42E8-8B96-4FF0-9DCC-7E2084C0FD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1" name="Rectangle 5130">
              <a:extLst>
                <a:ext uri="{FF2B5EF4-FFF2-40B4-BE49-F238E27FC236}">
                  <a16:creationId xmlns:a16="http://schemas.microsoft.com/office/drawing/2014/main" id="{78FEA8A4-ED0E-429C-884B-1599153B8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133" name="Rectangle 5132">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5" y="685805"/>
            <a:ext cx="3624947" cy="3193211"/>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E2B61B-72DF-3F57-E457-1BE738EC88F3}"/>
              </a:ext>
            </a:extLst>
          </p:cNvPr>
          <p:cNvSpPr>
            <a:spLocks noGrp="1"/>
          </p:cNvSpPr>
          <p:nvPr>
            <p:ph type="title"/>
          </p:nvPr>
        </p:nvSpPr>
        <p:spPr>
          <a:xfrm>
            <a:off x="740584" y="859808"/>
            <a:ext cx="3543197" cy="2878986"/>
          </a:xfrm>
        </p:spPr>
        <p:txBody>
          <a:bodyPr>
            <a:normAutofit/>
          </a:bodyPr>
          <a:lstStyle/>
          <a:p>
            <a:pPr algn="ctr"/>
            <a:r>
              <a:rPr lang="en-US" b="1">
                <a:solidFill>
                  <a:schemeClr val="bg1"/>
                </a:solidFill>
                <a:ea typeface="+mj-lt"/>
                <a:cs typeface="+mj-lt"/>
              </a:rPr>
              <a:t>Simple Legal Facts</a:t>
            </a:r>
            <a:endParaRPr lang="en-US">
              <a:solidFill>
                <a:schemeClr val="bg1"/>
              </a:solidFill>
            </a:endParaRPr>
          </a:p>
          <a:p>
            <a:pPr algn="ctr"/>
            <a:endParaRPr lang="en-US">
              <a:solidFill>
                <a:schemeClr val="bg1"/>
              </a:solidFill>
            </a:endParaRPr>
          </a:p>
        </p:txBody>
      </p:sp>
      <p:grpSp>
        <p:nvGrpSpPr>
          <p:cNvPr id="5135" name="Graphic 4">
            <a:extLst>
              <a:ext uri="{FF2B5EF4-FFF2-40B4-BE49-F238E27FC236}">
                <a16:creationId xmlns:a16="http://schemas.microsoft.com/office/drawing/2014/main" id="{5F2AA49C-5AC0-41C7-BFAF-74B8D8293C8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9048" y="2335801"/>
            <a:ext cx="849365" cy="849366"/>
            <a:chOff x="5829300" y="3162300"/>
            <a:chExt cx="532256" cy="532257"/>
          </a:xfrm>
          <a:solidFill>
            <a:srgbClr val="FFFFFF"/>
          </a:solidFill>
        </p:grpSpPr>
        <p:sp>
          <p:nvSpPr>
            <p:cNvPr id="5136" name="Freeform: Shape 5135">
              <a:extLst>
                <a:ext uri="{FF2B5EF4-FFF2-40B4-BE49-F238E27FC236}">
                  <a16:creationId xmlns:a16="http://schemas.microsoft.com/office/drawing/2014/main" id="{88A750A0-64B5-41B2-B525-A914EB40B3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5137" name="Freeform: Shape 5136">
              <a:extLst>
                <a:ext uri="{FF2B5EF4-FFF2-40B4-BE49-F238E27FC236}">
                  <a16:creationId xmlns:a16="http://schemas.microsoft.com/office/drawing/2014/main" id="{F8216C77-85C1-4BDC-87A8-7E75933205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5138" name="Freeform: Shape 5137">
              <a:extLst>
                <a:ext uri="{FF2B5EF4-FFF2-40B4-BE49-F238E27FC236}">
                  <a16:creationId xmlns:a16="http://schemas.microsoft.com/office/drawing/2014/main" id="{471AED48-754E-41AC-9ECC-DB25976447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dirty="0"/>
            </a:p>
          </p:txBody>
        </p:sp>
        <p:sp>
          <p:nvSpPr>
            <p:cNvPr id="5139" name="Freeform: Shape 5138">
              <a:extLst>
                <a:ext uri="{FF2B5EF4-FFF2-40B4-BE49-F238E27FC236}">
                  <a16:creationId xmlns:a16="http://schemas.microsoft.com/office/drawing/2014/main" id="{48005417-D297-404F-82A5-8C4393E85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5140" name="Freeform: Shape 5139">
              <a:extLst>
                <a:ext uri="{FF2B5EF4-FFF2-40B4-BE49-F238E27FC236}">
                  <a16:creationId xmlns:a16="http://schemas.microsoft.com/office/drawing/2014/main" id="{17F942D6-2D0C-4894-81F0-6F81714BA4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5141" name="Freeform: Shape 5140">
              <a:extLst>
                <a:ext uri="{FF2B5EF4-FFF2-40B4-BE49-F238E27FC236}">
                  <a16:creationId xmlns:a16="http://schemas.microsoft.com/office/drawing/2014/main" id="{4FAD802E-9670-4B80-876B-3FF64D29A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5142" name="Freeform: Shape 5141">
              <a:extLst>
                <a:ext uri="{FF2B5EF4-FFF2-40B4-BE49-F238E27FC236}">
                  <a16:creationId xmlns:a16="http://schemas.microsoft.com/office/drawing/2014/main" id="{838AF437-0BFB-40E4-ADA0-5749919AAC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5143" name="Freeform: Shape 5142">
              <a:extLst>
                <a:ext uri="{FF2B5EF4-FFF2-40B4-BE49-F238E27FC236}">
                  <a16:creationId xmlns:a16="http://schemas.microsoft.com/office/drawing/2014/main" id="{F8BC9C3D-CBBE-4D29-9DAC-98B3CAF397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5144" name="Freeform: Shape 5143">
              <a:extLst>
                <a:ext uri="{FF2B5EF4-FFF2-40B4-BE49-F238E27FC236}">
                  <a16:creationId xmlns:a16="http://schemas.microsoft.com/office/drawing/2014/main" id="{A7016629-22ED-494E-9205-594895DA9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5145" name="Freeform: Shape 5144">
              <a:extLst>
                <a:ext uri="{FF2B5EF4-FFF2-40B4-BE49-F238E27FC236}">
                  <a16:creationId xmlns:a16="http://schemas.microsoft.com/office/drawing/2014/main" id="{BFF3CC1E-0ED4-4599-9B4E-F057769B96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5146" name="Freeform: Shape 5145">
              <a:extLst>
                <a:ext uri="{FF2B5EF4-FFF2-40B4-BE49-F238E27FC236}">
                  <a16:creationId xmlns:a16="http://schemas.microsoft.com/office/drawing/2014/main" id="{065A4B3A-F9A7-4FA6-A7F3-EA08E0BA15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5147" name="Freeform: Shape 5146">
              <a:extLst>
                <a:ext uri="{FF2B5EF4-FFF2-40B4-BE49-F238E27FC236}">
                  <a16:creationId xmlns:a16="http://schemas.microsoft.com/office/drawing/2014/main" id="{783B6A14-A56D-4B95-8395-89CF53A09B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5148" name="Freeform: Shape 5147">
              <a:extLst>
                <a:ext uri="{FF2B5EF4-FFF2-40B4-BE49-F238E27FC236}">
                  <a16:creationId xmlns:a16="http://schemas.microsoft.com/office/drawing/2014/main" id="{49F0868B-B193-43B6-BB1E-1FF72993EA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grpSp>
        <p:nvGrpSpPr>
          <p:cNvPr id="5150" name="Graphic 4">
            <a:extLst>
              <a:ext uri="{FF2B5EF4-FFF2-40B4-BE49-F238E27FC236}">
                <a16:creationId xmlns:a16="http://schemas.microsoft.com/office/drawing/2014/main" id="{BB32367D-C4F2-49D5-A586-298C7CA821B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9048" y="2335801"/>
            <a:ext cx="849365" cy="849366"/>
            <a:chOff x="5829300" y="3162300"/>
            <a:chExt cx="532256" cy="532257"/>
          </a:xfrm>
          <a:solidFill>
            <a:schemeClr val="bg1"/>
          </a:solidFill>
        </p:grpSpPr>
        <p:sp>
          <p:nvSpPr>
            <p:cNvPr id="5151" name="Freeform: Shape 5150">
              <a:extLst>
                <a:ext uri="{FF2B5EF4-FFF2-40B4-BE49-F238E27FC236}">
                  <a16:creationId xmlns:a16="http://schemas.microsoft.com/office/drawing/2014/main" id="{E1FF7EE7-ACA2-4BFF-BA75-7FAE93FBB6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5152" name="Freeform: Shape 5151">
              <a:extLst>
                <a:ext uri="{FF2B5EF4-FFF2-40B4-BE49-F238E27FC236}">
                  <a16:creationId xmlns:a16="http://schemas.microsoft.com/office/drawing/2014/main" id="{8647462E-B5E8-4F02-A1E4-BD0380A224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5153" name="Freeform: Shape 5152">
              <a:extLst>
                <a:ext uri="{FF2B5EF4-FFF2-40B4-BE49-F238E27FC236}">
                  <a16:creationId xmlns:a16="http://schemas.microsoft.com/office/drawing/2014/main" id="{412CE109-6153-414A-B2D6-C4F9C6FA2E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dirty="0"/>
            </a:p>
          </p:txBody>
        </p:sp>
        <p:sp>
          <p:nvSpPr>
            <p:cNvPr id="5154" name="Freeform: Shape 5153">
              <a:extLst>
                <a:ext uri="{FF2B5EF4-FFF2-40B4-BE49-F238E27FC236}">
                  <a16:creationId xmlns:a16="http://schemas.microsoft.com/office/drawing/2014/main" id="{DAF530F5-D68D-4BC8-8984-F1A8B5DEB6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5155" name="Freeform: Shape 5154">
              <a:extLst>
                <a:ext uri="{FF2B5EF4-FFF2-40B4-BE49-F238E27FC236}">
                  <a16:creationId xmlns:a16="http://schemas.microsoft.com/office/drawing/2014/main" id="{2EB69747-F9DD-4B80-B488-D5565D0BC6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5156" name="Freeform: Shape 5155">
              <a:extLst>
                <a:ext uri="{FF2B5EF4-FFF2-40B4-BE49-F238E27FC236}">
                  <a16:creationId xmlns:a16="http://schemas.microsoft.com/office/drawing/2014/main" id="{73AFB787-B8A4-4269-9DA9-FF4A66030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5157" name="Freeform: Shape 5156">
              <a:extLst>
                <a:ext uri="{FF2B5EF4-FFF2-40B4-BE49-F238E27FC236}">
                  <a16:creationId xmlns:a16="http://schemas.microsoft.com/office/drawing/2014/main" id="{6E682D93-25A6-4D91-9A81-3F247BBEE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5158" name="Freeform: Shape 5157">
              <a:extLst>
                <a:ext uri="{FF2B5EF4-FFF2-40B4-BE49-F238E27FC236}">
                  <a16:creationId xmlns:a16="http://schemas.microsoft.com/office/drawing/2014/main" id="{9D5F48B5-53B4-4DA8-B929-6AFF506589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5159" name="Freeform: Shape 5158">
              <a:extLst>
                <a:ext uri="{FF2B5EF4-FFF2-40B4-BE49-F238E27FC236}">
                  <a16:creationId xmlns:a16="http://schemas.microsoft.com/office/drawing/2014/main" id="{8CA195A3-2A74-4D13-A1B8-24765E26B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5160" name="Freeform: Shape 5159">
              <a:extLst>
                <a:ext uri="{FF2B5EF4-FFF2-40B4-BE49-F238E27FC236}">
                  <a16:creationId xmlns:a16="http://schemas.microsoft.com/office/drawing/2014/main" id="{B98F1918-C39D-4713-AB21-685A944355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5161" name="Freeform: Shape 5160">
              <a:extLst>
                <a:ext uri="{FF2B5EF4-FFF2-40B4-BE49-F238E27FC236}">
                  <a16:creationId xmlns:a16="http://schemas.microsoft.com/office/drawing/2014/main" id="{33592273-DEE6-42E1-B824-11D5443323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5162" name="Freeform: Shape 5161">
              <a:extLst>
                <a:ext uri="{FF2B5EF4-FFF2-40B4-BE49-F238E27FC236}">
                  <a16:creationId xmlns:a16="http://schemas.microsoft.com/office/drawing/2014/main" id="{12D6F82B-B619-4D8B-85AE-0E57103BA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5163" name="Freeform: Shape 5162">
              <a:extLst>
                <a:ext uri="{FF2B5EF4-FFF2-40B4-BE49-F238E27FC236}">
                  <a16:creationId xmlns:a16="http://schemas.microsoft.com/office/drawing/2014/main" id="{6246C574-90D4-412B-9444-203F7C83C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graphicFrame>
        <p:nvGraphicFramePr>
          <p:cNvPr id="5165" name="Content Placeholder 2">
            <a:extLst>
              <a:ext uri="{FF2B5EF4-FFF2-40B4-BE49-F238E27FC236}">
                <a16:creationId xmlns:a16="http://schemas.microsoft.com/office/drawing/2014/main" id="{42183F0F-4F25-180F-DD8D-0D38FBCEA2C0}"/>
              </a:ext>
            </a:extLst>
          </p:cNvPr>
          <p:cNvGraphicFramePr>
            <a:graphicFrameLocks noGrp="1"/>
          </p:cNvGraphicFramePr>
          <p:nvPr>
            <p:ph idx="1"/>
            <p:extLst>
              <p:ext uri="{D42A27DB-BD31-4B8C-83A1-F6EECF244321}">
                <p14:modId xmlns:p14="http://schemas.microsoft.com/office/powerpoint/2010/main" val="2610567265"/>
              </p:ext>
            </p:extLst>
          </p:nvPr>
        </p:nvGraphicFramePr>
        <p:xfrm>
          <a:off x="5802388" y="537210"/>
          <a:ext cx="5649654" cy="56826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14739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67" name="Rectangle 6166">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58254" y="-358254"/>
            <a:ext cx="6858000" cy="7574507"/>
          </a:xfrm>
          <a:prstGeom prst="rect">
            <a:avLst/>
          </a:prstGeom>
          <a:ln>
            <a:noFill/>
          </a:ln>
          <a:effectLst>
            <a:outerShdw blurRad="304800" dist="317500" sx="94000" sy="94000" algn="l"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AD1E9A-674D-69BE-8B5F-A7E4ABDCC42C}"/>
              </a:ext>
            </a:extLst>
          </p:cNvPr>
          <p:cNvSpPr>
            <a:spLocks noGrp="1"/>
          </p:cNvSpPr>
          <p:nvPr>
            <p:ph type="title"/>
          </p:nvPr>
        </p:nvSpPr>
        <p:spPr>
          <a:xfrm>
            <a:off x="758952" y="4853796"/>
            <a:ext cx="6032738" cy="1288211"/>
          </a:xfrm>
        </p:spPr>
        <p:txBody>
          <a:bodyPr anchor="b">
            <a:normAutofit/>
          </a:bodyPr>
          <a:lstStyle/>
          <a:p>
            <a:r>
              <a:rPr lang="en-US" sz="4000"/>
              <a:t>Cyber Trick To Prevent Cyberbullying </a:t>
            </a:r>
          </a:p>
        </p:txBody>
      </p:sp>
      <p:pic>
        <p:nvPicPr>
          <p:cNvPr id="6146" name="Picture 2" descr="How Strong Are Your Passwords ...">
            <a:extLst>
              <a:ext uri="{FF2B5EF4-FFF2-40B4-BE49-F238E27FC236}">
                <a16:creationId xmlns:a16="http://schemas.microsoft.com/office/drawing/2014/main" id="{F44FEE34-7CAC-CCEC-9583-A553DAA444F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4620" y="837241"/>
            <a:ext cx="6032738" cy="326361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C31857AF-D0DF-C3F3-4C74-1D958ABEC586}"/>
              </a:ext>
            </a:extLst>
          </p:cNvPr>
          <p:cNvSpPr>
            <a:spLocks noGrp="1"/>
          </p:cNvSpPr>
          <p:nvPr>
            <p:ph idx="1"/>
          </p:nvPr>
        </p:nvSpPr>
        <p:spPr>
          <a:xfrm>
            <a:off x="8299128" y="1529867"/>
            <a:ext cx="3304272" cy="5474173"/>
          </a:xfrm>
        </p:spPr>
        <p:txBody>
          <a:bodyPr vert="horz" lIns="91440" tIns="45720" rIns="91440" bIns="45720" rtlCol="0" anchor="ctr">
            <a:normAutofit/>
          </a:bodyPr>
          <a:lstStyle/>
          <a:p>
            <a:r>
              <a:rPr lang="en-US" sz="1400" b="1" dirty="0">
                <a:ea typeface="+mn-lt"/>
                <a:cs typeface="+mn-lt"/>
              </a:rPr>
              <a:t>Strong Passwords</a:t>
            </a:r>
            <a:endParaRPr lang="en-US" sz="1400" b="1" dirty="0"/>
          </a:p>
          <a:p>
            <a:r>
              <a:rPr lang="en-US" sz="1400" dirty="0">
                <a:ea typeface="+mn-lt"/>
                <a:cs typeface="+mn-lt"/>
              </a:rPr>
              <a:t>Use strong, unique passwords for all accounts. Avoid easily guessable information like birthdays or names. Strong passwords help prevent account hijacking.</a:t>
            </a:r>
            <a:endParaRPr lang="en-US" sz="1400" b="1" dirty="0"/>
          </a:p>
          <a:p>
            <a:r>
              <a:rPr lang="en-US" sz="1400" b="1" dirty="0">
                <a:ea typeface="+mn-lt"/>
                <a:cs typeface="+mn-lt"/>
              </a:rPr>
              <a:t>Two-Factor Authentication</a:t>
            </a:r>
            <a:endParaRPr lang="en-US" sz="1400" b="1" dirty="0"/>
          </a:p>
          <a:p>
            <a:r>
              <a:rPr lang="en-US" sz="1400" dirty="0">
                <a:ea typeface="+mn-lt"/>
                <a:cs typeface="+mn-lt"/>
              </a:rPr>
              <a:t>Enable two-factor authentication (2FA) on all platforms that support it. This adds an extra layer of security, making it harder for bullies to access your accounts.</a:t>
            </a:r>
            <a:endParaRPr lang="en-US" sz="1400" dirty="0"/>
          </a:p>
          <a:p>
            <a:r>
              <a:rPr lang="en-US" sz="1400" b="1" dirty="0">
                <a:ea typeface="+mn-lt"/>
                <a:cs typeface="+mn-lt"/>
              </a:rPr>
              <a:t>Privacy Settings</a:t>
            </a:r>
            <a:endParaRPr lang="en-US" sz="1400" dirty="0"/>
          </a:p>
          <a:p>
            <a:r>
              <a:rPr lang="en-US" sz="1400" dirty="0">
                <a:ea typeface="+mn-lt"/>
                <a:cs typeface="+mn-lt"/>
              </a:rPr>
              <a:t>Regularly review and adjust privacy settings on social media and other platforms. Limit who can see your posts, send you messages, and view your profile information.</a:t>
            </a:r>
            <a:endParaRPr lang="en-US" sz="1400" b="1" dirty="0"/>
          </a:p>
          <a:p>
            <a:r>
              <a:rPr lang="en-US" sz="1400" b="1" dirty="0">
                <a:ea typeface="+mn-lt"/>
                <a:cs typeface="+mn-lt"/>
              </a:rPr>
              <a:t>Report and Block</a:t>
            </a:r>
            <a:endParaRPr lang="en-US" sz="1400" b="1" dirty="0"/>
          </a:p>
          <a:p>
            <a:r>
              <a:rPr lang="en-US" sz="1400" dirty="0">
                <a:ea typeface="+mn-lt"/>
                <a:cs typeface="+mn-lt"/>
              </a:rPr>
              <a:t>Most platforms allow you to report abusive content and block users. Use these tools to protect yourself and prevent further harassment.</a:t>
            </a:r>
            <a:endParaRPr lang="en-US" sz="1400" b="1" dirty="0"/>
          </a:p>
          <a:p>
            <a:endParaRPr lang="en-US" sz="1400" b="1" dirty="0"/>
          </a:p>
          <a:p>
            <a:endParaRPr lang="en-US" sz="1400" dirty="0"/>
          </a:p>
          <a:p>
            <a:endParaRPr lang="en-US" sz="1400" b="1" dirty="0"/>
          </a:p>
          <a:p>
            <a:endParaRPr lang="en-US" sz="1400" dirty="0"/>
          </a:p>
          <a:p>
            <a:endParaRPr lang="en-US" sz="1400" b="1" dirty="0"/>
          </a:p>
          <a:p>
            <a:endParaRPr lang="en-US" sz="1400" b="1" dirty="0"/>
          </a:p>
          <a:p>
            <a:endParaRPr lang="en-US" sz="1400" dirty="0"/>
          </a:p>
        </p:txBody>
      </p:sp>
    </p:spTree>
    <p:extLst>
      <p:ext uri="{BB962C8B-B14F-4D97-AF65-F5344CB8AC3E}">
        <p14:creationId xmlns:p14="http://schemas.microsoft.com/office/powerpoint/2010/main" val="2841906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F7B3D-2A0F-B13A-9850-6306E606EE00}"/>
              </a:ext>
            </a:extLst>
          </p:cNvPr>
          <p:cNvSpPr>
            <a:spLocks noGrp="1"/>
          </p:cNvSpPr>
          <p:nvPr>
            <p:ph type="title"/>
          </p:nvPr>
        </p:nvSpPr>
        <p:spPr/>
        <p:txBody>
          <a:bodyPr/>
          <a:lstStyle/>
          <a:p>
            <a:r>
              <a:rPr lang="en-US" dirty="0"/>
              <a:t>Citations </a:t>
            </a:r>
          </a:p>
        </p:txBody>
      </p:sp>
      <p:sp>
        <p:nvSpPr>
          <p:cNvPr id="3" name="Content Placeholder 2">
            <a:extLst>
              <a:ext uri="{FF2B5EF4-FFF2-40B4-BE49-F238E27FC236}">
                <a16:creationId xmlns:a16="http://schemas.microsoft.com/office/drawing/2014/main" id="{46A105B5-D69D-001D-10AB-C275815C2371}"/>
              </a:ext>
            </a:extLst>
          </p:cNvPr>
          <p:cNvSpPr>
            <a:spLocks noGrp="1"/>
          </p:cNvSpPr>
          <p:nvPr>
            <p:ph idx="1"/>
          </p:nvPr>
        </p:nvSpPr>
        <p:spPr/>
        <p:txBody>
          <a:bodyPr vert="horz" lIns="91440" tIns="45720" rIns="91440" bIns="45720" rtlCol="0" anchor="t">
            <a:normAutofit/>
          </a:bodyPr>
          <a:lstStyle/>
          <a:p>
            <a:r>
              <a:rPr lang="en-US" dirty="0">
                <a:ea typeface="+mn-lt"/>
                <a:cs typeface="+mn-lt"/>
              </a:rPr>
              <a:t>Vogels, Emily A. </a:t>
            </a:r>
            <a:r>
              <a:rPr lang="en-US" i="1" dirty="0">
                <a:ea typeface="+mn-lt"/>
                <a:cs typeface="+mn-lt"/>
              </a:rPr>
              <a:t>Teens and Cyberbullying 2022.</a:t>
            </a:r>
            <a:r>
              <a:rPr lang="en-US" dirty="0">
                <a:ea typeface="+mn-lt"/>
                <a:cs typeface="+mn-lt"/>
              </a:rPr>
              <a:t> Pew Research Center, 15 Dec. 2022, </a:t>
            </a:r>
            <a:r>
              <a:rPr lang="en-US" dirty="0">
                <a:ea typeface="+mn-lt"/>
                <a:cs typeface="+mn-lt"/>
                <a:hlinkClick r:id="rId2"/>
              </a:rPr>
              <a:t>https://www.pewresearch.org/internet/2022/12/15/teens-and-cyberbullying-2022/</a:t>
            </a:r>
            <a:r>
              <a:rPr lang="en-US" dirty="0">
                <a:ea typeface="+mn-lt"/>
                <a:cs typeface="+mn-lt"/>
              </a:rPr>
              <a:t>.</a:t>
            </a:r>
            <a:endParaRPr lang="en-US">
              <a:ea typeface="+mn-lt"/>
              <a:cs typeface="+mn-lt"/>
            </a:endParaRPr>
          </a:p>
          <a:p>
            <a:endParaRPr lang="en-US" dirty="0"/>
          </a:p>
          <a:p>
            <a:r>
              <a:rPr lang="en-US" dirty="0">
                <a:ea typeface="+mn-lt"/>
                <a:cs typeface="+mn-lt"/>
              </a:rPr>
              <a:t>Journal of Adolescent Health. </a:t>
            </a:r>
            <a:r>
              <a:rPr lang="en-US" i="1" dirty="0">
                <a:ea typeface="+mn-lt"/>
                <a:cs typeface="+mn-lt"/>
              </a:rPr>
              <a:t>Journal of Adolescent Health</a:t>
            </a:r>
            <a:r>
              <a:rPr lang="en-US" dirty="0">
                <a:ea typeface="+mn-lt"/>
                <a:cs typeface="+mn-lt"/>
              </a:rPr>
              <a:t>, Elsevier, </a:t>
            </a:r>
            <a:r>
              <a:rPr lang="en-US" dirty="0">
                <a:ea typeface="+mn-lt"/>
                <a:cs typeface="+mn-lt"/>
                <a:hlinkClick r:id="rId3"/>
              </a:rPr>
              <a:t>https://www.jahonline.org/</a:t>
            </a:r>
            <a:r>
              <a:rPr lang="en-US" dirty="0">
                <a:ea typeface="+mn-lt"/>
                <a:cs typeface="+mn-lt"/>
              </a:rPr>
              <a:t>. Accessed 11/12/2025.</a:t>
            </a:r>
          </a:p>
          <a:p>
            <a:endParaRPr lang="en-US" dirty="0"/>
          </a:p>
        </p:txBody>
      </p:sp>
    </p:spTree>
    <p:extLst>
      <p:ext uri="{BB962C8B-B14F-4D97-AF65-F5344CB8AC3E}">
        <p14:creationId xmlns:p14="http://schemas.microsoft.com/office/powerpoint/2010/main" val="1745005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555</Words>
  <Application>Microsoft Macintosh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Cyberbullies Beware: Stay Safe Online </vt:lpstr>
      <vt:lpstr>Cyberbullying in Plain Words </vt:lpstr>
      <vt:lpstr>Quick Stats That Matter </vt:lpstr>
      <vt:lpstr>How It Hurts Inside   </vt:lpstr>
      <vt:lpstr>Simple Legal Facts </vt:lpstr>
      <vt:lpstr>Cyber Trick To Prevent Cyberbullying </vt:lpstr>
      <vt:lpstr>Citations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Cyberbullies Beware: Stay Safe Online </dc:title>
  <dc:creator/>
  <cp:lastModifiedBy>DANQUAH, DESTIN K.</cp:lastModifiedBy>
  <cp:revision>126</cp:revision>
  <dcterms:created xsi:type="dcterms:W3CDTF">2025-11-12T19:04:39Z</dcterms:created>
  <dcterms:modified xsi:type="dcterms:W3CDTF">2025-12-06T19:18:48Z</dcterms:modified>
</cp:coreProperties>
</file>