
<file path=[Content_Types].xml><?xml version="1.0" encoding="utf-8"?>
<Types xmlns="http://schemas.openxmlformats.org/package/2006/content-types">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8" r:id="rId3"/>
    <p:sldId id="263" r:id="rId4"/>
    <p:sldId id="267" r:id="rId5"/>
    <p:sldId id="257" r:id="rId6"/>
    <p:sldId id="260" r:id="rId7"/>
    <p:sldId id="261" r:id="rId8"/>
    <p:sldId id="262" r:id="rId9"/>
    <p:sldId id="264" r:id="rId10"/>
    <p:sldId id="265" r:id="rId11"/>
    <p:sldId id="266"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94"/>
  </p:normalViewPr>
  <p:slideViewPr>
    <p:cSldViewPr snapToGrid="0" snapToObjects="1">
      <p:cViewPr varScale="1">
        <p:scale>
          <a:sx n="112" d="100"/>
          <a:sy n="112" d="100"/>
        </p:scale>
        <p:origin x="5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3/10/20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8A7A6979-0714-4377-B894-6BE4C2D6E202}"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90587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3/10/20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55240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3/10/20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19231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3/10/20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29665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3/10/20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80424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3/10/20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3178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3/10/20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4279679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3/10/20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00014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3/10/20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010429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3/10/20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49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042B0DB6-F5C7-45FB-8CF3-31B45F9C2DAC}" type="datetimeFigureOut">
              <a:rPr lang="en-US" smtClean="0"/>
              <a:t>3/10/20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74097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160EA64-D806-43AC-9DF2-F8C432F32B4C}" type="datetimeFigureOut">
              <a:rPr lang="en-US" smtClean="0"/>
              <a:t>3/10/20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8A7A6979-0714-4377-B894-6BE4C2D6E202}"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954055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DC7E19-96F9-BB43-AAB4-7F9717E7F5F4}"/>
              </a:ext>
            </a:extLst>
          </p:cNvPr>
          <p:cNvSpPr>
            <a:spLocks noGrp="1"/>
          </p:cNvSpPr>
          <p:nvPr>
            <p:ph type="ctrTitle"/>
          </p:nvPr>
        </p:nvSpPr>
        <p:spPr>
          <a:xfrm>
            <a:off x="2560320" y="4226312"/>
            <a:ext cx="9282274" cy="802887"/>
          </a:xfrm>
        </p:spPr>
        <p:txBody>
          <a:bodyPr>
            <a:normAutofit/>
          </a:bodyPr>
          <a:lstStyle/>
          <a:p>
            <a:r>
              <a:rPr lang="en-US" sz="2000" dirty="0">
                <a:latin typeface="Lucida Bright" panose="02040602050505020304" pitchFamily="18" charset="77"/>
              </a:rPr>
              <a:t>Therapeutic Intervention Services, Inc</a:t>
            </a:r>
            <a:r>
              <a:rPr lang="en-US" sz="2000" dirty="0">
                <a:latin typeface="Optima" panose="02000503060000020004" pitchFamily="2" charset="0"/>
              </a:rPr>
              <a:t>.</a:t>
            </a:r>
          </a:p>
        </p:txBody>
      </p:sp>
      <p:sp>
        <p:nvSpPr>
          <p:cNvPr id="7" name="Subtitle 6">
            <a:extLst>
              <a:ext uri="{FF2B5EF4-FFF2-40B4-BE49-F238E27FC236}">
                <a16:creationId xmlns:a16="http://schemas.microsoft.com/office/drawing/2014/main" id="{32D73959-CF66-434B-833E-E1B6AB94BAAC}"/>
              </a:ext>
            </a:extLst>
          </p:cNvPr>
          <p:cNvSpPr>
            <a:spLocks noGrp="1"/>
          </p:cNvSpPr>
          <p:nvPr>
            <p:ph type="subTitle" idx="1"/>
          </p:nvPr>
        </p:nvSpPr>
        <p:spPr>
          <a:xfrm>
            <a:off x="2560320" y="5688535"/>
            <a:ext cx="7071360" cy="536125"/>
          </a:xfrm>
        </p:spPr>
        <p:txBody>
          <a:bodyPr>
            <a:normAutofit/>
          </a:bodyPr>
          <a:lstStyle/>
          <a:p>
            <a:r>
              <a:rPr lang="en-US" sz="1100" dirty="0">
                <a:latin typeface="Lucida Bright" panose="02040602050505020304" pitchFamily="18" charset="77"/>
              </a:rPr>
              <a:t>Created by: Latavia Williams</a:t>
            </a:r>
          </a:p>
        </p:txBody>
      </p:sp>
      <p:pic>
        <p:nvPicPr>
          <p:cNvPr id="11" name="Picture 10">
            <a:extLst>
              <a:ext uri="{FF2B5EF4-FFF2-40B4-BE49-F238E27FC236}">
                <a16:creationId xmlns:a16="http://schemas.microsoft.com/office/drawing/2014/main" id="{7BFC896B-F031-EE4B-B624-64D3E48C9C25}"/>
              </a:ext>
            </a:extLst>
          </p:cNvPr>
          <p:cNvPicPr>
            <a:picLocks noChangeAspect="1"/>
          </p:cNvPicPr>
          <p:nvPr/>
        </p:nvPicPr>
        <p:blipFill rotWithShape="1">
          <a:blip r:embed="rId2"/>
          <a:srcRect r="1517" b="4"/>
          <a:stretch/>
        </p:blipFill>
        <p:spPr>
          <a:xfrm>
            <a:off x="970789" y="970704"/>
            <a:ext cx="3305890" cy="2651760"/>
          </a:xfrm>
          <a:prstGeom prst="rect">
            <a:avLst/>
          </a:prstGeom>
        </p:spPr>
      </p:pic>
      <p:pic>
        <p:nvPicPr>
          <p:cNvPr id="10" name="Picture 9">
            <a:extLst>
              <a:ext uri="{FF2B5EF4-FFF2-40B4-BE49-F238E27FC236}">
                <a16:creationId xmlns:a16="http://schemas.microsoft.com/office/drawing/2014/main" id="{14F2A7F1-5416-934E-B45B-B46A2AFF299B}"/>
              </a:ext>
            </a:extLst>
          </p:cNvPr>
          <p:cNvPicPr>
            <a:picLocks noChangeAspect="1"/>
          </p:cNvPicPr>
          <p:nvPr/>
        </p:nvPicPr>
        <p:blipFill rotWithShape="1">
          <a:blip r:embed="rId3"/>
          <a:srcRect r="-1" b="1368"/>
          <a:stretch/>
        </p:blipFill>
        <p:spPr>
          <a:xfrm>
            <a:off x="4434554" y="970705"/>
            <a:ext cx="3319243" cy="2651760"/>
          </a:xfrm>
          <a:prstGeom prst="rect">
            <a:avLst/>
          </a:prstGeom>
        </p:spPr>
      </p:pic>
      <p:pic>
        <p:nvPicPr>
          <p:cNvPr id="8" name="Picture 7">
            <a:extLst>
              <a:ext uri="{FF2B5EF4-FFF2-40B4-BE49-F238E27FC236}">
                <a16:creationId xmlns:a16="http://schemas.microsoft.com/office/drawing/2014/main" id="{4D724DA7-3146-0E42-9B48-B6C81C536778}"/>
              </a:ext>
            </a:extLst>
          </p:cNvPr>
          <p:cNvPicPr>
            <a:picLocks noChangeAspect="1"/>
          </p:cNvPicPr>
          <p:nvPr/>
        </p:nvPicPr>
        <p:blipFill rotWithShape="1">
          <a:blip r:embed="rId4"/>
          <a:srcRect l="27565" r="669" b="-4"/>
          <a:stretch/>
        </p:blipFill>
        <p:spPr>
          <a:xfrm>
            <a:off x="7911673" y="970705"/>
            <a:ext cx="3309539" cy="2663308"/>
          </a:xfrm>
          <a:prstGeom prst="rect">
            <a:avLst/>
          </a:prstGeom>
        </p:spPr>
      </p:pic>
    </p:spTree>
    <p:extLst>
      <p:ext uri="{BB962C8B-B14F-4D97-AF65-F5344CB8AC3E}">
        <p14:creationId xmlns:p14="http://schemas.microsoft.com/office/powerpoint/2010/main" val="1173371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2235B-226F-6A4E-A7DA-B1DCCD9CF5BA}"/>
              </a:ext>
            </a:extLst>
          </p:cNvPr>
          <p:cNvSpPr>
            <a:spLocks noGrp="1"/>
          </p:cNvSpPr>
          <p:nvPr>
            <p:ph type="title"/>
          </p:nvPr>
        </p:nvSpPr>
        <p:spPr/>
        <p:txBody>
          <a:bodyPr>
            <a:normAutofit/>
          </a:bodyPr>
          <a:lstStyle/>
          <a:p>
            <a:r>
              <a:rPr lang="en-US" sz="2000" dirty="0">
                <a:latin typeface="Lucida Bright" panose="02040602050505020304" pitchFamily="18" charset="77"/>
              </a:rPr>
              <a:t>Legislative/social policies</a:t>
            </a:r>
          </a:p>
        </p:txBody>
      </p:sp>
      <p:sp>
        <p:nvSpPr>
          <p:cNvPr id="3" name="Content Placeholder 2">
            <a:extLst>
              <a:ext uri="{FF2B5EF4-FFF2-40B4-BE49-F238E27FC236}">
                <a16:creationId xmlns:a16="http://schemas.microsoft.com/office/drawing/2014/main" id="{AA5A5856-AABD-7A4F-9053-FB6758E1C65B}"/>
              </a:ext>
            </a:extLst>
          </p:cNvPr>
          <p:cNvSpPr>
            <a:spLocks noGrp="1"/>
          </p:cNvSpPr>
          <p:nvPr>
            <p:ph idx="1"/>
          </p:nvPr>
        </p:nvSpPr>
        <p:spPr/>
        <p:txBody>
          <a:bodyPr>
            <a:normAutofit/>
          </a:bodyPr>
          <a:lstStyle/>
          <a:p>
            <a:r>
              <a:rPr lang="en-US" sz="1400" dirty="0">
                <a:latin typeface="Lucida Bright" panose="02040602050505020304" pitchFamily="18" charset="77"/>
              </a:rPr>
              <a:t>Opening to serving all individuals of different ethnic and cultural backgrounds- regardless of one’s age and demographic</a:t>
            </a:r>
          </a:p>
          <a:p>
            <a:r>
              <a:rPr lang="en-US" sz="1400" dirty="0">
                <a:latin typeface="Lucida Bright" panose="02040602050505020304" pitchFamily="18" charset="77"/>
              </a:rPr>
              <a:t>Serve individuals who genuinely need help in order to sustain a healthy life</a:t>
            </a:r>
          </a:p>
          <a:p>
            <a:r>
              <a:rPr lang="en-US" sz="1400" dirty="0">
                <a:latin typeface="Lucida Bright" panose="02040602050505020304" pitchFamily="18" charset="77"/>
              </a:rPr>
              <a:t>Providing pro-bono services when individual(s) does not have insurance.</a:t>
            </a:r>
          </a:p>
        </p:txBody>
      </p:sp>
    </p:spTree>
    <p:extLst>
      <p:ext uri="{BB962C8B-B14F-4D97-AF65-F5344CB8AC3E}">
        <p14:creationId xmlns:p14="http://schemas.microsoft.com/office/powerpoint/2010/main" val="4281746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2909D-0691-7A47-8CC8-99B1542DE086}"/>
              </a:ext>
            </a:extLst>
          </p:cNvPr>
          <p:cNvSpPr>
            <a:spLocks noGrp="1"/>
          </p:cNvSpPr>
          <p:nvPr>
            <p:ph type="title"/>
          </p:nvPr>
        </p:nvSpPr>
        <p:spPr/>
        <p:txBody>
          <a:bodyPr>
            <a:normAutofit/>
          </a:bodyPr>
          <a:lstStyle/>
          <a:p>
            <a:r>
              <a:rPr lang="en-US" sz="2000" dirty="0">
                <a:latin typeface="Lucida Bright" panose="02040602050505020304" pitchFamily="18" charset="77"/>
              </a:rPr>
              <a:t>Roles</a:t>
            </a:r>
          </a:p>
        </p:txBody>
      </p:sp>
      <p:sp>
        <p:nvSpPr>
          <p:cNvPr id="3" name="Content Placeholder 2">
            <a:extLst>
              <a:ext uri="{FF2B5EF4-FFF2-40B4-BE49-F238E27FC236}">
                <a16:creationId xmlns:a16="http://schemas.microsoft.com/office/drawing/2014/main" id="{621FB488-61F3-2F42-8560-2C9E05B707F3}"/>
              </a:ext>
            </a:extLst>
          </p:cNvPr>
          <p:cNvSpPr>
            <a:spLocks noGrp="1"/>
          </p:cNvSpPr>
          <p:nvPr>
            <p:ph sz="half" idx="1"/>
          </p:nvPr>
        </p:nvSpPr>
        <p:spPr/>
        <p:txBody>
          <a:bodyPr>
            <a:noAutofit/>
          </a:bodyPr>
          <a:lstStyle/>
          <a:p>
            <a:r>
              <a:rPr lang="en-US" sz="1200" dirty="0">
                <a:latin typeface="Lucida Bright" panose="02040602050505020304" pitchFamily="18" charset="77"/>
              </a:rPr>
              <a:t>Filing of case notes, supervisions, medical forms, intake assessments, and authorization forms for children and adults</a:t>
            </a:r>
          </a:p>
          <a:p>
            <a:r>
              <a:rPr lang="en-US" sz="1200" dirty="0">
                <a:latin typeface="Lucida Bright" panose="02040602050505020304" pitchFamily="18" charset="77"/>
              </a:rPr>
              <a:t>Faxing of medical records and prescriptions</a:t>
            </a:r>
          </a:p>
          <a:p>
            <a:r>
              <a:rPr lang="en-US" sz="1200" dirty="0">
                <a:latin typeface="Lucida Bright" panose="02040602050505020304" pitchFamily="18" charset="77"/>
              </a:rPr>
              <a:t>Shadow and observe intake assessments and psychiatric evaluations to learn the working base for client needs.</a:t>
            </a:r>
          </a:p>
          <a:p>
            <a:r>
              <a:rPr lang="en-US" sz="1200" dirty="0">
                <a:latin typeface="Lucida Bright" panose="02040602050505020304" pitchFamily="18" charset="77"/>
              </a:rPr>
              <a:t>Teaching and conducting the therapeutic day treatment program for children</a:t>
            </a:r>
          </a:p>
          <a:p>
            <a:pPr marL="0" indent="0">
              <a:buNone/>
            </a:pPr>
            <a:r>
              <a:rPr lang="en-US" sz="1200" b="1" dirty="0">
                <a:latin typeface="Lucida Bright" panose="02040602050505020304" pitchFamily="18" charset="77"/>
              </a:rPr>
              <a:t>Learning points:</a:t>
            </a:r>
          </a:p>
          <a:p>
            <a:r>
              <a:rPr lang="en-US" sz="1200" dirty="0">
                <a:latin typeface="Lucida Bright" panose="02040602050505020304" pitchFamily="18" charset="77"/>
              </a:rPr>
              <a:t>Newfound knowledge</a:t>
            </a:r>
          </a:p>
          <a:p>
            <a:r>
              <a:rPr lang="en-US" sz="1200" dirty="0">
                <a:latin typeface="Lucida Bright" panose="02040602050505020304" pitchFamily="18" charset="77"/>
              </a:rPr>
              <a:t>Professional communications</a:t>
            </a:r>
          </a:p>
          <a:p>
            <a:r>
              <a:rPr lang="en-US" sz="1200" dirty="0">
                <a:latin typeface="Lucida Bright" panose="02040602050505020304" pitchFamily="18" charset="77"/>
              </a:rPr>
              <a:t>Independence</a:t>
            </a:r>
          </a:p>
          <a:p>
            <a:r>
              <a:rPr lang="en-US" sz="1200" dirty="0">
                <a:latin typeface="Lucida Bright" panose="02040602050505020304" pitchFamily="18" charset="77"/>
              </a:rPr>
              <a:t>Constructive criticism</a:t>
            </a:r>
          </a:p>
        </p:txBody>
      </p:sp>
      <p:sp>
        <p:nvSpPr>
          <p:cNvPr id="4" name="Content Placeholder 3">
            <a:extLst>
              <a:ext uri="{FF2B5EF4-FFF2-40B4-BE49-F238E27FC236}">
                <a16:creationId xmlns:a16="http://schemas.microsoft.com/office/drawing/2014/main" id="{51218933-2BE7-ED43-BC9B-EDE3855B8C3A}"/>
              </a:ext>
            </a:extLst>
          </p:cNvPr>
          <p:cNvSpPr>
            <a:spLocks noGrp="1"/>
          </p:cNvSpPr>
          <p:nvPr>
            <p:ph sz="half" idx="2"/>
          </p:nvPr>
        </p:nvSpPr>
        <p:spPr>
          <a:xfrm>
            <a:off x="6413771" y="2010268"/>
            <a:ext cx="4645152" cy="3448595"/>
          </a:xfrm>
        </p:spPr>
        <p:txBody>
          <a:bodyPr>
            <a:normAutofit/>
          </a:bodyPr>
          <a:lstStyle/>
          <a:p>
            <a:pPr marL="0" indent="0">
              <a:buNone/>
            </a:pPr>
            <a:r>
              <a:rPr lang="en-US" sz="1200" b="1" dirty="0">
                <a:latin typeface="Lucida Bright" panose="02040602050505020304" pitchFamily="18" charset="77"/>
              </a:rPr>
              <a:t>Strengths:</a:t>
            </a:r>
          </a:p>
          <a:p>
            <a:r>
              <a:rPr lang="en-US" sz="1200" dirty="0">
                <a:latin typeface="Lucida Bright" panose="02040602050505020304" pitchFamily="18" charset="77"/>
              </a:rPr>
              <a:t>Time management</a:t>
            </a:r>
          </a:p>
          <a:p>
            <a:r>
              <a:rPr lang="en-US" sz="1200" dirty="0">
                <a:latin typeface="Lucida Bright" panose="02040602050505020304" pitchFamily="18" charset="77"/>
              </a:rPr>
              <a:t>Attentive listening/paying attention</a:t>
            </a:r>
          </a:p>
          <a:p>
            <a:r>
              <a:rPr lang="en-US" sz="1200" dirty="0">
                <a:latin typeface="Lucida Bright" panose="02040602050505020304" pitchFamily="18" charset="77"/>
              </a:rPr>
              <a:t>Organized</a:t>
            </a:r>
          </a:p>
          <a:p>
            <a:r>
              <a:rPr lang="en-US" sz="1200" dirty="0">
                <a:latin typeface="Lucida Bright" panose="02040602050505020304" pitchFamily="18" charset="77"/>
              </a:rPr>
              <a:t>Patience</a:t>
            </a:r>
          </a:p>
          <a:p>
            <a:r>
              <a:rPr lang="en-US" sz="1200" dirty="0">
                <a:latin typeface="Lucida Bright" panose="02040602050505020304" pitchFamily="18" charset="77"/>
              </a:rPr>
              <a:t>Communicating</a:t>
            </a:r>
          </a:p>
          <a:p>
            <a:pPr marL="0" indent="0">
              <a:buNone/>
            </a:pPr>
            <a:r>
              <a:rPr lang="en-US" sz="1200" b="1" dirty="0">
                <a:latin typeface="Lucida Bright" panose="02040602050505020304" pitchFamily="18" charset="77"/>
              </a:rPr>
              <a:t>Challenges:</a:t>
            </a:r>
          </a:p>
          <a:p>
            <a:r>
              <a:rPr lang="en-US" sz="1200" dirty="0">
                <a:latin typeface="Lucida Bright" panose="02040602050505020304" pitchFamily="18" charset="77"/>
              </a:rPr>
              <a:t>Multitasking</a:t>
            </a:r>
          </a:p>
          <a:p>
            <a:r>
              <a:rPr lang="en-US" sz="1200" dirty="0">
                <a:latin typeface="Lucida Bright" panose="02040602050505020304" pitchFamily="18" charset="77"/>
              </a:rPr>
              <a:t>Becoming overwhelmed</a:t>
            </a:r>
          </a:p>
          <a:p>
            <a:r>
              <a:rPr lang="en-US" sz="1200" dirty="0">
                <a:latin typeface="Lucida Bright" panose="02040602050505020304" pitchFamily="18" charset="77"/>
              </a:rPr>
              <a:t>Adaptability </a:t>
            </a:r>
          </a:p>
          <a:p>
            <a:endParaRPr lang="en-US" sz="1200" dirty="0">
              <a:latin typeface="Lucida Bright" panose="02040602050505020304" pitchFamily="18" charset="77"/>
            </a:endParaRPr>
          </a:p>
          <a:p>
            <a:endParaRPr lang="en-US" sz="1200" dirty="0">
              <a:latin typeface="Lucida Bright" panose="02040602050505020304" pitchFamily="18" charset="77"/>
            </a:endParaRPr>
          </a:p>
        </p:txBody>
      </p:sp>
    </p:spTree>
    <p:extLst>
      <p:ext uri="{BB962C8B-B14F-4D97-AF65-F5344CB8AC3E}">
        <p14:creationId xmlns:p14="http://schemas.microsoft.com/office/powerpoint/2010/main" val="3641272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442EEE-DC89-8245-874E-F202556CA7E6}"/>
              </a:ext>
            </a:extLst>
          </p:cNvPr>
          <p:cNvSpPr>
            <a:spLocks noGrp="1"/>
          </p:cNvSpPr>
          <p:nvPr>
            <p:ph type="title"/>
          </p:nvPr>
        </p:nvSpPr>
        <p:spPr>
          <a:xfrm>
            <a:off x="844476" y="1600199"/>
            <a:ext cx="3539266" cy="4297680"/>
          </a:xfrm>
        </p:spPr>
        <p:txBody>
          <a:bodyPr anchor="ctr">
            <a:normAutofit/>
          </a:bodyPr>
          <a:lstStyle/>
          <a:p>
            <a:r>
              <a:rPr lang="en-US" sz="2400" dirty="0">
                <a:latin typeface="Lucida Bright" panose="02040602050505020304" pitchFamily="18" charset="77"/>
              </a:rPr>
              <a:t>Conclusion</a:t>
            </a:r>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C3AF5E6-8360-B147-AAE8-FE61614A2823}"/>
              </a:ext>
            </a:extLst>
          </p:cNvPr>
          <p:cNvSpPr>
            <a:spLocks noGrp="1"/>
          </p:cNvSpPr>
          <p:nvPr>
            <p:ph idx="1"/>
          </p:nvPr>
        </p:nvSpPr>
        <p:spPr>
          <a:xfrm>
            <a:off x="4924851" y="1600199"/>
            <a:ext cx="6130003" cy="4297680"/>
          </a:xfrm>
        </p:spPr>
        <p:txBody>
          <a:bodyPr anchor="ctr">
            <a:normAutofit/>
          </a:bodyPr>
          <a:lstStyle/>
          <a:p>
            <a:r>
              <a:rPr lang="en-US" sz="1400" dirty="0">
                <a:latin typeface="Lucida Bright" panose="02040602050505020304" pitchFamily="18" charset="77"/>
              </a:rPr>
              <a:t>Therapeutic Intervention Services is committed to helping individuals achieve their goals. Their number one priority is to bring happiness and well-being within patients’ lives by restoring their mental balance. The goal is to help clients break free from old habits to develop healthy coping skills and find new ways to respond to life’s challenging situations. </a:t>
            </a:r>
          </a:p>
        </p:txBody>
      </p:sp>
    </p:spTree>
    <p:extLst>
      <p:ext uri="{BB962C8B-B14F-4D97-AF65-F5344CB8AC3E}">
        <p14:creationId xmlns:p14="http://schemas.microsoft.com/office/powerpoint/2010/main" val="1883174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4248F-0179-054F-8073-434903FA45DC}"/>
              </a:ext>
            </a:extLst>
          </p:cNvPr>
          <p:cNvSpPr>
            <a:spLocks noGrp="1"/>
          </p:cNvSpPr>
          <p:nvPr>
            <p:ph type="title"/>
          </p:nvPr>
        </p:nvSpPr>
        <p:spPr/>
        <p:txBody>
          <a:bodyPr>
            <a:normAutofit/>
          </a:bodyPr>
          <a:lstStyle/>
          <a:p>
            <a:r>
              <a:rPr lang="en-US" sz="2000" dirty="0">
                <a:latin typeface="Lucida Bright" panose="02040602050505020304" pitchFamily="18" charset="77"/>
              </a:rPr>
              <a:t>Background/Brief History and philosophy</a:t>
            </a:r>
          </a:p>
        </p:txBody>
      </p:sp>
      <p:sp>
        <p:nvSpPr>
          <p:cNvPr id="3" name="Content Placeholder 2">
            <a:extLst>
              <a:ext uri="{FF2B5EF4-FFF2-40B4-BE49-F238E27FC236}">
                <a16:creationId xmlns:a16="http://schemas.microsoft.com/office/drawing/2014/main" id="{A7DC4E5B-70D2-EC48-83C0-59F227575575}"/>
              </a:ext>
            </a:extLst>
          </p:cNvPr>
          <p:cNvSpPr>
            <a:spLocks noGrp="1"/>
          </p:cNvSpPr>
          <p:nvPr>
            <p:ph sz="half" idx="1"/>
          </p:nvPr>
        </p:nvSpPr>
        <p:spPr>
          <a:xfrm>
            <a:off x="1447331" y="2010878"/>
            <a:ext cx="4645152" cy="3932722"/>
          </a:xfrm>
        </p:spPr>
        <p:txBody>
          <a:bodyPr>
            <a:normAutofit/>
          </a:bodyPr>
          <a:lstStyle/>
          <a:p>
            <a:r>
              <a:rPr lang="en-US" sz="1100" b="1" dirty="0">
                <a:latin typeface="Lucida Bright" panose="02040602050505020304" pitchFamily="18" charset="77"/>
              </a:rPr>
              <a:t>Therapeutic Intervention Services, Inc. </a:t>
            </a:r>
            <a:r>
              <a:rPr lang="en-US" sz="1100" dirty="0">
                <a:latin typeface="Lucida Bright" panose="02040602050505020304" pitchFamily="18" charset="77"/>
              </a:rPr>
              <a:t>is a CARF - nationally accredited, VA state-licensed behavioral health agency serving various counties throughout Virginia. We offer mental health services for adults and children helping people overcome life's challenges. TIS provides service and support for residents of Virginia who seek assistance with Substance Abuse and Mental Health issues. </a:t>
            </a:r>
          </a:p>
          <a:p>
            <a:r>
              <a:rPr lang="en-US" sz="1100" dirty="0">
                <a:latin typeface="Lucida Bright" panose="02040602050505020304" pitchFamily="18" charset="77"/>
              </a:rPr>
              <a:t>The organization was founded in 2011 and is governed by an Executive Committee representing a cross section of citizens from the area. </a:t>
            </a:r>
          </a:p>
          <a:p>
            <a:endParaRPr lang="en-US" dirty="0">
              <a:latin typeface="Lucida Bright" panose="02040602050505020304" pitchFamily="18" charset="77"/>
            </a:endParaRPr>
          </a:p>
        </p:txBody>
      </p:sp>
      <p:sp>
        <p:nvSpPr>
          <p:cNvPr id="4" name="Content Placeholder 3">
            <a:extLst>
              <a:ext uri="{FF2B5EF4-FFF2-40B4-BE49-F238E27FC236}">
                <a16:creationId xmlns:a16="http://schemas.microsoft.com/office/drawing/2014/main" id="{708ABCBB-AC53-3E41-9D0A-7F5FE51776E0}"/>
              </a:ext>
            </a:extLst>
          </p:cNvPr>
          <p:cNvSpPr>
            <a:spLocks noGrp="1"/>
          </p:cNvSpPr>
          <p:nvPr>
            <p:ph sz="half" idx="2"/>
          </p:nvPr>
        </p:nvSpPr>
        <p:spPr/>
        <p:txBody>
          <a:bodyPr>
            <a:noAutofit/>
          </a:bodyPr>
          <a:lstStyle/>
          <a:p>
            <a:r>
              <a:rPr lang="en-US" sz="1100" dirty="0">
                <a:latin typeface="Lucida Bright" panose="02040602050505020304" pitchFamily="18" charset="77"/>
              </a:rPr>
              <a:t>We believe in the dignity and worth of all individuals, and all of our actions reflect this belief. </a:t>
            </a:r>
            <a:br>
              <a:rPr lang="en-US" sz="1100" dirty="0">
                <a:latin typeface="Lucida Bright" panose="02040602050505020304" pitchFamily="18" charset="77"/>
              </a:rPr>
            </a:br>
            <a:endParaRPr lang="en-US" sz="1100" dirty="0">
              <a:latin typeface="Lucida Bright" panose="02040602050505020304" pitchFamily="18" charset="77"/>
            </a:endParaRPr>
          </a:p>
          <a:p>
            <a:r>
              <a:rPr lang="en-US" sz="1100" dirty="0">
                <a:latin typeface="Lucida Bright" panose="02040602050505020304" pitchFamily="18" charset="77"/>
              </a:rPr>
              <a:t>In order to develop effective and efficient services the community must be actively involved in the service planning, fund procurement, resource allocation, service delivery, and evaluation of those services.</a:t>
            </a:r>
            <a:br>
              <a:rPr lang="en-US" sz="1100" dirty="0">
                <a:latin typeface="Lucida Bright" panose="02040602050505020304" pitchFamily="18" charset="77"/>
              </a:rPr>
            </a:br>
            <a:br>
              <a:rPr lang="en-US" sz="1100" dirty="0">
                <a:latin typeface="Lucida Bright" panose="02040602050505020304" pitchFamily="18" charset="77"/>
              </a:rPr>
            </a:br>
            <a:r>
              <a:rPr lang="en-US" sz="1100" dirty="0">
                <a:latin typeface="Lucida Bright" panose="02040602050505020304" pitchFamily="18" charset="77"/>
              </a:rPr>
              <a:t>We believe that services should enable natural support systems of family, friends, school, etc. to function in conjunction with TIS and interventions should be no more intrusive and last no longer than necessary to ameliorate symptoms.</a:t>
            </a:r>
            <a:br>
              <a:rPr lang="en-US" sz="1100" dirty="0">
                <a:latin typeface="Lucida Bright" panose="02040602050505020304" pitchFamily="18" charset="77"/>
              </a:rPr>
            </a:br>
            <a:br>
              <a:rPr lang="en-US" sz="1100" dirty="0">
                <a:latin typeface="Lucida Bright" panose="02040602050505020304" pitchFamily="18" charset="77"/>
              </a:rPr>
            </a:br>
            <a:r>
              <a:rPr lang="en-US" sz="1100" dirty="0">
                <a:latin typeface="Lucida Bright" panose="02040602050505020304" pitchFamily="18" charset="77"/>
              </a:rPr>
              <a:t>We believe services should be available, accessible, appropriate, and of high-quality to all persons in our community without regard to race, creed, religion, sex, ability to pay or disability.</a:t>
            </a:r>
          </a:p>
        </p:txBody>
      </p:sp>
      <p:pic>
        <p:nvPicPr>
          <p:cNvPr id="7" name="Picture 6">
            <a:extLst>
              <a:ext uri="{FF2B5EF4-FFF2-40B4-BE49-F238E27FC236}">
                <a16:creationId xmlns:a16="http://schemas.microsoft.com/office/drawing/2014/main" id="{69A169C3-5896-0C48-8F87-B5AB256BD403}"/>
              </a:ext>
            </a:extLst>
          </p:cNvPr>
          <p:cNvPicPr>
            <a:picLocks noChangeAspect="1"/>
          </p:cNvPicPr>
          <p:nvPr/>
        </p:nvPicPr>
        <p:blipFill>
          <a:blip r:embed="rId2"/>
          <a:stretch>
            <a:fillRect/>
          </a:stretch>
        </p:blipFill>
        <p:spPr>
          <a:xfrm>
            <a:off x="654723" y="4434328"/>
            <a:ext cx="2192038" cy="1509272"/>
          </a:xfrm>
          <a:prstGeom prst="rect">
            <a:avLst/>
          </a:prstGeom>
        </p:spPr>
      </p:pic>
    </p:spTree>
    <p:extLst>
      <p:ext uri="{BB962C8B-B14F-4D97-AF65-F5344CB8AC3E}">
        <p14:creationId xmlns:p14="http://schemas.microsoft.com/office/powerpoint/2010/main" val="3432231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1092B-86A5-7549-BF9D-C6F253A1AD5B}"/>
              </a:ext>
            </a:extLst>
          </p:cNvPr>
          <p:cNvSpPr>
            <a:spLocks noGrp="1"/>
          </p:cNvSpPr>
          <p:nvPr>
            <p:ph type="title"/>
          </p:nvPr>
        </p:nvSpPr>
        <p:spPr/>
        <p:txBody>
          <a:bodyPr>
            <a:normAutofit/>
          </a:bodyPr>
          <a:lstStyle/>
          <a:p>
            <a:r>
              <a:rPr lang="en-US" sz="2000" dirty="0">
                <a:latin typeface="Lucida Bright" panose="02040602050505020304" pitchFamily="18" charset="77"/>
              </a:rPr>
              <a:t>Degree requirements</a:t>
            </a:r>
          </a:p>
        </p:txBody>
      </p:sp>
      <p:sp>
        <p:nvSpPr>
          <p:cNvPr id="3" name="Content Placeholder 2">
            <a:extLst>
              <a:ext uri="{FF2B5EF4-FFF2-40B4-BE49-F238E27FC236}">
                <a16:creationId xmlns:a16="http://schemas.microsoft.com/office/drawing/2014/main" id="{B76BAA2D-C359-F742-818D-F9BFE0F5582B}"/>
              </a:ext>
            </a:extLst>
          </p:cNvPr>
          <p:cNvSpPr>
            <a:spLocks noGrp="1"/>
          </p:cNvSpPr>
          <p:nvPr>
            <p:ph idx="1"/>
          </p:nvPr>
        </p:nvSpPr>
        <p:spPr/>
        <p:txBody>
          <a:bodyPr>
            <a:noAutofit/>
          </a:bodyPr>
          <a:lstStyle/>
          <a:p>
            <a:r>
              <a:rPr lang="en-US" sz="1400" dirty="0">
                <a:latin typeface="Lucida Bright" panose="02040602050505020304" pitchFamily="18" charset="77"/>
              </a:rPr>
              <a:t>At least a bachelor’s degree in human services or related field from an accredited college</a:t>
            </a:r>
          </a:p>
          <a:p>
            <a:r>
              <a:rPr lang="en-US" sz="1400" dirty="0">
                <a:latin typeface="Lucida Bright" panose="02040602050505020304" pitchFamily="18" charset="77"/>
              </a:rPr>
              <a:t>At least one year of clinical experience with providing direct services to individuals with a diagnosis of an mental illness</a:t>
            </a:r>
          </a:p>
          <a:p>
            <a:r>
              <a:rPr lang="en-US" sz="1400" dirty="0">
                <a:latin typeface="Lucida Bright" panose="02040602050505020304" pitchFamily="18" charset="77"/>
              </a:rPr>
              <a:t>To become a LMHP at Therapeutic Intervention Services</a:t>
            </a:r>
          </a:p>
          <a:p>
            <a:pPr lvl="1"/>
            <a:r>
              <a:rPr lang="en-US" sz="1400" dirty="0">
                <a:latin typeface="Lucida Bright" panose="02040602050505020304" pitchFamily="18" charset="77"/>
              </a:rPr>
              <a:t>Obtain a bachelor’s degree </a:t>
            </a:r>
          </a:p>
          <a:p>
            <a:pPr lvl="1"/>
            <a:r>
              <a:rPr lang="en-US" sz="1400" dirty="0">
                <a:latin typeface="Lucida Bright" panose="02040602050505020304" pitchFamily="18" charset="77"/>
              </a:rPr>
              <a:t>Earn a master’s degree in mental health counseling</a:t>
            </a:r>
          </a:p>
          <a:p>
            <a:pPr lvl="1"/>
            <a:r>
              <a:rPr lang="en-US" sz="1400" dirty="0">
                <a:latin typeface="Lucida Bright" panose="02040602050505020304" pitchFamily="18" charset="77"/>
              </a:rPr>
              <a:t>Complete graduate and postgraduate internship experience for certification/licensure requirements</a:t>
            </a:r>
          </a:p>
          <a:p>
            <a:pPr lvl="1"/>
            <a:r>
              <a:rPr lang="en-US" sz="1400" dirty="0">
                <a:latin typeface="Lucida Bright" panose="02040602050505020304" pitchFamily="18" charset="77"/>
              </a:rPr>
              <a:t>Pass any required counseling exams to obtain licensure</a:t>
            </a:r>
          </a:p>
        </p:txBody>
      </p:sp>
    </p:spTree>
    <p:extLst>
      <p:ext uri="{BB962C8B-B14F-4D97-AF65-F5344CB8AC3E}">
        <p14:creationId xmlns:p14="http://schemas.microsoft.com/office/powerpoint/2010/main" val="744444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91A2C-4347-0C46-A1CD-8C7A595049E1}"/>
              </a:ext>
            </a:extLst>
          </p:cNvPr>
          <p:cNvSpPr>
            <a:spLocks noGrp="1"/>
          </p:cNvSpPr>
          <p:nvPr>
            <p:ph type="title"/>
          </p:nvPr>
        </p:nvSpPr>
        <p:spPr/>
        <p:txBody>
          <a:bodyPr>
            <a:normAutofit/>
          </a:bodyPr>
          <a:lstStyle/>
          <a:p>
            <a:r>
              <a:rPr lang="en-US" sz="2000" dirty="0">
                <a:latin typeface="Lucida Bright" panose="02040602050505020304" pitchFamily="18" charset="77"/>
              </a:rPr>
              <a:t>Services:</a:t>
            </a:r>
          </a:p>
        </p:txBody>
      </p:sp>
      <p:sp>
        <p:nvSpPr>
          <p:cNvPr id="3" name="Content Placeholder 2">
            <a:extLst>
              <a:ext uri="{FF2B5EF4-FFF2-40B4-BE49-F238E27FC236}">
                <a16:creationId xmlns:a16="http://schemas.microsoft.com/office/drawing/2014/main" id="{E8FCDA50-C372-274C-872F-0CA1675EBD34}"/>
              </a:ext>
            </a:extLst>
          </p:cNvPr>
          <p:cNvSpPr>
            <a:spLocks noGrp="1"/>
          </p:cNvSpPr>
          <p:nvPr>
            <p:ph sz="half" idx="1"/>
          </p:nvPr>
        </p:nvSpPr>
        <p:spPr/>
        <p:txBody>
          <a:bodyPr>
            <a:noAutofit/>
          </a:bodyPr>
          <a:lstStyle/>
          <a:p>
            <a:r>
              <a:rPr lang="en-US" sz="1200" dirty="0">
                <a:latin typeface="Lucida Bright" panose="02040602050505020304" pitchFamily="18" charset="77"/>
              </a:rPr>
              <a:t>Individual/group therapy</a:t>
            </a:r>
          </a:p>
          <a:p>
            <a:r>
              <a:rPr lang="en-US" sz="1200" dirty="0">
                <a:latin typeface="Lucida Bright" panose="02040602050505020304" pitchFamily="18" charset="77"/>
              </a:rPr>
              <a:t>Relationship counseling</a:t>
            </a:r>
          </a:p>
          <a:p>
            <a:r>
              <a:rPr lang="en-US" sz="1200" dirty="0">
                <a:latin typeface="Lucida Bright" panose="02040602050505020304" pitchFamily="18" charset="77"/>
              </a:rPr>
              <a:t>Crisis stabilization </a:t>
            </a:r>
          </a:p>
          <a:p>
            <a:r>
              <a:rPr lang="en-US" sz="1200" dirty="0">
                <a:latin typeface="Lucida Bright" panose="02040602050505020304" pitchFamily="18" charset="77"/>
              </a:rPr>
              <a:t>Therapeutic day treatment services</a:t>
            </a:r>
          </a:p>
          <a:p>
            <a:r>
              <a:rPr lang="en-US" sz="1200" dirty="0">
                <a:latin typeface="Lucida Bright" panose="02040602050505020304" pitchFamily="18" charset="77"/>
              </a:rPr>
              <a:t>Intensive in home family based treatment</a:t>
            </a:r>
          </a:p>
          <a:p>
            <a:r>
              <a:rPr lang="en-US" sz="1200" dirty="0">
                <a:latin typeface="Lucida Bright" panose="02040602050505020304" pitchFamily="18" charset="77"/>
              </a:rPr>
              <a:t>Mental health skill building </a:t>
            </a:r>
          </a:p>
          <a:p>
            <a:r>
              <a:rPr lang="en-US" sz="1200" dirty="0">
                <a:latin typeface="Lucida Bright" panose="02040602050505020304" pitchFamily="18" charset="77"/>
              </a:rPr>
              <a:t>Criminal justice involvement </a:t>
            </a:r>
          </a:p>
          <a:p>
            <a:r>
              <a:rPr lang="en-US" sz="1200" dirty="0">
                <a:latin typeface="Lucida Bright" panose="02040602050505020304" pitchFamily="18" charset="77"/>
              </a:rPr>
              <a:t>Attention deficit</a:t>
            </a:r>
          </a:p>
          <a:p>
            <a:r>
              <a:rPr lang="en-US" sz="1200" dirty="0">
                <a:latin typeface="Lucida Bright" panose="02040602050505020304" pitchFamily="18" charset="77"/>
              </a:rPr>
              <a:t>Substance Abuse Services</a:t>
            </a:r>
          </a:p>
        </p:txBody>
      </p:sp>
      <p:sp>
        <p:nvSpPr>
          <p:cNvPr id="4" name="Content Placeholder 3">
            <a:extLst>
              <a:ext uri="{FF2B5EF4-FFF2-40B4-BE49-F238E27FC236}">
                <a16:creationId xmlns:a16="http://schemas.microsoft.com/office/drawing/2014/main" id="{A6E4FE63-0233-AF40-A302-17E4762EE444}"/>
              </a:ext>
            </a:extLst>
          </p:cNvPr>
          <p:cNvSpPr>
            <a:spLocks noGrp="1"/>
          </p:cNvSpPr>
          <p:nvPr>
            <p:ph sz="half" idx="2"/>
          </p:nvPr>
        </p:nvSpPr>
        <p:spPr/>
        <p:txBody>
          <a:bodyPr>
            <a:noAutofit/>
          </a:bodyPr>
          <a:lstStyle/>
          <a:p>
            <a:pPr marL="0" indent="0">
              <a:buNone/>
            </a:pPr>
            <a:r>
              <a:rPr lang="en-US" sz="1200" b="1" dirty="0">
                <a:latin typeface="Lucida Bright" panose="02040602050505020304" pitchFamily="18" charset="77"/>
              </a:rPr>
              <a:t>Facts:</a:t>
            </a:r>
          </a:p>
          <a:p>
            <a:pPr marL="0" indent="0">
              <a:buNone/>
            </a:pPr>
            <a:r>
              <a:rPr lang="en-US" sz="1200" dirty="0">
                <a:latin typeface="Lucida Bright" panose="02040602050505020304" pitchFamily="18" charset="77"/>
              </a:rPr>
              <a:t>Intensive in home:</a:t>
            </a:r>
          </a:p>
          <a:p>
            <a:r>
              <a:rPr lang="en-US" sz="1200" dirty="0">
                <a:latin typeface="Lucida Bright" panose="02040602050505020304" pitchFamily="18" charset="77"/>
              </a:rPr>
              <a:t>a time limited service that includes family preservation for children and adolescents who have or are at risk of serious emotional disturbance or out of home placement. Services include:</a:t>
            </a:r>
          </a:p>
          <a:p>
            <a:pPr marL="0" indent="0">
              <a:buNone/>
            </a:pPr>
            <a:r>
              <a:rPr lang="en-US" sz="1200" dirty="0">
                <a:latin typeface="Lucida Bright" panose="02040602050505020304" pitchFamily="18" charset="77"/>
              </a:rPr>
              <a:t>24-hour per day emergency response, crisis treatment, individual and family counseling, case management, and coordination with other services</a:t>
            </a:r>
          </a:p>
          <a:p>
            <a:pPr marL="0" indent="0">
              <a:buNone/>
            </a:pPr>
            <a:endParaRPr lang="en-US" sz="1200" dirty="0">
              <a:latin typeface="Lucida Bright" panose="02040602050505020304" pitchFamily="18" charset="77"/>
            </a:endParaRPr>
          </a:p>
          <a:p>
            <a:r>
              <a:rPr lang="en-US" sz="1200" dirty="0">
                <a:latin typeface="Lucida Bright" panose="02040602050505020304" pitchFamily="18" charset="77"/>
              </a:rPr>
              <a:t>1 in 4 adults approximately 57.7 million Americans experience a mental health disorder in a given year (NIMH, 2011).</a:t>
            </a:r>
          </a:p>
          <a:p>
            <a:r>
              <a:rPr lang="en-US" sz="1200" dirty="0">
                <a:latin typeface="Lucida Bright" panose="02040602050505020304" pitchFamily="18" charset="77"/>
              </a:rPr>
              <a:t>20% of children in the United States suffer from a mental illness (CDC, 2013).</a:t>
            </a:r>
          </a:p>
        </p:txBody>
      </p:sp>
    </p:spTree>
    <p:extLst>
      <p:ext uri="{BB962C8B-B14F-4D97-AF65-F5344CB8AC3E}">
        <p14:creationId xmlns:p14="http://schemas.microsoft.com/office/powerpoint/2010/main" val="2878899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7CDCD-FE48-1545-BE8B-61973AC10F16}"/>
              </a:ext>
            </a:extLst>
          </p:cNvPr>
          <p:cNvSpPr>
            <a:spLocks noGrp="1"/>
          </p:cNvSpPr>
          <p:nvPr>
            <p:ph type="title"/>
          </p:nvPr>
        </p:nvSpPr>
        <p:spPr>
          <a:xfrm>
            <a:off x="1451579" y="804519"/>
            <a:ext cx="9603275" cy="1049235"/>
          </a:xfrm>
        </p:spPr>
        <p:txBody>
          <a:bodyPr>
            <a:normAutofit/>
          </a:bodyPr>
          <a:lstStyle/>
          <a:p>
            <a:r>
              <a:rPr lang="en-US" sz="2000" dirty="0">
                <a:latin typeface="Lucida Bright" panose="02040602050505020304" pitchFamily="18" charset="77"/>
              </a:rPr>
              <a:t>What does Therapeutic Intervention Services do?</a:t>
            </a:r>
          </a:p>
        </p:txBody>
      </p:sp>
      <p:sp>
        <p:nvSpPr>
          <p:cNvPr id="3" name="Content Placeholder 2">
            <a:extLst>
              <a:ext uri="{FF2B5EF4-FFF2-40B4-BE49-F238E27FC236}">
                <a16:creationId xmlns:a16="http://schemas.microsoft.com/office/drawing/2014/main" id="{834ABA28-0109-CA4D-AC2A-6109E376A862}"/>
              </a:ext>
            </a:extLst>
          </p:cNvPr>
          <p:cNvSpPr>
            <a:spLocks noGrp="1"/>
          </p:cNvSpPr>
          <p:nvPr>
            <p:ph idx="1"/>
          </p:nvPr>
        </p:nvSpPr>
        <p:spPr>
          <a:xfrm>
            <a:off x="1451579" y="2015734"/>
            <a:ext cx="6195784" cy="3450613"/>
          </a:xfrm>
        </p:spPr>
        <p:txBody>
          <a:bodyPr>
            <a:normAutofit/>
          </a:bodyPr>
          <a:lstStyle/>
          <a:p>
            <a:pPr>
              <a:lnSpc>
                <a:spcPct val="110000"/>
              </a:lnSpc>
            </a:pPr>
            <a:r>
              <a:rPr lang="en-US" sz="1400" dirty="0">
                <a:latin typeface="Lucida Bright" panose="02040602050505020304" pitchFamily="18" charset="77"/>
              </a:rPr>
              <a:t>Therapeutic Intervention Services, (”TIS”), is a leading provider of behavioral health care and community based mental health services in the Virginia area.</a:t>
            </a:r>
          </a:p>
          <a:p>
            <a:pPr>
              <a:lnSpc>
                <a:spcPct val="110000"/>
              </a:lnSpc>
            </a:pPr>
            <a:r>
              <a:rPr lang="en-US" sz="1400" dirty="0">
                <a:latin typeface="Lucida Bright" panose="02040602050505020304" pitchFamily="18" charset="77"/>
              </a:rPr>
              <a:t>TIS delivers community-based treatment, support, and services for:</a:t>
            </a:r>
          </a:p>
          <a:p>
            <a:pPr lvl="1">
              <a:lnSpc>
                <a:spcPct val="110000"/>
              </a:lnSpc>
            </a:pPr>
            <a:r>
              <a:rPr lang="en-US" sz="1400" dirty="0">
                <a:latin typeface="Lucida Bright" panose="02040602050505020304" pitchFamily="18" charset="77"/>
              </a:rPr>
              <a:t>People with severe mental illnesses. Ex. Schizophrenia, bipolar disorder, or chronic depression)</a:t>
            </a:r>
          </a:p>
          <a:p>
            <a:pPr lvl="1">
              <a:lnSpc>
                <a:spcPct val="110000"/>
              </a:lnSpc>
            </a:pPr>
            <a:r>
              <a:rPr lang="en-US" sz="1400" dirty="0">
                <a:latin typeface="Lucida Bright" panose="02040602050505020304" pitchFamily="18" charset="77"/>
              </a:rPr>
              <a:t>Children with severe emotional and behavioral disorders</a:t>
            </a:r>
          </a:p>
          <a:p>
            <a:pPr lvl="1">
              <a:lnSpc>
                <a:spcPct val="110000"/>
              </a:lnSpc>
            </a:pPr>
            <a:r>
              <a:rPr lang="en-US" sz="1400" dirty="0">
                <a:latin typeface="Lucida Bright" panose="02040602050505020304" pitchFamily="18" charset="77"/>
              </a:rPr>
              <a:t>People using/abusing alcohol and drugs</a:t>
            </a:r>
          </a:p>
        </p:txBody>
      </p:sp>
      <p:pic>
        <p:nvPicPr>
          <p:cNvPr id="4" name="Picture 3">
            <a:extLst>
              <a:ext uri="{FF2B5EF4-FFF2-40B4-BE49-F238E27FC236}">
                <a16:creationId xmlns:a16="http://schemas.microsoft.com/office/drawing/2014/main" id="{D274A027-BE00-834B-8219-C9B375CC2B05}"/>
              </a:ext>
            </a:extLst>
          </p:cNvPr>
          <p:cNvPicPr>
            <a:picLocks noChangeAspect="1"/>
          </p:cNvPicPr>
          <p:nvPr/>
        </p:nvPicPr>
        <p:blipFill>
          <a:blip r:embed="rId2"/>
          <a:stretch>
            <a:fillRect/>
          </a:stretch>
        </p:blipFill>
        <p:spPr>
          <a:xfrm>
            <a:off x="7814323" y="3316088"/>
            <a:ext cx="2926098" cy="1947185"/>
          </a:xfrm>
          <a:prstGeom prst="rect">
            <a:avLst/>
          </a:prstGeom>
        </p:spPr>
      </p:pic>
    </p:spTree>
    <p:extLst>
      <p:ext uri="{BB962C8B-B14F-4D97-AF65-F5344CB8AC3E}">
        <p14:creationId xmlns:p14="http://schemas.microsoft.com/office/powerpoint/2010/main" val="3893282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11561-232A-C64F-A02D-24753519895A}"/>
              </a:ext>
            </a:extLst>
          </p:cNvPr>
          <p:cNvSpPr>
            <a:spLocks noGrp="1"/>
          </p:cNvSpPr>
          <p:nvPr>
            <p:ph type="title"/>
          </p:nvPr>
        </p:nvSpPr>
        <p:spPr/>
        <p:txBody>
          <a:bodyPr>
            <a:normAutofit/>
          </a:bodyPr>
          <a:lstStyle/>
          <a:p>
            <a:r>
              <a:rPr lang="en-US" sz="2000" dirty="0">
                <a:latin typeface="Lucida Bright" panose="02040602050505020304" pitchFamily="18" charset="77"/>
              </a:rPr>
              <a:t>Mission/vision Statement</a:t>
            </a:r>
          </a:p>
        </p:txBody>
      </p:sp>
      <p:sp>
        <p:nvSpPr>
          <p:cNvPr id="3" name="Content Placeholder 2">
            <a:extLst>
              <a:ext uri="{FF2B5EF4-FFF2-40B4-BE49-F238E27FC236}">
                <a16:creationId xmlns:a16="http://schemas.microsoft.com/office/drawing/2014/main" id="{DCEC5097-F45D-D244-AEC2-403B6CF8E1A9}"/>
              </a:ext>
            </a:extLst>
          </p:cNvPr>
          <p:cNvSpPr>
            <a:spLocks noGrp="1"/>
          </p:cNvSpPr>
          <p:nvPr>
            <p:ph idx="1"/>
          </p:nvPr>
        </p:nvSpPr>
        <p:spPr/>
        <p:txBody>
          <a:bodyPr>
            <a:normAutofit/>
          </a:bodyPr>
          <a:lstStyle/>
          <a:p>
            <a:r>
              <a:rPr lang="en-US" sz="1400" dirty="0">
                <a:latin typeface="Lucida Bright" panose="02040602050505020304" pitchFamily="18" charset="77"/>
              </a:rPr>
              <a:t>The mission of TIS is to provide profound services and resources to consumers within our care. Efforts will be displayed through our staff’s ownership to help, protect, and enhance our consumer’s overall well-being.</a:t>
            </a:r>
          </a:p>
          <a:p>
            <a:r>
              <a:rPr lang="en-US" sz="1400" dirty="0">
                <a:latin typeface="Lucida Bright" panose="02040602050505020304" pitchFamily="18" charset="77"/>
              </a:rPr>
              <a:t>The vision of TIS is that all persons affected by mental illness, developmental disabilities, addictions, and abuse live satisfying, productively, and valued lives in our community and be treated with respect and dignity.</a:t>
            </a:r>
          </a:p>
          <a:p>
            <a:r>
              <a:rPr lang="en-US" sz="1400" dirty="0">
                <a:latin typeface="Lucida Bright" panose="02040602050505020304" pitchFamily="18" charset="77"/>
              </a:rPr>
              <a:t>Seeking help is the first step towards a healthier, more balanced life. Therapeutic Intervention Services will assist you in building a personalized plan of treatment that recognizes your strengths and takes you through the treatment process at your own pace. </a:t>
            </a:r>
          </a:p>
          <a:p>
            <a:endParaRPr lang="en-US" sz="1400" dirty="0">
              <a:latin typeface="Lucida Bright" panose="02040602050505020304" pitchFamily="18" charset="77"/>
            </a:endParaRPr>
          </a:p>
        </p:txBody>
      </p:sp>
    </p:spTree>
    <p:extLst>
      <p:ext uri="{BB962C8B-B14F-4D97-AF65-F5344CB8AC3E}">
        <p14:creationId xmlns:p14="http://schemas.microsoft.com/office/powerpoint/2010/main" val="2211603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BC0B2-CC4A-7547-BC00-3100CA771C90}"/>
              </a:ext>
            </a:extLst>
          </p:cNvPr>
          <p:cNvSpPr>
            <a:spLocks noGrp="1"/>
          </p:cNvSpPr>
          <p:nvPr>
            <p:ph type="title"/>
          </p:nvPr>
        </p:nvSpPr>
        <p:spPr/>
        <p:txBody>
          <a:bodyPr>
            <a:normAutofit/>
          </a:bodyPr>
          <a:lstStyle/>
          <a:p>
            <a:r>
              <a:rPr lang="en-US" sz="2400" dirty="0">
                <a:latin typeface="Lucida Bright" panose="02040602050505020304" pitchFamily="18" charset="77"/>
              </a:rPr>
              <a:t>Therapeutic Intervention Services</a:t>
            </a:r>
          </a:p>
        </p:txBody>
      </p:sp>
      <p:sp>
        <p:nvSpPr>
          <p:cNvPr id="3" name="Content Placeholder 2">
            <a:extLst>
              <a:ext uri="{FF2B5EF4-FFF2-40B4-BE49-F238E27FC236}">
                <a16:creationId xmlns:a16="http://schemas.microsoft.com/office/drawing/2014/main" id="{D01ECA91-648D-3C42-8095-75A6EF9A1372}"/>
              </a:ext>
            </a:extLst>
          </p:cNvPr>
          <p:cNvSpPr>
            <a:spLocks noGrp="1"/>
          </p:cNvSpPr>
          <p:nvPr>
            <p:ph sz="half" idx="1"/>
          </p:nvPr>
        </p:nvSpPr>
        <p:spPr/>
        <p:txBody>
          <a:bodyPr>
            <a:noAutofit/>
          </a:bodyPr>
          <a:lstStyle/>
          <a:p>
            <a:r>
              <a:rPr lang="en-US" sz="1100" b="1" dirty="0">
                <a:latin typeface="Lucida Bright" panose="02040602050505020304" pitchFamily="18" charset="77"/>
              </a:rPr>
              <a:t>Services within the community:</a:t>
            </a:r>
          </a:p>
          <a:p>
            <a:pPr lvl="1"/>
            <a:r>
              <a:rPr lang="en-US" sz="1100" dirty="0">
                <a:latin typeface="Lucida Bright" panose="02040602050505020304" pitchFamily="18" charset="77"/>
              </a:rPr>
              <a:t>TIS are delivered by an inter-disciplinary team of qualified professionals who adhere to the highest standards of care and values. The full continuum of needs for each person served is supported by the professionals within the organization; which means our family will care for your family.</a:t>
            </a:r>
          </a:p>
          <a:p>
            <a:r>
              <a:rPr lang="en-US" sz="1100" dirty="0">
                <a:latin typeface="Lucida Bright" panose="02040602050505020304" pitchFamily="18" charset="77"/>
              </a:rPr>
              <a:t>At TIS, it is believed that mental illness and substance dependence are treatable and that each individual in care is capable of achieving the outcomes they desire in all areas of life. It is also believed that all individuals with mental illness should be granted the opportunity to reach their fullest potential and be productive citizens of our community.</a:t>
            </a:r>
          </a:p>
        </p:txBody>
      </p:sp>
      <p:sp>
        <p:nvSpPr>
          <p:cNvPr id="4" name="Content Placeholder 3">
            <a:extLst>
              <a:ext uri="{FF2B5EF4-FFF2-40B4-BE49-F238E27FC236}">
                <a16:creationId xmlns:a16="http://schemas.microsoft.com/office/drawing/2014/main" id="{B0E9C0E3-FF2A-9648-AA52-70A90073C9AD}"/>
              </a:ext>
            </a:extLst>
          </p:cNvPr>
          <p:cNvSpPr>
            <a:spLocks noGrp="1"/>
          </p:cNvSpPr>
          <p:nvPr>
            <p:ph sz="half" idx="2"/>
          </p:nvPr>
        </p:nvSpPr>
        <p:spPr/>
        <p:txBody>
          <a:bodyPr>
            <a:normAutofit/>
          </a:bodyPr>
          <a:lstStyle/>
          <a:p>
            <a:pPr marL="0" indent="0">
              <a:buNone/>
            </a:pPr>
            <a:r>
              <a:rPr lang="en-US" sz="1100" b="1" dirty="0">
                <a:latin typeface="Lucida Bright" panose="02040602050505020304" pitchFamily="18" charset="77"/>
              </a:rPr>
              <a:t>Services with other agencies:</a:t>
            </a:r>
          </a:p>
          <a:p>
            <a:pPr marL="0" indent="0">
              <a:buNone/>
            </a:pPr>
            <a:r>
              <a:rPr lang="en-US" sz="1100" dirty="0">
                <a:latin typeface="Lucida Bright" panose="02040602050505020304" pitchFamily="18" charset="77"/>
              </a:rPr>
              <a:t>Therapeutic Intervention Services is a leading provider of behavioral health care and support services in the state of Virginia. TIS delivers community-based treatment, support and services for persons with severe mental illnesses, children with severe emotional and behavioral disorders, and individuals with developmental or intellectual disabilities. We offer community-based services for adults and adolescents with addictions and/or behavioral difficulty.</a:t>
            </a:r>
          </a:p>
          <a:p>
            <a:pPr marL="0" indent="0">
              <a:buNone/>
            </a:pPr>
            <a:r>
              <a:rPr lang="en-US" sz="1100" dirty="0">
                <a:latin typeface="Lucida Bright" panose="02040602050505020304" pitchFamily="18" charset="77"/>
              </a:rPr>
              <a:t>Agencies:</a:t>
            </a:r>
          </a:p>
          <a:p>
            <a:r>
              <a:rPr lang="en-US" sz="1100" dirty="0">
                <a:latin typeface="Lucida Bright" panose="02040602050505020304" pitchFamily="18" charset="77"/>
              </a:rPr>
              <a:t>Social services. TIS uses this agency for intensive in home, assistance if unable to meet needs refer out to other agencies.</a:t>
            </a:r>
          </a:p>
          <a:p>
            <a:r>
              <a:rPr lang="en-US" sz="1100" dirty="0">
                <a:latin typeface="Lucida Bright" panose="02040602050505020304" pitchFamily="18" charset="77"/>
              </a:rPr>
              <a:t>Residency clinic. TIS uses this clinic to form crisis stabilization referrals</a:t>
            </a:r>
          </a:p>
        </p:txBody>
      </p:sp>
    </p:spTree>
    <p:extLst>
      <p:ext uri="{BB962C8B-B14F-4D97-AF65-F5344CB8AC3E}">
        <p14:creationId xmlns:p14="http://schemas.microsoft.com/office/powerpoint/2010/main" val="4028323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F858F-4F07-1C4A-AFA3-F74F4077AE7F}"/>
              </a:ext>
            </a:extLst>
          </p:cNvPr>
          <p:cNvSpPr>
            <a:spLocks noGrp="1"/>
          </p:cNvSpPr>
          <p:nvPr>
            <p:ph type="title"/>
          </p:nvPr>
        </p:nvSpPr>
        <p:spPr/>
        <p:txBody>
          <a:bodyPr>
            <a:normAutofit/>
          </a:bodyPr>
          <a:lstStyle/>
          <a:p>
            <a:r>
              <a:rPr lang="en-US" sz="2000" dirty="0">
                <a:latin typeface="Lucida Bright" panose="02040602050505020304" pitchFamily="18" charset="77"/>
              </a:rPr>
              <a:t>Leadership/management style and funding sources</a:t>
            </a:r>
          </a:p>
        </p:txBody>
      </p:sp>
      <p:sp>
        <p:nvSpPr>
          <p:cNvPr id="3" name="Content Placeholder 2">
            <a:extLst>
              <a:ext uri="{FF2B5EF4-FFF2-40B4-BE49-F238E27FC236}">
                <a16:creationId xmlns:a16="http://schemas.microsoft.com/office/drawing/2014/main" id="{CE3DDDFC-6049-B04D-B96A-980FC636226F}"/>
              </a:ext>
            </a:extLst>
          </p:cNvPr>
          <p:cNvSpPr>
            <a:spLocks noGrp="1"/>
          </p:cNvSpPr>
          <p:nvPr>
            <p:ph idx="1"/>
          </p:nvPr>
        </p:nvSpPr>
        <p:spPr/>
        <p:txBody>
          <a:bodyPr>
            <a:normAutofit/>
          </a:bodyPr>
          <a:lstStyle/>
          <a:p>
            <a:r>
              <a:rPr lang="en-US" sz="1400" dirty="0">
                <a:latin typeface="Lucida Bright" panose="02040602050505020304" pitchFamily="18" charset="77"/>
              </a:rPr>
              <a:t>Strategic Leadership style. TIS’s main focus is for clients to adhere to the vision statement that is expressed for the organization. The vision is centered to motivate and persuade them to acquire that vision for their health needs.</a:t>
            </a:r>
          </a:p>
        </p:txBody>
      </p:sp>
    </p:spTree>
    <p:extLst>
      <p:ext uri="{BB962C8B-B14F-4D97-AF65-F5344CB8AC3E}">
        <p14:creationId xmlns:p14="http://schemas.microsoft.com/office/powerpoint/2010/main" val="2958914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F9E0-6D9A-5F4E-898E-CDB576656794}"/>
              </a:ext>
            </a:extLst>
          </p:cNvPr>
          <p:cNvSpPr>
            <a:spLocks noGrp="1"/>
          </p:cNvSpPr>
          <p:nvPr>
            <p:ph type="title"/>
          </p:nvPr>
        </p:nvSpPr>
        <p:spPr/>
        <p:txBody>
          <a:bodyPr>
            <a:normAutofit/>
          </a:bodyPr>
          <a:lstStyle/>
          <a:p>
            <a:r>
              <a:rPr lang="en-US" sz="2000" dirty="0">
                <a:latin typeface="Lucida Bright" panose="02040602050505020304" pitchFamily="18" charset="77"/>
              </a:rPr>
              <a:t>Cultural Competence</a:t>
            </a:r>
          </a:p>
        </p:txBody>
      </p:sp>
      <p:sp>
        <p:nvSpPr>
          <p:cNvPr id="3" name="Content Placeholder 2">
            <a:extLst>
              <a:ext uri="{FF2B5EF4-FFF2-40B4-BE49-F238E27FC236}">
                <a16:creationId xmlns:a16="http://schemas.microsoft.com/office/drawing/2014/main" id="{106D332B-0DE6-3447-BD00-60E245E1F6EA}"/>
              </a:ext>
            </a:extLst>
          </p:cNvPr>
          <p:cNvSpPr>
            <a:spLocks noGrp="1"/>
          </p:cNvSpPr>
          <p:nvPr>
            <p:ph idx="1"/>
          </p:nvPr>
        </p:nvSpPr>
        <p:spPr/>
        <p:txBody>
          <a:bodyPr>
            <a:normAutofit/>
          </a:bodyPr>
          <a:lstStyle/>
          <a:p>
            <a:r>
              <a:rPr lang="en-US" sz="1400" dirty="0">
                <a:latin typeface="Lucida Bright" panose="02040602050505020304" pitchFamily="18" charset="77"/>
              </a:rPr>
              <a:t>Therapeutic Intervention Services reflects cultural diversity from the beginning of the service cycle towards the end.</a:t>
            </a:r>
          </a:p>
          <a:p>
            <a:r>
              <a:rPr lang="en-US" sz="1400" dirty="0">
                <a:latin typeface="Lucida Bright" panose="02040602050505020304" pitchFamily="18" charset="77"/>
              </a:rPr>
              <a:t>Clinical supervision:</a:t>
            </a:r>
          </a:p>
          <a:p>
            <a:pPr lvl="1"/>
            <a:r>
              <a:rPr lang="en-US" sz="1400" dirty="0">
                <a:latin typeface="Lucida Bright" panose="02040602050505020304" pitchFamily="18" charset="77"/>
              </a:rPr>
              <a:t>Clinical directors and training directors provide cultural awareness during monthly supervision sessions</a:t>
            </a:r>
          </a:p>
          <a:p>
            <a:pPr lvl="1"/>
            <a:r>
              <a:rPr lang="en-US" sz="1400" dirty="0">
                <a:latin typeface="Lucida Bright" panose="02040602050505020304" pitchFamily="18" charset="77"/>
              </a:rPr>
              <a:t>TIS discusses the need for cultural sensitivity and are open minded when serving clients of various cultures</a:t>
            </a:r>
          </a:p>
        </p:txBody>
      </p:sp>
    </p:spTree>
    <p:extLst>
      <p:ext uri="{BB962C8B-B14F-4D97-AF65-F5344CB8AC3E}">
        <p14:creationId xmlns:p14="http://schemas.microsoft.com/office/powerpoint/2010/main" val="96636728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20817</TotalTime>
  <Words>1006</Words>
  <Application>Microsoft Macintosh PowerPoint</Application>
  <PresentationFormat>Widescreen</PresentationFormat>
  <Paragraphs>84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Gill Sans MT</vt:lpstr>
      <vt:lpstr>Lucida Bright</vt:lpstr>
      <vt:lpstr>Optima</vt:lpstr>
      <vt:lpstr>Gallery</vt:lpstr>
      <vt:lpstr>Therapeutic Intervention Services, Inc.</vt:lpstr>
      <vt:lpstr>Background/Brief History and philosophy</vt:lpstr>
      <vt:lpstr>Degree requirements</vt:lpstr>
      <vt:lpstr>Services:</vt:lpstr>
      <vt:lpstr>What does Therapeutic Intervention Services do?</vt:lpstr>
      <vt:lpstr>Mission/vision Statement</vt:lpstr>
      <vt:lpstr>Therapeutic Intervention Services</vt:lpstr>
      <vt:lpstr>Leadership/management style and funding sources</vt:lpstr>
      <vt:lpstr>Cultural Competence</vt:lpstr>
      <vt:lpstr>Legislative/social policies</vt:lpstr>
      <vt:lpstr>Roles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Therapeutic Intervention Services, Inc.</dc:title>
  <dc:creator>Latavia Williams</dc:creator>
  <cp:lastModifiedBy>Latavia Williams</cp:lastModifiedBy>
  <cp:revision>7</cp:revision>
  <dcterms:created xsi:type="dcterms:W3CDTF">2020-02-04T17:15:49Z</dcterms:created>
  <dcterms:modified xsi:type="dcterms:W3CDTF">2020-03-24T14:49:00Z</dcterms:modified>
</cp:coreProperties>
</file>