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matic SC"/>
      <p:regular r:id="rId10"/>
      <p:bold r:id="rId11"/>
    </p:embeddedFont>
    <p:embeddedFont>
      <p:font typeface="Source Code Pro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bold.fntdata"/><Relationship Id="rId10" Type="http://schemas.openxmlformats.org/officeDocument/2006/relationships/font" Target="fonts/AmaticSC-regular.fntdata"/><Relationship Id="rId13" Type="http://schemas.openxmlformats.org/officeDocument/2006/relationships/font" Target="fonts/SourceCodePro-bold.fntdata"/><Relationship Id="rId12" Type="http://schemas.openxmlformats.org/officeDocument/2006/relationships/font" Target="fonts/SourceCodePr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616e7fb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616e7fb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616e7fb6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616e7fb6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616e7fb6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616e7fb6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Journal 3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463725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</a:t>
            </a:r>
            <a:r>
              <a:rPr lang="en" sz="4800">
                <a:solidFill>
                  <a:srgbClr val="000000"/>
                </a:solidFill>
              </a:rPr>
              <a:t>école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❖"/>
            </a:pPr>
            <a:r>
              <a:rPr lang="en">
                <a:solidFill>
                  <a:srgbClr val="000000"/>
                </a:solidFill>
              </a:rPr>
              <a:t>L’école maternelle(avant l’age cinq ans)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Petite section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Moyenne</a:t>
            </a:r>
            <a:endParaRPr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❖"/>
            </a:pPr>
            <a:r>
              <a:rPr lang="en">
                <a:solidFill>
                  <a:srgbClr val="000000"/>
                </a:solidFill>
              </a:rPr>
              <a:t>é</a:t>
            </a:r>
            <a:r>
              <a:rPr lang="en">
                <a:solidFill>
                  <a:srgbClr val="000000"/>
                </a:solidFill>
              </a:rPr>
              <a:t>lémentaire( L’age 5 a 11 ans)</a:t>
            </a:r>
            <a:endParaRPr>
              <a:solidFill>
                <a:srgbClr val="000000"/>
              </a:solidFill>
            </a:endParaRPr>
          </a:p>
          <a:p>
            <a:pPr indent="-30480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Course preparatoire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1ère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2e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3ème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4e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5ème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0" marL="4572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❖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College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6ème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7e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8e année</a:t>
            </a:r>
            <a:endParaRPr sz="11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➢"/>
            </a:pPr>
            <a:r>
              <a:t/>
            </a:r>
            <a:endParaRPr sz="1100">
              <a:solidFill>
                <a:schemeClr val="accent1"/>
              </a:solidFill>
              <a:highlight>
                <a:srgbClr val="FFFFFF"/>
              </a:highlight>
            </a:endParaRPr>
          </a:p>
          <a:p>
            <a:pPr indent="0" lvl="0" marL="914400" marR="25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❖"/>
            </a:pPr>
            <a:r>
              <a:rPr lang="en">
                <a:solidFill>
                  <a:srgbClr val="000000"/>
                </a:solidFill>
              </a:rPr>
              <a:t>Lycee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En troiseme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En seconde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En premiere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En terminale</a:t>
            </a:r>
            <a:endParaRPr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❖"/>
            </a:pPr>
            <a:r>
              <a:rPr lang="en">
                <a:solidFill>
                  <a:srgbClr val="000000"/>
                </a:solidFill>
              </a:rPr>
              <a:t>Universite</a:t>
            </a:r>
            <a:endParaRPr>
              <a:solidFill>
                <a:srgbClr val="000000"/>
              </a:solidFill>
            </a:endParaRPr>
          </a:p>
          <a:p>
            <a:pPr indent="-30480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degré d'associé( un diplome plus deux ans)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Une licence(un diplome  plus quatre ans)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Un master(un licence plus 2-3 ans)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Un doctorat(un master plus deux ans)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Belguim</a:t>
            </a:r>
            <a:r>
              <a:rPr lang="en"/>
              <a:t> </a:t>
            </a:r>
            <a:r>
              <a:rPr lang="en" sz="4800">
                <a:solidFill>
                  <a:srgbClr val="000000"/>
                </a:solidFill>
              </a:rPr>
              <a:t>école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228675"/>
            <a:ext cx="3999900" cy="375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❖"/>
            </a:pPr>
            <a:r>
              <a:rPr lang="en">
                <a:solidFill>
                  <a:srgbClr val="000000"/>
                </a:solidFill>
              </a:rPr>
              <a:t>L’école maternelle( l’age deux a cinq ans)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Petite section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>
                <a:solidFill>
                  <a:srgbClr val="000000"/>
                </a:solidFill>
              </a:rPr>
              <a:t>Moyenne</a:t>
            </a:r>
            <a:endParaRPr>
              <a:solidFill>
                <a:srgbClr val="000000"/>
              </a:solidFill>
            </a:endParaRPr>
          </a:p>
          <a:p>
            <a:pPr indent="-30480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Course preparatoire</a:t>
            </a:r>
            <a:endParaRPr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❖"/>
            </a:pPr>
            <a:r>
              <a:rPr lang="en">
                <a:solidFill>
                  <a:srgbClr val="000000"/>
                </a:solidFill>
              </a:rPr>
              <a:t>élémentaire(poursix ans)</a:t>
            </a:r>
            <a:endParaRPr>
              <a:solidFill>
                <a:srgbClr val="000000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premier cycle (année 1 et 2)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Deuxième cycle (années 3 et 4)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0480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Troisième cycle (années 5 et 6)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298450" lvl="1" marL="914400" marR="25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Source Code Pro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College( </a:t>
            </a: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L'enseignement secondaire commence à l'âge de douze ans.)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8450" lvl="1" marL="9144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divisé en quatre branches: sciences humaines, technique, artistique et professionnel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457200" marR="25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❖"/>
            </a:pPr>
            <a:r>
              <a:rPr lang="en" sz="1200">
                <a:solidFill>
                  <a:srgbClr val="000000"/>
                </a:solidFill>
              </a:rPr>
              <a:t>ils commencent à apprendre une langue à l'école primair.</a:t>
            </a:r>
            <a:endParaRPr sz="1200">
              <a:solidFill>
                <a:srgbClr val="000000"/>
              </a:solidFill>
            </a:endParaRPr>
          </a:p>
          <a:p>
            <a:pPr indent="-304800" lvl="0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❖"/>
            </a:pPr>
            <a:r>
              <a:rPr lang="en" sz="1200">
                <a:solidFill>
                  <a:srgbClr val="000000"/>
                </a:solidFill>
              </a:rPr>
              <a:t>Universite</a:t>
            </a:r>
            <a:endParaRPr sz="1200">
              <a:solidFill>
                <a:srgbClr val="000000"/>
              </a:solidFill>
            </a:endParaRPr>
          </a:p>
          <a:p>
            <a:pPr indent="-304800" lvl="1" marL="1371600" marR="25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➢"/>
            </a:pPr>
            <a:r>
              <a:rPr lang="en" sz="1100">
                <a:solidFill>
                  <a:srgbClr val="000000"/>
                </a:solidFill>
                <a:highlight>
                  <a:srgbClr val="FFFFFF"/>
                </a:highlight>
              </a:rPr>
              <a:t>diplôme d’enseignement secondaire est libre de s’inscrire dans l’enseignement supérieur de leur choix.</a:t>
            </a:r>
            <a:endParaRPr sz="11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Same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28675"/>
            <a:ext cx="71052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25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matic SC"/>
              <a:buChar char="●"/>
            </a:pPr>
            <a:r>
              <a:rPr lang="en">
                <a:solidFill>
                  <a:schemeClr val="accent1"/>
                </a:solidFill>
                <a:highlight>
                  <a:srgbClr val="FFFFFF"/>
                </a:highlight>
                <a:latin typeface="Amatic SC"/>
                <a:ea typeface="Amatic SC"/>
                <a:cs typeface="Amatic SC"/>
                <a:sym typeface="Amatic SC"/>
              </a:rPr>
              <a:t>il y a 12 ans d'école</a:t>
            </a:r>
            <a:endParaRPr>
              <a:solidFill>
                <a:schemeClr val="accent1"/>
              </a:solidFill>
              <a:highlight>
                <a:srgbClr val="FFFFFF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-317500" lvl="0" marL="457200" marR="25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matic SC"/>
              <a:buChar char="●"/>
            </a:pPr>
            <a:r>
              <a:rPr lang="en">
                <a:solidFill>
                  <a:schemeClr val="accent1"/>
                </a:solidFill>
                <a:highlight>
                  <a:srgbClr val="FFFFFF"/>
                </a:highlight>
                <a:latin typeface="Amatic SC"/>
                <a:ea typeface="Amatic SC"/>
                <a:cs typeface="Amatic SC"/>
                <a:sym typeface="Amatic SC"/>
              </a:rPr>
              <a:t>école primaire et secondaire est obligatoire</a:t>
            </a:r>
            <a:endParaRPr>
              <a:solidFill>
                <a:schemeClr val="accent1"/>
              </a:solidFill>
              <a:highlight>
                <a:srgbClr val="FFFFFF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-317500" lvl="0" marL="457200" marR="25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matic SC"/>
              <a:buChar char="●"/>
            </a:pPr>
            <a:r>
              <a:rPr lang="en">
                <a:solidFill>
                  <a:schemeClr val="accent1"/>
                </a:solidFill>
                <a:highlight>
                  <a:srgbClr val="FFFFFF"/>
                </a:highlight>
                <a:latin typeface="Amatic SC"/>
                <a:ea typeface="Amatic SC"/>
                <a:cs typeface="Amatic SC"/>
                <a:sym typeface="Amatic SC"/>
              </a:rPr>
              <a:t>Un licence ( 3 plus ans apres un diplome)</a:t>
            </a:r>
            <a:endParaRPr>
              <a:solidFill>
                <a:schemeClr val="accent1"/>
              </a:solidFill>
              <a:highlight>
                <a:srgbClr val="FFFFFF"/>
              </a:highlight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