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Action1.xml" ContentType="application/vnd.ms-office.inkAction+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3" r:id="rId1"/>
  </p:sldMasterIdLst>
  <p:sldIdLst>
    <p:sldId id="256" r:id="rId2"/>
    <p:sldId id="257" r:id="rId3"/>
    <p:sldId id="258" r:id="rId4"/>
    <p:sldId id="259" r:id="rId5"/>
    <p:sldId id="260" r:id="rId6"/>
    <p:sldId id="261" r:id="rId7"/>
    <p:sldId id="262" r:id="rId8"/>
    <p:sldId id="263" r:id="rId9"/>
    <p:sldId id="266" r:id="rId10"/>
    <p:sldId id="264" r:id="rId11"/>
    <p:sldId id="265"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7" d="100"/>
          <a:sy n="87" d="100"/>
        </p:scale>
        <p:origin x="48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Action1.xml><?xml version="1.0" encoding="utf-8"?>
<iact:actions xmlns:iact="http://schemas.microsoft.com/office/powerpoint/2014/inkAction" lengthUnit="cm" timeUnit="ms">
  <inkml:definitions xmlns:inkml="http://www.w3.org/2003/InkML">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18-12-11T01:33:23.841"/>
    </inkml:context>
    <inkml:brush xml:id="br0">
      <inkml:brushProperty name="width" value="0.05292" units="cm"/>
      <inkml:brushProperty name="height" value="0.05292" units="cm"/>
      <inkml:brushProperty name="color" value="#FF0000"/>
    </inkml:brush>
  </inkml:definitions>
  <iact:action type="add" startTime="6072">
    <iact:property name="dataType"/>
    <iact:actionData xml:id="d0">
      <inkml:trace xmlns:inkml="http://www.w3.org/2003/InkML" xml:id="stk0" contextRef="#ctx0" brushRef="#br0">3139 9820 0</inkml:trace>
    </iact:actionData>
  </iact:action>
  <iact:action type="add" startTime="8217">
    <iact:property name="dataType"/>
    <iact:actionData xml:id="d1">
      <inkml:trace xmlns:inkml="http://www.w3.org/2003/InkML" xml:id="stk1" contextRef="#ctx0" brushRef="#br0">5499 8380 0</inkml:trace>
    </iact:actionData>
  </iact:action>
  <iact:action type="add" startTime="12386">
    <iact:property name="dataType"/>
    <iact:actionData xml:id="d2">
      <inkml:trace xmlns:inkml="http://www.w3.org/2003/InkML" xml:id="stk2" contextRef="#ctx0" brushRef="#br0">8379 10056 0</inkml:trace>
    </iact:actionData>
  </iact:action>
</iact:action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787606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962927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B61BEF0D-F0BB-DE4B-95CE-6DB70DBA9567}" type="datetimeFigureOut">
              <a:rPr lang="en-US" smtClean="0"/>
              <a:pPr/>
              <a:t>12/10/2018</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7550451"/>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2890783"/>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B61BEF0D-F0BB-DE4B-95CE-6DB70DBA9567}" type="datetimeFigureOut">
              <a:rPr lang="en-US" smtClean="0"/>
              <a:pPr/>
              <a:t>12/10/2018</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33545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4160826"/>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6267046"/>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604530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9238171"/>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5104501"/>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200869"/>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B61BEF0D-F0BB-DE4B-95CE-6DB70DBA9567}" type="datetimeFigureOut">
              <a:rPr lang="en-US" smtClean="0"/>
              <a:pPr/>
              <a:t>12/10/2018</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3164759"/>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2.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2.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2.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2.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2.pn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2.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2.png"/><Relationship Id="rId4" Type="http://schemas.openxmlformats.org/officeDocument/2006/relationships/image" Target="../media/image19.gif"/></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2.pn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5" Type="http://schemas.openxmlformats.org/officeDocument/2006/relationships/image" Target="../media/image2.pn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image" Target="../media/image2.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m4a"/><Relationship Id="rId1" Type="http://schemas.microsoft.com/office/2007/relationships/media" Target="../media/media20.m4a"/><Relationship Id="rId5" Type="http://schemas.openxmlformats.org/officeDocument/2006/relationships/image" Target="../media/image2.png"/><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5.m4a"/><Relationship Id="rId1" Type="http://schemas.microsoft.com/office/2007/relationships/media" Target="../media/media5.m4a"/><Relationship Id="rId6" Type="http://schemas.microsoft.com/office/2011/relationships/inkAction" Target="../ink/inkAction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MET 330 Fluid Mechanics Design Project</a:t>
            </a:r>
          </a:p>
        </p:txBody>
      </p:sp>
      <p:sp>
        <p:nvSpPr>
          <p:cNvPr id="3" name="Subtitle 2"/>
          <p:cNvSpPr>
            <a:spLocks noGrp="1"/>
          </p:cNvSpPr>
          <p:nvPr>
            <p:ph type="subTitle" idx="1"/>
          </p:nvPr>
        </p:nvSpPr>
        <p:spPr/>
        <p:txBody>
          <a:bodyPr>
            <a:normAutofit/>
          </a:bodyPr>
          <a:lstStyle/>
          <a:p>
            <a:r>
              <a:rPr lang="en-US" dirty="0"/>
              <a:t>Michael Delacruz</a:t>
            </a:r>
          </a:p>
          <a:p>
            <a:r>
              <a:rPr lang="en-US" dirty="0"/>
              <a:t>William Gemo</a:t>
            </a:r>
          </a:p>
          <a:p>
            <a:r>
              <a:rPr lang="en-US" dirty="0"/>
              <a:t>Daniel Tamayo</a:t>
            </a:r>
          </a:p>
        </p:txBody>
      </p:sp>
      <p:pic>
        <p:nvPicPr>
          <p:cNvPr id="8" name="Audio 7">
            <a:hlinkClick r:id="" action="ppaction://media"/>
            <a:extLst>
              <a:ext uri="{FF2B5EF4-FFF2-40B4-BE49-F238E27FC236}">
                <a16:creationId xmlns:a16="http://schemas.microsoft.com/office/drawing/2014/main" id="{01AD0673-78AB-4DA1-937A-B1299D77E3C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561526798"/>
      </p:ext>
    </p:extLst>
  </p:cSld>
  <p:clrMapOvr>
    <a:masterClrMapping/>
  </p:clrMapOvr>
  <mc:AlternateContent xmlns:mc="http://schemas.openxmlformats.org/markup-compatibility/2006">
    <mc:Choice xmlns:p14="http://schemas.microsoft.com/office/powerpoint/2010/main" Requires="p14">
      <p:transition spd="slow" p14:dur="2000" advTm="9016"/>
    </mc:Choice>
    <mc:Fallback>
      <p:transition spd="slow" advTm="90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Pipe system</a:t>
            </a:r>
          </a:p>
        </p:txBody>
      </p:sp>
      <p:sp>
        <p:nvSpPr>
          <p:cNvPr id="3" name="Content Placeholder 2"/>
          <p:cNvSpPr>
            <a:spLocks noGrp="1"/>
          </p:cNvSpPr>
          <p:nvPr>
            <p:ph idx="1"/>
          </p:nvPr>
        </p:nvSpPr>
        <p:spPr/>
        <p:txBody>
          <a:bodyPr/>
          <a:lstStyle/>
          <a:p>
            <a:r>
              <a:rPr lang="en-US" dirty="0"/>
              <a:t>The pipe layout design for this project had two considerations needed: inexpensive, stable and minimizing any complications.</a:t>
            </a:r>
          </a:p>
          <a:p>
            <a:pPr marL="0" indent="0">
              <a:buNone/>
            </a:pPr>
            <a:endParaRPr lang="en-US" dirty="0"/>
          </a:p>
          <a:p>
            <a:endParaRPr lang="en-US" dirty="0"/>
          </a:p>
        </p:txBody>
      </p:sp>
      <p:pic>
        <p:nvPicPr>
          <p:cNvPr id="4" name="Picture 3">
            <a:extLst>
              <a:ext uri="{FF2B5EF4-FFF2-40B4-BE49-F238E27FC236}">
                <a16:creationId xmlns:a16="http://schemas.microsoft.com/office/drawing/2014/main" id="{EFABCCE5-405D-4BE3-9A30-157E03B61796}"/>
              </a:ext>
            </a:extLst>
          </p:cNvPr>
          <p:cNvPicPr>
            <a:picLocks noChangeAspect="1"/>
          </p:cNvPicPr>
          <p:nvPr/>
        </p:nvPicPr>
        <p:blipFill>
          <a:blip r:embed="rId4"/>
          <a:stretch>
            <a:fillRect/>
          </a:stretch>
        </p:blipFill>
        <p:spPr>
          <a:xfrm>
            <a:off x="1346820" y="2863899"/>
            <a:ext cx="4748139" cy="3572765"/>
          </a:xfrm>
          <a:prstGeom prst="rect">
            <a:avLst/>
          </a:prstGeom>
        </p:spPr>
      </p:pic>
      <p:pic>
        <p:nvPicPr>
          <p:cNvPr id="5" name="Audio 4">
            <a:hlinkClick r:id="" action="ppaction://media"/>
            <a:extLst>
              <a:ext uri="{FF2B5EF4-FFF2-40B4-BE49-F238E27FC236}">
                <a16:creationId xmlns:a16="http://schemas.microsoft.com/office/drawing/2014/main" id="{332BBDF1-68E3-4638-AB3D-0B04B855DBB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4080432582"/>
      </p:ext>
    </p:extLst>
  </p:cSld>
  <p:clrMapOvr>
    <a:masterClrMapping/>
  </p:clrMapOvr>
  <mc:AlternateContent xmlns:mc="http://schemas.openxmlformats.org/markup-compatibility/2006">
    <mc:Choice xmlns:p14="http://schemas.microsoft.com/office/powerpoint/2010/main" Requires="p14">
      <p:transition spd="slow" p14:dur="2000" advTm="16327"/>
    </mc:Choice>
    <mc:Fallback>
      <p:transition spd="slow" advTm="163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Pipe sizing</a:t>
            </a:r>
          </a:p>
        </p:txBody>
      </p:sp>
      <p:sp>
        <p:nvSpPr>
          <p:cNvPr id="3" name="Content Placeholder 2"/>
          <p:cNvSpPr>
            <a:spLocks noGrp="1"/>
          </p:cNvSpPr>
          <p:nvPr>
            <p:ph idx="1"/>
          </p:nvPr>
        </p:nvSpPr>
        <p:spPr>
          <a:xfrm>
            <a:off x="1202919" y="2011680"/>
            <a:ext cx="9784080" cy="4206240"/>
          </a:xfrm>
        </p:spPr>
        <p:txBody>
          <a:bodyPr/>
          <a:lstStyle/>
          <a:p>
            <a:r>
              <a:rPr lang="en-US" dirty="0"/>
              <a:t>The dimensions of the pipes to be used in the system such as the diameter, lengths, and thickness were nominal enough as the numerical values for each dimension was not extraneously large.</a:t>
            </a:r>
          </a:p>
          <a:p>
            <a:pPr marL="0" indent="0">
              <a:buNone/>
            </a:pPr>
            <a:endParaRPr lang="en-US" dirty="0"/>
          </a:p>
        </p:txBody>
      </p:sp>
      <p:pic>
        <p:nvPicPr>
          <p:cNvPr id="2054" name="Picture 6" descr="Related image">
            <a:extLst>
              <a:ext uri="{FF2B5EF4-FFF2-40B4-BE49-F238E27FC236}">
                <a16:creationId xmlns:a16="http://schemas.microsoft.com/office/drawing/2014/main" id="{7CAD75BC-7A6C-4C7E-B3F9-C5B3612080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635" y="3006043"/>
            <a:ext cx="47625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56825934-A7C9-474D-AED8-3C9496C5220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4169880437"/>
      </p:ext>
    </p:extLst>
  </p:cSld>
  <p:clrMapOvr>
    <a:masterClrMapping/>
  </p:clrMapOvr>
  <mc:AlternateContent xmlns:mc="http://schemas.openxmlformats.org/markup-compatibility/2006">
    <mc:Choice xmlns:p14="http://schemas.microsoft.com/office/powerpoint/2010/main" Requires="p14">
      <p:transition spd="slow" p14:dur="2000" advTm="16494"/>
    </mc:Choice>
    <mc:Fallback>
      <p:transition spd="slow" advTm="164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Pipeline support</a:t>
            </a:r>
          </a:p>
        </p:txBody>
      </p:sp>
      <p:sp>
        <p:nvSpPr>
          <p:cNvPr id="3" name="Content Placeholder 2"/>
          <p:cNvSpPr>
            <a:spLocks noGrp="1"/>
          </p:cNvSpPr>
          <p:nvPr>
            <p:ph idx="1"/>
          </p:nvPr>
        </p:nvSpPr>
        <p:spPr>
          <a:xfrm>
            <a:off x="1211711" y="2020472"/>
            <a:ext cx="9784080" cy="4206240"/>
          </a:xfrm>
        </p:spPr>
        <p:txBody>
          <a:bodyPr/>
          <a:lstStyle/>
          <a:p>
            <a:r>
              <a:rPr lang="en-US" dirty="0"/>
              <a:t>The type of support for the pipes will be placed under each system as the fluids are coming from the highest part of the tanks.</a:t>
            </a:r>
          </a:p>
          <a:p>
            <a:r>
              <a:rPr lang="en-US" dirty="0"/>
              <a:t>Calculations have been made for each support in order for them to compensate the amount of force each will follow.</a:t>
            </a:r>
          </a:p>
          <a:p>
            <a:pPr marL="0" indent="0">
              <a:buNone/>
            </a:pPr>
            <a:endParaRPr lang="en-US" dirty="0"/>
          </a:p>
        </p:txBody>
      </p:sp>
      <p:pic>
        <p:nvPicPr>
          <p:cNvPr id="3076" name="Picture 4" descr="Image result for pipeline support">
            <a:extLst>
              <a:ext uri="{FF2B5EF4-FFF2-40B4-BE49-F238E27FC236}">
                <a16:creationId xmlns:a16="http://schemas.microsoft.com/office/drawing/2014/main" id="{725E347D-0909-49A0-AB41-5F27ADC0F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408416"/>
            <a:ext cx="5426413" cy="3165408"/>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B825B1B9-7038-4D9A-9F78-D91DC141AED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4070706631"/>
      </p:ext>
    </p:extLst>
  </p:cSld>
  <p:clrMapOvr>
    <a:masterClrMapping/>
  </p:clrMapOvr>
  <mc:AlternateContent xmlns:mc="http://schemas.openxmlformats.org/markup-compatibility/2006">
    <mc:Choice xmlns:p14="http://schemas.microsoft.com/office/powerpoint/2010/main" Requires="p14">
      <p:transition spd="slow" p14:dur="2000" advTm="12569"/>
    </mc:Choice>
    <mc:Fallback>
      <p:transition spd="slow" advTm="125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losses</a:t>
            </a:r>
          </a:p>
        </p:txBody>
      </p:sp>
      <p:sp>
        <p:nvSpPr>
          <p:cNvPr id="3" name="Content Placeholder 2"/>
          <p:cNvSpPr>
            <a:spLocks noGrp="1"/>
          </p:cNvSpPr>
          <p:nvPr>
            <p:ph idx="1"/>
          </p:nvPr>
        </p:nvSpPr>
        <p:spPr/>
        <p:txBody>
          <a:bodyPr/>
          <a:lstStyle/>
          <a:p>
            <a:r>
              <a:rPr lang="en-US" dirty="0"/>
              <a:t>The energy losses that were calculated throughout the system, were shown to be very minor and because of that, it will not hinder the flow of the fluids throughout the system</a:t>
            </a:r>
          </a:p>
        </p:txBody>
      </p:sp>
      <p:pic>
        <p:nvPicPr>
          <p:cNvPr id="1026" name="Picture 2" descr="Image result for energy losses in pipes">
            <a:extLst>
              <a:ext uri="{FF2B5EF4-FFF2-40B4-BE49-F238E27FC236}">
                <a16:creationId xmlns:a16="http://schemas.microsoft.com/office/drawing/2014/main" id="{F77C812E-89D0-4034-88A0-01E93AD500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1553" y="3140050"/>
            <a:ext cx="2144847" cy="3207248"/>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3AABD6D7-ECF8-4A47-8936-F07F7166F1B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478339159"/>
      </p:ext>
    </p:extLst>
  </p:cSld>
  <p:clrMapOvr>
    <a:masterClrMapping/>
  </p:clrMapOvr>
  <mc:AlternateContent xmlns:mc="http://schemas.openxmlformats.org/markup-compatibility/2006">
    <mc:Choice xmlns:p14="http://schemas.microsoft.com/office/powerpoint/2010/main" Requires="p14">
      <p:transition spd="slow" p14:dur="2000" advTm="11519"/>
    </mc:Choice>
    <mc:Fallback>
      <p:transition spd="slow" advTm="115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Pump selection</a:t>
            </a:r>
          </a:p>
        </p:txBody>
      </p:sp>
      <p:sp>
        <p:nvSpPr>
          <p:cNvPr id="3" name="Content Placeholder 2"/>
          <p:cNvSpPr>
            <a:spLocks noGrp="1"/>
          </p:cNvSpPr>
          <p:nvPr>
            <p:ph idx="1"/>
          </p:nvPr>
        </p:nvSpPr>
        <p:spPr/>
        <p:txBody>
          <a:bodyPr/>
          <a:lstStyle/>
          <a:p>
            <a:r>
              <a:rPr lang="en-US" dirty="0"/>
              <a:t>The type of pump that will used for this system is a Sulzer pump</a:t>
            </a:r>
          </a:p>
          <a:p>
            <a:r>
              <a:rPr lang="en-US" dirty="0"/>
              <a:t>The Sulzer pump will give us the best results needed for the pipeline system</a:t>
            </a:r>
          </a:p>
        </p:txBody>
      </p:sp>
      <p:pic>
        <p:nvPicPr>
          <p:cNvPr id="4098" name="Picture 2" descr="Image result for sulzer pump">
            <a:extLst>
              <a:ext uri="{FF2B5EF4-FFF2-40B4-BE49-F238E27FC236}">
                <a16:creationId xmlns:a16="http://schemas.microsoft.com/office/drawing/2014/main" id="{F10C4880-46BC-486F-9054-5F33961166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8622" y="2998139"/>
            <a:ext cx="5372100" cy="3438525"/>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103C09B7-D5C7-483F-AA85-C0DF9E5EBBD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893127984"/>
      </p:ext>
    </p:extLst>
  </p:cSld>
  <p:clrMapOvr>
    <a:masterClrMapping/>
  </p:clrMapOvr>
  <mc:AlternateContent xmlns:mc="http://schemas.openxmlformats.org/markup-compatibility/2006">
    <mc:Choice xmlns:p14="http://schemas.microsoft.com/office/powerpoint/2010/main" Requires="p14">
      <p:transition spd="slow" p14:dur="2000" advTm="13178"/>
    </mc:Choice>
    <mc:Fallback>
      <p:transition spd="slow" advTm="131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of pumps</a:t>
            </a:r>
          </a:p>
        </p:txBody>
      </p:sp>
      <p:sp>
        <p:nvSpPr>
          <p:cNvPr id="3" name="Content Placeholder 2"/>
          <p:cNvSpPr>
            <a:spLocks noGrp="1"/>
          </p:cNvSpPr>
          <p:nvPr>
            <p:ph idx="1"/>
          </p:nvPr>
        </p:nvSpPr>
        <p:spPr>
          <a:xfrm>
            <a:off x="1202919" y="2011680"/>
            <a:ext cx="9784080" cy="4206240"/>
          </a:xfrm>
        </p:spPr>
        <p:txBody>
          <a:bodyPr/>
          <a:lstStyle/>
          <a:p>
            <a:r>
              <a:rPr lang="en-US" dirty="0"/>
              <a:t>The type of Sulzer pump we will be using is a kinetic pump as this kind of pump would be appropriate for the pipe system for it being cheap and easier to control.</a:t>
            </a:r>
          </a:p>
        </p:txBody>
      </p:sp>
      <p:pic>
        <p:nvPicPr>
          <p:cNvPr id="5124" name="Picture 4" descr="Image result for kinetic sulzer pump">
            <a:extLst>
              <a:ext uri="{FF2B5EF4-FFF2-40B4-BE49-F238E27FC236}">
                <a16:creationId xmlns:a16="http://schemas.microsoft.com/office/drawing/2014/main" id="{A7806BA4-AAFB-4D59-9929-2D67743237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873" y="2957208"/>
            <a:ext cx="5656456" cy="3054486"/>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a:extLst>
              <a:ext uri="{FF2B5EF4-FFF2-40B4-BE49-F238E27FC236}">
                <a16:creationId xmlns:a16="http://schemas.microsoft.com/office/drawing/2014/main" id="{39A8959F-0B5B-437C-B644-FE248420419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133485109"/>
      </p:ext>
    </p:extLst>
  </p:cSld>
  <p:clrMapOvr>
    <a:masterClrMapping/>
  </p:clrMapOvr>
  <mc:AlternateContent xmlns:mc="http://schemas.openxmlformats.org/markup-compatibility/2006">
    <mc:Choice xmlns:p14="http://schemas.microsoft.com/office/powerpoint/2010/main" Requires="p14">
      <p:transition spd="slow" p14:dur="2000" advTm="15520"/>
    </mc:Choice>
    <mc:Fallback>
      <p:transition spd="slow" advTm="155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Cavitation</a:t>
            </a:r>
          </a:p>
        </p:txBody>
      </p:sp>
      <p:sp>
        <p:nvSpPr>
          <p:cNvPr id="3" name="Content Placeholder 2"/>
          <p:cNvSpPr>
            <a:spLocks noGrp="1"/>
          </p:cNvSpPr>
          <p:nvPr>
            <p:ph idx="1"/>
          </p:nvPr>
        </p:nvSpPr>
        <p:spPr/>
        <p:txBody>
          <a:bodyPr/>
          <a:lstStyle/>
          <a:p>
            <a:r>
              <a:rPr lang="en-US" dirty="0"/>
              <a:t>The risk of cavitation within the system has been taken noticed and has been calculate, and fortunately from our calculations it shows that there is no cavitation within the system.</a:t>
            </a:r>
          </a:p>
        </p:txBody>
      </p:sp>
      <p:pic>
        <p:nvPicPr>
          <p:cNvPr id="6146" name="Picture 2" descr="Image result for cavitation">
            <a:extLst>
              <a:ext uri="{FF2B5EF4-FFF2-40B4-BE49-F238E27FC236}">
                <a16:creationId xmlns:a16="http://schemas.microsoft.com/office/drawing/2014/main" id="{E560D7BE-99EA-4583-8CAC-75B3E7B2D1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1872" y="2954399"/>
            <a:ext cx="8978630" cy="3926982"/>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54FD3A44-147D-4C61-A58C-241799CCEC2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434308110"/>
      </p:ext>
    </p:extLst>
  </p:cSld>
  <p:clrMapOvr>
    <a:masterClrMapping/>
  </p:clrMapOvr>
  <mc:AlternateContent xmlns:mc="http://schemas.openxmlformats.org/markup-compatibility/2006">
    <mc:Choice xmlns:p14="http://schemas.microsoft.com/office/powerpoint/2010/main" Requires="p14">
      <p:transition spd="slow" p14:dur="2000" advTm="14867"/>
    </mc:Choice>
    <mc:Fallback>
      <p:transition spd="slow" advTm="148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motor requirement</a:t>
            </a:r>
          </a:p>
        </p:txBody>
      </p:sp>
      <p:sp>
        <p:nvSpPr>
          <p:cNvPr id="3" name="Content Placeholder 2"/>
          <p:cNvSpPr>
            <a:spLocks noGrp="1"/>
          </p:cNvSpPr>
          <p:nvPr>
            <p:ph idx="1"/>
          </p:nvPr>
        </p:nvSpPr>
        <p:spPr/>
        <p:txBody>
          <a:bodyPr/>
          <a:lstStyle/>
          <a:p>
            <a:r>
              <a:rPr lang="en-US" dirty="0"/>
              <a:t>We computed the electrical motor requirement that is needed for our electrical engineering colleagues, and the results from it seem appropriate for the system.</a:t>
            </a:r>
          </a:p>
        </p:txBody>
      </p:sp>
      <p:pic>
        <p:nvPicPr>
          <p:cNvPr id="8194" name="Picture 2" descr="Image result for electrical motor pump">
            <a:extLst>
              <a:ext uri="{FF2B5EF4-FFF2-40B4-BE49-F238E27FC236}">
                <a16:creationId xmlns:a16="http://schemas.microsoft.com/office/drawing/2014/main" id="{2149236D-8819-4C4D-BFE6-B2651C32EA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4282" y="2793458"/>
            <a:ext cx="3931191" cy="3931191"/>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52C524A7-5EA8-4536-A48B-CBEF377CADA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231394297"/>
      </p:ext>
    </p:extLst>
  </p:cSld>
  <p:clrMapOvr>
    <a:masterClrMapping/>
  </p:clrMapOvr>
  <mc:AlternateContent xmlns:mc="http://schemas.openxmlformats.org/markup-compatibility/2006">
    <mc:Choice xmlns:p14="http://schemas.microsoft.com/office/powerpoint/2010/main" Requires="p14">
      <p:transition spd="slow" p14:dur="2000" advTm="15438"/>
    </mc:Choice>
    <mc:Fallback>
      <p:transition spd="slow" advTm="154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Instrumentation</a:t>
            </a:r>
          </a:p>
        </p:txBody>
      </p:sp>
      <p:sp>
        <p:nvSpPr>
          <p:cNvPr id="3" name="Content Placeholder 2"/>
          <p:cNvSpPr>
            <a:spLocks noGrp="1"/>
          </p:cNvSpPr>
          <p:nvPr>
            <p:ph idx="1"/>
          </p:nvPr>
        </p:nvSpPr>
        <p:spPr>
          <a:xfrm>
            <a:off x="1202919" y="2011680"/>
            <a:ext cx="9784080" cy="4206240"/>
          </a:xfrm>
        </p:spPr>
        <p:txBody>
          <a:bodyPr/>
          <a:lstStyle/>
          <a:p>
            <a:r>
              <a:rPr lang="en-US" dirty="0"/>
              <a:t>The chosen instrument to use for this pipe design was a digital manometer, and the reason for that was it could easily read the pressure and flow going on within each system of the layout</a:t>
            </a:r>
          </a:p>
        </p:txBody>
      </p:sp>
      <p:pic>
        <p:nvPicPr>
          <p:cNvPr id="9220" name="Picture 4" descr="Image result for digital manometer">
            <a:extLst>
              <a:ext uri="{FF2B5EF4-FFF2-40B4-BE49-F238E27FC236}">
                <a16:creationId xmlns:a16="http://schemas.microsoft.com/office/drawing/2014/main" id="{3B68EC28-CEB1-4BD7-82E8-78F04E9E29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9606" y="3052479"/>
            <a:ext cx="3165441" cy="3165441"/>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AB6DBB13-4388-479F-AFC6-F3186E3D989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363521301"/>
      </p:ext>
    </p:extLst>
  </p:cSld>
  <p:clrMapOvr>
    <a:masterClrMapping/>
  </p:clrMapOvr>
  <mc:AlternateContent xmlns:mc="http://schemas.openxmlformats.org/markup-compatibility/2006">
    <mc:Choice xmlns:p14="http://schemas.microsoft.com/office/powerpoint/2010/main" Requires="p14">
      <p:transition spd="slow" p14:dur="2000" advTm="16081"/>
    </mc:Choice>
    <mc:Fallback>
      <p:transition spd="slow" advTm="160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Bill of materials</a:t>
            </a:r>
          </a:p>
        </p:txBody>
      </p:sp>
      <p:pic>
        <p:nvPicPr>
          <p:cNvPr id="5" name="Content Placeholder 4">
            <a:extLst>
              <a:ext uri="{FF2B5EF4-FFF2-40B4-BE49-F238E27FC236}">
                <a16:creationId xmlns:a16="http://schemas.microsoft.com/office/drawing/2014/main" id="{032BB766-149B-4353-AFE8-15005E368004}"/>
              </a:ext>
            </a:extLst>
          </p:cNvPr>
          <p:cNvPicPr>
            <a:picLocks noGrp="1" noChangeAspect="1"/>
          </p:cNvPicPr>
          <p:nvPr>
            <p:ph idx="1"/>
          </p:nvPr>
        </p:nvPicPr>
        <p:blipFill>
          <a:blip r:embed="rId4"/>
          <a:stretch>
            <a:fillRect/>
          </a:stretch>
        </p:blipFill>
        <p:spPr>
          <a:xfrm>
            <a:off x="622762" y="2046324"/>
            <a:ext cx="6392121" cy="1682137"/>
          </a:xfrm>
          <a:prstGeom prst="rect">
            <a:avLst/>
          </a:prstGeom>
        </p:spPr>
      </p:pic>
      <p:pic>
        <p:nvPicPr>
          <p:cNvPr id="3" name="Picture 2">
            <a:extLst>
              <a:ext uri="{FF2B5EF4-FFF2-40B4-BE49-F238E27FC236}">
                <a16:creationId xmlns:a16="http://schemas.microsoft.com/office/drawing/2014/main" id="{60C8A9E7-615F-46E4-AC5A-01E151586992}"/>
              </a:ext>
            </a:extLst>
          </p:cNvPr>
          <p:cNvPicPr>
            <a:picLocks noChangeAspect="1"/>
          </p:cNvPicPr>
          <p:nvPr/>
        </p:nvPicPr>
        <p:blipFill>
          <a:blip r:embed="rId5"/>
          <a:stretch>
            <a:fillRect/>
          </a:stretch>
        </p:blipFill>
        <p:spPr>
          <a:xfrm>
            <a:off x="854311" y="3812701"/>
            <a:ext cx="4398625" cy="2932417"/>
          </a:xfrm>
          <a:prstGeom prst="rect">
            <a:avLst/>
          </a:prstGeom>
        </p:spPr>
      </p:pic>
      <p:pic>
        <p:nvPicPr>
          <p:cNvPr id="4" name="Audio 3">
            <a:hlinkClick r:id="" action="ppaction://media"/>
            <a:extLst>
              <a:ext uri="{FF2B5EF4-FFF2-40B4-BE49-F238E27FC236}">
                <a16:creationId xmlns:a16="http://schemas.microsoft.com/office/drawing/2014/main" id="{6C574AF2-40C9-41DF-AB0E-2E01B89582A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184222515"/>
      </p:ext>
    </p:extLst>
  </p:cSld>
  <p:clrMapOvr>
    <a:masterClrMapping/>
  </p:clrMapOvr>
  <mc:AlternateContent xmlns:mc="http://schemas.openxmlformats.org/markup-compatibility/2006">
    <mc:Choice xmlns:p14="http://schemas.microsoft.com/office/powerpoint/2010/main" Requires="p14">
      <p:transition spd="slow" p14:dur="2000" advTm="19152"/>
    </mc:Choice>
    <mc:Fallback>
      <p:transition spd="slow" advTm="191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a:t>
            </a:r>
          </a:p>
        </p:txBody>
      </p:sp>
      <p:sp>
        <p:nvSpPr>
          <p:cNvPr id="3" name="Content Placeholder 2"/>
          <p:cNvSpPr>
            <a:spLocks noGrp="1"/>
          </p:cNvSpPr>
          <p:nvPr>
            <p:ph idx="1"/>
          </p:nvPr>
        </p:nvSpPr>
        <p:spPr/>
        <p:txBody>
          <a:bodyPr/>
          <a:lstStyle/>
          <a:p>
            <a:r>
              <a:rPr lang="en-US" dirty="0"/>
              <a:t>Design an efficient system for the transfer of coolant from each storage tank</a:t>
            </a:r>
          </a:p>
          <a:p>
            <a:r>
              <a:rPr lang="en-US" dirty="0"/>
              <a:t>Develop a cost effective system that does not compromise with performance at hand.</a:t>
            </a:r>
          </a:p>
          <a:p>
            <a:r>
              <a:rPr lang="en-US" dirty="0"/>
              <a:t>Develop a very simplistic design for ease of installation.</a:t>
            </a:r>
          </a:p>
          <a:p>
            <a:endParaRPr lang="en-US" dirty="0"/>
          </a:p>
        </p:txBody>
      </p:sp>
      <p:pic>
        <p:nvPicPr>
          <p:cNvPr id="2050" name="Picture 2" descr="Image result for cheap pipeline">
            <a:extLst>
              <a:ext uri="{FF2B5EF4-FFF2-40B4-BE49-F238E27FC236}">
                <a16:creationId xmlns:a16="http://schemas.microsoft.com/office/drawing/2014/main" id="{17A20156-BD4E-4F00-93F5-C67D3C5776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0366" y="3859684"/>
            <a:ext cx="4323158" cy="2884711"/>
          </a:xfrm>
          <a:prstGeom prst="rect">
            <a:avLst/>
          </a:prstGeom>
          <a:noFill/>
          <a:extLst>
            <a:ext uri="{909E8E84-426E-40DD-AFC4-6F175D3DCCD1}">
              <a14:hiddenFill xmlns:a14="http://schemas.microsoft.com/office/drawing/2010/main">
                <a:solidFill>
                  <a:srgbClr val="FFFFFF"/>
                </a:solidFill>
              </a14:hiddenFill>
            </a:ext>
          </a:extLst>
        </p:spPr>
      </p:pic>
      <p:pic>
        <p:nvPicPr>
          <p:cNvPr id="7" name="Audio 6">
            <a:hlinkClick r:id="" action="ppaction://media"/>
            <a:extLst>
              <a:ext uri="{FF2B5EF4-FFF2-40B4-BE49-F238E27FC236}">
                <a16:creationId xmlns:a16="http://schemas.microsoft.com/office/drawing/2014/main" id="{088FA7C2-97CB-4F0E-A390-5935467751D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3746970"/>
      </p:ext>
    </p:extLst>
  </p:cSld>
  <p:clrMapOvr>
    <a:masterClrMapping/>
  </p:clrMapOvr>
  <mc:AlternateContent xmlns:mc="http://schemas.openxmlformats.org/markup-compatibility/2006">
    <mc:Choice xmlns:p14="http://schemas.microsoft.com/office/powerpoint/2010/main" Requires="p14">
      <p:transition spd="slow" p14:dur="2000" advTm="14151"/>
    </mc:Choice>
    <mc:Fallback>
      <p:transition spd="slow" advTm="141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remarks</a:t>
            </a:r>
          </a:p>
        </p:txBody>
      </p:sp>
      <p:sp>
        <p:nvSpPr>
          <p:cNvPr id="3" name="Content Placeholder 2"/>
          <p:cNvSpPr>
            <a:spLocks noGrp="1"/>
          </p:cNvSpPr>
          <p:nvPr>
            <p:ph idx="1"/>
          </p:nvPr>
        </p:nvSpPr>
        <p:spPr/>
        <p:txBody>
          <a:bodyPr/>
          <a:lstStyle/>
          <a:p>
            <a:r>
              <a:rPr lang="en-US" dirty="0"/>
              <a:t>We believe that this design for the pipe system should be approved as the design itself is not complicated to understand or install, as well as it is cost effective and efficient because of how simple the design and materials that are being used within the system.</a:t>
            </a:r>
          </a:p>
        </p:txBody>
      </p:sp>
      <p:pic>
        <p:nvPicPr>
          <p:cNvPr id="10242" name="Picture 2" descr="Image result for money sign">
            <a:extLst>
              <a:ext uri="{FF2B5EF4-FFF2-40B4-BE49-F238E27FC236}">
                <a16:creationId xmlns:a16="http://schemas.microsoft.com/office/drawing/2014/main" id="{49DC83C9-C3F3-4373-ABA4-8BD620915F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8051" y="3480853"/>
            <a:ext cx="2307685" cy="2882252"/>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88E319D6-1C76-495F-9A8B-85EA08548E5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509697931"/>
      </p:ext>
    </p:extLst>
  </p:cSld>
  <p:clrMapOvr>
    <a:masterClrMapping/>
  </p:clrMapOvr>
  <mc:AlternateContent xmlns:mc="http://schemas.openxmlformats.org/markup-compatibility/2006">
    <mc:Choice xmlns:p14="http://schemas.microsoft.com/office/powerpoint/2010/main" Requires="p14">
      <p:transition spd="slow" p14:dur="2000" advTm="16089"/>
    </mc:Choice>
    <mc:Fallback>
      <p:transition spd="slow" advTm="160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a:t>
            </a:r>
          </a:p>
        </p:txBody>
      </p:sp>
      <p:sp>
        <p:nvSpPr>
          <p:cNvPr id="3" name="Content Placeholder 2"/>
          <p:cNvSpPr>
            <a:spLocks noGrp="1"/>
          </p:cNvSpPr>
          <p:nvPr>
            <p:ph idx="1"/>
          </p:nvPr>
        </p:nvSpPr>
        <p:spPr/>
        <p:txBody>
          <a:bodyPr/>
          <a:lstStyle/>
          <a:p>
            <a:pPr lvl="1"/>
            <a:r>
              <a:rPr lang="en-US" dirty="0"/>
              <a:t>Dayton, Ohio</a:t>
            </a:r>
          </a:p>
          <a:p>
            <a:pPr lvl="2"/>
            <a:r>
              <a:rPr lang="en-US" dirty="0"/>
              <a:t>Temperature Range </a:t>
            </a:r>
          </a:p>
          <a:p>
            <a:pPr lvl="3"/>
            <a:r>
              <a:rPr lang="en-US" dirty="0"/>
              <a:t>-20 F to +105 F</a:t>
            </a:r>
          </a:p>
          <a:p>
            <a:pPr lvl="2"/>
            <a:r>
              <a:rPr lang="en-US" dirty="0"/>
              <a:t>Average Wind Speed</a:t>
            </a:r>
          </a:p>
          <a:p>
            <a:pPr lvl="3"/>
            <a:r>
              <a:rPr lang="en-US" dirty="0"/>
              <a:t>9.2 mph</a:t>
            </a:r>
          </a:p>
          <a:p>
            <a:pPr lvl="2"/>
            <a:r>
              <a:rPr lang="en-US" dirty="0"/>
              <a:t>Highest Average Day</a:t>
            </a:r>
          </a:p>
          <a:p>
            <a:pPr lvl="3"/>
            <a:r>
              <a:rPr lang="en-US" dirty="0"/>
              <a:t>January 15</a:t>
            </a:r>
          </a:p>
          <a:p>
            <a:pPr lvl="4"/>
            <a:r>
              <a:rPr lang="en-US" dirty="0"/>
              <a:t>11.7 mph</a:t>
            </a:r>
          </a:p>
          <a:p>
            <a:pPr marL="457200" lvl="2" indent="0">
              <a:buNone/>
            </a:pP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5211" y="2461982"/>
            <a:ext cx="6332058" cy="3755938"/>
          </a:xfrm>
          <a:prstGeom prst="rect">
            <a:avLst/>
          </a:prstGeom>
        </p:spPr>
      </p:pic>
      <p:pic>
        <p:nvPicPr>
          <p:cNvPr id="9" name="Audio 8">
            <a:hlinkClick r:id="" action="ppaction://media"/>
            <a:extLst>
              <a:ext uri="{FF2B5EF4-FFF2-40B4-BE49-F238E27FC236}">
                <a16:creationId xmlns:a16="http://schemas.microsoft.com/office/drawing/2014/main" id="{EF60ED72-5775-4E12-873B-C386A099509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498886706"/>
      </p:ext>
    </p:extLst>
  </p:cSld>
  <p:clrMapOvr>
    <a:masterClrMapping/>
  </p:clrMapOvr>
  <mc:AlternateContent xmlns:mc="http://schemas.openxmlformats.org/markup-compatibility/2006">
    <mc:Choice xmlns:p14="http://schemas.microsoft.com/office/powerpoint/2010/main" Requires="p14">
      <p:transition spd="slow" p14:dur="2000" advTm="22645"/>
    </mc:Choice>
    <mc:Fallback>
      <p:transition spd="slow" advTm="226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Materials </a:t>
            </a:r>
          </a:p>
        </p:txBody>
      </p:sp>
      <p:sp>
        <p:nvSpPr>
          <p:cNvPr id="3" name="Content Placeholder 2"/>
          <p:cNvSpPr>
            <a:spLocks noGrp="1"/>
          </p:cNvSpPr>
          <p:nvPr>
            <p:ph idx="1"/>
          </p:nvPr>
        </p:nvSpPr>
        <p:spPr/>
        <p:txBody>
          <a:bodyPr/>
          <a:lstStyle/>
          <a:p>
            <a:pPr lvl="1"/>
            <a:r>
              <a:rPr lang="en-US" dirty="0"/>
              <a:t>Schedule 40 Steel Pipes</a:t>
            </a:r>
          </a:p>
          <a:p>
            <a:pPr lvl="2"/>
            <a:r>
              <a:rPr lang="en-US" dirty="0"/>
              <a:t>Brand new, clean commercial steel pipes</a:t>
            </a:r>
          </a:p>
          <a:p>
            <a:pPr lvl="1"/>
            <a:r>
              <a:rPr lang="en-US" dirty="0"/>
              <a:t>Sulzer Pumps</a:t>
            </a:r>
          </a:p>
          <a:p>
            <a:pPr lvl="1"/>
            <a:r>
              <a:rPr lang="en-US" dirty="0"/>
              <a:t>Tanks are A36 Steel</a:t>
            </a:r>
          </a:p>
          <a:p>
            <a:pPr lvl="2"/>
            <a:r>
              <a:rPr lang="en-US" dirty="0"/>
              <a:t>Storage tanks: 15000 gal tank, 6000 gal tank, and a 1000 gal tank</a:t>
            </a:r>
          </a:p>
          <a:p>
            <a:pPr marL="457200" lvl="2" indent="0">
              <a:buNone/>
            </a:pPr>
            <a:endParaRPr lang="en-US" dirty="0"/>
          </a:p>
          <a:p>
            <a:pPr marL="457200" lvl="2" indent="0">
              <a:buNone/>
            </a:pPr>
            <a:endParaRPr lang="en-US" dirty="0"/>
          </a:p>
          <a:p>
            <a:pPr lvl="1"/>
            <a:endParaRPr lang="en-US" dirty="0"/>
          </a:p>
        </p:txBody>
      </p:sp>
      <p:pic>
        <p:nvPicPr>
          <p:cNvPr id="3074" name="Picture 2" descr="Image result for stainless steel pipes">
            <a:extLst>
              <a:ext uri="{FF2B5EF4-FFF2-40B4-BE49-F238E27FC236}">
                <a16:creationId xmlns:a16="http://schemas.microsoft.com/office/drawing/2014/main" id="{9F8344FE-2DF8-4B6A-AC1A-03D76D37AC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1253" y="3387253"/>
            <a:ext cx="3318347" cy="3318347"/>
          </a:xfrm>
          <a:prstGeom prst="rect">
            <a:avLst/>
          </a:prstGeom>
          <a:noFill/>
          <a:extLst>
            <a:ext uri="{909E8E84-426E-40DD-AFC4-6F175D3DCCD1}">
              <a14:hiddenFill xmlns:a14="http://schemas.microsoft.com/office/drawing/2010/main">
                <a:solidFill>
                  <a:srgbClr val="FFFFFF"/>
                </a:solidFill>
              </a14:hiddenFill>
            </a:ext>
          </a:extLst>
        </p:spPr>
      </p:pic>
      <p:pic>
        <p:nvPicPr>
          <p:cNvPr id="7" name="Audio 6">
            <a:hlinkClick r:id="" action="ppaction://media"/>
            <a:extLst>
              <a:ext uri="{FF2B5EF4-FFF2-40B4-BE49-F238E27FC236}">
                <a16:creationId xmlns:a16="http://schemas.microsoft.com/office/drawing/2014/main" id="{509047A9-1C33-434B-88BA-489BB2D45B5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107190495"/>
      </p:ext>
    </p:extLst>
  </p:cSld>
  <p:clrMapOvr>
    <a:masterClrMapping/>
  </p:clrMapOvr>
  <mc:AlternateContent xmlns:mc="http://schemas.openxmlformats.org/markup-compatibility/2006">
    <mc:Choice xmlns:p14="http://schemas.microsoft.com/office/powerpoint/2010/main" Requires="p14">
      <p:transition spd="slow" p14:dur="2000" advTm="20999"/>
    </mc:Choice>
    <mc:Fallback>
      <p:transition spd="slow" advTm="209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Preliminary drawings &amp; sketches</a:t>
            </a:r>
          </a:p>
        </p:txBody>
      </p:sp>
      <p:pic>
        <p:nvPicPr>
          <p:cNvPr id="4" name="Content Placeholder 3">
            <a:extLst>
              <a:ext uri="{FF2B5EF4-FFF2-40B4-BE49-F238E27FC236}">
                <a16:creationId xmlns:a16="http://schemas.microsoft.com/office/drawing/2014/main" id="{37EA387C-375F-48AF-9945-22FF863F9C12}"/>
              </a:ext>
            </a:extLst>
          </p:cNvPr>
          <p:cNvPicPr>
            <a:picLocks noGrp="1" noChangeAspect="1"/>
          </p:cNvPicPr>
          <p:nvPr>
            <p:ph idx="1"/>
          </p:nvPr>
        </p:nvPicPr>
        <p:blipFill>
          <a:blip r:embed="rId4"/>
          <a:stretch>
            <a:fillRect/>
          </a:stretch>
        </p:blipFill>
        <p:spPr>
          <a:xfrm>
            <a:off x="164878" y="1792936"/>
            <a:ext cx="6638951" cy="3053701"/>
          </a:xfrm>
          <a:prstGeom prst="rect">
            <a:avLst/>
          </a:prstGeom>
        </p:spPr>
      </p:pic>
      <p:pic>
        <p:nvPicPr>
          <p:cNvPr id="5" name="Picture 4">
            <a:extLst>
              <a:ext uri="{FF2B5EF4-FFF2-40B4-BE49-F238E27FC236}">
                <a16:creationId xmlns:a16="http://schemas.microsoft.com/office/drawing/2014/main" id="{5C6493F5-3151-4CC5-983C-354D0B377441}"/>
              </a:ext>
            </a:extLst>
          </p:cNvPr>
          <p:cNvPicPr>
            <a:picLocks noChangeAspect="1"/>
          </p:cNvPicPr>
          <p:nvPr/>
        </p:nvPicPr>
        <p:blipFill>
          <a:blip r:embed="rId5"/>
          <a:stretch>
            <a:fillRect/>
          </a:stretch>
        </p:blipFill>
        <p:spPr>
          <a:xfrm>
            <a:off x="6720772" y="1836498"/>
            <a:ext cx="5471228" cy="4116857"/>
          </a:xfrm>
          <a:prstGeom prst="rect">
            <a:avLst/>
          </a:prstGeom>
        </p:spPr>
      </p:pic>
      <mc:AlternateContent xmlns:mc="http://schemas.openxmlformats.org/markup-compatibility/2006">
        <mc:Choice xmlns:p14="http://schemas.microsoft.com/office/powerpoint/2010/main" xmlns:iact="http://schemas.microsoft.com/office/powerpoint/2014/inkAction" Requires="p14 iact">
          <p:contentPart p14:bwMode="auto" r:id="rId6">
            <p14:nvContentPartPr>
              <p14:cNvPr id="10" name="Ink 9">
                <a:extLst>
                  <a:ext uri="{FF2B5EF4-FFF2-40B4-BE49-F238E27FC236}">
                    <a16:creationId xmlns:a16="http://schemas.microsoft.com/office/drawing/2014/main" id="{C9862975-19FC-440B-A102-0ADFC910B0F5}"/>
                  </a:ext>
                </a:extLst>
              </p14:cNvPr>
              <p14:cNvContentPartPr/>
              <p14:nvPr>
                <p:extLst>
                  <p:ext uri="{42D2F446-02D8-4167-A562-619A0277C38B}">
                    <p15:isNarration xmlns:p15="http://schemas.microsoft.com/office/powerpoint/2012/main" val="1"/>
                  </p:ext>
                </p:extLst>
              </p14:nvPr>
            </p14:nvContentPartPr>
            <p14:xfrm>
              <a:off x="1130040" y="3016800"/>
              <a:ext cx="1886760" cy="603720"/>
            </p14:xfrm>
          </p:contentPart>
        </mc:Choice>
        <mc:Fallback>
          <p:pic>
            <p:nvPicPr>
              <p:cNvPr id="10" name="Ink 9">
                <a:extLst>
                  <a:ext uri="{FF2B5EF4-FFF2-40B4-BE49-F238E27FC236}">
                    <a16:creationId xmlns:a16="http://schemas.microsoft.com/office/drawing/2014/main" id="{C9862975-19FC-440B-A102-0ADFC910B0F5}"/>
                  </a:ext>
                </a:extLst>
              </p:cNvPr>
              <p:cNvPicPr>
                <a:picLocks noGrp="1" noRot="1" noChangeAspect="1" noMove="1" noResize="1" noEditPoints="1" noAdjustHandles="1" noChangeArrowheads="1" noChangeShapeType="1"/>
              </p:cNvPicPr>
              <p:nvPr/>
            </p:nvPicPr>
            <p:blipFill>
              <a:blip r:embed="rId7"/>
              <a:stretch>
                <a:fillRect/>
              </a:stretch>
            </p:blipFill>
            <p:spPr>
              <a:xfrm>
                <a:off x="1120680" y="3007440"/>
                <a:ext cx="1905480" cy="622440"/>
              </a:xfrm>
              <a:prstGeom prst="rect">
                <a:avLst/>
              </a:prstGeom>
            </p:spPr>
          </p:pic>
        </mc:Fallback>
      </mc:AlternateContent>
      <p:pic>
        <p:nvPicPr>
          <p:cNvPr id="11" name="Audio 10">
            <a:hlinkClick r:id="" action="ppaction://media"/>
            <a:extLst>
              <a:ext uri="{FF2B5EF4-FFF2-40B4-BE49-F238E27FC236}">
                <a16:creationId xmlns:a16="http://schemas.microsoft.com/office/drawing/2014/main" id="{50336476-3B28-4F7A-926E-07630AFFC5D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319518244"/>
      </p:ext>
    </p:extLst>
  </p:cSld>
  <p:clrMapOvr>
    <a:masterClrMapping/>
  </p:clrMapOvr>
  <mc:AlternateContent xmlns:mc="http://schemas.openxmlformats.org/markup-compatibility/2006">
    <mc:Choice xmlns:p14="http://schemas.microsoft.com/office/powerpoint/2010/main" Requires="p14">
      <p:transition spd="slow" p14:dur="2000" advTm="15769"/>
    </mc:Choice>
    <mc:Fallback>
      <p:transition spd="slow" advTm="157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par>
                                <p:cTn id="7" presetID="59"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md type="call" cmd="playFrom(0.0)">
                                      <p:cBhvr>
                                        <p:cTn id="9"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1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Tank specifications</a:t>
            </a:r>
          </a:p>
        </p:txBody>
      </p:sp>
      <p:sp>
        <p:nvSpPr>
          <p:cNvPr id="3" name="Content Placeholder 2"/>
          <p:cNvSpPr>
            <a:spLocks noGrp="1"/>
          </p:cNvSpPr>
          <p:nvPr>
            <p:ph idx="1"/>
          </p:nvPr>
        </p:nvSpPr>
        <p:spPr/>
        <p:txBody>
          <a:bodyPr/>
          <a:lstStyle/>
          <a:p>
            <a:r>
              <a:rPr lang="en-US" dirty="0"/>
              <a:t>A 15000 gallon tank that was allocated to the railroad piping and piping towards the 100o gallon tank.</a:t>
            </a:r>
          </a:p>
          <a:p>
            <a:r>
              <a:rPr lang="en-US" dirty="0"/>
              <a:t>A 1000 gallon tank that was allocated inside the upper left corridor of the building attached with piping lead to the 15000 gallon tank and the 6000 gallon tank.</a:t>
            </a:r>
          </a:p>
          <a:p>
            <a:r>
              <a:rPr lang="en-US" dirty="0"/>
              <a:t>A 6000 gallon tank that was allocated to the garage exit and its piping is attached to the 1000 gallon tank and the truck.</a:t>
            </a:r>
          </a:p>
          <a:p>
            <a:pPr marL="0" indent="0">
              <a:buNone/>
            </a:pPr>
            <a:endParaRPr lang="en-US" dirty="0"/>
          </a:p>
        </p:txBody>
      </p:sp>
      <p:pic>
        <p:nvPicPr>
          <p:cNvPr id="4098" name="Picture 2" descr="Image result for storage tank">
            <a:extLst>
              <a:ext uri="{FF2B5EF4-FFF2-40B4-BE49-F238E27FC236}">
                <a16:creationId xmlns:a16="http://schemas.microsoft.com/office/drawing/2014/main" id="{47844139-369A-47C3-A07D-211E205822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3131" y="4000501"/>
            <a:ext cx="1814512" cy="2857499"/>
          </a:xfrm>
          <a:prstGeom prst="rect">
            <a:avLst/>
          </a:prstGeom>
          <a:noFill/>
          <a:extLst>
            <a:ext uri="{909E8E84-426E-40DD-AFC4-6F175D3DCCD1}">
              <a14:hiddenFill xmlns:a14="http://schemas.microsoft.com/office/drawing/2010/main">
                <a:solidFill>
                  <a:srgbClr val="FFFFFF"/>
                </a:solidFill>
              </a14:hiddenFill>
            </a:ext>
          </a:extLst>
        </p:spPr>
      </p:pic>
      <p:pic>
        <p:nvPicPr>
          <p:cNvPr id="7" name="Audio 6">
            <a:hlinkClick r:id="" action="ppaction://media"/>
            <a:extLst>
              <a:ext uri="{FF2B5EF4-FFF2-40B4-BE49-F238E27FC236}">
                <a16:creationId xmlns:a16="http://schemas.microsoft.com/office/drawing/2014/main" id="{B34AA65B-AC1D-4A64-983A-149F7DAD363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018885489"/>
      </p:ext>
    </p:extLst>
  </p:cSld>
  <p:clrMapOvr>
    <a:masterClrMapping/>
  </p:clrMapOvr>
  <mc:AlternateContent xmlns:mc="http://schemas.openxmlformats.org/markup-compatibility/2006">
    <mc:Choice xmlns:p14="http://schemas.microsoft.com/office/powerpoint/2010/main" Requires="p14">
      <p:transition spd="slow" p14:dur="2000" advTm="20285"/>
    </mc:Choice>
    <mc:Fallback>
      <p:transition spd="slow" advTm="202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Blind flange </a:t>
            </a:r>
          </a:p>
        </p:txBody>
      </p:sp>
      <p:sp>
        <p:nvSpPr>
          <p:cNvPr id="3" name="Content Placeholder 2"/>
          <p:cNvSpPr>
            <a:spLocks noGrp="1"/>
          </p:cNvSpPr>
          <p:nvPr>
            <p:ph idx="1"/>
          </p:nvPr>
        </p:nvSpPr>
        <p:spPr/>
        <p:txBody>
          <a:bodyPr/>
          <a:lstStyle/>
          <a:p>
            <a:r>
              <a:rPr lang="en-US" dirty="0"/>
              <a:t>The blind flange was designed to be a future drain connection and with our calculations, it was shown that the design of the blind flange would prove reliable for the storage tanks.</a:t>
            </a:r>
          </a:p>
          <a:p>
            <a:pPr marL="0" indent="0">
              <a:buNone/>
            </a:pPr>
            <a:endParaRPr lang="en-US" dirty="0"/>
          </a:p>
        </p:txBody>
      </p:sp>
      <p:pic>
        <p:nvPicPr>
          <p:cNvPr id="4" name="Picture 3">
            <a:extLst>
              <a:ext uri="{FF2B5EF4-FFF2-40B4-BE49-F238E27FC236}">
                <a16:creationId xmlns:a16="http://schemas.microsoft.com/office/drawing/2014/main" id="{899F9BA5-E7E3-473F-9631-17F6ACDEE215}"/>
              </a:ext>
            </a:extLst>
          </p:cNvPr>
          <p:cNvPicPr>
            <a:picLocks noChangeAspect="1"/>
          </p:cNvPicPr>
          <p:nvPr/>
        </p:nvPicPr>
        <p:blipFill>
          <a:blip r:embed="rId4"/>
          <a:stretch>
            <a:fillRect/>
          </a:stretch>
        </p:blipFill>
        <p:spPr>
          <a:xfrm>
            <a:off x="4562475" y="2965482"/>
            <a:ext cx="3511482" cy="3252438"/>
          </a:xfrm>
          <a:prstGeom prst="rect">
            <a:avLst/>
          </a:prstGeom>
        </p:spPr>
      </p:pic>
      <p:pic>
        <p:nvPicPr>
          <p:cNvPr id="9" name="Audio 8">
            <a:hlinkClick r:id="" action="ppaction://media"/>
            <a:extLst>
              <a:ext uri="{FF2B5EF4-FFF2-40B4-BE49-F238E27FC236}">
                <a16:creationId xmlns:a16="http://schemas.microsoft.com/office/drawing/2014/main" id="{5F2D616B-A71B-4358-92C7-DA94E9F64C3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533015734"/>
      </p:ext>
    </p:extLst>
  </p:cSld>
  <p:clrMapOvr>
    <a:masterClrMapping/>
  </p:clrMapOvr>
  <mc:AlternateContent xmlns:mc="http://schemas.openxmlformats.org/markup-compatibility/2006">
    <mc:Choice xmlns:p14="http://schemas.microsoft.com/office/powerpoint/2010/main" Requires="p14">
      <p:transition spd="slow" p14:dur="2000" advTm="12775"/>
    </mc:Choice>
    <mc:Fallback>
      <p:transition spd="slow" advTm="127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tank specifications</a:t>
            </a:r>
          </a:p>
        </p:txBody>
      </p:sp>
      <p:sp>
        <p:nvSpPr>
          <p:cNvPr id="3" name="Content Placeholder 2"/>
          <p:cNvSpPr>
            <a:spLocks noGrp="1"/>
          </p:cNvSpPr>
          <p:nvPr>
            <p:ph idx="1"/>
          </p:nvPr>
        </p:nvSpPr>
        <p:spPr/>
        <p:txBody>
          <a:bodyPr/>
          <a:lstStyle/>
          <a:p>
            <a:r>
              <a:rPr lang="en-US" dirty="0"/>
              <a:t>Wind load: It was determine through our calculations for one of the tanks, if it would experience any wind load, as soon as we computed it we then handed off the results to our civil engineer colleagues to see if there will be any wind load.</a:t>
            </a:r>
          </a:p>
          <a:p>
            <a:r>
              <a:rPr lang="en-US" dirty="0"/>
              <a:t>Open Channel design: The calculations for our open channel design in case of failure were to occur on one of the tanks proved to be sufficient enough in the worst case scenario.</a:t>
            </a:r>
          </a:p>
          <a:p>
            <a:pPr marL="0" indent="0">
              <a:buNone/>
            </a:pPr>
            <a:endParaRPr lang="en-US" dirty="0"/>
          </a:p>
        </p:txBody>
      </p:sp>
      <p:pic>
        <p:nvPicPr>
          <p:cNvPr id="1026" name="Picture 2" descr="Image result for storage tank failures">
            <a:extLst>
              <a:ext uri="{FF2B5EF4-FFF2-40B4-BE49-F238E27FC236}">
                <a16:creationId xmlns:a16="http://schemas.microsoft.com/office/drawing/2014/main" id="{4BD1A002-A411-4EBF-A6DC-CC29D6350C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6519" y="4264485"/>
            <a:ext cx="3472774" cy="1953435"/>
          </a:xfrm>
          <a:prstGeom prst="rect">
            <a:avLst/>
          </a:prstGeom>
          <a:noFill/>
          <a:extLst>
            <a:ext uri="{909E8E84-426E-40DD-AFC4-6F175D3DCCD1}">
              <a14:hiddenFill xmlns:a14="http://schemas.microsoft.com/office/drawing/2010/main">
                <a:solidFill>
                  <a:srgbClr val="FFFFFF"/>
                </a:solidFill>
              </a14:hiddenFill>
            </a:ext>
          </a:extLst>
        </p:spPr>
      </p:pic>
      <p:pic>
        <p:nvPicPr>
          <p:cNvPr id="6" name="Audio 5">
            <a:hlinkClick r:id="" action="ppaction://media"/>
            <a:extLst>
              <a:ext uri="{FF2B5EF4-FFF2-40B4-BE49-F238E27FC236}">
                <a16:creationId xmlns:a16="http://schemas.microsoft.com/office/drawing/2014/main" id="{89A3462F-EEAE-4522-983B-36CA4DBE096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4050053062"/>
      </p:ext>
    </p:extLst>
  </p:cSld>
  <p:clrMapOvr>
    <a:masterClrMapping/>
  </p:clrMapOvr>
  <mc:AlternateContent xmlns:mc="http://schemas.openxmlformats.org/markup-compatibility/2006">
    <mc:Choice xmlns:p14="http://schemas.microsoft.com/office/powerpoint/2010/main" Requires="p14">
      <p:transition spd="slow" p14:dur="2000" advTm="19180"/>
    </mc:Choice>
    <mc:Fallback>
      <p:transition spd="slow" advTm="191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rate </a:t>
            </a:r>
          </a:p>
        </p:txBody>
      </p:sp>
      <p:sp>
        <p:nvSpPr>
          <p:cNvPr id="3" name="Content Placeholder 2"/>
          <p:cNvSpPr>
            <a:spLocks noGrp="1"/>
          </p:cNvSpPr>
          <p:nvPr>
            <p:ph idx="1"/>
          </p:nvPr>
        </p:nvSpPr>
        <p:spPr/>
        <p:txBody>
          <a:bodyPr/>
          <a:lstStyle/>
          <a:p>
            <a:r>
              <a:rPr lang="en-US" dirty="0"/>
              <a:t>The flowrate for each system was determined to be appropriate for each tank, as it accommodated for the dimensions of the tanks, as well as the volumes and showed that the flow rates were realistic for each tank.</a:t>
            </a:r>
          </a:p>
          <a:p>
            <a:pPr marL="0" indent="0">
              <a:buNone/>
            </a:pPr>
            <a:endParaRPr lang="en-US" dirty="0"/>
          </a:p>
        </p:txBody>
      </p:sp>
      <p:pic>
        <p:nvPicPr>
          <p:cNvPr id="5122" name="Picture 2" descr="Related image">
            <a:extLst>
              <a:ext uri="{FF2B5EF4-FFF2-40B4-BE49-F238E27FC236}">
                <a16:creationId xmlns:a16="http://schemas.microsoft.com/office/drawing/2014/main" id="{578DB3FF-47D3-4150-B28B-F950B7FA07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5103" y="3309495"/>
            <a:ext cx="5321536" cy="3264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C4C6224-7C57-449F-B515-F32B481EC590}"/>
              </a:ext>
            </a:extLst>
          </p:cNvPr>
          <p:cNvPicPr>
            <a:picLocks noChangeAspect="1"/>
          </p:cNvPicPr>
          <p:nvPr/>
        </p:nvPicPr>
        <p:blipFill>
          <a:blip r:embed="rId5"/>
          <a:stretch>
            <a:fillRect/>
          </a:stretch>
        </p:blipFill>
        <p:spPr>
          <a:xfrm>
            <a:off x="7168658" y="3684359"/>
            <a:ext cx="4200525" cy="1257300"/>
          </a:xfrm>
          <a:prstGeom prst="rect">
            <a:avLst/>
          </a:prstGeom>
        </p:spPr>
      </p:pic>
      <p:pic>
        <p:nvPicPr>
          <p:cNvPr id="7" name="Audio 6">
            <a:hlinkClick r:id="" action="ppaction://media"/>
            <a:extLst>
              <a:ext uri="{FF2B5EF4-FFF2-40B4-BE49-F238E27FC236}">
                <a16:creationId xmlns:a16="http://schemas.microsoft.com/office/drawing/2014/main" id="{FB5B7363-6A69-420D-BD3C-54DA3994A40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391500180"/>
      </p:ext>
    </p:extLst>
  </p:cSld>
  <p:clrMapOvr>
    <a:masterClrMapping/>
  </p:clrMapOvr>
  <mc:AlternateContent xmlns:mc="http://schemas.openxmlformats.org/markup-compatibility/2006">
    <mc:Choice xmlns:p14="http://schemas.microsoft.com/office/powerpoint/2010/main" Requires="p14">
      <p:transition spd="slow" p14:dur="2000" advTm="30129"/>
    </mc:Choice>
    <mc:Fallback>
      <p:transition spd="slow" advTm="301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TM03090430[[fn=Banded]]</Template>
  <TotalTime>572</TotalTime>
  <Words>718</Words>
  <Application>Microsoft Office PowerPoint</Application>
  <PresentationFormat>Widescreen</PresentationFormat>
  <Paragraphs>59</Paragraphs>
  <Slides>20</Slides>
  <Notes>0</Notes>
  <HiddenSlides>0</HiddenSlides>
  <MMClips>20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Corbel</vt:lpstr>
      <vt:lpstr>Wingdings</vt:lpstr>
      <vt:lpstr>Banded</vt:lpstr>
      <vt:lpstr>MET 330 Fluid Mechanics Design Project</vt:lpstr>
      <vt:lpstr>purpose</vt:lpstr>
      <vt:lpstr>Location</vt:lpstr>
      <vt:lpstr>Materials </vt:lpstr>
      <vt:lpstr>Preliminary drawings &amp; sketches</vt:lpstr>
      <vt:lpstr>Tank specifications</vt:lpstr>
      <vt:lpstr>Blind flange </vt:lpstr>
      <vt:lpstr>Other tank specifications</vt:lpstr>
      <vt:lpstr>Flow rate </vt:lpstr>
      <vt:lpstr>Pipe system</vt:lpstr>
      <vt:lpstr>Pipe sizing</vt:lpstr>
      <vt:lpstr>Pipeline support</vt:lpstr>
      <vt:lpstr>Energy losses</vt:lpstr>
      <vt:lpstr>Pump selection</vt:lpstr>
      <vt:lpstr>Type of pumps</vt:lpstr>
      <vt:lpstr>Cavitation</vt:lpstr>
      <vt:lpstr>Electrical motor requirement</vt:lpstr>
      <vt:lpstr>Instrumentation</vt:lpstr>
      <vt:lpstr>Bill of materials</vt:lpstr>
      <vt:lpstr>Final remarks</vt:lpstr>
    </vt:vector>
  </TitlesOfParts>
  <Company>Old Dominion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 330 Fluid Mechanics Design Project</dc:title>
  <dc:creator>Delacruz, Michael G.</dc:creator>
  <cp:lastModifiedBy>William Gemo</cp:lastModifiedBy>
  <cp:revision>23</cp:revision>
  <dcterms:created xsi:type="dcterms:W3CDTF">2018-12-06T20:49:14Z</dcterms:created>
  <dcterms:modified xsi:type="dcterms:W3CDTF">2018-12-11T01:42:53Z</dcterms:modified>
</cp:coreProperties>
</file>