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c6f75fc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75fc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c6f75fce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6f75fce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c6f75fce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6f75fce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c6f75f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75fc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c6f75fc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6f75fc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5b87221e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5b87221e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c6f75fceb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6f75fce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597652b3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597652b3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597652b3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597652b3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597652b3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597652b3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597652b3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597652b3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flipgrid.com/"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hyperlink" Target="https://drive.google.com/file/d/0BzZGEfOtEWqPcGUzcFd2RzRjYTQ/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180327"/>
            <a:ext cx="8222100" cy="143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Flip Out with </a:t>
            </a:r>
            <a:endParaRPr/>
          </a:p>
          <a:p>
            <a:pPr indent="0" lvl="0" marL="0" rtl="0" algn="ctr">
              <a:spcBef>
                <a:spcPts val="0"/>
              </a:spcBef>
              <a:spcAft>
                <a:spcPts val="0"/>
              </a:spcAft>
              <a:buNone/>
            </a:pPr>
            <a:r>
              <a:rPr lang="en"/>
              <a:t>Flipgrid</a:t>
            </a:r>
            <a:endParaRPr/>
          </a:p>
        </p:txBody>
      </p:sp>
      <p:sp>
        <p:nvSpPr>
          <p:cNvPr id="86" name="Google Shape;86;p13"/>
          <p:cNvSpPr txBox="1"/>
          <p:nvPr/>
        </p:nvSpPr>
        <p:spPr>
          <a:xfrm>
            <a:off x="2582150" y="2990725"/>
            <a:ext cx="4254000" cy="4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By Rachel Kidd and Amanda Shepperd</a:t>
            </a:r>
            <a:endParaRPr sz="18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Demo Time!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3"/>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txBox="1"/>
          <p:nvPr>
            <p:ph idx="4294967295" type="title"/>
          </p:nvPr>
        </p:nvSpPr>
        <p:spPr>
          <a:xfrm>
            <a:off x="311700" y="372500"/>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Exit Ticket</a:t>
            </a:r>
            <a:endParaRPr>
              <a:solidFill>
                <a:srgbClr val="FFFFFF"/>
              </a:solidFill>
            </a:endParaRPr>
          </a:p>
        </p:txBody>
      </p:sp>
      <p:grpSp>
        <p:nvGrpSpPr>
          <p:cNvPr id="153" name="Google Shape;153;p23"/>
          <p:cNvGrpSpPr/>
          <p:nvPr/>
        </p:nvGrpSpPr>
        <p:grpSpPr>
          <a:xfrm>
            <a:off x="1211307" y="1705030"/>
            <a:ext cx="1233485" cy="1233485"/>
            <a:chOff x="1700550" y="1498632"/>
            <a:chExt cx="1053900" cy="1053900"/>
          </a:xfrm>
        </p:grpSpPr>
        <p:sp>
          <p:nvSpPr>
            <p:cNvPr id="154" name="Google Shape;154;p23"/>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23"/>
          <p:cNvGrpSpPr/>
          <p:nvPr/>
        </p:nvGrpSpPr>
        <p:grpSpPr>
          <a:xfrm>
            <a:off x="2583323" y="1705030"/>
            <a:ext cx="1233485" cy="1233485"/>
            <a:chOff x="2872812" y="1498619"/>
            <a:chExt cx="1053900" cy="1053900"/>
          </a:xfrm>
        </p:grpSpPr>
        <p:sp>
          <p:nvSpPr>
            <p:cNvPr id="157" name="Google Shape;157;p23"/>
            <p:cNvSpPr/>
            <p:nvPr/>
          </p:nvSpPr>
          <p:spPr>
            <a:xfrm>
              <a:off x="2872812" y="1498619"/>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3128712" y="1729418"/>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23"/>
          <p:cNvGrpSpPr/>
          <p:nvPr/>
        </p:nvGrpSpPr>
        <p:grpSpPr>
          <a:xfrm>
            <a:off x="3955309" y="1705030"/>
            <a:ext cx="1233485" cy="1233485"/>
            <a:chOff x="4045050" y="1484544"/>
            <a:chExt cx="1053900" cy="1053900"/>
          </a:xfrm>
        </p:grpSpPr>
        <p:sp>
          <p:nvSpPr>
            <p:cNvPr id="160" name="Google Shape;160;p23"/>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23"/>
          <p:cNvGrpSpPr/>
          <p:nvPr/>
        </p:nvGrpSpPr>
        <p:grpSpPr>
          <a:xfrm>
            <a:off x="5327311" y="1705030"/>
            <a:ext cx="1233485" cy="1233485"/>
            <a:chOff x="5217300" y="1498632"/>
            <a:chExt cx="1053900" cy="1053900"/>
          </a:xfrm>
        </p:grpSpPr>
        <p:sp>
          <p:nvSpPr>
            <p:cNvPr id="163" name="Google Shape;163;p23"/>
            <p:cNvSpPr/>
            <p:nvPr/>
          </p:nvSpPr>
          <p:spPr>
            <a:xfrm>
              <a:off x="521730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a:off x="5473200" y="1729430"/>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23"/>
          <p:cNvGrpSpPr/>
          <p:nvPr/>
        </p:nvGrpSpPr>
        <p:grpSpPr>
          <a:xfrm>
            <a:off x="6699312" y="1705030"/>
            <a:ext cx="1233485" cy="1233485"/>
            <a:chOff x="6389550" y="1498632"/>
            <a:chExt cx="1053900" cy="1053900"/>
          </a:xfrm>
        </p:grpSpPr>
        <p:sp>
          <p:nvSpPr>
            <p:cNvPr id="166" name="Google Shape;166;p23"/>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23"/>
          <p:cNvSpPr txBox="1"/>
          <p:nvPr>
            <p:ph idx="4294967295" type="body"/>
          </p:nvPr>
        </p:nvSpPr>
        <p:spPr>
          <a:xfrm>
            <a:off x="311700" y="3198825"/>
            <a:ext cx="8520600" cy="160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How would you use Flipgrid in your class? </a:t>
            </a:r>
            <a:endParaRPr sz="2400"/>
          </a:p>
          <a:p>
            <a:pPr indent="0" lvl="0" marL="0" rtl="0" algn="ctr">
              <a:spcBef>
                <a:spcPts val="1600"/>
              </a:spcBef>
              <a:spcAft>
                <a:spcPts val="0"/>
              </a:spcAft>
              <a:buNone/>
            </a:pPr>
            <a:r>
              <a:rPr lang="en"/>
              <a:t>Fill out the survey that is passed out to you.  When you turn this survey in, this will also be your attendance record for today’s PD session.  </a:t>
            </a:r>
            <a:endParaRPr/>
          </a:p>
          <a:p>
            <a:pPr indent="0" lvl="0" marL="0" rtl="0" algn="l">
              <a:spcBef>
                <a:spcPts val="1600"/>
              </a:spcBef>
              <a:spcAft>
                <a:spcPts val="1600"/>
              </a:spcAft>
              <a:buNone/>
            </a:pPr>
            <a:br>
              <a:rPr lang="en" sz="2400"/>
            </a:b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200"/>
              <a:t>FlipGrid is a video discussion platform.  It allows teachers to create "grids" that serve as message boards where teachers can pose questions, called "topics," and their students can post video responses that appear in a tiled grid display.</a:t>
            </a:r>
            <a:endParaRPr sz="2200"/>
          </a:p>
        </p:txBody>
      </p:sp>
      <p:sp>
        <p:nvSpPr>
          <p:cNvPr id="92" name="Google Shape;92;p14"/>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What is Flipgrid?</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a:t>
            </a:r>
            <a:endParaRPr/>
          </a:p>
        </p:txBody>
      </p:sp>
      <p:sp>
        <p:nvSpPr>
          <p:cNvPr id="98" name="Google Shape;98;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be used to help teach any subject:</a:t>
            </a:r>
            <a:endParaRPr/>
          </a:p>
          <a:p>
            <a:pPr indent="-342900" lvl="0" marL="457200" rtl="0" algn="l">
              <a:spcBef>
                <a:spcPts val="1600"/>
              </a:spcBef>
              <a:spcAft>
                <a:spcPts val="0"/>
              </a:spcAft>
              <a:buSzPts val="1800"/>
              <a:buChar char="●"/>
            </a:pPr>
            <a:r>
              <a:rPr lang="en"/>
              <a:t>Book Talk in Language Arts</a:t>
            </a:r>
            <a:endParaRPr/>
          </a:p>
          <a:p>
            <a:pPr indent="-342900" lvl="0" marL="457200" rtl="0" algn="l">
              <a:spcBef>
                <a:spcPts val="0"/>
              </a:spcBef>
              <a:spcAft>
                <a:spcPts val="0"/>
              </a:spcAft>
              <a:buSzPts val="1800"/>
              <a:buChar char="●"/>
            </a:pPr>
            <a:r>
              <a:rPr lang="en"/>
              <a:t>Students record themselves solving a problem in Math</a:t>
            </a:r>
            <a:endParaRPr/>
          </a:p>
          <a:p>
            <a:pPr indent="-342900" lvl="0" marL="457200" rtl="0" algn="l">
              <a:spcBef>
                <a:spcPts val="0"/>
              </a:spcBef>
              <a:spcAft>
                <a:spcPts val="0"/>
              </a:spcAft>
              <a:buSzPts val="1800"/>
              <a:buChar char="●"/>
            </a:pPr>
            <a:r>
              <a:rPr lang="en"/>
              <a:t>Students give a 30 second explanation of a new Science concept</a:t>
            </a:r>
            <a:endParaRPr/>
          </a:p>
          <a:p>
            <a:pPr indent="-342900" lvl="0" marL="457200" rtl="0" algn="l">
              <a:spcBef>
                <a:spcPts val="0"/>
              </a:spcBef>
              <a:spcAft>
                <a:spcPts val="0"/>
              </a:spcAft>
              <a:buSzPts val="1800"/>
              <a:buChar char="●"/>
            </a:pPr>
            <a:r>
              <a:rPr lang="en"/>
              <a:t>Teachers also have access to Grids created by other teachers</a:t>
            </a:r>
            <a:endParaRPr/>
          </a:p>
        </p:txBody>
      </p:sp>
      <p:pic>
        <p:nvPicPr>
          <p:cNvPr id="99" name="Google Shape;99;p15"/>
          <p:cNvPicPr preferRelativeResize="0"/>
          <p:nvPr/>
        </p:nvPicPr>
        <p:blipFill>
          <a:blip r:embed="rId3">
            <a:alphaModFix/>
          </a:blip>
          <a:stretch>
            <a:fillRect/>
          </a:stretch>
        </p:blipFill>
        <p:spPr>
          <a:xfrm>
            <a:off x="6838875" y="3305575"/>
            <a:ext cx="2076525" cy="1609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we would use Flipgrid:</a:t>
            </a:r>
            <a:endParaRPr/>
          </a:p>
        </p:txBody>
      </p:sp>
      <p:sp>
        <p:nvSpPr>
          <p:cNvPr id="105" name="Google Shape;105;p16"/>
          <p:cNvSpPr txBox="1"/>
          <p:nvPr>
            <p:ph idx="1" type="body"/>
          </p:nvPr>
        </p:nvSpPr>
        <p:spPr>
          <a:xfrm>
            <a:off x="311700" y="1229875"/>
            <a:ext cx="6791100" cy="3339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Integrates technology into the classroom.</a:t>
            </a:r>
            <a:endParaRPr sz="2400"/>
          </a:p>
          <a:p>
            <a:pPr indent="-381000" lvl="0" marL="457200" rtl="0" algn="l">
              <a:spcBef>
                <a:spcPts val="0"/>
              </a:spcBef>
              <a:spcAft>
                <a:spcPts val="0"/>
              </a:spcAft>
              <a:buSzPts val="2400"/>
              <a:buChar char="●"/>
            </a:pPr>
            <a:r>
              <a:rPr lang="en" sz="2400"/>
              <a:t>Engaging for students.</a:t>
            </a:r>
            <a:endParaRPr sz="2400"/>
          </a:p>
          <a:p>
            <a:pPr indent="-381000" lvl="0" marL="457200" rtl="0" algn="l">
              <a:spcBef>
                <a:spcPts val="0"/>
              </a:spcBef>
              <a:spcAft>
                <a:spcPts val="0"/>
              </a:spcAft>
              <a:buSzPts val="2400"/>
              <a:buChar char="●"/>
            </a:pPr>
            <a:r>
              <a:rPr lang="en" sz="2400"/>
              <a:t>Works on peer communication.</a:t>
            </a:r>
            <a:endParaRPr sz="2400"/>
          </a:p>
          <a:p>
            <a:pPr indent="-381000" lvl="0" marL="457200" rtl="0" algn="l">
              <a:spcBef>
                <a:spcPts val="0"/>
              </a:spcBef>
              <a:spcAft>
                <a:spcPts val="0"/>
              </a:spcAft>
              <a:buSzPts val="2400"/>
              <a:buChar char="●"/>
            </a:pPr>
            <a:r>
              <a:rPr lang="en" sz="2400"/>
              <a:t>Free to educators!</a:t>
            </a:r>
            <a:endParaRPr sz="2400"/>
          </a:p>
          <a:p>
            <a:pPr indent="0" lvl="0" marL="457200" rtl="0" algn="l">
              <a:spcBef>
                <a:spcPts val="1600"/>
              </a:spcBef>
              <a:spcAft>
                <a:spcPts val="160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7"/>
          <p:cNvSpPr txBox="1"/>
          <p:nvPr>
            <p:ph idx="4294967295" type="title"/>
          </p:nvPr>
        </p:nvSpPr>
        <p:spPr>
          <a:xfrm>
            <a:off x="311700" y="166250"/>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Sign up at </a:t>
            </a:r>
            <a:r>
              <a:rPr lang="en" u="sng">
                <a:solidFill>
                  <a:schemeClr val="hlink"/>
                </a:solidFill>
                <a:hlinkClick r:id="rId3"/>
              </a:rPr>
              <a:t>https://flipgrid.com/</a:t>
            </a:r>
            <a:endParaRPr/>
          </a:p>
        </p:txBody>
      </p:sp>
      <p:pic>
        <p:nvPicPr>
          <p:cNvPr id="111" name="Google Shape;111;p17"/>
          <p:cNvPicPr preferRelativeResize="0"/>
          <p:nvPr/>
        </p:nvPicPr>
        <p:blipFill>
          <a:blip r:embed="rId4">
            <a:alphaModFix/>
          </a:blip>
          <a:stretch>
            <a:fillRect/>
          </a:stretch>
        </p:blipFill>
        <p:spPr>
          <a:xfrm>
            <a:off x="851962" y="833850"/>
            <a:ext cx="7440076" cy="4183000"/>
          </a:xfrm>
          <a:prstGeom prst="rect">
            <a:avLst/>
          </a:prstGeom>
          <a:noFill/>
          <a:ln>
            <a:noFill/>
          </a:ln>
        </p:spPr>
      </p:pic>
      <p:sp>
        <p:nvSpPr>
          <p:cNvPr id="112" name="Google Shape;112;p17"/>
          <p:cNvSpPr/>
          <p:nvPr/>
        </p:nvSpPr>
        <p:spPr>
          <a:xfrm>
            <a:off x="1624275" y="4125100"/>
            <a:ext cx="1237500" cy="6189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18"/>
          <p:cNvPicPr preferRelativeResize="0"/>
          <p:nvPr/>
        </p:nvPicPr>
        <p:blipFill rotWithShape="1">
          <a:blip r:embed="rId3">
            <a:alphaModFix/>
          </a:blip>
          <a:srcRect b="6971" l="13793" r="15504" t="20030"/>
          <a:stretch/>
        </p:blipFill>
        <p:spPr>
          <a:xfrm>
            <a:off x="1256850" y="760575"/>
            <a:ext cx="6706326" cy="3893075"/>
          </a:xfrm>
          <a:prstGeom prst="rect">
            <a:avLst/>
          </a:prstGeom>
          <a:noFill/>
          <a:ln>
            <a:noFill/>
          </a:ln>
        </p:spPr>
      </p:pic>
      <p:sp>
        <p:nvSpPr>
          <p:cNvPr id="118" name="Google Shape;118;p18"/>
          <p:cNvSpPr/>
          <p:nvPr/>
        </p:nvSpPr>
        <p:spPr>
          <a:xfrm>
            <a:off x="2604000" y="2707100"/>
            <a:ext cx="1237500" cy="6189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19"/>
          <p:cNvPicPr preferRelativeResize="0"/>
          <p:nvPr/>
        </p:nvPicPr>
        <p:blipFill>
          <a:blip r:embed="rId3">
            <a:alphaModFix/>
          </a:blip>
          <a:stretch>
            <a:fillRect/>
          </a:stretch>
        </p:blipFill>
        <p:spPr>
          <a:xfrm>
            <a:off x="716450" y="655725"/>
            <a:ext cx="7711101" cy="4335375"/>
          </a:xfrm>
          <a:prstGeom prst="rect">
            <a:avLst/>
          </a:prstGeom>
          <a:noFill/>
          <a:ln>
            <a:noFill/>
          </a:ln>
        </p:spPr>
      </p:pic>
      <p:sp>
        <p:nvSpPr>
          <p:cNvPr id="124" name="Google Shape;124;p19"/>
          <p:cNvSpPr txBox="1"/>
          <p:nvPr/>
        </p:nvSpPr>
        <p:spPr>
          <a:xfrm>
            <a:off x="905850" y="165825"/>
            <a:ext cx="7332300" cy="48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1155CC"/>
                </a:solidFill>
                <a:latin typeface="Roboto"/>
                <a:ea typeface="Roboto"/>
                <a:cs typeface="Roboto"/>
                <a:sym typeface="Roboto"/>
              </a:rPr>
              <a:t>Fill in the information and set up your grid...</a:t>
            </a:r>
            <a:endParaRPr b="1" sz="2400">
              <a:solidFill>
                <a:srgbClr val="1155CC"/>
              </a:solidFill>
              <a:latin typeface="Roboto"/>
              <a:ea typeface="Roboto"/>
              <a:cs typeface="Roboto"/>
              <a:sym typeface="Roboto"/>
            </a:endParaRPr>
          </a:p>
        </p:txBody>
      </p:sp>
      <p:sp>
        <p:nvSpPr>
          <p:cNvPr id="125" name="Google Shape;125;p19"/>
          <p:cNvSpPr/>
          <p:nvPr/>
        </p:nvSpPr>
        <p:spPr>
          <a:xfrm>
            <a:off x="103125" y="3003600"/>
            <a:ext cx="1108500" cy="5802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FF"/>
        </a:solidFill>
      </p:bgPr>
    </p:bg>
    <p:spTree>
      <p:nvGrpSpPr>
        <p:cNvPr id="129" name="Shape 129"/>
        <p:cNvGrpSpPr/>
        <p:nvPr/>
      </p:nvGrpSpPr>
      <p:grpSpPr>
        <a:xfrm>
          <a:off x="0" y="0"/>
          <a:ext cx="0" cy="0"/>
          <a:chOff x="0" y="0"/>
          <a:chExt cx="0" cy="0"/>
        </a:xfrm>
      </p:grpSpPr>
      <p:pic>
        <p:nvPicPr>
          <p:cNvPr id="130" name="Google Shape;130;p20"/>
          <p:cNvPicPr preferRelativeResize="0"/>
          <p:nvPr/>
        </p:nvPicPr>
        <p:blipFill rotWithShape="1">
          <a:blip r:embed="rId3">
            <a:alphaModFix/>
          </a:blip>
          <a:srcRect b="3242" l="22297" r="23143" t="9360"/>
          <a:stretch/>
        </p:blipFill>
        <p:spPr>
          <a:xfrm>
            <a:off x="84775" y="309375"/>
            <a:ext cx="4487225" cy="4041112"/>
          </a:xfrm>
          <a:prstGeom prst="rect">
            <a:avLst/>
          </a:prstGeom>
          <a:noFill/>
          <a:ln>
            <a:noFill/>
          </a:ln>
        </p:spPr>
      </p:pic>
      <p:sp>
        <p:nvSpPr>
          <p:cNvPr id="131" name="Google Shape;131;p20"/>
          <p:cNvSpPr/>
          <p:nvPr/>
        </p:nvSpPr>
        <p:spPr>
          <a:xfrm>
            <a:off x="3003600" y="966825"/>
            <a:ext cx="889500" cy="477000"/>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a:off x="3398900" y="1791800"/>
            <a:ext cx="889500" cy="528600"/>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20"/>
          <p:cNvPicPr preferRelativeResize="0"/>
          <p:nvPr/>
        </p:nvPicPr>
        <p:blipFill rotWithShape="1">
          <a:blip r:embed="rId4">
            <a:alphaModFix/>
          </a:blip>
          <a:srcRect b="9084" l="13821" r="13777" t="17174"/>
          <a:stretch/>
        </p:blipFill>
        <p:spPr>
          <a:xfrm>
            <a:off x="4680250" y="1211750"/>
            <a:ext cx="4367399" cy="250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221475" y="4708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Educators Guide:</a:t>
            </a:r>
            <a:endParaRPr/>
          </a:p>
        </p:txBody>
      </p:sp>
      <p:pic>
        <p:nvPicPr>
          <p:cNvPr id="139" name="Google Shape;139;p21"/>
          <p:cNvPicPr preferRelativeResize="0"/>
          <p:nvPr/>
        </p:nvPicPr>
        <p:blipFill>
          <a:blip r:embed="rId3">
            <a:alphaModFix/>
          </a:blip>
          <a:stretch>
            <a:fillRect/>
          </a:stretch>
        </p:blipFill>
        <p:spPr>
          <a:xfrm>
            <a:off x="6838875" y="3305575"/>
            <a:ext cx="2076525" cy="1609324"/>
          </a:xfrm>
          <a:prstGeom prst="rect">
            <a:avLst/>
          </a:prstGeom>
          <a:noFill/>
          <a:ln>
            <a:noFill/>
          </a:ln>
        </p:spPr>
      </p:pic>
      <p:pic>
        <p:nvPicPr>
          <p:cNvPr id="140" name="Google Shape;140;p21">
            <a:hlinkClick r:id="rId4"/>
          </p:cNvPr>
          <p:cNvPicPr preferRelativeResize="0"/>
          <p:nvPr/>
        </p:nvPicPr>
        <p:blipFill>
          <a:blip r:embed="rId5">
            <a:alphaModFix/>
          </a:blip>
          <a:stretch>
            <a:fillRect/>
          </a:stretch>
        </p:blipFill>
        <p:spPr>
          <a:xfrm>
            <a:off x="2993925" y="1218100"/>
            <a:ext cx="2897250" cy="2897250"/>
          </a:xfrm>
          <a:prstGeom prst="rect">
            <a:avLst/>
          </a:prstGeom>
          <a:noFill/>
          <a:ln>
            <a:noFill/>
          </a:ln>
        </p:spPr>
      </p:pic>
      <p:sp>
        <p:nvSpPr>
          <p:cNvPr id="141" name="Google Shape;141;p21"/>
          <p:cNvSpPr/>
          <p:nvPr/>
        </p:nvSpPr>
        <p:spPr>
          <a:xfrm>
            <a:off x="941050" y="2114125"/>
            <a:ext cx="1881900" cy="7671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t>Click here!</a:t>
            </a:r>
            <a:endParaRPr b="1" sz="1600"/>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