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260" r:id="rId3"/>
    <p:sldId id="269" r:id="rId4"/>
    <p:sldId id="271" r:id="rId5"/>
    <p:sldId id="272" r:id="rId6"/>
    <p:sldId id="273" r:id="rId7"/>
    <p:sldId id="268" r:id="rId8"/>
    <p:sldId id="266" r:id="rId9"/>
    <p:sldId id="270" r:id="rId10"/>
    <p:sldId id="265" r:id="rId11"/>
    <p:sldId id="267"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7/20/2019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7/20/2019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7/20/2019</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7/20/2019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7/20/2019</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7/20/2019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7/20/2019</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7/20/2019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7/20/2019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7/20/2019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7/20/2019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7/20/2019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7/20/2019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7/20/2019</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onetimethrough.com/water-pollution-for-kids-fun-science-activities/" TargetMode="External"/><Relationship Id="rId7" Type="http://schemas.openxmlformats.org/officeDocument/2006/relationships/hyperlink" Target="http://www.aquakids.tv/project/ak-2016-17-13-lake-superior-stormwater-management-01-09-17/" TargetMode="External"/><Relationship Id="rId2" Type="http://schemas.openxmlformats.org/officeDocument/2006/relationships/hyperlink" Target="https://www.zoeyandsassafras.com/extensionactivities/" TargetMode="External"/><Relationship Id="rId1" Type="http://schemas.openxmlformats.org/officeDocument/2006/relationships/slideLayout" Target="../slideLayouts/slideLayout5.xml"/><Relationship Id="rId6" Type="http://schemas.openxmlformats.org/officeDocument/2006/relationships/hyperlink" Target="https://www.youtube.com/watch?v=dD9KCO636xc" TargetMode="External"/><Relationship Id="rId5" Type="http://schemas.openxmlformats.org/officeDocument/2006/relationships/hyperlink" Target="https://www.youtube.com/watch?v=tOzspL1n-bw" TargetMode="External"/><Relationship Id="rId4" Type="http://schemas.openxmlformats.org/officeDocument/2006/relationships/hyperlink" Target="https://www.katemessner.com/over-and-under-the-pon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photos/explore-child-school-play-fun-kid-1140431/"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photos/lagoon-pond-water-plants-857619/"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199" y="1943842"/>
            <a:ext cx="8500062" cy="1833028"/>
          </a:xfrm>
        </p:spPr>
        <p:txBody>
          <a:bodyPr>
            <a:normAutofit/>
          </a:bodyPr>
          <a:lstStyle/>
          <a:p>
            <a:r>
              <a:rPr lang="en-US" sz="5400" dirty="0"/>
              <a:t>Paired Book Science Lesson</a:t>
            </a:r>
            <a:br>
              <a:rPr lang="en-US" sz="5400" dirty="0"/>
            </a:br>
            <a:r>
              <a:rPr lang="en-US" sz="4000" dirty="0"/>
              <a:t>Second Grade</a:t>
            </a:r>
          </a:p>
        </p:txBody>
      </p:sp>
      <p:sp>
        <p:nvSpPr>
          <p:cNvPr id="3" name="Subtitle 2"/>
          <p:cNvSpPr>
            <a:spLocks noGrp="1"/>
          </p:cNvSpPr>
          <p:nvPr>
            <p:ph type="subTitle" idx="1"/>
          </p:nvPr>
        </p:nvSpPr>
        <p:spPr/>
        <p:txBody>
          <a:bodyPr/>
          <a:lstStyle/>
          <a:p>
            <a:r>
              <a:rPr lang="en-US" dirty="0"/>
              <a:t>Amanda Shepperd</a:t>
            </a:r>
          </a:p>
          <a:p>
            <a:r>
              <a:rPr lang="en-US" dirty="0"/>
              <a:t>LIBS 642</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Websites:</a:t>
            </a:r>
          </a:p>
        </p:txBody>
      </p:sp>
      <p:sp>
        <p:nvSpPr>
          <p:cNvPr id="3" name="Text Placeholder 2"/>
          <p:cNvSpPr>
            <a:spLocks noGrp="1"/>
          </p:cNvSpPr>
          <p:nvPr>
            <p:ph type="body" idx="1"/>
          </p:nvPr>
        </p:nvSpPr>
        <p:spPr>
          <a:xfrm>
            <a:off x="1280159" y="1828456"/>
            <a:ext cx="9798657" cy="4850640"/>
          </a:xfrm>
        </p:spPr>
        <p:txBody>
          <a:bodyPr>
            <a:normAutofit fontScale="92500" lnSpcReduction="20000"/>
          </a:bodyPr>
          <a:lstStyle/>
          <a:p>
            <a:r>
              <a:rPr lang="en-US" sz="1800" dirty="0"/>
              <a:t>Zoey and Sassafras book site:</a:t>
            </a:r>
          </a:p>
          <a:p>
            <a:r>
              <a:rPr lang="en-US" sz="1800" dirty="0">
                <a:hlinkClick r:id="rId2"/>
              </a:rPr>
              <a:t>https://www.zoeyandsassafras.com/extensionactivities/</a:t>
            </a:r>
            <a:endParaRPr lang="en-US" sz="1800" dirty="0"/>
          </a:p>
          <a:p>
            <a:r>
              <a:rPr lang="en-US" sz="1800" dirty="0"/>
              <a:t>Water science experiment site:</a:t>
            </a:r>
          </a:p>
          <a:p>
            <a:r>
              <a:rPr lang="en-US" sz="1800" dirty="0">
                <a:hlinkClick r:id="rId3"/>
              </a:rPr>
              <a:t>http://onetimethrough.com/water-pollution-for-kids-fun-science-activities/</a:t>
            </a:r>
            <a:endParaRPr lang="en-US" sz="1800" dirty="0"/>
          </a:p>
          <a:p>
            <a:r>
              <a:rPr lang="en-US" sz="1800" dirty="0"/>
              <a:t>Over and Under the Pond site:</a:t>
            </a:r>
          </a:p>
          <a:p>
            <a:r>
              <a:rPr lang="en-US" sz="1800" dirty="0">
                <a:hlinkClick r:id="rId4"/>
              </a:rPr>
              <a:t>https://www.katemessner.com/over-and-under-the-pond/</a:t>
            </a:r>
            <a:endParaRPr lang="en-US" sz="1800" dirty="0"/>
          </a:p>
          <a:p>
            <a:r>
              <a:rPr lang="en-US" sz="1800" dirty="0"/>
              <a:t>Over and Under the Pond read aloud: (sound effects with the book but you read the words)</a:t>
            </a:r>
          </a:p>
          <a:p>
            <a:r>
              <a:rPr lang="en-US" sz="1800" dirty="0">
                <a:hlinkClick r:id="rId5"/>
              </a:rPr>
              <a:t>https://www.youtube.com/watch?v=tOzspL1n-bw</a:t>
            </a:r>
            <a:endParaRPr lang="en-US" sz="1800" dirty="0"/>
          </a:p>
          <a:p>
            <a:r>
              <a:rPr lang="en-US" sz="1800" dirty="0"/>
              <a:t>Exploring water bugs – video for teachers</a:t>
            </a:r>
          </a:p>
          <a:p>
            <a:r>
              <a:rPr lang="en-US" sz="1800" dirty="0">
                <a:hlinkClick r:id="rId6"/>
              </a:rPr>
              <a:t>https://www.youtube.com/watch?v=dD9KCO636xc</a:t>
            </a:r>
            <a:endParaRPr lang="en-US" sz="1800" dirty="0"/>
          </a:p>
          <a:p>
            <a:r>
              <a:rPr lang="en-US" sz="1800" dirty="0" err="1"/>
              <a:t>Aquakids</a:t>
            </a:r>
            <a:r>
              <a:rPr lang="en-US" sz="1800" dirty="0"/>
              <a:t> – Lake superior storm water management</a:t>
            </a:r>
          </a:p>
          <a:p>
            <a:r>
              <a:rPr lang="en-US" sz="1800" dirty="0">
                <a:hlinkClick r:id="rId7"/>
              </a:rPr>
              <a:t>http://www.aquakids.tv/project/ak-2016-17-13-lake-superior-stormwater-management-01-09-17/</a:t>
            </a:r>
            <a:endParaRPr lang="en-US" sz="1800" dirty="0"/>
          </a:p>
        </p:txBody>
      </p:sp>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EC8D1E-78FA-4C34-A7B3-599B04651828}"/>
              </a:ext>
            </a:extLst>
          </p:cNvPr>
          <p:cNvSpPr txBox="1"/>
          <p:nvPr/>
        </p:nvSpPr>
        <p:spPr>
          <a:xfrm>
            <a:off x="0" y="106017"/>
            <a:ext cx="12192000" cy="6337569"/>
          </a:xfrm>
          <a:prstGeom prst="rect">
            <a:avLst/>
          </a:prstGeom>
          <a:noFill/>
        </p:spPr>
        <p:txBody>
          <a:bodyPr wrap="square" rtlCol="0">
            <a:spAutoFit/>
          </a:bodyPr>
          <a:lstStyle/>
          <a:p>
            <a:pPr algn="ctr"/>
            <a:r>
              <a:rPr lang="en-US" sz="2800" dirty="0"/>
              <a:t>Further Readings:</a:t>
            </a:r>
          </a:p>
          <a:p>
            <a:endParaRPr lang="en-US" dirty="0"/>
          </a:p>
          <a:p>
            <a:pPr marL="342900" indent="-342900">
              <a:buAutoNum type="arabicPeriod"/>
            </a:pPr>
            <a:r>
              <a:rPr lang="en-US" dirty="0"/>
              <a:t>Other Zoey and Sassafras books</a:t>
            </a:r>
            <a:r>
              <a:rPr lang="en-US" sz="2000" dirty="0"/>
              <a:t>:</a:t>
            </a:r>
          </a:p>
          <a:p>
            <a:pPr marL="800100" lvl="1" indent="-342900">
              <a:lnSpc>
                <a:spcPct val="150000"/>
              </a:lnSpc>
              <a:buFont typeface="Arial" panose="020B0604020202020204" pitchFamily="34" charset="0"/>
              <a:buChar char="•"/>
            </a:pPr>
            <a:r>
              <a:rPr lang="en-US" sz="1500" dirty="0"/>
              <a:t>Citro, Asia.  (2017</a:t>
            </a:r>
            <a:r>
              <a:rPr lang="en-US" sz="1500" i="1" dirty="0"/>
              <a:t>).  Zoey and </a:t>
            </a:r>
            <a:r>
              <a:rPr lang="en-US" sz="1500" i="1" dirty="0" err="1"/>
              <a:t>Sassafrass</a:t>
            </a:r>
            <a:r>
              <a:rPr lang="en-US" sz="1500" i="1" dirty="0"/>
              <a:t>: dragons and marshmallows</a:t>
            </a:r>
            <a:r>
              <a:rPr lang="en-US" sz="1500" dirty="0"/>
              <a:t>.  Illus. by Marion Lindsey.  Woodinville, WA:  The Innovative Press.  96 pgs.</a:t>
            </a:r>
          </a:p>
          <a:p>
            <a:pPr marL="800100" lvl="1" indent="-342900">
              <a:lnSpc>
                <a:spcPct val="150000"/>
              </a:lnSpc>
              <a:buFont typeface="Arial" panose="020B0604020202020204" pitchFamily="34" charset="0"/>
              <a:buChar char="•"/>
            </a:pPr>
            <a:r>
              <a:rPr lang="en-US" sz="1500" dirty="0"/>
              <a:t> Citro, Asia.  (2017).  </a:t>
            </a:r>
            <a:r>
              <a:rPr lang="en-US" sz="1500" i="1" dirty="0"/>
              <a:t>Zoey and </a:t>
            </a:r>
            <a:r>
              <a:rPr lang="en-US" sz="1500" i="1" dirty="0" err="1"/>
              <a:t>Sassafrass</a:t>
            </a:r>
            <a:r>
              <a:rPr lang="en-US" sz="1500" i="1" dirty="0"/>
              <a:t>: monsters and mold</a:t>
            </a:r>
            <a:r>
              <a:rPr lang="en-US" sz="1500" dirty="0"/>
              <a:t>.  Illus. by Marion Lindsey.  Woodinville, WA:  The Innovative Press.  96 pgs.</a:t>
            </a:r>
          </a:p>
          <a:p>
            <a:pPr marL="800100" lvl="1" indent="-342900">
              <a:lnSpc>
                <a:spcPct val="150000"/>
              </a:lnSpc>
              <a:buFont typeface="Arial" panose="020B0604020202020204" pitchFamily="34" charset="0"/>
              <a:buChar char="•"/>
            </a:pPr>
            <a:r>
              <a:rPr lang="en-US" sz="1500" dirty="0"/>
              <a:t>Citro, Asia.  (2017).  </a:t>
            </a:r>
            <a:r>
              <a:rPr lang="en-US" sz="1500" i="1" dirty="0"/>
              <a:t>Zoey and </a:t>
            </a:r>
            <a:r>
              <a:rPr lang="en-US" sz="1500" i="1" dirty="0" err="1"/>
              <a:t>Sassafrass</a:t>
            </a:r>
            <a:r>
              <a:rPr lang="en-US" sz="1500" i="1" dirty="0"/>
              <a:t>: </a:t>
            </a:r>
            <a:r>
              <a:rPr lang="en-US" sz="1500" i="1" dirty="0" err="1"/>
              <a:t>caterflies</a:t>
            </a:r>
            <a:r>
              <a:rPr lang="en-US" sz="1500" i="1" dirty="0"/>
              <a:t> and ice</a:t>
            </a:r>
            <a:r>
              <a:rPr lang="en-US" sz="1500" dirty="0"/>
              <a:t>.  Illus. by Marion Lindsey.  Woodinville, WA:  The Innovative Press.  96 pgs.</a:t>
            </a:r>
          </a:p>
          <a:p>
            <a:pPr marL="800100" lvl="1" indent="-342900">
              <a:lnSpc>
                <a:spcPct val="150000"/>
              </a:lnSpc>
              <a:buFont typeface="Arial" panose="020B0604020202020204" pitchFamily="34" charset="0"/>
              <a:buChar char="•"/>
            </a:pPr>
            <a:r>
              <a:rPr lang="en-US" sz="1500" dirty="0"/>
              <a:t>Citro, Asia.  (2018).  </a:t>
            </a:r>
            <a:r>
              <a:rPr lang="en-US" sz="1500" i="1" dirty="0"/>
              <a:t>Zoey and </a:t>
            </a:r>
            <a:r>
              <a:rPr lang="en-US" sz="1500" i="1" dirty="0" err="1"/>
              <a:t>Sassafrass</a:t>
            </a:r>
            <a:r>
              <a:rPr lang="en-US" sz="1500" i="1" dirty="0"/>
              <a:t>: the pod and the bog</a:t>
            </a:r>
            <a:r>
              <a:rPr lang="en-US" sz="1500" dirty="0"/>
              <a:t>.  Illus. by Marion Lindsey.  Woodinville, WA:  The Innovative Press.  96 pgs.</a:t>
            </a:r>
          </a:p>
          <a:p>
            <a:pPr marL="800100" lvl="1" indent="-342900">
              <a:lnSpc>
                <a:spcPct val="150000"/>
              </a:lnSpc>
              <a:buFont typeface="Arial" panose="020B0604020202020204" pitchFamily="34" charset="0"/>
              <a:buChar char="•"/>
            </a:pPr>
            <a:r>
              <a:rPr lang="en-US" sz="1500" dirty="0"/>
              <a:t>Citro, Asia.  (2018).  </a:t>
            </a:r>
            <a:r>
              <a:rPr lang="en-US" sz="1500" i="1" dirty="0"/>
              <a:t>Zoey and </a:t>
            </a:r>
            <a:r>
              <a:rPr lang="en-US" sz="1500" i="1" dirty="0" err="1"/>
              <a:t>Sassafrass</a:t>
            </a:r>
            <a:r>
              <a:rPr lang="en-US" sz="1500" i="1" dirty="0"/>
              <a:t>: unicorns and germs</a:t>
            </a:r>
            <a:r>
              <a:rPr lang="en-US" sz="1500" dirty="0"/>
              <a:t>.  Illus. by Marion Lindsey.  Woodinville, WA:  The Innovative Press.  96 pgs.</a:t>
            </a:r>
          </a:p>
          <a:p>
            <a:pPr marL="800100" lvl="1" indent="-342900">
              <a:lnSpc>
                <a:spcPct val="150000"/>
              </a:lnSpc>
              <a:buFont typeface="Arial" panose="020B0604020202020204" pitchFamily="34" charset="0"/>
              <a:buChar char="•"/>
            </a:pPr>
            <a:r>
              <a:rPr lang="en-US" sz="1500" dirty="0"/>
              <a:t>Citro, Asia.  (2019).  </a:t>
            </a:r>
            <a:r>
              <a:rPr lang="en-US" sz="1500" i="1" dirty="0"/>
              <a:t>Zoey and </a:t>
            </a:r>
            <a:r>
              <a:rPr lang="en-US" sz="1500" i="1" dirty="0" err="1"/>
              <a:t>Sassafrass</a:t>
            </a:r>
            <a:r>
              <a:rPr lang="en-US" sz="1500" i="1" dirty="0"/>
              <a:t>: </a:t>
            </a:r>
            <a:r>
              <a:rPr lang="en-US" sz="1500" i="1" dirty="0" err="1"/>
              <a:t>grumplets</a:t>
            </a:r>
            <a:r>
              <a:rPr lang="en-US" sz="1500" i="1" dirty="0"/>
              <a:t> and pests</a:t>
            </a:r>
            <a:r>
              <a:rPr lang="en-US" sz="1500" dirty="0"/>
              <a:t>.  Illus. by Marion Lindsey.  Woodinville, WA:  The Innovative Press.  96 pgs.</a:t>
            </a:r>
          </a:p>
          <a:p>
            <a:pPr marL="0" lvl="1">
              <a:lnSpc>
                <a:spcPct val="150000"/>
              </a:lnSpc>
            </a:pPr>
            <a:r>
              <a:rPr lang="en-US" dirty="0"/>
              <a:t>2.    Other books by Kate Messner:</a:t>
            </a:r>
          </a:p>
          <a:p>
            <a:pPr marL="742950" lvl="2" indent="-285750">
              <a:lnSpc>
                <a:spcPct val="150000"/>
              </a:lnSpc>
              <a:buFont typeface="Arial" panose="020B0604020202020204" pitchFamily="34" charset="0"/>
              <a:buChar char="•"/>
            </a:pPr>
            <a:r>
              <a:rPr lang="en-US" sz="1500" dirty="0"/>
              <a:t>Messner, Kate.  (2011).  </a:t>
            </a:r>
            <a:r>
              <a:rPr lang="en-US" sz="1500" i="1" dirty="0"/>
              <a:t>Over and under the snow.</a:t>
            </a:r>
            <a:r>
              <a:rPr lang="en-US" sz="1500" dirty="0"/>
              <a:t>  Illus. by Christopher Silas Neal.  San Francisco, CA:  Chronicle Books.  44 pgs.</a:t>
            </a:r>
          </a:p>
          <a:p>
            <a:pPr marL="742950" lvl="2" indent="-285750">
              <a:lnSpc>
                <a:spcPct val="150000"/>
              </a:lnSpc>
              <a:buFont typeface="Arial" panose="020B0604020202020204" pitchFamily="34" charset="0"/>
              <a:buChar char="•"/>
            </a:pPr>
            <a:r>
              <a:rPr lang="en-US" sz="1500" dirty="0"/>
              <a:t>Messner, Kate.  (2017).  </a:t>
            </a:r>
            <a:r>
              <a:rPr lang="en-US" sz="1500" i="1" dirty="0"/>
              <a:t>Up in the garden, down in the dirt.</a:t>
            </a:r>
            <a:r>
              <a:rPr lang="en-US" sz="1500" dirty="0"/>
              <a:t>  Illus. by Christopher Silas Neal.  San Francisco, CA: Chronicle Books.  56 pgs.</a:t>
            </a:r>
          </a:p>
          <a:p>
            <a:pPr marL="742950" lvl="2" indent="-285750">
              <a:lnSpc>
                <a:spcPct val="150000"/>
              </a:lnSpc>
              <a:buFont typeface="Arial" panose="020B0604020202020204" pitchFamily="34" charset="0"/>
              <a:buChar char="•"/>
            </a:pPr>
            <a:r>
              <a:rPr lang="en-US" sz="1500" dirty="0"/>
              <a:t>Messner, Kate.  (2015</a:t>
            </a:r>
            <a:r>
              <a:rPr lang="en-US" sz="1500" i="1" dirty="0"/>
              <a:t>).  Tree of Wonder:  the many marvelous lives of a rainforest tree.  </a:t>
            </a:r>
            <a:r>
              <a:rPr lang="en-US" sz="1500" dirty="0"/>
              <a:t>Illus. by Christopher Silas Neal.  San </a:t>
            </a:r>
            <a:r>
              <a:rPr lang="en-US" sz="1500" dirty="0" err="1"/>
              <a:t>Fracisco</a:t>
            </a:r>
            <a:r>
              <a:rPr lang="en-US" sz="1500" dirty="0"/>
              <a:t>, CA:  Chronicle Books.  36 pgs.</a:t>
            </a:r>
          </a:p>
          <a:p>
            <a:pPr marL="342900" lvl="2" indent="-342900">
              <a:lnSpc>
                <a:spcPct val="150000"/>
              </a:lnSpc>
              <a:buAutoNum type="arabicPeriod" startAt="3"/>
            </a:pPr>
            <a:r>
              <a:rPr lang="en-US" dirty="0"/>
              <a:t>Books about Ecology:</a:t>
            </a:r>
          </a:p>
          <a:p>
            <a:pPr marL="742950" lvl="3" indent="-285750">
              <a:lnSpc>
                <a:spcPct val="150000"/>
              </a:lnSpc>
              <a:buFont typeface="Arial" panose="020B0604020202020204" pitchFamily="34" charset="0"/>
              <a:buChar char="•"/>
            </a:pPr>
            <a:r>
              <a:rPr lang="en-US" sz="1500" dirty="0"/>
              <a:t>Cole, Joanna.  (2004).  </a:t>
            </a:r>
            <a:r>
              <a:rPr lang="en-US" sz="1500" i="1" dirty="0"/>
              <a:t>Magic school bus: at the waterworks.  </a:t>
            </a:r>
            <a:r>
              <a:rPr lang="en-US" sz="1500" dirty="0"/>
              <a:t>Illus. by Bruce Degen.  New York, NY: Scholastic Press Publishing.  40 pgs.</a:t>
            </a:r>
          </a:p>
          <a:p>
            <a:pPr marL="742950" lvl="3" indent="-285750">
              <a:lnSpc>
                <a:spcPct val="150000"/>
              </a:lnSpc>
              <a:buFont typeface="Arial" panose="020B0604020202020204" pitchFamily="34" charset="0"/>
              <a:buChar char="•"/>
            </a:pPr>
            <a:r>
              <a:rPr lang="en-US" sz="1500" dirty="0" err="1"/>
              <a:t>Milbourne</a:t>
            </a:r>
            <a:r>
              <a:rPr lang="en-US" sz="1500" dirty="0"/>
              <a:t>, Anna. (2007).  </a:t>
            </a:r>
            <a:r>
              <a:rPr lang="en-US" sz="1500" i="1" dirty="0"/>
              <a:t>In the pond.</a:t>
            </a:r>
            <a:r>
              <a:rPr lang="en-US" sz="1500" dirty="0"/>
              <a:t>  Illus. by Matt Russell.  London:  Usborne Publishing LTD.  24 pgs.</a:t>
            </a:r>
          </a:p>
          <a:p>
            <a:pPr marL="0" lvl="1">
              <a:lnSpc>
                <a:spcPct val="150000"/>
              </a:lnSpc>
            </a:pPr>
            <a:endParaRPr lang="en-US" sz="1400" dirty="0"/>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B1BE45-DA32-481E-AF44-9ADBB5D4EFB0}"/>
              </a:ext>
            </a:extLst>
          </p:cNvPr>
          <p:cNvSpPr>
            <a:spLocks noGrp="1"/>
          </p:cNvSpPr>
          <p:nvPr>
            <p:ph type="body" idx="1"/>
          </p:nvPr>
        </p:nvSpPr>
        <p:spPr>
          <a:xfrm>
            <a:off x="3838015" y="4947272"/>
            <a:ext cx="6597465" cy="936694"/>
          </a:xfrm>
        </p:spPr>
        <p:txBody>
          <a:bodyPr>
            <a:normAutofit fontScale="92500"/>
          </a:bodyPr>
          <a:lstStyle/>
          <a:p>
            <a:pPr algn="ctr"/>
            <a:r>
              <a:rPr lang="en-US" sz="4400" b="1" dirty="0"/>
              <a:t>Library Bulletin Board Sketch</a:t>
            </a:r>
          </a:p>
        </p:txBody>
      </p:sp>
      <p:pic>
        <p:nvPicPr>
          <p:cNvPr id="5" name="Picture 4" descr="A close up of text on a white background&#10;&#10;Description automatically generated">
            <a:extLst>
              <a:ext uri="{FF2B5EF4-FFF2-40B4-BE49-F238E27FC236}">
                <a16:creationId xmlns:a16="http://schemas.microsoft.com/office/drawing/2014/main" id="{BF625752-3CFA-4114-9E8A-FEA5FC959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243" y="0"/>
            <a:ext cx="5486400" cy="4183208"/>
          </a:xfrm>
          <a:prstGeom prst="rect">
            <a:avLst/>
          </a:prstGeom>
        </p:spPr>
      </p:pic>
    </p:spTree>
    <p:extLst>
      <p:ext uri="{BB962C8B-B14F-4D97-AF65-F5344CB8AC3E}">
        <p14:creationId xmlns:p14="http://schemas.microsoft.com/office/powerpoint/2010/main" val="112411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Pre-Reading Warm Up Activity:</a:t>
            </a:r>
          </a:p>
        </p:txBody>
      </p:sp>
      <p:sp>
        <p:nvSpPr>
          <p:cNvPr id="14" name="Content Placeholder 2"/>
          <p:cNvSpPr>
            <a:spLocks noGrp="1"/>
          </p:cNvSpPr>
          <p:nvPr>
            <p:ph idx="1"/>
          </p:nvPr>
        </p:nvSpPr>
        <p:spPr/>
        <p:txBody>
          <a:bodyPr/>
          <a:lstStyle/>
          <a:p>
            <a:r>
              <a:rPr lang="en-US" dirty="0"/>
              <a:t>Display the covers of each books.  In small groups, have the students predict what the stories will be about and what they think the two books will have in common.  Share their ideas with the class.</a:t>
            </a:r>
          </a:p>
          <a:p>
            <a:r>
              <a:rPr lang="en-US" dirty="0"/>
              <a:t>Talk about science safety and the steps that you must take to ensure safety during experiments.</a:t>
            </a:r>
          </a:p>
        </p:txBody>
      </p:sp>
      <p:pic>
        <p:nvPicPr>
          <p:cNvPr id="2" name="Picture 1">
            <a:extLst>
              <a:ext uri="{FF2B5EF4-FFF2-40B4-BE49-F238E27FC236}">
                <a16:creationId xmlns:a16="http://schemas.microsoft.com/office/drawing/2014/main" id="{E06F394A-B280-4EF8-A666-59C56789CABB}"/>
              </a:ext>
            </a:extLst>
          </p:cNvPr>
          <p:cNvPicPr>
            <a:picLocks noChangeAspect="1"/>
          </p:cNvPicPr>
          <p:nvPr/>
        </p:nvPicPr>
        <p:blipFill>
          <a:blip r:embed="rId2"/>
          <a:stretch>
            <a:fillRect/>
          </a:stretch>
        </p:blipFill>
        <p:spPr>
          <a:xfrm>
            <a:off x="3812608" y="4183855"/>
            <a:ext cx="4201512" cy="2366368"/>
          </a:xfrm>
          <a:prstGeom prst="rect">
            <a:avLst/>
          </a:prstGeom>
        </p:spPr>
      </p:pic>
      <p:sp>
        <p:nvSpPr>
          <p:cNvPr id="5" name="TextBox 4">
            <a:extLst>
              <a:ext uri="{FF2B5EF4-FFF2-40B4-BE49-F238E27FC236}">
                <a16:creationId xmlns:a16="http://schemas.microsoft.com/office/drawing/2014/main" id="{6B3D861B-36CC-4BE6-96C3-BF95DA80E3E1}"/>
              </a:ext>
            </a:extLst>
          </p:cNvPr>
          <p:cNvSpPr txBox="1"/>
          <p:nvPr/>
        </p:nvSpPr>
        <p:spPr>
          <a:xfrm>
            <a:off x="543339" y="6550223"/>
            <a:ext cx="10707921" cy="307777"/>
          </a:xfrm>
          <a:prstGeom prst="rect">
            <a:avLst/>
          </a:prstGeom>
          <a:noFill/>
        </p:spPr>
        <p:txBody>
          <a:bodyPr wrap="square" rtlCol="0">
            <a:spAutoFit/>
          </a:bodyPr>
          <a:lstStyle/>
          <a:p>
            <a:r>
              <a:rPr lang="en-US" sz="1400" dirty="0"/>
              <a:t>Photo citation:  T. (2019, May). [Storytelling Tale Teller]. Retrieved from https://pixabay.com/illustrations/storytelling-story-telling-tale-4203628/</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Fiction selection:</a:t>
            </a:r>
            <a:br>
              <a:rPr lang="en-US" dirty="0"/>
            </a:br>
            <a:r>
              <a:rPr lang="en-US" dirty="0"/>
              <a:t>Synopsis of - Zoey and Sassafras: </a:t>
            </a:r>
            <a:r>
              <a:rPr lang="en-US" dirty="0" err="1"/>
              <a:t>merhorses</a:t>
            </a:r>
            <a:r>
              <a:rPr lang="en-US" dirty="0"/>
              <a:t> and bubbles</a:t>
            </a:r>
            <a:br>
              <a:rPr lang="en-US" dirty="0"/>
            </a:br>
            <a:r>
              <a:rPr lang="en-US" dirty="0"/>
              <a:t>by Asia Citro</a:t>
            </a:r>
          </a:p>
        </p:txBody>
      </p:sp>
      <p:sp>
        <p:nvSpPr>
          <p:cNvPr id="4" name="Text Placeholder 3"/>
          <p:cNvSpPr>
            <a:spLocks noGrp="1"/>
          </p:cNvSpPr>
          <p:nvPr>
            <p:ph type="body" sz="half" idx="2"/>
          </p:nvPr>
        </p:nvSpPr>
        <p:spPr>
          <a:xfrm>
            <a:off x="422031" y="2075071"/>
            <a:ext cx="6416091" cy="4316586"/>
          </a:xfrm>
        </p:spPr>
        <p:txBody>
          <a:bodyPr>
            <a:normAutofit fontScale="92500" lnSpcReduction="20000"/>
          </a:bodyPr>
          <a:lstStyle/>
          <a:p>
            <a:r>
              <a:rPr lang="en-US" sz="2000" i="1" dirty="0" err="1"/>
              <a:t>Merhorses</a:t>
            </a:r>
            <a:r>
              <a:rPr lang="en-US" sz="2000" i="1" dirty="0"/>
              <a:t> and Bubbles </a:t>
            </a:r>
            <a:r>
              <a:rPr lang="en-US" sz="2000" dirty="0"/>
              <a:t>is the third book in a wonderful series of fictional stories that encourage a love for science.  With a little magic and scientific techniques, Zoey and her cat complete some fun scientific experiments.  In this particular story, her investigations take place at the stream where she typically plays at.  It covers lessons about the animals living in the stream but also about recycling and keeping our water clean.</a:t>
            </a:r>
          </a:p>
          <a:p>
            <a:r>
              <a:rPr lang="en-US" sz="2000" dirty="0"/>
              <a:t>About the author:  Asia Citro was a science teacher before she became a stay at home mom/children’s book author.  Along with numerous science inspired children’s books, she has also written activity books and is the author of a blog about children’s activities.</a:t>
            </a:r>
          </a:p>
          <a:p>
            <a:endParaRPr lang="en-US" sz="2000" dirty="0"/>
          </a:p>
          <a:p>
            <a:r>
              <a:rPr lang="en-US" sz="1400" dirty="0"/>
              <a:t>Citro, Asia.  (2017).  Zoey and </a:t>
            </a:r>
            <a:r>
              <a:rPr lang="en-US" sz="1400" dirty="0" err="1"/>
              <a:t>Sassafrass</a:t>
            </a:r>
            <a:r>
              <a:rPr lang="en-US" sz="1400" dirty="0"/>
              <a:t>: </a:t>
            </a:r>
            <a:r>
              <a:rPr lang="en-US" sz="1400" dirty="0" err="1"/>
              <a:t>merhorses</a:t>
            </a:r>
            <a:r>
              <a:rPr lang="en-US" sz="1400" dirty="0"/>
              <a:t> and bubbles.  Illus. by Marion Lindsey.  Woodinville, WA:  The Innovative Press.  96 pgs.</a:t>
            </a:r>
          </a:p>
          <a:p>
            <a:endParaRPr lang="en-US" dirty="0"/>
          </a:p>
        </p:txBody>
      </p:sp>
      <p:pic>
        <p:nvPicPr>
          <p:cNvPr id="6" name="Picture Placeholder 5" descr="A picture containing container&#10;&#10;Description automatically generated">
            <a:extLst>
              <a:ext uri="{FF2B5EF4-FFF2-40B4-BE49-F238E27FC236}">
                <a16:creationId xmlns:a16="http://schemas.microsoft.com/office/drawing/2014/main" id="{34F299D5-66C3-482E-B721-D42FFE8A1C2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4566" r="-24928" b="548"/>
          <a:stretch/>
        </p:blipFill>
        <p:spPr>
          <a:xfrm>
            <a:off x="7481743" y="2289765"/>
            <a:ext cx="3427049" cy="4101892"/>
          </a:xfrm>
        </p:spPr>
      </p:pic>
    </p:spTree>
    <p:extLst>
      <p:ext uri="{BB962C8B-B14F-4D97-AF65-F5344CB8AC3E}">
        <p14:creationId xmlns:p14="http://schemas.microsoft.com/office/powerpoint/2010/main" val="37341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1280160" y="466343"/>
            <a:ext cx="9628632" cy="1362113"/>
          </a:xfrm>
          <a:prstGeom prst="rect">
            <a:avLst/>
          </a:prstGeom>
        </p:spPr>
        <p:txBody>
          <a:bodyPr anchor="ctr">
            <a:normAutofit/>
          </a:bodyPr>
          <a:lstStyle/>
          <a:p>
            <a:r>
              <a:rPr lang="en-US" sz="2800" dirty="0"/>
              <a:t>Non-Fiction selection:</a:t>
            </a:r>
            <a:br>
              <a:rPr lang="en-US" sz="2800" dirty="0"/>
            </a:br>
            <a:r>
              <a:rPr lang="en-US" sz="2800" dirty="0"/>
              <a:t>Synopsis of – Over and Under the Pond</a:t>
            </a:r>
            <a:br>
              <a:rPr lang="en-US" sz="2800" dirty="0"/>
            </a:br>
            <a:r>
              <a:rPr lang="en-US" sz="2800" dirty="0"/>
              <a:t>by Kate Messner</a:t>
            </a:r>
          </a:p>
        </p:txBody>
      </p:sp>
      <p:pic>
        <p:nvPicPr>
          <p:cNvPr id="6" name="Picture Placeholder 5" descr="A close up of a logo&#10;&#10;Description automatically generated">
            <a:extLst>
              <a:ext uri="{FF2B5EF4-FFF2-40B4-BE49-F238E27FC236}">
                <a16:creationId xmlns:a16="http://schemas.microsoft.com/office/drawing/2014/main" id="{34F299D5-66C3-482E-B721-D42FFE8A1C2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p:blipFill>
        <p:spPr>
          <a:xfrm>
            <a:off x="1280160" y="2194560"/>
            <a:ext cx="2653023" cy="3986784"/>
          </a:xfrm>
          <a:prstGeom prst="rect">
            <a:avLst/>
          </a:prstGeom>
          <a:noFill/>
        </p:spPr>
      </p:pic>
      <p:sp>
        <p:nvSpPr>
          <p:cNvPr id="4" name="Text Placeholder 3"/>
          <p:cNvSpPr>
            <a:spLocks noGrp="1"/>
          </p:cNvSpPr>
          <p:nvPr>
            <p:ph sz="half" idx="2"/>
          </p:nvPr>
        </p:nvSpPr>
        <p:spPr>
          <a:xfrm>
            <a:off x="5512905" y="2194560"/>
            <a:ext cx="5870712" cy="3986784"/>
          </a:xfrm>
          <a:prstGeom prst="rect">
            <a:avLst/>
          </a:prstGeom>
        </p:spPr>
        <p:txBody>
          <a:bodyPr>
            <a:normAutofit/>
          </a:bodyPr>
          <a:lstStyle/>
          <a:p>
            <a:pPr marL="0" indent="0">
              <a:lnSpc>
                <a:spcPct val="90000"/>
              </a:lnSpc>
              <a:buNone/>
            </a:pPr>
            <a:r>
              <a:rPr lang="en-US" sz="1700" dirty="0"/>
              <a:t>A beautifully illustrated book that teaches children that the world under the surface of a pond is fascinating.  A little, African American boy and his mom discover the wonders above and below the surface.  The top of the water is the mirror image of the sky but underneath the surface is an entire world of living plants and animals.</a:t>
            </a:r>
          </a:p>
          <a:p>
            <a:pPr marL="0" indent="0">
              <a:lnSpc>
                <a:spcPct val="90000"/>
              </a:lnSpc>
              <a:buNone/>
            </a:pPr>
            <a:r>
              <a:rPr lang="en-US" sz="1700" dirty="0"/>
              <a:t>About the author:  Kate Messner has written numerous fiction and nonfiction books for children that inspire creativity and wonder.  She has written award winning picture books, easy readers and chapter books.  She writes about a variety of topics; science, racism, social issues, and mysteries.  </a:t>
            </a:r>
          </a:p>
          <a:p>
            <a:pPr>
              <a:lnSpc>
                <a:spcPct val="90000"/>
              </a:lnSpc>
            </a:pPr>
            <a:endParaRPr lang="en-US" sz="1700" dirty="0"/>
          </a:p>
          <a:p>
            <a:pPr>
              <a:lnSpc>
                <a:spcPct val="90000"/>
              </a:lnSpc>
            </a:pPr>
            <a:r>
              <a:rPr lang="en-US" sz="1400" dirty="0"/>
              <a:t>Messner, Kate.  (2017).  Over and under the pond.  Illus. by Christopher S. Neal.  San </a:t>
            </a:r>
            <a:r>
              <a:rPr lang="en-US" sz="1400" dirty="0" err="1"/>
              <a:t>Fransisco</a:t>
            </a:r>
            <a:r>
              <a:rPr lang="en-US" sz="1400" dirty="0"/>
              <a:t>, CA:  Chronicles Publishing.  unp.</a:t>
            </a:r>
          </a:p>
          <a:p>
            <a:pPr marL="0" indent="0">
              <a:lnSpc>
                <a:spcPct val="90000"/>
              </a:lnSpc>
              <a:buNone/>
            </a:pPr>
            <a:endParaRPr lang="en-US" sz="1700" dirty="0"/>
          </a:p>
        </p:txBody>
      </p:sp>
    </p:spTree>
    <p:extLst>
      <p:ext uri="{BB962C8B-B14F-4D97-AF65-F5344CB8AC3E}">
        <p14:creationId xmlns:p14="http://schemas.microsoft.com/office/powerpoint/2010/main" val="126097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B45498-4B01-4550-99D5-8AE583BE9E42}"/>
              </a:ext>
            </a:extLst>
          </p:cNvPr>
          <p:cNvSpPr txBox="1"/>
          <p:nvPr/>
        </p:nvSpPr>
        <p:spPr>
          <a:xfrm>
            <a:off x="384314" y="344558"/>
            <a:ext cx="11290852" cy="5355312"/>
          </a:xfrm>
          <a:prstGeom prst="rect">
            <a:avLst/>
          </a:prstGeom>
          <a:noFill/>
        </p:spPr>
        <p:txBody>
          <a:bodyPr wrap="square" rtlCol="0">
            <a:spAutoFit/>
          </a:bodyPr>
          <a:lstStyle/>
          <a:p>
            <a:r>
              <a:rPr lang="en-US" b="1" dirty="0"/>
              <a:t>VA Science SOL’s </a:t>
            </a:r>
          </a:p>
          <a:p>
            <a:endParaRPr lang="en-US" dirty="0"/>
          </a:p>
          <a:p>
            <a:r>
              <a:rPr lang="en-US" b="1" dirty="0"/>
              <a:t>Scientific Investigation, Reasoning, and Logic</a:t>
            </a:r>
          </a:p>
          <a:p>
            <a:r>
              <a:rPr lang="en-US" dirty="0"/>
              <a:t>2.1 The student will demonstrate an understanding of scientific reasoning, logic,</a:t>
            </a:r>
          </a:p>
          <a:p>
            <a:r>
              <a:rPr lang="en-US" dirty="0"/>
              <a:t>and the nature of science by planning and conducting investigations in which</a:t>
            </a:r>
          </a:p>
          <a:p>
            <a:r>
              <a:rPr lang="en-US" dirty="0"/>
              <a:t>a) observations and predictions are made and questions are formed;</a:t>
            </a:r>
          </a:p>
          <a:p>
            <a:r>
              <a:rPr lang="en-US" dirty="0"/>
              <a:t>c) observations are repeated to ensure accuracy;</a:t>
            </a:r>
          </a:p>
          <a:p>
            <a:r>
              <a:rPr lang="en-US" dirty="0"/>
              <a:t>d) two or more characteristics or properties are used to classify items;</a:t>
            </a:r>
          </a:p>
          <a:p>
            <a:r>
              <a:rPr lang="en-US" dirty="0"/>
              <a:t>j) conclusions are drawn;</a:t>
            </a:r>
          </a:p>
          <a:p>
            <a:r>
              <a:rPr lang="en-US" dirty="0"/>
              <a:t>k) observations and data are communicated</a:t>
            </a:r>
          </a:p>
          <a:p>
            <a:endParaRPr lang="en-US" b="1" dirty="0"/>
          </a:p>
          <a:p>
            <a:r>
              <a:rPr lang="en-US" b="1" dirty="0"/>
              <a:t>Living Systems</a:t>
            </a:r>
          </a:p>
          <a:p>
            <a:r>
              <a:rPr lang="en-US" dirty="0"/>
              <a:t>2.5 The student will investigate and understand that living things are part of a</a:t>
            </a:r>
          </a:p>
          <a:p>
            <a:r>
              <a:rPr lang="en-US" dirty="0"/>
              <a:t>system. Key concepts include</a:t>
            </a:r>
          </a:p>
          <a:p>
            <a:r>
              <a:rPr lang="en-US" dirty="0"/>
              <a:t>a) living organisms are interdependent with their living and nonliving</a:t>
            </a:r>
          </a:p>
          <a:p>
            <a:r>
              <a:rPr lang="en-US" dirty="0"/>
              <a:t>surroundings;</a:t>
            </a:r>
          </a:p>
          <a:p>
            <a:r>
              <a:rPr lang="en-US" dirty="0"/>
              <a:t>b) an animal’s habitat includes adequate food, water, shelter or cover, and</a:t>
            </a:r>
          </a:p>
          <a:p>
            <a:r>
              <a:rPr lang="en-US" dirty="0"/>
              <a:t>space;</a:t>
            </a:r>
          </a:p>
          <a:p>
            <a:r>
              <a:rPr lang="en-US" dirty="0"/>
              <a:t>c) habitats change over time due to many influences</a:t>
            </a:r>
          </a:p>
        </p:txBody>
      </p:sp>
      <p:pic>
        <p:nvPicPr>
          <p:cNvPr id="3" name="Picture 2">
            <a:extLst>
              <a:ext uri="{FF2B5EF4-FFF2-40B4-BE49-F238E27FC236}">
                <a16:creationId xmlns:a16="http://schemas.microsoft.com/office/drawing/2014/main" id="{759E40DF-AC6F-4CD6-AE25-1EDF80B62CEC}"/>
              </a:ext>
            </a:extLst>
          </p:cNvPr>
          <p:cNvPicPr>
            <a:picLocks noChangeAspect="1"/>
          </p:cNvPicPr>
          <p:nvPr/>
        </p:nvPicPr>
        <p:blipFill>
          <a:blip r:embed="rId2"/>
          <a:stretch>
            <a:fillRect/>
          </a:stretch>
        </p:blipFill>
        <p:spPr>
          <a:xfrm>
            <a:off x="7766189" y="3268098"/>
            <a:ext cx="4164494" cy="2776329"/>
          </a:xfrm>
          <a:prstGeom prst="rect">
            <a:avLst/>
          </a:prstGeom>
        </p:spPr>
      </p:pic>
      <p:sp>
        <p:nvSpPr>
          <p:cNvPr id="5" name="TextBox 4">
            <a:extLst>
              <a:ext uri="{FF2B5EF4-FFF2-40B4-BE49-F238E27FC236}">
                <a16:creationId xmlns:a16="http://schemas.microsoft.com/office/drawing/2014/main" id="{E82DD8BE-EE60-481D-921E-374F80258B6F}"/>
              </a:ext>
            </a:extLst>
          </p:cNvPr>
          <p:cNvSpPr txBox="1"/>
          <p:nvPr/>
        </p:nvSpPr>
        <p:spPr>
          <a:xfrm>
            <a:off x="6497292" y="6251832"/>
            <a:ext cx="5433391" cy="523220"/>
          </a:xfrm>
          <a:prstGeom prst="rect">
            <a:avLst/>
          </a:prstGeom>
          <a:noFill/>
        </p:spPr>
        <p:txBody>
          <a:bodyPr wrap="square" rtlCol="0">
            <a:spAutoFit/>
          </a:bodyPr>
          <a:lstStyle/>
          <a:p>
            <a:pPr lvl="0"/>
            <a:r>
              <a:rPr lang="en-US" sz="1400" dirty="0">
                <a:solidFill>
                  <a:srgbClr val="3C4743"/>
                </a:solidFill>
              </a:rPr>
              <a:t>S. (2016, January). [Explore Child School Play]. Retrieved from </a:t>
            </a:r>
            <a:r>
              <a:rPr lang="en-US" sz="1400" dirty="0">
                <a:hlinkClick r:id="rId3"/>
              </a:rPr>
              <a:t>https://pixabay.com/photos/explore-child-school-play-fun-kid-1140431/</a:t>
            </a:r>
            <a:endParaRPr lang="en-US" sz="1400" dirty="0">
              <a:solidFill>
                <a:srgbClr val="3C4743"/>
              </a:solidFill>
            </a:endParaRPr>
          </a:p>
        </p:txBody>
      </p:sp>
    </p:spTree>
    <p:extLst>
      <p:ext uri="{BB962C8B-B14F-4D97-AF65-F5344CB8AC3E}">
        <p14:creationId xmlns:p14="http://schemas.microsoft.com/office/powerpoint/2010/main" val="290914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B45498-4B01-4550-99D5-8AE583BE9E42}"/>
              </a:ext>
            </a:extLst>
          </p:cNvPr>
          <p:cNvSpPr txBox="1"/>
          <p:nvPr/>
        </p:nvSpPr>
        <p:spPr>
          <a:xfrm>
            <a:off x="384314" y="344558"/>
            <a:ext cx="6692347" cy="2308324"/>
          </a:xfrm>
          <a:prstGeom prst="rect">
            <a:avLst/>
          </a:prstGeom>
          <a:noFill/>
        </p:spPr>
        <p:txBody>
          <a:bodyPr wrap="square" rtlCol="0">
            <a:spAutoFit/>
          </a:bodyPr>
          <a:lstStyle/>
          <a:p>
            <a:r>
              <a:rPr lang="en-US" b="1" dirty="0"/>
              <a:t>VA Reading SOL’s </a:t>
            </a:r>
          </a:p>
          <a:p>
            <a:endParaRPr lang="en-US" dirty="0"/>
          </a:p>
          <a:p>
            <a:r>
              <a:rPr lang="en-US" dirty="0"/>
              <a:t>2.8 The student will read and demonstrate comprehension of fictional texts.</a:t>
            </a:r>
          </a:p>
          <a:p>
            <a:r>
              <a:rPr lang="en-US" dirty="0"/>
              <a:t>a) Make and confirm predictions.</a:t>
            </a:r>
          </a:p>
          <a:p>
            <a:r>
              <a:rPr lang="en-US" dirty="0"/>
              <a:t>c) Ask and answer questions about what is read.</a:t>
            </a:r>
          </a:p>
          <a:p>
            <a:r>
              <a:rPr lang="en-US" dirty="0"/>
              <a:t>d) Locate information to answer questions.</a:t>
            </a:r>
          </a:p>
          <a:p>
            <a:r>
              <a:rPr lang="en-US" dirty="0" err="1"/>
              <a:t>i</a:t>
            </a:r>
            <a:r>
              <a:rPr lang="en-US" dirty="0"/>
              <a:t>) Draw conclusions based on the text</a:t>
            </a:r>
          </a:p>
        </p:txBody>
      </p:sp>
      <p:pic>
        <p:nvPicPr>
          <p:cNvPr id="3" name="Picture 2">
            <a:extLst>
              <a:ext uri="{FF2B5EF4-FFF2-40B4-BE49-F238E27FC236}">
                <a16:creationId xmlns:a16="http://schemas.microsoft.com/office/drawing/2014/main" id="{CA5B16AF-206B-4170-B408-BE4ACA91C291}"/>
              </a:ext>
            </a:extLst>
          </p:cNvPr>
          <p:cNvPicPr>
            <a:picLocks noChangeAspect="1"/>
          </p:cNvPicPr>
          <p:nvPr/>
        </p:nvPicPr>
        <p:blipFill>
          <a:blip r:embed="rId2"/>
          <a:stretch>
            <a:fillRect/>
          </a:stretch>
        </p:blipFill>
        <p:spPr>
          <a:xfrm>
            <a:off x="5599042" y="1684250"/>
            <a:ext cx="4353339" cy="4353339"/>
          </a:xfrm>
          <a:prstGeom prst="rect">
            <a:avLst/>
          </a:prstGeom>
        </p:spPr>
      </p:pic>
      <p:sp>
        <p:nvSpPr>
          <p:cNvPr id="4" name="TextBox 3">
            <a:extLst>
              <a:ext uri="{FF2B5EF4-FFF2-40B4-BE49-F238E27FC236}">
                <a16:creationId xmlns:a16="http://schemas.microsoft.com/office/drawing/2014/main" id="{898AE87D-7210-4995-948F-F7840B45FA0D}"/>
              </a:ext>
            </a:extLst>
          </p:cNvPr>
          <p:cNvSpPr txBox="1"/>
          <p:nvPr/>
        </p:nvSpPr>
        <p:spPr>
          <a:xfrm>
            <a:off x="4805567" y="6251832"/>
            <a:ext cx="5940287" cy="523220"/>
          </a:xfrm>
          <a:prstGeom prst="rect">
            <a:avLst/>
          </a:prstGeom>
          <a:noFill/>
        </p:spPr>
        <p:txBody>
          <a:bodyPr wrap="square" rtlCol="0">
            <a:spAutoFit/>
          </a:bodyPr>
          <a:lstStyle/>
          <a:p>
            <a:r>
              <a:rPr lang="en-US" sz="1400" dirty="0"/>
              <a:t>K. (2017, October). [Book Record Read]. Retrieved from https://pixabay.com/illustrations/book-record-read-a-pile-of-books-2841864/</a:t>
            </a:r>
          </a:p>
        </p:txBody>
      </p:sp>
    </p:spTree>
    <p:extLst>
      <p:ext uri="{BB962C8B-B14F-4D97-AF65-F5344CB8AC3E}">
        <p14:creationId xmlns:p14="http://schemas.microsoft.com/office/powerpoint/2010/main" val="282405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in the Library:</a:t>
            </a:r>
          </a:p>
        </p:txBody>
      </p:sp>
      <p:sp>
        <p:nvSpPr>
          <p:cNvPr id="4" name="Text Placeholder 3"/>
          <p:cNvSpPr>
            <a:spLocks noGrp="1"/>
          </p:cNvSpPr>
          <p:nvPr>
            <p:ph type="body" sz="half" idx="2"/>
          </p:nvPr>
        </p:nvSpPr>
        <p:spPr>
          <a:xfrm>
            <a:off x="1280160" y="2027972"/>
            <a:ext cx="9932773" cy="2345245"/>
          </a:xfrm>
        </p:spPr>
        <p:txBody>
          <a:bodyPr/>
          <a:lstStyle/>
          <a:p>
            <a:r>
              <a:rPr lang="en-US" dirty="0"/>
              <a:t>This activity can be done before or after the lessons from the books.  In the library, students will research pond and stream animals. In small groups, students will choose at least one book per group to look up a variety of creatures that live in streams and ponds.  They can draw pictures of the creatures and copy the names to share.  Groups will share with the class, the book that they chose and the drawing of creatures they created.</a:t>
            </a:r>
          </a:p>
        </p:txBody>
      </p:sp>
      <p:pic>
        <p:nvPicPr>
          <p:cNvPr id="5" name="Picture 4">
            <a:extLst>
              <a:ext uri="{FF2B5EF4-FFF2-40B4-BE49-F238E27FC236}">
                <a16:creationId xmlns:a16="http://schemas.microsoft.com/office/drawing/2014/main" id="{B78A6A4F-14C8-4F01-B566-267E0CDC8420}"/>
              </a:ext>
            </a:extLst>
          </p:cNvPr>
          <p:cNvPicPr>
            <a:picLocks noChangeAspect="1"/>
          </p:cNvPicPr>
          <p:nvPr/>
        </p:nvPicPr>
        <p:blipFill>
          <a:blip r:embed="rId2"/>
          <a:stretch>
            <a:fillRect/>
          </a:stretch>
        </p:blipFill>
        <p:spPr>
          <a:xfrm>
            <a:off x="4409256" y="3849172"/>
            <a:ext cx="3674580" cy="2449720"/>
          </a:xfrm>
          <a:prstGeom prst="rect">
            <a:avLst/>
          </a:prstGeom>
        </p:spPr>
      </p:pic>
      <p:sp>
        <p:nvSpPr>
          <p:cNvPr id="6" name="TextBox 5">
            <a:extLst>
              <a:ext uri="{FF2B5EF4-FFF2-40B4-BE49-F238E27FC236}">
                <a16:creationId xmlns:a16="http://schemas.microsoft.com/office/drawing/2014/main" id="{7DE3B1AC-E485-41A4-96CD-737DE6196472}"/>
              </a:ext>
            </a:extLst>
          </p:cNvPr>
          <p:cNvSpPr txBox="1"/>
          <p:nvPr/>
        </p:nvSpPr>
        <p:spPr>
          <a:xfrm>
            <a:off x="1638765" y="6391657"/>
            <a:ext cx="9215561" cy="307777"/>
          </a:xfrm>
          <a:prstGeom prst="rect">
            <a:avLst/>
          </a:prstGeom>
          <a:noFill/>
        </p:spPr>
        <p:txBody>
          <a:bodyPr wrap="square" rtlCol="0">
            <a:spAutoFit/>
          </a:bodyPr>
          <a:lstStyle/>
          <a:p>
            <a:r>
              <a:rPr lang="en-US" sz="1400" dirty="0"/>
              <a:t>I. (2015, July). [Lagoon Edge of the Pond]. Retrieved from </a:t>
            </a:r>
            <a:r>
              <a:rPr lang="en-US" sz="1400" dirty="0">
                <a:hlinkClick r:id="rId3"/>
              </a:rPr>
              <a:t>https://pixabay.com/photos/lagoon-pond-water-plants-857619/</a:t>
            </a:r>
            <a:r>
              <a:rPr lang="en-US" sz="1400" dirty="0"/>
              <a:t>  </a:t>
            </a:r>
          </a:p>
        </p:txBody>
      </p:sp>
    </p:spTree>
    <p:extLst>
      <p:ext uri="{BB962C8B-B14F-4D97-AF65-F5344CB8AC3E}">
        <p14:creationId xmlns:p14="http://schemas.microsoft.com/office/powerpoint/2010/main" val="14574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Lessons for the classroom:</a:t>
            </a:r>
          </a:p>
        </p:txBody>
      </p:sp>
      <p:sp>
        <p:nvSpPr>
          <p:cNvPr id="4" name="TextBox 3">
            <a:extLst>
              <a:ext uri="{FF2B5EF4-FFF2-40B4-BE49-F238E27FC236}">
                <a16:creationId xmlns:a16="http://schemas.microsoft.com/office/drawing/2014/main" id="{4CAD2443-A3B1-4B08-8B3E-BFBD7B4BF55E}"/>
              </a:ext>
            </a:extLst>
          </p:cNvPr>
          <p:cNvSpPr txBox="1"/>
          <p:nvPr/>
        </p:nvSpPr>
        <p:spPr>
          <a:xfrm>
            <a:off x="954157" y="2358887"/>
            <a:ext cx="10429460" cy="5078313"/>
          </a:xfrm>
          <a:prstGeom prst="rect">
            <a:avLst/>
          </a:prstGeom>
          <a:noFill/>
        </p:spPr>
        <p:txBody>
          <a:bodyPr wrap="square" rtlCol="0">
            <a:spAutoFit/>
          </a:bodyPr>
          <a:lstStyle/>
          <a:p>
            <a:r>
              <a:rPr lang="en-US" dirty="0"/>
              <a:t>Reading Lessons:</a:t>
            </a:r>
          </a:p>
          <a:p>
            <a:pPr marL="285750" indent="-285750">
              <a:buFont typeface="Arial" panose="020B0604020202020204" pitchFamily="34" charset="0"/>
              <a:buChar char="•"/>
            </a:pPr>
            <a:r>
              <a:rPr lang="en-US" dirty="0"/>
              <a:t>Discuss the difference between fiction and non fiction.</a:t>
            </a:r>
          </a:p>
          <a:p>
            <a:pPr marL="285750" indent="-285750">
              <a:buFont typeface="Arial" panose="020B0604020202020204" pitchFamily="34" charset="0"/>
              <a:buChar char="•"/>
            </a:pPr>
            <a:r>
              <a:rPr lang="en-US" dirty="0"/>
              <a:t>Make predictions about both stories.</a:t>
            </a:r>
          </a:p>
          <a:p>
            <a:pPr marL="285750" indent="-285750">
              <a:buFont typeface="Arial" panose="020B0604020202020204" pitchFamily="34" charset="0"/>
              <a:buChar char="•"/>
            </a:pPr>
            <a:r>
              <a:rPr lang="en-US" dirty="0"/>
              <a:t>Ample creative writing ideas; what magical creature would you like to meet if you were Zoey?, illustrate and describe </a:t>
            </a:r>
            <a:r>
              <a:rPr lang="en-US" dirty="0" err="1"/>
              <a:t>merhorses</a:t>
            </a:r>
            <a:r>
              <a:rPr lang="en-US" dirty="0"/>
              <a:t> and their caves, etc.</a:t>
            </a:r>
          </a:p>
          <a:p>
            <a:endParaRPr lang="en-US" dirty="0"/>
          </a:p>
          <a:p>
            <a:r>
              <a:rPr lang="en-US" dirty="0"/>
              <a:t>Science lessons:</a:t>
            </a:r>
          </a:p>
          <a:p>
            <a:pPr marL="285750" indent="-285750">
              <a:buFont typeface="Arial" panose="020B0604020202020204" pitchFamily="34" charset="0"/>
              <a:buChar char="•"/>
            </a:pPr>
            <a:r>
              <a:rPr lang="en-US" dirty="0"/>
              <a:t>After reading </a:t>
            </a:r>
            <a:r>
              <a:rPr lang="en-US" i="1" dirty="0" err="1"/>
              <a:t>Merhorses</a:t>
            </a:r>
            <a:r>
              <a:rPr lang="en-US" i="1" dirty="0"/>
              <a:t> and Bubbles, </a:t>
            </a:r>
            <a:r>
              <a:rPr lang="en-US" dirty="0"/>
              <a:t>students will discuss Zoey’s scientific journal and create their own to learn how to journal when completing experiments.</a:t>
            </a:r>
          </a:p>
          <a:p>
            <a:pPr marL="285750" indent="-285750">
              <a:buFont typeface="Arial" panose="020B0604020202020204" pitchFamily="34" charset="0"/>
              <a:buChar char="•"/>
            </a:pPr>
            <a:r>
              <a:rPr lang="en-US" dirty="0"/>
              <a:t>Create water viewers as Zoey does to be able to see under water.</a:t>
            </a:r>
          </a:p>
          <a:p>
            <a:pPr marL="285750" indent="-285750">
              <a:buFont typeface="Arial" panose="020B0604020202020204" pitchFamily="34" charset="0"/>
              <a:buChar char="•"/>
            </a:pPr>
            <a:r>
              <a:rPr lang="en-US" dirty="0"/>
              <a:t>Go on a walking field trip to a pond or stream near the school to observe the creatures that live near by.</a:t>
            </a:r>
          </a:p>
          <a:p>
            <a:pPr marL="285750" indent="-285750">
              <a:buFont typeface="Arial" panose="020B0604020202020204" pitchFamily="34" charset="0"/>
              <a:buChar char="•"/>
            </a:pPr>
            <a:r>
              <a:rPr lang="en-US" dirty="0"/>
              <a:t>Students can sketch in their journals the creatures that they see.</a:t>
            </a:r>
          </a:p>
          <a:p>
            <a:pPr marL="285750" indent="-285750">
              <a:buFont typeface="Arial" panose="020B0604020202020204" pitchFamily="34" charset="0"/>
              <a:buChar char="•"/>
            </a:pPr>
            <a:r>
              <a:rPr lang="en-US" dirty="0"/>
              <a:t>If pond or stream creatures are not easily seen, students can sketch the environment to predict what could live in or around the water.</a:t>
            </a:r>
          </a:p>
          <a:p>
            <a:pPr marL="285750" indent="-285750">
              <a:buFont typeface="Arial" panose="020B0604020202020204" pitchFamily="34" charset="0"/>
              <a:buChar char="•"/>
            </a:pPr>
            <a:r>
              <a:rPr lang="en-US" dirty="0"/>
              <a:t>Was the water clean and well taken care of or was there pollution?  This activity can also lead into a lesson on recycling and clean drinking water.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024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 Questions:</a:t>
            </a:r>
          </a:p>
        </p:txBody>
      </p:sp>
      <p:sp>
        <p:nvSpPr>
          <p:cNvPr id="3" name="TextBox 2">
            <a:extLst>
              <a:ext uri="{FF2B5EF4-FFF2-40B4-BE49-F238E27FC236}">
                <a16:creationId xmlns:a16="http://schemas.microsoft.com/office/drawing/2014/main" id="{B12CB5F2-68AE-4A20-BD24-2B0D858DE369}"/>
              </a:ext>
            </a:extLst>
          </p:cNvPr>
          <p:cNvSpPr txBox="1"/>
          <p:nvPr/>
        </p:nvSpPr>
        <p:spPr>
          <a:xfrm>
            <a:off x="1280160" y="1828456"/>
            <a:ext cx="9651359" cy="5391572"/>
          </a:xfrm>
          <a:prstGeom prst="rect">
            <a:avLst/>
          </a:prstGeom>
          <a:noFill/>
        </p:spPr>
        <p:txBody>
          <a:bodyPr wrap="square" rtlCol="0">
            <a:spAutoFit/>
          </a:bodyPr>
          <a:lstStyle/>
          <a:p>
            <a:endParaRPr lang="en-US" dirty="0"/>
          </a:p>
          <a:p>
            <a:pPr marL="342900" indent="-342900">
              <a:buAutoNum type="arabicPeriod"/>
            </a:pPr>
            <a:r>
              <a:rPr lang="en-US" sz="2000" dirty="0"/>
              <a:t>Which of the two stories is fictional and which is nonfictional?</a:t>
            </a:r>
          </a:p>
          <a:p>
            <a:pPr marL="342900" indent="-342900">
              <a:buAutoNum type="arabicPeriod"/>
            </a:pPr>
            <a:r>
              <a:rPr lang="en-US" sz="2000" dirty="0"/>
              <a:t>What science safety steps did Zoey use throughout the book?</a:t>
            </a:r>
          </a:p>
          <a:p>
            <a:pPr marL="342900" indent="-342900">
              <a:buAutoNum type="arabicPeriod"/>
            </a:pPr>
            <a:r>
              <a:rPr lang="en-US" sz="2000" dirty="0"/>
              <a:t>Why is it important to use those safety steps we talked about while conducting experiments?</a:t>
            </a:r>
          </a:p>
          <a:p>
            <a:pPr marL="342900" indent="-342900">
              <a:buAutoNum type="arabicPeriod"/>
            </a:pPr>
            <a:r>
              <a:rPr lang="en-US" sz="2000" dirty="0"/>
              <a:t>Why does Zoey think it was an unlucky day?</a:t>
            </a:r>
          </a:p>
          <a:p>
            <a:pPr marL="342900" indent="-342900">
              <a:buAutoNum type="arabicPeriod"/>
            </a:pPr>
            <a:r>
              <a:rPr lang="en-US" sz="2000" dirty="0"/>
              <a:t>What fictional pond creature stood out to you from the story?</a:t>
            </a:r>
          </a:p>
          <a:p>
            <a:pPr marL="342900" indent="-342900">
              <a:buAutoNum type="arabicPeriod"/>
            </a:pPr>
            <a:r>
              <a:rPr lang="en-US" sz="2000" dirty="0"/>
              <a:t>Does this creature remind you of an actual creature that you have learned about in this activity?</a:t>
            </a:r>
          </a:p>
          <a:p>
            <a:pPr marL="342900" indent="-342900">
              <a:buAutoNum type="arabicPeriod"/>
            </a:pPr>
            <a:r>
              <a:rPr lang="en-US" sz="2000" dirty="0"/>
              <a:t>What are some of the creatures that you learn about in the story </a:t>
            </a:r>
            <a:r>
              <a:rPr lang="en-US" sz="2000" i="1" dirty="0"/>
              <a:t>Over and Under the Pond</a:t>
            </a:r>
            <a:r>
              <a:rPr lang="en-US" sz="2000" dirty="0"/>
              <a:t>?</a:t>
            </a:r>
          </a:p>
          <a:p>
            <a:pPr marL="342900" indent="-342900">
              <a:buAutoNum type="arabicPeriod"/>
            </a:pPr>
            <a:r>
              <a:rPr lang="en-US" sz="2000" dirty="0"/>
              <a:t>Are there creatures from this story that you have seen or see near your homes?</a:t>
            </a:r>
          </a:p>
          <a:p>
            <a:pPr marL="342900" indent="-342900">
              <a:buAutoNum type="arabicPeriod"/>
            </a:pPr>
            <a:r>
              <a:rPr lang="en-US" sz="2000" dirty="0"/>
              <a:t>Why is it important to keep the water in our streams and ponds clean?</a:t>
            </a:r>
          </a:p>
          <a:p>
            <a:pPr marL="342900" indent="-342900">
              <a:buAutoNum type="arabicPeriod"/>
            </a:pPr>
            <a:r>
              <a:rPr lang="en-US" sz="2000" dirty="0"/>
              <a:t>Which story did you enjoy most and why?</a:t>
            </a:r>
          </a:p>
          <a:p>
            <a:pPr marL="342900" indent="-342900">
              <a:buAutoNum type="arabicPeriod"/>
            </a:pPr>
            <a:r>
              <a:rPr lang="en-US" sz="2000" dirty="0"/>
              <a:t>Were your predictions about the stories correct from the prereading activities?</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96613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2242</TotalTime>
  <Words>1607</Words>
  <Application>Microsoft Office PowerPoint</Application>
  <PresentationFormat>Widescreen</PresentationFormat>
  <Paragraphs>104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Educational subjects 16x9</vt:lpstr>
      <vt:lpstr>Paired Book Science Lesson Second Grade</vt:lpstr>
      <vt:lpstr>Pre-Reading Warm Up Activity:</vt:lpstr>
      <vt:lpstr>Fiction selection: Synopsis of - Zoey and Sassafras: merhorses and bubbles by Asia Citro</vt:lpstr>
      <vt:lpstr>Non-Fiction selection: Synopsis of – Over and Under the Pond by Kate Messner</vt:lpstr>
      <vt:lpstr>PowerPoint Presentation</vt:lpstr>
      <vt:lpstr>PowerPoint Presentation</vt:lpstr>
      <vt:lpstr>Lesson in the Library:</vt:lpstr>
      <vt:lpstr>Lessons for the classroom:</vt:lpstr>
      <vt:lpstr>Discussion Questions:</vt:lpstr>
      <vt:lpstr>Websites: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Paired Book Science Lesson Second Grade</dc:title>
  <dc:creator>Amanda Shepperd</dc:creator>
  <cp:lastModifiedBy>Amanda Shepperd</cp:lastModifiedBy>
  <cp:revision>40</cp:revision>
  <dcterms:created xsi:type="dcterms:W3CDTF">2019-07-21T13:02:37Z</dcterms:created>
  <dcterms:modified xsi:type="dcterms:W3CDTF">2019-07-23T02:24:59Z</dcterms:modified>
</cp:coreProperties>
</file>