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86"/>
    <p:restoredTop sz="94663"/>
  </p:normalViewPr>
  <p:slideViewPr>
    <p:cSldViewPr snapToGrid="0">
      <p:cViewPr varScale="1">
        <p:scale>
          <a:sx n="108" d="100"/>
          <a:sy n="108" d="100"/>
        </p:scale>
        <p:origin x="240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E85B99-6AC0-416C-85EB-6E30ABA9D66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DA351DD-C871-4B1C-99E2-84BA9FDFC1A1}">
      <dgm:prSet/>
      <dgm:spPr/>
      <dgm:t>
        <a:bodyPr/>
        <a:lstStyle/>
        <a:p>
          <a:r>
            <a:rPr lang="en-US"/>
            <a:t>Cybercrime involves illegal activities that are carried out using or aimed at networks and/or computers. </a:t>
          </a:r>
        </a:p>
      </dgm:t>
    </dgm:pt>
    <dgm:pt modelId="{03F37CCB-298F-490A-9253-17027F4A2AFC}" type="parTrans" cxnId="{7ADC6580-602A-4043-B0E9-2E3ECA9DBF62}">
      <dgm:prSet/>
      <dgm:spPr/>
      <dgm:t>
        <a:bodyPr/>
        <a:lstStyle/>
        <a:p>
          <a:endParaRPr lang="en-US"/>
        </a:p>
      </dgm:t>
    </dgm:pt>
    <dgm:pt modelId="{EE39840B-AAF6-42AB-A846-1B6A04F30EF8}" type="sibTrans" cxnId="{7ADC6580-602A-4043-B0E9-2E3ECA9DBF62}">
      <dgm:prSet/>
      <dgm:spPr/>
      <dgm:t>
        <a:bodyPr/>
        <a:lstStyle/>
        <a:p>
          <a:endParaRPr lang="en-US"/>
        </a:p>
      </dgm:t>
    </dgm:pt>
    <dgm:pt modelId="{073D98C0-32DA-4DD4-A0BA-64A22DF0CCAF}">
      <dgm:prSet/>
      <dgm:spPr/>
      <dgm:t>
        <a:bodyPr/>
        <a:lstStyle/>
        <a:p>
          <a:r>
            <a:rPr lang="en-US"/>
            <a:t>Understanding the different categories is key to developing effective strategies to prevent and respond to these threats. </a:t>
          </a:r>
        </a:p>
      </dgm:t>
    </dgm:pt>
    <dgm:pt modelId="{FC61DA0B-090B-4D21-A55D-2DB91CE06733}" type="parTrans" cxnId="{2A67CF2D-E6E5-4142-BBFD-1033C292A159}">
      <dgm:prSet/>
      <dgm:spPr/>
      <dgm:t>
        <a:bodyPr/>
        <a:lstStyle/>
        <a:p>
          <a:endParaRPr lang="en-US"/>
        </a:p>
      </dgm:t>
    </dgm:pt>
    <dgm:pt modelId="{91F20659-2F67-4187-A558-9899AF3C6679}" type="sibTrans" cxnId="{2A67CF2D-E6E5-4142-BBFD-1033C292A159}">
      <dgm:prSet/>
      <dgm:spPr/>
      <dgm:t>
        <a:bodyPr/>
        <a:lstStyle/>
        <a:p>
          <a:endParaRPr lang="en-US"/>
        </a:p>
      </dgm:t>
    </dgm:pt>
    <dgm:pt modelId="{65E63B06-5AC6-564C-AB26-A0BE4C83BCCB}" type="pres">
      <dgm:prSet presAssocID="{16E85B99-6AC0-416C-85EB-6E30ABA9D66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10CD690-093B-254C-AD17-15BD5B153427}" type="pres">
      <dgm:prSet presAssocID="{5DA351DD-C871-4B1C-99E2-84BA9FDFC1A1}" presName="hierRoot1" presStyleCnt="0"/>
      <dgm:spPr/>
    </dgm:pt>
    <dgm:pt modelId="{931B6DEE-4E03-914D-9920-E7681813C303}" type="pres">
      <dgm:prSet presAssocID="{5DA351DD-C871-4B1C-99E2-84BA9FDFC1A1}" presName="composite" presStyleCnt="0"/>
      <dgm:spPr/>
    </dgm:pt>
    <dgm:pt modelId="{F0A4156C-DCF5-B248-B1B1-D19772C50283}" type="pres">
      <dgm:prSet presAssocID="{5DA351DD-C871-4B1C-99E2-84BA9FDFC1A1}" presName="background" presStyleLbl="node0" presStyleIdx="0" presStyleCnt="2"/>
      <dgm:spPr/>
    </dgm:pt>
    <dgm:pt modelId="{B5E8310F-8904-F24A-B4B2-A82F1394DD24}" type="pres">
      <dgm:prSet presAssocID="{5DA351DD-C871-4B1C-99E2-84BA9FDFC1A1}" presName="text" presStyleLbl="fgAcc0" presStyleIdx="0" presStyleCnt="2">
        <dgm:presLayoutVars>
          <dgm:chPref val="3"/>
        </dgm:presLayoutVars>
      </dgm:prSet>
      <dgm:spPr/>
    </dgm:pt>
    <dgm:pt modelId="{AD3874B9-70D3-8F40-9879-81C66A4BDF6B}" type="pres">
      <dgm:prSet presAssocID="{5DA351DD-C871-4B1C-99E2-84BA9FDFC1A1}" presName="hierChild2" presStyleCnt="0"/>
      <dgm:spPr/>
    </dgm:pt>
    <dgm:pt modelId="{6B2B11F8-3D2C-C442-9E21-A4153764FEEE}" type="pres">
      <dgm:prSet presAssocID="{073D98C0-32DA-4DD4-A0BA-64A22DF0CCAF}" presName="hierRoot1" presStyleCnt="0"/>
      <dgm:spPr/>
    </dgm:pt>
    <dgm:pt modelId="{A12844E3-88AD-FD4D-8F17-DF2F301C4C8F}" type="pres">
      <dgm:prSet presAssocID="{073D98C0-32DA-4DD4-A0BA-64A22DF0CCAF}" presName="composite" presStyleCnt="0"/>
      <dgm:spPr/>
    </dgm:pt>
    <dgm:pt modelId="{3CE61EB5-B167-7849-AAB2-7719857FFDB3}" type="pres">
      <dgm:prSet presAssocID="{073D98C0-32DA-4DD4-A0BA-64A22DF0CCAF}" presName="background" presStyleLbl="node0" presStyleIdx="1" presStyleCnt="2"/>
      <dgm:spPr/>
    </dgm:pt>
    <dgm:pt modelId="{7E12F267-FDAF-9448-94BF-7C45765DDA7C}" type="pres">
      <dgm:prSet presAssocID="{073D98C0-32DA-4DD4-A0BA-64A22DF0CCAF}" presName="text" presStyleLbl="fgAcc0" presStyleIdx="1" presStyleCnt="2">
        <dgm:presLayoutVars>
          <dgm:chPref val="3"/>
        </dgm:presLayoutVars>
      </dgm:prSet>
      <dgm:spPr/>
    </dgm:pt>
    <dgm:pt modelId="{B3961DE1-B553-E543-8063-3E43E7309631}" type="pres">
      <dgm:prSet presAssocID="{073D98C0-32DA-4DD4-A0BA-64A22DF0CCAF}" presName="hierChild2" presStyleCnt="0"/>
      <dgm:spPr/>
    </dgm:pt>
  </dgm:ptLst>
  <dgm:cxnLst>
    <dgm:cxn modelId="{2A67CF2D-E6E5-4142-BBFD-1033C292A159}" srcId="{16E85B99-6AC0-416C-85EB-6E30ABA9D660}" destId="{073D98C0-32DA-4DD4-A0BA-64A22DF0CCAF}" srcOrd="1" destOrd="0" parTransId="{FC61DA0B-090B-4D21-A55D-2DB91CE06733}" sibTransId="{91F20659-2F67-4187-A558-9899AF3C6679}"/>
    <dgm:cxn modelId="{7ADC6580-602A-4043-B0E9-2E3ECA9DBF62}" srcId="{16E85B99-6AC0-416C-85EB-6E30ABA9D660}" destId="{5DA351DD-C871-4B1C-99E2-84BA9FDFC1A1}" srcOrd="0" destOrd="0" parTransId="{03F37CCB-298F-490A-9253-17027F4A2AFC}" sibTransId="{EE39840B-AAF6-42AB-A846-1B6A04F30EF8}"/>
    <dgm:cxn modelId="{77D3DC97-29ED-8B40-8BFD-B4575A499DDC}" type="presOf" srcId="{5DA351DD-C871-4B1C-99E2-84BA9FDFC1A1}" destId="{B5E8310F-8904-F24A-B4B2-A82F1394DD24}" srcOrd="0" destOrd="0" presId="urn:microsoft.com/office/officeart/2005/8/layout/hierarchy1"/>
    <dgm:cxn modelId="{CF7554B7-10F1-1A46-92DA-B7B3AC48FBC4}" type="presOf" srcId="{16E85B99-6AC0-416C-85EB-6E30ABA9D660}" destId="{65E63B06-5AC6-564C-AB26-A0BE4C83BCCB}" srcOrd="0" destOrd="0" presId="urn:microsoft.com/office/officeart/2005/8/layout/hierarchy1"/>
    <dgm:cxn modelId="{AA2DE7EB-3254-9A47-B8AE-A5F702FE48C0}" type="presOf" srcId="{073D98C0-32DA-4DD4-A0BA-64A22DF0CCAF}" destId="{7E12F267-FDAF-9448-94BF-7C45765DDA7C}" srcOrd="0" destOrd="0" presId="urn:microsoft.com/office/officeart/2005/8/layout/hierarchy1"/>
    <dgm:cxn modelId="{2C54E716-B829-194B-B9C9-28D7B8237CA4}" type="presParOf" srcId="{65E63B06-5AC6-564C-AB26-A0BE4C83BCCB}" destId="{110CD690-093B-254C-AD17-15BD5B153427}" srcOrd="0" destOrd="0" presId="urn:microsoft.com/office/officeart/2005/8/layout/hierarchy1"/>
    <dgm:cxn modelId="{390AF0B3-5A2D-314D-AEFB-6A5CFB46C775}" type="presParOf" srcId="{110CD690-093B-254C-AD17-15BD5B153427}" destId="{931B6DEE-4E03-914D-9920-E7681813C303}" srcOrd="0" destOrd="0" presId="urn:microsoft.com/office/officeart/2005/8/layout/hierarchy1"/>
    <dgm:cxn modelId="{D718B91B-EC1C-E14E-9B82-432349B6154D}" type="presParOf" srcId="{931B6DEE-4E03-914D-9920-E7681813C303}" destId="{F0A4156C-DCF5-B248-B1B1-D19772C50283}" srcOrd="0" destOrd="0" presId="urn:microsoft.com/office/officeart/2005/8/layout/hierarchy1"/>
    <dgm:cxn modelId="{FB7AA6F4-EFD8-984F-B507-5D960FF12C07}" type="presParOf" srcId="{931B6DEE-4E03-914D-9920-E7681813C303}" destId="{B5E8310F-8904-F24A-B4B2-A82F1394DD24}" srcOrd="1" destOrd="0" presId="urn:microsoft.com/office/officeart/2005/8/layout/hierarchy1"/>
    <dgm:cxn modelId="{2CF131AF-17B6-2548-A531-3BE5D86C1923}" type="presParOf" srcId="{110CD690-093B-254C-AD17-15BD5B153427}" destId="{AD3874B9-70D3-8F40-9879-81C66A4BDF6B}" srcOrd="1" destOrd="0" presId="urn:microsoft.com/office/officeart/2005/8/layout/hierarchy1"/>
    <dgm:cxn modelId="{D27D0301-84BB-7342-8DA8-6CD1ECA38D0A}" type="presParOf" srcId="{65E63B06-5AC6-564C-AB26-A0BE4C83BCCB}" destId="{6B2B11F8-3D2C-C442-9E21-A4153764FEEE}" srcOrd="1" destOrd="0" presId="urn:microsoft.com/office/officeart/2005/8/layout/hierarchy1"/>
    <dgm:cxn modelId="{7570774A-6B42-3642-8CB5-3C0E6C704769}" type="presParOf" srcId="{6B2B11F8-3D2C-C442-9E21-A4153764FEEE}" destId="{A12844E3-88AD-FD4D-8F17-DF2F301C4C8F}" srcOrd="0" destOrd="0" presId="urn:microsoft.com/office/officeart/2005/8/layout/hierarchy1"/>
    <dgm:cxn modelId="{B0449586-E0E2-FE4F-AD08-19420E386579}" type="presParOf" srcId="{A12844E3-88AD-FD4D-8F17-DF2F301C4C8F}" destId="{3CE61EB5-B167-7849-AAB2-7719857FFDB3}" srcOrd="0" destOrd="0" presId="urn:microsoft.com/office/officeart/2005/8/layout/hierarchy1"/>
    <dgm:cxn modelId="{442F6ACD-B155-B940-A8CF-DF21CB19A1FE}" type="presParOf" srcId="{A12844E3-88AD-FD4D-8F17-DF2F301C4C8F}" destId="{7E12F267-FDAF-9448-94BF-7C45765DDA7C}" srcOrd="1" destOrd="0" presId="urn:microsoft.com/office/officeart/2005/8/layout/hierarchy1"/>
    <dgm:cxn modelId="{6CFD18F9-F81C-9048-9588-BC68598D1FDA}" type="presParOf" srcId="{6B2B11F8-3D2C-C442-9E21-A4153764FEEE}" destId="{B3961DE1-B553-E543-8063-3E43E730963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2D1858-38D3-4761-B8BD-C7E8A4DBAF41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F9C42FF-AB5A-4CBB-BC1A-2E92FEDFC472}">
      <dgm:prSet/>
      <dgm:spPr/>
      <dgm:t>
        <a:bodyPr/>
        <a:lstStyle/>
        <a:p>
          <a:r>
            <a:rPr lang="en-US" dirty="0"/>
            <a:t>Cyberviolence (Crimes </a:t>
          </a:r>
          <a:r>
            <a:rPr lang="en-US"/>
            <a:t>against individuals)</a:t>
          </a:r>
          <a:endParaRPr lang="en-US" dirty="0"/>
        </a:p>
      </dgm:t>
    </dgm:pt>
    <dgm:pt modelId="{025A31E7-33A9-450E-917E-BE146B669F08}" type="parTrans" cxnId="{2178155A-847E-4F97-ADA5-61607392E3C7}">
      <dgm:prSet/>
      <dgm:spPr/>
      <dgm:t>
        <a:bodyPr/>
        <a:lstStyle/>
        <a:p>
          <a:endParaRPr lang="en-US"/>
        </a:p>
      </dgm:t>
    </dgm:pt>
    <dgm:pt modelId="{B66A8E27-F7ED-4BE7-B6A5-78ECE2EBA02F}" type="sibTrans" cxnId="{2178155A-847E-4F97-ADA5-61607392E3C7}">
      <dgm:prSet/>
      <dgm:spPr/>
      <dgm:t>
        <a:bodyPr/>
        <a:lstStyle/>
        <a:p>
          <a:endParaRPr lang="en-US"/>
        </a:p>
      </dgm:t>
    </dgm:pt>
    <dgm:pt modelId="{E4895B84-74B2-4B78-88CE-A3E9EB0B7283}">
      <dgm:prSet/>
      <dgm:spPr/>
      <dgm:t>
        <a:bodyPr/>
        <a:lstStyle/>
        <a:p>
          <a:r>
            <a:rPr lang="en-US"/>
            <a:t>Cybertrespass (Crimes against property)</a:t>
          </a:r>
        </a:p>
      </dgm:t>
    </dgm:pt>
    <dgm:pt modelId="{8B7F75D9-68D2-4FAF-9B0B-889E30692A2E}" type="parTrans" cxnId="{B00C4D8C-979F-4A17-BA7B-5D5E70BC2BBA}">
      <dgm:prSet/>
      <dgm:spPr/>
      <dgm:t>
        <a:bodyPr/>
        <a:lstStyle/>
        <a:p>
          <a:endParaRPr lang="en-US"/>
        </a:p>
      </dgm:t>
    </dgm:pt>
    <dgm:pt modelId="{6F218552-E46C-4236-BE50-2EA26C6CD36C}" type="sibTrans" cxnId="{B00C4D8C-979F-4A17-BA7B-5D5E70BC2BBA}">
      <dgm:prSet/>
      <dgm:spPr/>
      <dgm:t>
        <a:bodyPr/>
        <a:lstStyle/>
        <a:p>
          <a:endParaRPr lang="en-US"/>
        </a:p>
      </dgm:t>
    </dgm:pt>
    <dgm:pt modelId="{694734DD-C53F-4548-8DB6-671B957AA455}">
      <dgm:prSet/>
      <dgm:spPr/>
      <dgm:t>
        <a:bodyPr/>
        <a:lstStyle/>
        <a:p>
          <a:r>
            <a:rPr lang="en-US"/>
            <a:t>Cyberfraud (White collar crimes)</a:t>
          </a:r>
        </a:p>
      </dgm:t>
    </dgm:pt>
    <dgm:pt modelId="{6612D66E-C326-4FF6-A726-8E44F643415A}" type="parTrans" cxnId="{6ED7075B-AE94-4607-A517-AA2CF7507DA3}">
      <dgm:prSet/>
      <dgm:spPr/>
      <dgm:t>
        <a:bodyPr/>
        <a:lstStyle/>
        <a:p>
          <a:endParaRPr lang="en-US"/>
        </a:p>
      </dgm:t>
    </dgm:pt>
    <dgm:pt modelId="{17FC184D-38E4-4BE4-BB23-09C6FEA01B37}" type="sibTrans" cxnId="{6ED7075B-AE94-4607-A517-AA2CF7507DA3}">
      <dgm:prSet/>
      <dgm:spPr/>
      <dgm:t>
        <a:bodyPr/>
        <a:lstStyle/>
        <a:p>
          <a:endParaRPr lang="en-US"/>
        </a:p>
      </dgm:t>
    </dgm:pt>
    <dgm:pt modelId="{0F370F6F-0CC2-42B8-91E5-E16E5A611D60}">
      <dgm:prSet/>
      <dgm:spPr/>
      <dgm:t>
        <a:bodyPr/>
        <a:lstStyle/>
        <a:p>
          <a:r>
            <a:rPr lang="en-US"/>
            <a:t>Cyberpornography (Crimes against society/morality)</a:t>
          </a:r>
        </a:p>
      </dgm:t>
    </dgm:pt>
    <dgm:pt modelId="{473415AF-040C-4760-9699-60EBF5632A52}" type="parTrans" cxnId="{FC393756-0FCA-486E-BF2C-B3D827478B40}">
      <dgm:prSet/>
      <dgm:spPr/>
      <dgm:t>
        <a:bodyPr/>
        <a:lstStyle/>
        <a:p>
          <a:endParaRPr lang="en-US"/>
        </a:p>
      </dgm:t>
    </dgm:pt>
    <dgm:pt modelId="{6B530ABC-15A9-4BCF-B578-F55405A0A421}" type="sibTrans" cxnId="{FC393756-0FCA-486E-BF2C-B3D827478B40}">
      <dgm:prSet/>
      <dgm:spPr/>
      <dgm:t>
        <a:bodyPr/>
        <a:lstStyle/>
        <a:p>
          <a:endParaRPr lang="en-US"/>
        </a:p>
      </dgm:t>
    </dgm:pt>
    <dgm:pt modelId="{CA036696-4C03-FC41-AE3E-8D126443DE3A}" type="pres">
      <dgm:prSet presAssocID="{092D1858-38D3-4761-B8BD-C7E8A4DBAF41}" presName="matrix" presStyleCnt="0">
        <dgm:presLayoutVars>
          <dgm:chMax val="1"/>
          <dgm:dir/>
          <dgm:resizeHandles val="exact"/>
        </dgm:presLayoutVars>
      </dgm:prSet>
      <dgm:spPr/>
    </dgm:pt>
    <dgm:pt modelId="{FBE40C5B-E17C-164F-AB22-4AF24B76C76C}" type="pres">
      <dgm:prSet presAssocID="{092D1858-38D3-4761-B8BD-C7E8A4DBAF41}" presName="diamond" presStyleLbl="bgShp" presStyleIdx="0" presStyleCnt="1"/>
      <dgm:spPr/>
    </dgm:pt>
    <dgm:pt modelId="{4A398FE2-EA89-1A4C-8DEB-4EB48B9E1CAE}" type="pres">
      <dgm:prSet presAssocID="{092D1858-38D3-4761-B8BD-C7E8A4DBAF41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11E46792-B83E-3946-98DC-1E3FA82E00D4}" type="pres">
      <dgm:prSet presAssocID="{092D1858-38D3-4761-B8BD-C7E8A4DBAF41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760A89A-1EC2-3040-A9E9-8FBC7871A79F}" type="pres">
      <dgm:prSet presAssocID="{092D1858-38D3-4761-B8BD-C7E8A4DBAF41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013374B3-D9B9-3D47-80AA-D124EA40C598}" type="pres">
      <dgm:prSet presAssocID="{092D1858-38D3-4761-B8BD-C7E8A4DBAF41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3B05EE3D-93C1-0F45-A8E0-9F2916B5890C}" type="presOf" srcId="{8F9C42FF-AB5A-4CBB-BC1A-2E92FEDFC472}" destId="{4A398FE2-EA89-1A4C-8DEB-4EB48B9E1CAE}" srcOrd="0" destOrd="0" presId="urn:microsoft.com/office/officeart/2005/8/layout/matrix3"/>
    <dgm:cxn modelId="{FC393756-0FCA-486E-BF2C-B3D827478B40}" srcId="{092D1858-38D3-4761-B8BD-C7E8A4DBAF41}" destId="{0F370F6F-0CC2-42B8-91E5-E16E5A611D60}" srcOrd="3" destOrd="0" parTransId="{473415AF-040C-4760-9699-60EBF5632A52}" sibTransId="{6B530ABC-15A9-4BCF-B578-F55405A0A421}"/>
    <dgm:cxn modelId="{2178155A-847E-4F97-ADA5-61607392E3C7}" srcId="{092D1858-38D3-4761-B8BD-C7E8A4DBAF41}" destId="{8F9C42FF-AB5A-4CBB-BC1A-2E92FEDFC472}" srcOrd="0" destOrd="0" parTransId="{025A31E7-33A9-450E-917E-BE146B669F08}" sibTransId="{B66A8E27-F7ED-4BE7-B6A5-78ECE2EBA02F}"/>
    <dgm:cxn modelId="{6ED7075B-AE94-4607-A517-AA2CF7507DA3}" srcId="{092D1858-38D3-4761-B8BD-C7E8A4DBAF41}" destId="{694734DD-C53F-4548-8DB6-671B957AA455}" srcOrd="2" destOrd="0" parTransId="{6612D66E-C326-4FF6-A726-8E44F643415A}" sibTransId="{17FC184D-38E4-4BE4-BB23-09C6FEA01B37}"/>
    <dgm:cxn modelId="{3B36CC67-F4FF-134F-B0A1-BD35C127CB01}" type="presOf" srcId="{E4895B84-74B2-4B78-88CE-A3E9EB0B7283}" destId="{11E46792-B83E-3946-98DC-1E3FA82E00D4}" srcOrd="0" destOrd="0" presId="urn:microsoft.com/office/officeart/2005/8/layout/matrix3"/>
    <dgm:cxn modelId="{AB2E6E6C-E896-2B4F-AA57-D091556B74BE}" type="presOf" srcId="{694734DD-C53F-4548-8DB6-671B957AA455}" destId="{A760A89A-1EC2-3040-A9E9-8FBC7871A79F}" srcOrd="0" destOrd="0" presId="urn:microsoft.com/office/officeart/2005/8/layout/matrix3"/>
    <dgm:cxn modelId="{16A44982-99C3-C646-838F-253F859D4528}" type="presOf" srcId="{0F370F6F-0CC2-42B8-91E5-E16E5A611D60}" destId="{013374B3-D9B9-3D47-80AA-D124EA40C598}" srcOrd="0" destOrd="0" presId="urn:microsoft.com/office/officeart/2005/8/layout/matrix3"/>
    <dgm:cxn modelId="{B00C4D8C-979F-4A17-BA7B-5D5E70BC2BBA}" srcId="{092D1858-38D3-4761-B8BD-C7E8A4DBAF41}" destId="{E4895B84-74B2-4B78-88CE-A3E9EB0B7283}" srcOrd="1" destOrd="0" parTransId="{8B7F75D9-68D2-4FAF-9B0B-889E30692A2E}" sibTransId="{6F218552-E46C-4236-BE50-2EA26C6CD36C}"/>
    <dgm:cxn modelId="{30C91DE1-29BA-E645-BC41-FAAA9882654C}" type="presOf" srcId="{092D1858-38D3-4761-B8BD-C7E8A4DBAF41}" destId="{CA036696-4C03-FC41-AE3E-8D126443DE3A}" srcOrd="0" destOrd="0" presId="urn:microsoft.com/office/officeart/2005/8/layout/matrix3"/>
    <dgm:cxn modelId="{632C94A2-0B29-6148-9E97-F8D45C88F336}" type="presParOf" srcId="{CA036696-4C03-FC41-AE3E-8D126443DE3A}" destId="{FBE40C5B-E17C-164F-AB22-4AF24B76C76C}" srcOrd="0" destOrd="0" presId="urn:microsoft.com/office/officeart/2005/8/layout/matrix3"/>
    <dgm:cxn modelId="{A54C3753-43C7-F347-9371-1DDC5B405481}" type="presParOf" srcId="{CA036696-4C03-FC41-AE3E-8D126443DE3A}" destId="{4A398FE2-EA89-1A4C-8DEB-4EB48B9E1CAE}" srcOrd="1" destOrd="0" presId="urn:microsoft.com/office/officeart/2005/8/layout/matrix3"/>
    <dgm:cxn modelId="{1EC84AE7-1347-B54B-AFA4-625216760BBB}" type="presParOf" srcId="{CA036696-4C03-FC41-AE3E-8D126443DE3A}" destId="{11E46792-B83E-3946-98DC-1E3FA82E00D4}" srcOrd="2" destOrd="0" presId="urn:microsoft.com/office/officeart/2005/8/layout/matrix3"/>
    <dgm:cxn modelId="{B0A29A95-99A8-1C40-A3D4-8E7A7426508D}" type="presParOf" srcId="{CA036696-4C03-FC41-AE3E-8D126443DE3A}" destId="{A760A89A-1EC2-3040-A9E9-8FBC7871A79F}" srcOrd="3" destOrd="0" presId="urn:microsoft.com/office/officeart/2005/8/layout/matrix3"/>
    <dgm:cxn modelId="{EB75928D-0DF0-E740-8A26-82FDE6F4B69F}" type="presParOf" srcId="{CA036696-4C03-FC41-AE3E-8D126443DE3A}" destId="{013374B3-D9B9-3D47-80AA-D124EA40C598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8821381-A6BB-44A1-B5A4-BD9ED6CBA1D9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F24206F-6394-4AFE-B137-26F256D08CAA}">
      <dgm:prSet/>
      <dgm:spPr/>
      <dgm:t>
        <a:bodyPr/>
        <a:lstStyle/>
        <a:p>
          <a:r>
            <a:rPr lang="en-US"/>
            <a:t>Step 1 –  Discovery of weakness/es  that can be exploited </a:t>
          </a:r>
        </a:p>
      </dgm:t>
    </dgm:pt>
    <dgm:pt modelId="{DE875C60-6EC8-49FF-AE52-02BDC6F2D270}" type="parTrans" cxnId="{C2346873-A538-49B5-ADD9-6806FC26523E}">
      <dgm:prSet/>
      <dgm:spPr/>
      <dgm:t>
        <a:bodyPr/>
        <a:lstStyle/>
        <a:p>
          <a:endParaRPr lang="en-US"/>
        </a:p>
      </dgm:t>
    </dgm:pt>
    <dgm:pt modelId="{716A733E-7A96-44BA-AAE3-D9EBE58CF7CE}" type="sibTrans" cxnId="{C2346873-A538-49B5-ADD9-6806FC26523E}">
      <dgm:prSet/>
      <dgm:spPr/>
      <dgm:t>
        <a:bodyPr/>
        <a:lstStyle/>
        <a:p>
          <a:endParaRPr lang="en-US"/>
        </a:p>
      </dgm:t>
    </dgm:pt>
    <dgm:pt modelId="{4ABEE083-1E57-4E26-B765-CF99D6CA1788}">
      <dgm:prSet/>
      <dgm:spPr/>
      <dgm:t>
        <a:bodyPr/>
        <a:lstStyle/>
        <a:p>
          <a:r>
            <a:rPr lang="en-US"/>
            <a:t>Step 2 – Using the identified weaknesses to gain unauthorized access into the system/network.</a:t>
          </a:r>
        </a:p>
      </dgm:t>
    </dgm:pt>
    <dgm:pt modelId="{F4D476F9-592A-4A8C-A141-3EE90D04D099}" type="parTrans" cxnId="{E9A99D67-FE1E-4EC5-87FA-6225EDB8E06D}">
      <dgm:prSet/>
      <dgm:spPr/>
      <dgm:t>
        <a:bodyPr/>
        <a:lstStyle/>
        <a:p>
          <a:endParaRPr lang="en-US"/>
        </a:p>
      </dgm:t>
    </dgm:pt>
    <dgm:pt modelId="{29AC8515-093E-4643-8ED0-846A1EB04742}" type="sibTrans" cxnId="{E9A99D67-FE1E-4EC5-87FA-6225EDB8E06D}">
      <dgm:prSet/>
      <dgm:spPr/>
      <dgm:t>
        <a:bodyPr/>
        <a:lstStyle/>
        <a:p>
          <a:endParaRPr lang="en-US"/>
        </a:p>
      </dgm:t>
    </dgm:pt>
    <dgm:pt modelId="{AE027AF8-E02A-4B61-B312-33F8CD0FB185}">
      <dgm:prSet/>
      <dgm:spPr/>
      <dgm:t>
        <a:bodyPr/>
        <a:lstStyle/>
        <a:p>
          <a:r>
            <a:rPr lang="en-US"/>
            <a:t>Step 3 – Gain access and extract personal data</a:t>
          </a:r>
        </a:p>
      </dgm:t>
    </dgm:pt>
    <dgm:pt modelId="{FF3EB584-B1C7-4446-8E91-EA20D64BF540}" type="parTrans" cxnId="{614F1630-F3DF-4C31-9342-ADA8CFFF9BCF}">
      <dgm:prSet/>
      <dgm:spPr/>
      <dgm:t>
        <a:bodyPr/>
        <a:lstStyle/>
        <a:p>
          <a:endParaRPr lang="en-US"/>
        </a:p>
      </dgm:t>
    </dgm:pt>
    <dgm:pt modelId="{C9746C59-A6C1-4F54-B708-B08166F01C74}" type="sibTrans" cxnId="{614F1630-F3DF-4C31-9342-ADA8CFFF9BCF}">
      <dgm:prSet/>
      <dgm:spPr/>
      <dgm:t>
        <a:bodyPr/>
        <a:lstStyle/>
        <a:p>
          <a:endParaRPr lang="en-US"/>
        </a:p>
      </dgm:t>
    </dgm:pt>
    <dgm:pt modelId="{4C20C1E3-7AC6-409E-A575-6E6B6256EBA4}">
      <dgm:prSet/>
      <dgm:spPr/>
      <dgm:t>
        <a:bodyPr/>
        <a:lstStyle/>
        <a:p>
          <a:r>
            <a:rPr lang="en-US"/>
            <a:t>Step 4  -  Implement response and recovery measures</a:t>
          </a:r>
        </a:p>
      </dgm:t>
    </dgm:pt>
    <dgm:pt modelId="{3AF9A7C4-E308-401D-ABD4-98E46FCD4C82}" type="parTrans" cxnId="{15A8EA15-F433-4074-8A58-40B8B97DCD2C}">
      <dgm:prSet/>
      <dgm:spPr/>
      <dgm:t>
        <a:bodyPr/>
        <a:lstStyle/>
        <a:p>
          <a:endParaRPr lang="en-US"/>
        </a:p>
      </dgm:t>
    </dgm:pt>
    <dgm:pt modelId="{390A7FD5-2D75-496E-A352-EFCC00520718}" type="sibTrans" cxnId="{15A8EA15-F433-4074-8A58-40B8B97DCD2C}">
      <dgm:prSet/>
      <dgm:spPr/>
      <dgm:t>
        <a:bodyPr/>
        <a:lstStyle/>
        <a:p>
          <a:endParaRPr lang="en-US"/>
        </a:p>
      </dgm:t>
    </dgm:pt>
    <dgm:pt modelId="{C16C509A-6CD2-374A-BC1F-09ABE0C24D6A}" type="pres">
      <dgm:prSet presAssocID="{88821381-A6BB-44A1-B5A4-BD9ED6CBA1D9}" presName="Name0" presStyleCnt="0">
        <dgm:presLayoutVars>
          <dgm:dir/>
          <dgm:resizeHandles val="exact"/>
        </dgm:presLayoutVars>
      </dgm:prSet>
      <dgm:spPr/>
    </dgm:pt>
    <dgm:pt modelId="{4AB072C5-D2E3-DE4B-9B54-476160B5537A}" type="pres">
      <dgm:prSet presAssocID="{CF24206F-6394-4AFE-B137-26F256D08CAA}" presName="node" presStyleLbl="node1" presStyleIdx="0" presStyleCnt="4">
        <dgm:presLayoutVars>
          <dgm:bulletEnabled val="1"/>
        </dgm:presLayoutVars>
      </dgm:prSet>
      <dgm:spPr/>
    </dgm:pt>
    <dgm:pt modelId="{370500D1-B54D-FB4F-8CAE-ACD1102B6B78}" type="pres">
      <dgm:prSet presAssocID="{716A733E-7A96-44BA-AAE3-D9EBE58CF7CE}" presName="sibTrans" presStyleLbl="sibTrans1D1" presStyleIdx="0" presStyleCnt="3"/>
      <dgm:spPr/>
    </dgm:pt>
    <dgm:pt modelId="{05886988-68E5-ED44-83D6-7D7AB4F6EFBB}" type="pres">
      <dgm:prSet presAssocID="{716A733E-7A96-44BA-AAE3-D9EBE58CF7CE}" presName="connectorText" presStyleLbl="sibTrans1D1" presStyleIdx="0" presStyleCnt="3"/>
      <dgm:spPr/>
    </dgm:pt>
    <dgm:pt modelId="{E364FB21-2F10-A94F-B256-3C3CBAE1A0E8}" type="pres">
      <dgm:prSet presAssocID="{4ABEE083-1E57-4E26-B765-CF99D6CA1788}" presName="node" presStyleLbl="node1" presStyleIdx="1" presStyleCnt="4">
        <dgm:presLayoutVars>
          <dgm:bulletEnabled val="1"/>
        </dgm:presLayoutVars>
      </dgm:prSet>
      <dgm:spPr/>
    </dgm:pt>
    <dgm:pt modelId="{21852811-C19B-4849-9934-A69A02EA1381}" type="pres">
      <dgm:prSet presAssocID="{29AC8515-093E-4643-8ED0-846A1EB04742}" presName="sibTrans" presStyleLbl="sibTrans1D1" presStyleIdx="1" presStyleCnt="3"/>
      <dgm:spPr/>
    </dgm:pt>
    <dgm:pt modelId="{2E23439B-BAAD-4140-AFB8-D484B0B477D5}" type="pres">
      <dgm:prSet presAssocID="{29AC8515-093E-4643-8ED0-846A1EB04742}" presName="connectorText" presStyleLbl="sibTrans1D1" presStyleIdx="1" presStyleCnt="3"/>
      <dgm:spPr/>
    </dgm:pt>
    <dgm:pt modelId="{D4074035-5D31-C448-BC15-3FDEB42A4880}" type="pres">
      <dgm:prSet presAssocID="{AE027AF8-E02A-4B61-B312-33F8CD0FB185}" presName="node" presStyleLbl="node1" presStyleIdx="2" presStyleCnt="4">
        <dgm:presLayoutVars>
          <dgm:bulletEnabled val="1"/>
        </dgm:presLayoutVars>
      </dgm:prSet>
      <dgm:spPr/>
    </dgm:pt>
    <dgm:pt modelId="{F68F3984-ADED-0441-88FF-DB8116652A69}" type="pres">
      <dgm:prSet presAssocID="{C9746C59-A6C1-4F54-B708-B08166F01C74}" presName="sibTrans" presStyleLbl="sibTrans1D1" presStyleIdx="2" presStyleCnt="3"/>
      <dgm:spPr/>
    </dgm:pt>
    <dgm:pt modelId="{5A302150-FD3F-5542-B893-71474219E127}" type="pres">
      <dgm:prSet presAssocID="{C9746C59-A6C1-4F54-B708-B08166F01C74}" presName="connectorText" presStyleLbl="sibTrans1D1" presStyleIdx="2" presStyleCnt="3"/>
      <dgm:spPr/>
    </dgm:pt>
    <dgm:pt modelId="{28A0A1C3-E46F-E74D-B3AF-B9883FFA0D7D}" type="pres">
      <dgm:prSet presAssocID="{4C20C1E3-7AC6-409E-A575-6E6B6256EBA4}" presName="node" presStyleLbl="node1" presStyleIdx="3" presStyleCnt="4">
        <dgm:presLayoutVars>
          <dgm:bulletEnabled val="1"/>
        </dgm:presLayoutVars>
      </dgm:prSet>
      <dgm:spPr/>
    </dgm:pt>
  </dgm:ptLst>
  <dgm:cxnLst>
    <dgm:cxn modelId="{15A8EA15-F433-4074-8A58-40B8B97DCD2C}" srcId="{88821381-A6BB-44A1-B5A4-BD9ED6CBA1D9}" destId="{4C20C1E3-7AC6-409E-A575-6E6B6256EBA4}" srcOrd="3" destOrd="0" parTransId="{3AF9A7C4-E308-401D-ABD4-98E46FCD4C82}" sibTransId="{390A7FD5-2D75-496E-A352-EFCC00520718}"/>
    <dgm:cxn modelId="{614F1630-F3DF-4C31-9342-ADA8CFFF9BCF}" srcId="{88821381-A6BB-44A1-B5A4-BD9ED6CBA1D9}" destId="{AE027AF8-E02A-4B61-B312-33F8CD0FB185}" srcOrd="2" destOrd="0" parTransId="{FF3EB584-B1C7-4446-8E91-EA20D64BF540}" sibTransId="{C9746C59-A6C1-4F54-B708-B08166F01C74}"/>
    <dgm:cxn modelId="{51480B32-AC38-B145-997B-29B76DDB23FE}" type="presOf" srcId="{C9746C59-A6C1-4F54-B708-B08166F01C74}" destId="{5A302150-FD3F-5542-B893-71474219E127}" srcOrd="1" destOrd="0" presId="urn:microsoft.com/office/officeart/2016/7/layout/RepeatingBendingProcessNew"/>
    <dgm:cxn modelId="{B5505047-F91D-9041-915D-643FB792CAB8}" type="presOf" srcId="{4ABEE083-1E57-4E26-B765-CF99D6CA1788}" destId="{E364FB21-2F10-A94F-B256-3C3CBAE1A0E8}" srcOrd="0" destOrd="0" presId="urn:microsoft.com/office/officeart/2016/7/layout/RepeatingBendingProcessNew"/>
    <dgm:cxn modelId="{B7BE0451-A18C-374E-A0E1-E74050E53555}" type="presOf" srcId="{29AC8515-093E-4643-8ED0-846A1EB04742}" destId="{2E23439B-BAAD-4140-AFB8-D484B0B477D5}" srcOrd="1" destOrd="0" presId="urn:microsoft.com/office/officeart/2016/7/layout/RepeatingBendingProcessNew"/>
    <dgm:cxn modelId="{E9A99D67-FE1E-4EC5-87FA-6225EDB8E06D}" srcId="{88821381-A6BB-44A1-B5A4-BD9ED6CBA1D9}" destId="{4ABEE083-1E57-4E26-B765-CF99D6CA1788}" srcOrd="1" destOrd="0" parTransId="{F4D476F9-592A-4A8C-A141-3EE90D04D099}" sibTransId="{29AC8515-093E-4643-8ED0-846A1EB04742}"/>
    <dgm:cxn modelId="{C2346873-A538-49B5-ADD9-6806FC26523E}" srcId="{88821381-A6BB-44A1-B5A4-BD9ED6CBA1D9}" destId="{CF24206F-6394-4AFE-B137-26F256D08CAA}" srcOrd="0" destOrd="0" parTransId="{DE875C60-6EC8-49FF-AE52-02BDC6F2D270}" sibTransId="{716A733E-7A96-44BA-AAE3-D9EBE58CF7CE}"/>
    <dgm:cxn modelId="{BC4A628F-8B76-CE42-8EEB-A29255178D44}" type="presOf" srcId="{CF24206F-6394-4AFE-B137-26F256D08CAA}" destId="{4AB072C5-D2E3-DE4B-9B54-476160B5537A}" srcOrd="0" destOrd="0" presId="urn:microsoft.com/office/officeart/2016/7/layout/RepeatingBendingProcessNew"/>
    <dgm:cxn modelId="{9D268397-56CD-0B43-AC9D-8A903FA5A81E}" type="presOf" srcId="{88821381-A6BB-44A1-B5A4-BD9ED6CBA1D9}" destId="{C16C509A-6CD2-374A-BC1F-09ABE0C24D6A}" srcOrd="0" destOrd="0" presId="urn:microsoft.com/office/officeart/2016/7/layout/RepeatingBendingProcessNew"/>
    <dgm:cxn modelId="{DDF6F998-EE30-B847-A3D7-F7D50A7956CE}" type="presOf" srcId="{C9746C59-A6C1-4F54-B708-B08166F01C74}" destId="{F68F3984-ADED-0441-88FF-DB8116652A69}" srcOrd="0" destOrd="0" presId="urn:microsoft.com/office/officeart/2016/7/layout/RepeatingBendingProcessNew"/>
    <dgm:cxn modelId="{7909D39C-DFC5-E84C-A3E9-101BC30A1AB1}" type="presOf" srcId="{4C20C1E3-7AC6-409E-A575-6E6B6256EBA4}" destId="{28A0A1C3-E46F-E74D-B3AF-B9883FFA0D7D}" srcOrd="0" destOrd="0" presId="urn:microsoft.com/office/officeart/2016/7/layout/RepeatingBendingProcessNew"/>
    <dgm:cxn modelId="{DE6A7BA2-379E-D44E-99E1-07B8EF200753}" type="presOf" srcId="{716A733E-7A96-44BA-AAE3-D9EBE58CF7CE}" destId="{05886988-68E5-ED44-83D6-7D7AB4F6EFBB}" srcOrd="1" destOrd="0" presId="urn:microsoft.com/office/officeart/2016/7/layout/RepeatingBendingProcessNew"/>
    <dgm:cxn modelId="{283B97B2-F742-B34E-A066-B0B0C5B68834}" type="presOf" srcId="{716A733E-7A96-44BA-AAE3-D9EBE58CF7CE}" destId="{370500D1-B54D-FB4F-8CAE-ACD1102B6B78}" srcOrd="0" destOrd="0" presId="urn:microsoft.com/office/officeart/2016/7/layout/RepeatingBendingProcessNew"/>
    <dgm:cxn modelId="{3EE5F4BF-108A-0A49-929F-EB067C124756}" type="presOf" srcId="{29AC8515-093E-4643-8ED0-846A1EB04742}" destId="{21852811-C19B-4849-9934-A69A02EA1381}" srcOrd="0" destOrd="0" presId="urn:microsoft.com/office/officeart/2016/7/layout/RepeatingBendingProcessNew"/>
    <dgm:cxn modelId="{E0380DEA-549A-2E45-B775-734CDFEF1BD2}" type="presOf" srcId="{AE027AF8-E02A-4B61-B312-33F8CD0FB185}" destId="{D4074035-5D31-C448-BC15-3FDEB42A4880}" srcOrd="0" destOrd="0" presId="urn:microsoft.com/office/officeart/2016/7/layout/RepeatingBendingProcessNew"/>
    <dgm:cxn modelId="{56E917A4-E69D-7A4C-B676-F157D0AD1D3F}" type="presParOf" srcId="{C16C509A-6CD2-374A-BC1F-09ABE0C24D6A}" destId="{4AB072C5-D2E3-DE4B-9B54-476160B5537A}" srcOrd="0" destOrd="0" presId="urn:microsoft.com/office/officeart/2016/7/layout/RepeatingBendingProcessNew"/>
    <dgm:cxn modelId="{85E5F216-09E2-854D-AFCA-2EAFC3743C7E}" type="presParOf" srcId="{C16C509A-6CD2-374A-BC1F-09ABE0C24D6A}" destId="{370500D1-B54D-FB4F-8CAE-ACD1102B6B78}" srcOrd="1" destOrd="0" presId="urn:microsoft.com/office/officeart/2016/7/layout/RepeatingBendingProcessNew"/>
    <dgm:cxn modelId="{163CD40F-BD58-5940-9A0A-E531B64E4AC8}" type="presParOf" srcId="{370500D1-B54D-FB4F-8CAE-ACD1102B6B78}" destId="{05886988-68E5-ED44-83D6-7D7AB4F6EFBB}" srcOrd="0" destOrd="0" presId="urn:microsoft.com/office/officeart/2016/7/layout/RepeatingBendingProcessNew"/>
    <dgm:cxn modelId="{1668D945-550B-DF4E-AAE7-3BDA70AA48C5}" type="presParOf" srcId="{C16C509A-6CD2-374A-BC1F-09ABE0C24D6A}" destId="{E364FB21-2F10-A94F-B256-3C3CBAE1A0E8}" srcOrd="2" destOrd="0" presId="urn:microsoft.com/office/officeart/2016/7/layout/RepeatingBendingProcessNew"/>
    <dgm:cxn modelId="{F6CFF4DC-7562-4A47-A186-1A56D09CABC9}" type="presParOf" srcId="{C16C509A-6CD2-374A-BC1F-09ABE0C24D6A}" destId="{21852811-C19B-4849-9934-A69A02EA1381}" srcOrd="3" destOrd="0" presId="urn:microsoft.com/office/officeart/2016/7/layout/RepeatingBendingProcessNew"/>
    <dgm:cxn modelId="{9CF4DD5F-C201-9348-ACD4-458D972BF7CF}" type="presParOf" srcId="{21852811-C19B-4849-9934-A69A02EA1381}" destId="{2E23439B-BAAD-4140-AFB8-D484B0B477D5}" srcOrd="0" destOrd="0" presId="urn:microsoft.com/office/officeart/2016/7/layout/RepeatingBendingProcessNew"/>
    <dgm:cxn modelId="{E252DA21-BF29-5049-90F2-6076BB2F66D8}" type="presParOf" srcId="{C16C509A-6CD2-374A-BC1F-09ABE0C24D6A}" destId="{D4074035-5D31-C448-BC15-3FDEB42A4880}" srcOrd="4" destOrd="0" presId="urn:microsoft.com/office/officeart/2016/7/layout/RepeatingBendingProcessNew"/>
    <dgm:cxn modelId="{E446E68F-A70E-8849-92C2-DF40BAA0041D}" type="presParOf" srcId="{C16C509A-6CD2-374A-BC1F-09ABE0C24D6A}" destId="{F68F3984-ADED-0441-88FF-DB8116652A69}" srcOrd="5" destOrd="0" presId="urn:microsoft.com/office/officeart/2016/7/layout/RepeatingBendingProcessNew"/>
    <dgm:cxn modelId="{96399AC6-9039-3D49-8810-96B5109D3A0E}" type="presParOf" srcId="{F68F3984-ADED-0441-88FF-DB8116652A69}" destId="{5A302150-FD3F-5542-B893-71474219E127}" srcOrd="0" destOrd="0" presId="urn:microsoft.com/office/officeart/2016/7/layout/RepeatingBendingProcessNew"/>
    <dgm:cxn modelId="{B5A17D2A-F99A-7C4A-9F0D-4D59E0A57B7D}" type="presParOf" srcId="{C16C509A-6CD2-374A-BC1F-09ABE0C24D6A}" destId="{28A0A1C3-E46F-E74D-B3AF-B9883FFA0D7D}" srcOrd="6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A4156C-DCF5-B248-B1B1-D19772C50283}">
      <dsp:nvSpPr>
        <dsp:cNvPr id="0" name=""/>
        <dsp:cNvSpPr/>
      </dsp:nvSpPr>
      <dsp:spPr>
        <a:xfrm>
          <a:off x="1230" y="175226"/>
          <a:ext cx="4317852" cy="27418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E8310F-8904-F24A-B4B2-A82F1394DD24}">
      <dsp:nvSpPr>
        <dsp:cNvPr id="0" name=""/>
        <dsp:cNvSpPr/>
      </dsp:nvSpPr>
      <dsp:spPr>
        <a:xfrm>
          <a:off x="480991" y="630999"/>
          <a:ext cx="4317852" cy="27418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Cybercrime involves illegal activities that are carried out using or aimed at networks and/or computers. </a:t>
          </a:r>
        </a:p>
      </dsp:txBody>
      <dsp:txXfrm>
        <a:off x="561297" y="711305"/>
        <a:ext cx="4157240" cy="2581224"/>
      </dsp:txXfrm>
    </dsp:sp>
    <dsp:sp modelId="{3CE61EB5-B167-7849-AAB2-7719857FFDB3}">
      <dsp:nvSpPr>
        <dsp:cNvPr id="0" name=""/>
        <dsp:cNvSpPr/>
      </dsp:nvSpPr>
      <dsp:spPr>
        <a:xfrm>
          <a:off x="5278605" y="175226"/>
          <a:ext cx="4317852" cy="27418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12F267-FDAF-9448-94BF-7C45765DDA7C}">
      <dsp:nvSpPr>
        <dsp:cNvPr id="0" name=""/>
        <dsp:cNvSpPr/>
      </dsp:nvSpPr>
      <dsp:spPr>
        <a:xfrm>
          <a:off x="5758367" y="630999"/>
          <a:ext cx="4317852" cy="27418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Understanding the different categories is key to developing effective strategies to prevent and respond to these threats. </a:t>
          </a:r>
        </a:p>
      </dsp:txBody>
      <dsp:txXfrm>
        <a:off x="5838673" y="711305"/>
        <a:ext cx="4157240" cy="25812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E40C5B-E17C-164F-AB22-4AF24B76C76C}">
      <dsp:nvSpPr>
        <dsp:cNvPr id="0" name=""/>
        <dsp:cNvSpPr/>
      </dsp:nvSpPr>
      <dsp:spPr>
        <a:xfrm>
          <a:off x="480744" y="0"/>
          <a:ext cx="5487758" cy="5487758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398FE2-EA89-1A4C-8DEB-4EB48B9E1CAE}">
      <dsp:nvSpPr>
        <dsp:cNvPr id="0" name=""/>
        <dsp:cNvSpPr/>
      </dsp:nvSpPr>
      <dsp:spPr>
        <a:xfrm>
          <a:off x="1002081" y="521337"/>
          <a:ext cx="2140225" cy="21402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Cyberviolence (Crimes </a:t>
          </a:r>
          <a:r>
            <a:rPr lang="en-US" sz="1600" kern="1200"/>
            <a:t>against individuals)</a:t>
          </a:r>
          <a:endParaRPr lang="en-US" sz="1600" kern="1200" dirty="0"/>
        </a:p>
      </dsp:txBody>
      <dsp:txXfrm>
        <a:off x="1106558" y="625814"/>
        <a:ext cx="1931271" cy="1931271"/>
      </dsp:txXfrm>
    </dsp:sp>
    <dsp:sp modelId="{11E46792-B83E-3946-98DC-1E3FA82E00D4}">
      <dsp:nvSpPr>
        <dsp:cNvPr id="0" name=""/>
        <dsp:cNvSpPr/>
      </dsp:nvSpPr>
      <dsp:spPr>
        <a:xfrm>
          <a:off x="3306939" y="521337"/>
          <a:ext cx="2140225" cy="21402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Cybertrespass (Crimes against property)</a:t>
          </a:r>
        </a:p>
      </dsp:txBody>
      <dsp:txXfrm>
        <a:off x="3411416" y="625814"/>
        <a:ext cx="1931271" cy="1931271"/>
      </dsp:txXfrm>
    </dsp:sp>
    <dsp:sp modelId="{A760A89A-1EC2-3040-A9E9-8FBC7871A79F}">
      <dsp:nvSpPr>
        <dsp:cNvPr id="0" name=""/>
        <dsp:cNvSpPr/>
      </dsp:nvSpPr>
      <dsp:spPr>
        <a:xfrm>
          <a:off x="1002081" y="2826195"/>
          <a:ext cx="2140225" cy="21402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Cyberfraud (White collar crimes)</a:t>
          </a:r>
        </a:p>
      </dsp:txBody>
      <dsp:txXfrm>
        <a:off x="1106558" y="2930672"/>
        <a:ext cx="1931271" cy="1931271"/>
      </dsp:txXfrm>
    </dsp:sp>
    <dsp:sp modelId="{013374B3-D9B9-3D47-80AA-D124EA40C598}">
      <dsp:nvSpPr>
        <dsp:cNvPr id="0" name=""/>
        <dsp:cNvSpPr/>
      </dsp:nvSpPr>
      <dsp:spPr>
        <a:xfrm>
          <a:off x="3306939" y="2826195"/>
          <a:ext cx="2140225" cy="21402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Cyberpornography (Crimes against society/morality)</a:t>
          </a:r>
        </a:p>
      </dsp:txBody>
      <dsp:txXfrm>
        <a:off x="3411416" y="2930672"/>
        <a:ext cx="1931271" cy="193127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0500D1-B54D-FB4F-8CAE-ACD1102B6B78}">
      <dsp:nvSpPr>
        <dsp:cNvPr id="0" name=""/>
        <dsp:cNvSpPr/>
      </dsp:nvSpPr>
      <dsp:spPr>
        <a:xfrm>
          <a:off x="2807152" y="1600190"/>
          <a:ext cx="61515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15156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98587" y="1642681"/>
        <a:ext cx="32287" cy="6457"/>
      </dsp:txXfrm>
    </dsp:sp>
    <dsp:sp modelId="{4AB072C5-D2E3-DE4B-9B54-476160B5537A}">
      <dsp:nvSpPr>
        <dsp:cNvPr id="0" name=""/>
        <dsp:cNvSpPr/>
      </dsp:nvSpPr>
      <dsp:spPr>
        <a:xfrm>
          <a:off x="1315" y="803619"/>
          <a:ext cx="2807637" cy="16845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577" tIns="144411" rIns="137577" bIns="144411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Step 1 –  Discovery of weakness/es  that can be exploited </a:t>
          </a:r>
        </a:p>
      </dsp:txBody>
      <dsp:txXfrm>
        <a:off x="1315" y="803619"/>
        <a:ext cx="2807637" cy="1684582"/>
      </dsp:txXfrm>
    </dsp:sp>
    <dsp:sp modelId="{21852811-C19B-4849-9934-A69A02EA1381}">
      <dsp:nvSpPr>
        <dsp:cNvPr id="0" name=""/>
        <dsp:cNvSpPr/>
      </dsp:nvSpPr>
      <dsp:spPr>
        <a:xfrm>
          <a:off x="1405133" y="2486401"/>
          <a:ext cx="3453394" cy="615156"/>
        </a:xfrm>
        <a:custGeom>
          <a:avLst/>
          <a:gdLst/>
          <a:ahLst/>
          <a:cxnLst/>
          <a:rect l="0" t="0" r="0" b="0"/>
          <a:pathLst>
            <a:path>
              <a:moveTo>
                <a:pt x="3453394" y="0"/>
              </a:moveTo>
              <a:lnTo>
                <a:pt x="3453394" y="324678"/>
              </a:lnTo>
              <a:lnTo>
                <a:pt x="0" y="324678"/>
              </a:lnTo>
              <a:lnTo>
                <a:pt x="0" y="615156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43999" y="2790751"/>
        <a:ext cx="175662" cy="6457"/>
      </dsp:txXfrm>
    </dsp:sp>
    <dsp:sp modelId="{E364FB21-2F10-A94F-B256-3C3CBAE1A0E8}">
      <dsp:nvSpPr>
        <dsp:cNvPr id="0" name=""/>
        <dsp:cNvSpPr/>
      </dsp:nvSpPr>
      <dsp:spPr>
        <a:xfrm>
          <a:off x="3454709" y="803619"/>
          <a:ext cx="2807637" cy="16845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577" tIns="144411" rIns="137577" bIns="144411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Step 2 – Using the identified weaknesses to gain unauthorized access into the system/network.</a:t>
          </a:r>
        </a:p>
      </dsp:txBody>
      <dsp:txXfrm>
        <a:off x="3454709" y="803619"/>
        <a:ext cx="2807637" cy="1684582"/>
      </dsp:txXfrm>
    </dsp:sp>
    <dsp:sp modelId="{F68F3984-ADED-0441-88FF-DB8116652A69}">
      <dsp:nvSpPr>
        <dsp:cNvPr id="0" name=""/>
        <dsp:cNvSpPr/>
      </dsp:nvSpPr>
      <dsp:spPr>
        <a:xfrm>
          <a:off x="2807152" y="3930529"/>
          <a:ext cx="61515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15156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98587" y="3973020"/>
        <a:ext cx="32287" cy="6457"/>
      </dsp:txXfrm>
    </dsp:sp>
    <dsp:sp modelId="{D4074035-5D31-C448-BC15-3FDEB42A4880}">
      <dsp:nvSpPr>
        <dsp:cNvPr id="0" name=""/>
        <dsp:cNvSpPr/>
      </dsp:nvSpPr>
      <dsp:spPr>
        <a:xfrm>
          <a:off x="1315" y="3133958"/>
          <a:ext cx="2807637" cy="16845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577" tIns="144411" rIns="137577" bIns="144411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Step 3 – Gain access and extract personal data</a:t>
          </a:r>
        </a:p>
      </dsp:txBody>
      <dsp:txXfrm>
        <a:off x="1315" y="3133958"/>
        <a:ext cx="2807637" cy="1684582"/>
      </dsp:txXfrm>
    </dsp:sp>
    <dsp:sp modelId="{28A0A1C3-E46F-E74D-B3AF-B9883FFA0D7D}">
      <dsp:nvSpPr>
        <dsp:cNvPr id="0" name=""/>
        <dsp:cNvSpPr/>
      </dsp:nvSpPr>
      <dsp:spPr>
        <a:xfrm>
          <a:off x="3454709" y="3133958"/>
          <a:ext cx="2807637" cy="16845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577" tIns="144411" rIns="137577" bIns="144411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Step 4  -  Implement response and recovery measures</a:t>
          </a:r>
        </a:p>
      </dsp:txBody>
      <dsp:txXfrm>
        <a:off x="3454709" y="3133958"/>
        <a:ext cx="2807637" cy="16845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4F1BFC-0D21-8246-BA38-7374D69539B8}" type="datetimeFigureOut">
              <a:rPr lang="en-US" smtClean="0"/>
              <a:t>9/8/24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FB51F1-4356-A643-B141-3CBE974AAA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529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FB51F1-4356-A643-B141-3CBE974AAA4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082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22F66-727D-4150-ADA5-49CF3A0F6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1122363"/>
            <a:ext cx="10072922" cy="1978346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9A1FE-C39F-4D7C-B93D-F8C203A1D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352" y="3509963"/>
            <a:ext cx="10072922" cy="1747837"/>
          </a:xfrm>
        </p:spPr>
        <p:txBody>
          <a:bodyPr>
            <a:normAutofit/>
          </a:bodyPr>
          <a:lstStyle>
            <a:lvl1pPr marL="0" indent="0" algn="l">
              <a:buNone/>
              <a:defRPr sz="2000" i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08AAC-7D41-4304-8D59-EF34B232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524C6359-9BB8-4148-8114-537E698DA205}" type="datetime1">
              <a:rPr lang="en-US" smtClean="0"/>
              <a:t>9/8/24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4D078-DE22-4F23-8B48-21FB1415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352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4C1F5-608B-4335-9F2A-17F63D5F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1B01909-73B8-4486-A749-C643B1D7E3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5E279D86-4533-45F1-B0AA-D237399A5ED5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764FD722-CB31-4326-ADD8-CBA52FD1FF5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24E4BCEC-8B0A-444E-8509-1B3BB0449E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9DB36622-1DC7-4B17-8984-588BA8999FF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51B97AF0-1974-42B9-B5FC-A332C52E827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5A298AD-BE5D-4BE1-8CDF-DBFB42D63FE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63200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F2C5-A3FC-44EF-BA15-CEC83C83D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5040D3-67DB-455C-AD79-49E185DB6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2B07A-258E-42DD-9A68-2C76F7D5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49BD0-10DB-43E7-8F22-40B3D51B8FC3}" type="datetime1">
              <a:rPr lang="en-US" smtClean="0"/>
              <a:t>9/8/24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1E9BC-3BB8-40CD-9294-59A2E59E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3979D-5589-4770-9D29-046F2B50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12EF7969-DB38-4989-A65C-9D190A245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33456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2145BE25-C437-45FE-A3D3-BBAAF108CC9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4A9D0FA0-682C-4076-B779-D865AEEFC66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B60163C-1A2D-4F00-BC61-8A3C11E2D2BE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3FF8D873-9CF9-4A0A-A7B8-875C0B8233D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2B645470-F624-4417-A8A4-FC242E43C9DB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ECC7EFEF-6B2A-4210-9275-0077ACF2827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4000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6693CD-CB65-4F37-A6DA-F300B93C1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974374" y="787067"/>
            <a:ext cx="2628900" cy="53898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8D117-7AE6-4831-9867-5145F64A0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5719" y="787067"/>
            <a:ext cx="7039402" cy="538989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88CF8-397F-485E-8081-AFA4DADD4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6C79C-F566-427A-93F6-434A4E613134}" type="datetime1">
              <a:rPr lang="en-US" smtClean="0"/>
              <a:t>9/8/24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E4773-4660-4F21-83CF-1A449395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59537-EB47-40FA-893E-785D6FE00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88F505F-2957-41FC-9AAA-962853A67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5400000">
            <a:off x="7283627" y="125032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091A36EB-8545-4EFE-B619-165D36D644D1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8D075D29-6706-486B-A55A-13866882BA88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FAE751A-10F0-48F2-BBC3-D2FE499B34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52289CAF-683C-4BCC-8AA5-95A3BF799B0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BC8403A-C46F-4DA1-A015-00A80215F289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A797D957-3A2C-42DF-B73E-CBB47BE036B7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26832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B4A7-C566-48F4-B4B8-3A5E7B6C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93F5-BC8B-452C-ACE2-C7E01D1B8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49B3-A57D-46C5-8462-0C52509F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/>
          <a:p>
            <a:fld id="{9376191F-481E-48E9-BB9A-369A67A7362D}" type="datetime1">
              <a:rPr lang="en-US" smtClean="0"/>
              <a:t>9/8/24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8C810-EAF4-4D86-84DD-2E574122D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7E738-8574-490B-974B-9AD3B2AA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AC552FEA-472E-4E74-B31D-531852C19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059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41DF3078-C636-4776-A616-D5BF3BC280C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0D1A27FA-1310-4BC3-A071-1566746B2FB1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99ACB9EB-84FE-4B33-9EF9-4EC7DAC25DD5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826E5EFB-0EF9-4DB8-99CB-5DD72009DB2C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86238E12-0689-4123-8B2E-E1CCFCC4C88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8538CF67-A00E-4955-A447-001BE02E771A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86115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9764E-4B3D-4B6A-A210-B50E4F60E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10072922" cy="2313641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0AEC2-B6E6-4C09-A16F-5E2A1C9A0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3509963"/>
            <a:ext cx="10072922" cy="25796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37CAB-B545-4E42-BB5A-F1DAA933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77DE-DD04-48CC-9C18-7BE9FF2DEB6B}" type="datetime1">
              <a:rPr lang="en-US" smtClean="0"/>
              <a:t>9/8/24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720B-7E58-43F4-9659-ADB2403A5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5F53F-2FA5-4B5C-A151-F07BBC00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37B4CDD2-E09A-418A-9131-FBDEE440A1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8852E5FB-B268-4CCA-8E55-803038F7A00D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A1C9CBB3-97C0-4A35-9088-C69233F5CEE7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1610871-AEE9-46EB-9D27-BA1D9D688124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27478059-2A11-484D-A2D7-199F74778E50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0EC0886-DDB9-47F1-9414-C121C1D3F954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66A10427-DF20-4284-B215-EABA4D366E20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64663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73D3-0F03-4BF4-831F-34E80BAC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09409-59F2-486F-A6D0-FAEE8FFF2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5717" y="2521885"/>
            <a:ext cx="4645152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87241-B390-47A6-8070-C3D4652F8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92136" y="2521885"/>
            <a:ext cx="4611138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0B360-2ACA-4B93-9439-591B6D3F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55ED-7101-4D18-A8AE-3B5E4CB87EA5}" type="datetime1">
              <a:rPr lang="en-US" smtClean="0"/>
              <a:t>9/8/24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A73E2-CF78-404C-A86F-E70A284AE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8F42A-11E1-42A0-8ECF-A5BBA3B8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0CB61A83-9419-49FC-8074-2AB3D34FA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963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BCD12E57-97FB-48D8-81CC-7C37E8947CB4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E487641C-E83B-4134-88C9-1D23D5FA1836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B99AB7A6-A88C-44E1-A9DE-4126B957F88A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FF0D518-1D17-44C7-BF73-7C980481DB5B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A7A3E12-61E8-41A0-A459-15BF375FA945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9E5E4A56-9100-4D60-8A34-0FE116F41FF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878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CA31-EE14-41DD-9914-DA7138220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7"/>
            <a:ext cx="100729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22AB6-1657-4AE2-8607-2C77A25D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521884"/>
            <a:ext cx="4845387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A6DC0-D4D5-4164-A3FD-6BB5CBB2B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0352" y="3366390"/>
            <a:ext cx="4845387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B35F8-95F3-43D1-8917-5836BAA90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34025" y="2521884"/>
            <a:ext cx="4869249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B639E7-F4A3-4ADE-B290-0A4F9761B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34025" y="3366390"/>
            <a:ext cx="4869249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F296B-429F-4DFC-ABC3-0A078EA99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F23D-51F6-4C94-8CD5-B9ABBF67EE23}" type="datetime1">
              <a:rPr lang="en-US" smtClean="0"/>
              <a:t>9/8/24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7103B9-D521-4910-AC15-F12F25CB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73A6D9-123D-492C-B5CE-294EF25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397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2A22-4B4D-4F58-9783-A0469DA4D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8" y="787068"/>
            <a:ext cx="1007755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EE610-5457-4E8C-B568-B8D56077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A702F-6367-4FD1-89A8-3744BE6BA9A2}" type="datetime1">
              <a:rPr lang="en-US" smtClean="0"/>
              <a:t>9/8/24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A57BB-288A-4A30-A4EC-FF0537BC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14C89-B968-4A85-A035-E2997A5F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aphic 78">
            <a:extLst>
              <a:ext uri="{FF2B5EF4-FFF2-40B4-BE49-F238E27FC236}">
                <a16:creationId xmlns:a16="http://schemas.microsoft.com/office/drawing/2014/main" id="{AC45ECC6-E29C-40EF-A7C9-5A17DAFD42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5233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7" name="Graphic 78">
              <a:extLst>
                <a:ext uri="{FF2B5EF4-FFF2-40B4-BE49-F238E27FC236}">
                  <a16:creationId xmlns:a16="http://schemas.microsoft.com/office/drawing/2014/main" id="{8DA0D497-8E8F-426A-8172-894BE03F70F6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aphic 78">
              <a:extLst>
                <a:ext uri="{FF2B5EF4-FFF2-40B4-BE49-F238E27FC236}">
                  <a16:creationId xmlns:a16="http://schemas.microsoft.com/office/drawing/2014/main" id="{8C0459EF-3B70-4083-8845-3A9AF847E805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9" name="Graphic 78">
                <a:extLst>
                  <a:ext uri="{FF2B5EF4-FFF2-40B4-BE49-F238E27FC236}">
                    <a16:creationId xmlns:a16="http://schemas.microsoft.com/office/drawing/2014/main" id="{53BF2B58-70F8-4288-85AB-CBDA723CDFCC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569E551-A5A0-4A8F-B999-3A6D104814A2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0FB69EB5-D9AC-46E7-934E-32999C39B2E6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6EABC49A-B4ED-44E4-ADB7-E432734A7C9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92745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7A339C-4093-4B40-8C90-52F005CA9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99BD-4B4F-4460-B452-0E8146ACCF8F}" type="datetime1">
              <a:rPr lang="en-US" smtClean="0"/>
              <a:t>9/8/24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33F04-8E0A-4165-930C-527D781A7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2F57B-BEB6-4973-A362-38F638E0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288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FAC90-C2CA-44DD-8EF8-20BDD672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4315386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15FB-D5F4-4CAD-AE70-3644E8180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420086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74DA3-3BAC-4045-825F-B3C27B897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4315386" cy="24399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A0D65-0423-4E45-947A-E08C8569F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FD34C-1867-42A9-AC54-D15ADD8A65E7}" type="datetime1">
              <a:rPr lang="en-US" smtClean="0"/>
              <a:t>9/8/24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6FBD0-E49F-4DE6-9264-CEDB9BAA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6B246-A768-4B2D-96C6-9F417852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839DB371-B90D-44CB-A4AF-C7BDBFD0A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0C845011-2FC2-40F7-B0C6-49CBBA72B9C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2BC78B8-5139-436F-AD47-3CC03903FDD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F9DC17BA-1278-45C9-B1BF-B9F1518E1F29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9637B9F-CC26-4669-81F0-A942B4F72D61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2BB8F115-0030-47B4-BAF4-C15D1EA27B11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662F9949-4F1A-4708-824B-E876E9BEDA1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3702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CB0C8-915E-4BF2-976E-B8D7EDC5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3932237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714E6-8E50-4B50-A2E0-F9D20155E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42008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67A6C-5CA5-4EF0-B1C4-ED85FF255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3932237" cy="24399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76474-31D4-4567-B4EC-B6AF2448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133E9-A654-4C17-8C3C-DDCAC83D6EBF}" type="datetime1">
              <a:rPr lang="en-US" smtClean="0"/>
              <a:t>9/8/24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02DE0-33F5-4372-8EB5-F5746D34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5C2EF-849D-4B2C-8ED6-D2655365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7627CBC2-9DC2-4EE8-A2D5-849E30F22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9FB4AEFC-63AB-4831-8EC1-E8145604D8D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11E1337-D5DA-408D-91F3-A6A35FCDD0B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1E473FA4-FD80-4D04-AAC5-63B9A4D80778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FCB457B9-48DE-4921-8C3F-996598075B1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53C9DB95-9A61-4553-8D82-D2BE26FCBC6E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0EAE371F-24C9-4738-834F-FAF5A5C9ACE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06660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35959F4-53DA-47FF-BC24-1E5B75C69876}"/>
              </a:ext>
            </a:extLst>
          </p:cNvPr>
          <p:cNvSpPr/>
          <p:nvPr/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7CF83E8-F6F0-41E3-B580-7412A04DDFB5}"/>
              </a:ext>
            </a:extLst>
          </p:cNvPr>
          <p:cNvGrpSpPr/>
          <p:nvPr/>
        </p:nvGrpSpPr>
        <p:grpSpPr>
          <a:xfrm>
            <a:off x="10776050" y="5204030"/>
            <a:ext cx="886141" cy="802497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A0B6DBB-705D-48D0-842C-F9DFA7684D19}"/>
                </a:ext>
              </a:extLst>
            </p:cNvPr>
            <p:cNvSpPr/>
            <p:nvPr/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194A764-16E1-4D0D-9357-76F80E6086C0}"/>
                </a:ext>
              </a:extLst>
            </p:cNvPr>
            <p:cNvSpPr/>
            <p:nvPr/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15B7F3F-A40D-4F24-8536-E2420B433211}"/>
                </a:ext>
              </a:extLst>
            </p:cNvPr>
            <p:cNvSpPr/>
            <p:nvPr/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4" name="Graphic 12">
              <a:extLst>
                <a:ext uri="{FF2B5EF4-FFF2-40B4-BE49-F238E27FC236}">
                  <a16:creationId xmlns:a16="http://schemas.microsoft.com/office/drawing/2014/main" id="{CEF42844-A829-4ED2-A360-63BB2A7C45EE}"/>
                </a:ext>
              </a:extLst>
            </p:cNvPr>
            <p:cNvSpPr/>
            <p:nvPr/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Graphic 15">
              <a:extLst>
                <a:ext uri="{FF2B5EF4-FFF2-40B4-BE49-F238E27FC236}">
                  <a16:creationId xmlns:a16="http://schemas.microsoft.com/office/drawing/2014/main" id="{57B23B52-A1C3-44EF-BC11-9094A0DA11AB}"/>
                </a:ext>
              </a:extLst>
            </p:cNvPr>
            <p:cNvSpPr/>
            <p:nvPr/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Graphic 15">
              <a:extLst>
                <a:ext uri="{FF2B5EF4-FFF2-40B4-BE49-F238E27FC236}">
                  <a16:creationId xmlns:a16="http://schemas.microsoft.com/office/drawing/2014/main" id="{064E08E5-DA92-4CF2-A0BF-E341800227B2}"/>
                </a:ext>
              </a:extLst>
            </p:cNvPr>
            <p:cNvSpPr/>
            <p:nvPr/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A222560-E657-4CAE-B667-7BE9E224B244}"/>
                </a:ext>
              </a:extLst>
            </p:cNvPr>
            <p:cNvSpPr/>
            <p:nvPr/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59226104-0061-4319-8237-9C001BF85D49}"/>
              </a:ext>
            </a:extLst>
          </p:cNvPr>
          <p:cNvSpPr/>
          <p:nvPr/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78318D-FE3E-41D7-9A8C-2065A2C4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1007755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06718-79E7-4159-A003-F86FE7B3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717" y="2521885"/>
            <a:ext cx="10077557" cy="3549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F99FF-FFE2-431D-A0C8-A46C21712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5718" y="136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769D389-4C4C-4FD7-9E6B-9F44477F0EB8}" type="datetime1">
              <a:rPr lang="en-US" smtClean="0"/>
              <a:t>9/8/24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3547E-668D-4191-847C-7424F7549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5718" y="6356350"/>
            <a:ext cx="34506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B6E6E-8527-4F63-A0C7-84CD44A2B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5367" y="6356350"/>
            <a:ext cx="5298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603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11" r:id="rId6"/>
    <p:sldLayoutId id="2147483706" r:id="rId7"/>
    <p:sldLayoutId id="2147483707" r:id="rId8"/>
    <p:sldLayoutId id="2147483708" r:id="rId9"/>
    <p:sldLayoutId id="2147483710" r:id="rId10"/>
    <p:sldLayoutId id="2147483709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5D0B0D3-D735-4619-AA45-B57B791E1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5F7B5B9-2FB7-8822-1B54-F71429204A1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t="29670" r="-1" b="-1"/>
          <a:stretch/>
        </p:blipFill>
        <p:spPr>
          <a:xfrm>
            <a:off x="3068" y="10"/>
            <a:ext cx="12188932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AEF2E93-7D64-4148-8742-E821247A79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1" y="1122363"/>
            <a:ext cx="7630931" cy="197834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Understanding Cybercrime Categories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535477-2EC3-6CFC-D5AC-6FA2353BC1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351" y="3509963"/>
            <a:ext cx="7630931" cy="1747837"/>
          </a:xfrm>
        </p:spPr>
        <p:txBody>
          <a:bodyPr>
            <a:normAutofit/>
          </a:bodyPr>
          <a:lstStyle/>
          <a:p>
            <a:r>
              <a:rPr lang="en-US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Nikole Tobin, Nataly Castaneda, </a:t>
            </a:r>
            <a:r>
              <a:rPr lang="en-US" b="0" i="0" u="none" strike="noStrike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Tellinna</a:t>
            </a:r>
            <a:r>
              <a:rPr lang="en-US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Force, Hussein </a:t>
            </a:r>
            <a:r>
              <a:rPr lang="en-US" b="0" i="0" u="none" strike="noStrike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Nafea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rgbClr val="FFFFFF"/>
                </a:solidFill>
              </a:rPr>
              <a:t> 9.05.2023</a:t>
            </a:r>
          </a:p>
        </p:txBody>
      </p:sp>
      <p:grpSp>
        <p:nvGrpSpPr>
          <p:cNvPr id="11" name="Graphic 78">
            <a:extLst>
              <a:ext uri="{FF2B5EF4-FFF2-40B4-BE49-F238E27FC236}">
                <a16:creationId xmlns:a16="http://schemas.microsoft.com/office/drawing/2014/main" id="{DBBA0A0D-8F6A-400A-9E49-8C008E2C7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225" y="3267662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2" name="Graphic 78">
              <a:extLst>
                <a:ext uri="{FF2B5EF4-FFF2-40B4-BE49-F238E27FC236}">
                  <a16:creationId xmlns:a16="http://schemas.microsoft.com/office/drawing/2014/main" id="{A5DD701E-4BC9-48E3-AF4F-013B52D63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aphic 78">
              <a:extLst>
                <a:ext uri="{FF2B5EF4-FFF2-40B4-BE49-F238E27FC236}">
                  <a16:creationId xmlns:a16="http://schemas.microsoft.com/office/drawing/2014/main" id="{FB658B62-664D-4B3B-BBDA-235666290B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B11F9D25-67B1-4BDB-A290-97B93A19DF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Graphic 78">
                <a:extLst>
                  <a:ext uri="{FF2B5EF4-FFF2-40B4-BE49-F238E27FC236}">
                    <a16:creationId xmlns:a16="http://schemas.microsoft.com/office/drawing/2014/main" id="{B9D5C40A-1B1B-4C25-9707-E8F1CF6EEC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Graphic 78">
                <a:extLst>
                  <a:ext uri="{FF2B5EF4-FFF2-40B4-BE49-F238E27FC236}">
                    <a16:creationId xmlns:a16="http://schemas.microsoft.com/office/drawing/2014/main" id="{2DD0C1D6-FF64-45AB-8775-83AB3C470B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Graphic 78">
                <a:extLst>
                  <a:ext uri="{FF2B5EF4-FFF2-40B4-BE49-F238E27FC236}">
                    <a16:creationId xmlns:a16="http://schemas.microsoft.com/office/drawing/2014/main" id="{15AFBB84-8485-4329-89FC-04663D985B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D505D40-32E9-4C48-81F8-AD80433BE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C507BF36-B92B-4CAC-BCA7-8364B51E1F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776050" y="520402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2276237E-3A6D-452F-879C-FB8C77A18D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8BC9243-F4BF-48A7-89AE-DFA5B37DE6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DE414EC-F3DF-412E-9B22-5328DAA99C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5" name="Graphic 12">
              <a:extLst>
                <a:ext uri="{FF2B5EF4-FFF2-40B4-BE49-F238E27FC236}">
                  <a16:creationId xmlns:a16="http://schemas.microsoft.com/office/drawing/2014/main" id="{039C06B1-FDEA-47B1-8222-7D622CD72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Graphic 15">
              <a:extLst>
                <a:ext uri="{FF2B5EF4-FFF2-40B4-BE49-F238E27FC236}">
                  <a16:creationId xmlns:a16="http://schemas.microsoft.com/office/drawing/2014/main" id="{B834C8C1-9BD1-4635-8E5B-65815F901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Graphic 15">
              <a:extLst>
                <a:ext uri="{FF2B5EF4-FFF2-40B4-BE49-F238E27FC236}">
                  <a16:creationId xmlns:a16="http://schemas.microsoft.com/office/drawing/2014/main" id="{2963D456-B3F4-4EDC-827E-645741F64D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3A58845-EFFB-4806-BC6D-47418C155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9677678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42D98E1-37D2-4470-BF74-845E897954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63D057-A3A3-BA47-6488-80426C354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5105" y="501650"/>
            <a:ext cx="4266544" cy="2998295"/>
          </a:xfrm>
        </p:spPr>
        <p:txBody>
          <a:bodyPr anchor="b">
            <a:normAutofit/>
          </a:bodyPr>
          <a:lstStyle/>
          <a:p>
            <a:r>
              <a:rPr lang="en-US" dirty="0"/>
              <a:t>Flowchart of Cybertrespass Incident </a:t>
            </a:r>
          </a:p>
        </p:txBody>
      </p:sp>
      <p:grpSp>
        <p:nvGrpSpPr>
          <p:cNvPr id="11" name="Graphic 78">
            <a:extLst>
              <a:ext uri="{FF2B5EF4-FFF2-40B4-BE49-F238E27FC236}">
                <a16:creationId xmlns:a16="http://schemas.microsoft.com/office/drawing/2014/main" id="{91868ACA-CC8C-4FA4-8E32-6DB1C7DA9E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395105" y="3695859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2" name="Graphic 78">
              <a:extLst>
                <a:ext uri="{FF2B5EF4-FFF2-40B4-BE49-F238E27FC236}">
                  <a16:creationId xmlns:a16="http://schemas.microsoft.com/office/drawing/2014/main" id="{7C343158-D3CD-4482-AAA0-375D2E6667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aphic 78">
              <a:extLst>
                <a:ext uri="{FF2B5EF4-FFF2-40B4-BE49-F238E27FC236}">
                  <a16:creationId xmlns:a16="http://schemas.microsoft.com/office/drawing/2014/main" id="{12BFE3E3-92EC-47DC-8E6A-6E77132C2D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1F0F2188-9504-4EAD-A8A2-B1779FB86B5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Graphic 78">
                <a:extLst>
                  <a:ext uri="{FF2B5EF4-FFF2-40B4-BE49-F238E27FC236}">
                    <a16:creationId xmlns:a16="http://schemas.microsoft.com/office/drawing/2014/main" id="{14602C7D-08A5-44A5-B005-E79603849E8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Graphic 78">
                <a:extLst>
                  <a:ext uri="{FF2B5EF4-FFF2-40B4-BE49-F238E27FC236}">
                    <a16:creationId xmlns:a16="http://schemas.microsoft.com/office/drawing/2014/main" id="{099F2E62-E605-487B-AC3C-11052444D83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Graphic 78">
                <a:extLst>
                  <a:ext uri="{FF2B5EF4-FFF2-40B4-BE49-F238E27FC236}">
                    <a16:creationId xmlns:a16="http://schemas.microsoft.com/office/drawing/2014/main" id="{02A21D38-C00D-4E35-8B0F-3E63C4B3767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EBC0302-1F1E-55F2-692D-B9B22778E4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5124868"/>
              </p:ext>
            </p:extLst>
          </p:nvPr>
        </p:nvGraphicFramePr>
        <p:xfrm>
          <a:off x="525719" y="593834"/>
          <a:ext cx="6263662" cy="5622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4413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D82AB-9738-98B9-9A68-AA41CDD02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F70C1-F9F1-4B87-B218-C4B9A109C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17" y="2355630"/>
            <a:ext cx="10494584" cy="4211424"/>
          </a:xfrm>
        </p:spPr>
        <p:txBody>
          <a:bodyPr>
            <a:normAutofit fontScale="25000" lnSpcReduction="20000"/>
          </a:bodyPr>
          <a:lstStyle/>
          <a:p>
            <a:r>
              <a:rPr lang="en-US" sz="4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Cyber Trespass: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Unauthorized access to digital systems or networks. This can include hacking into systems, accessing data without permission, or bypassing security measures.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Examples: Breaking into a private network to steal sensitive information, accessing restricted files or databases without authorization.</a:t>
            </a:r>
          </a:p>
          <a:p>
            <a:r>
              <a:rPr lang="en-US" sz="4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Cyber Pornography: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n-US" sz="4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creation, distribution, or consumption of pornographic material via digital platforms. This can involve both legal and illegal content.</a:t>
            </a:r>
          </a:p>
          <a:p>
            <a:r>
              <a:rPr lang="en-US" sz="4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 Examples: Sharing or accessing explicit content online, illegal content such as child exploitation material, and the distribution of non-consensual explicit images.</a:t>
            </a:r>
          </a:p>
          <a:p>
            <a:r>
              <a:rPr lang="en-US" sz="4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Cyber Violence: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n-US" sz="4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Harmful behaviors perpetrated online can include harassment, threats, or psychological abuse. It often involves aggressive or violent actions taken through digital means.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Examples: Cyberbullying, online stalking, and threats of violence sent through social media or email.</a:t>
            </a:r>
          </a:p>
          <a:p>
            <a:r>
              <a:rPr lang="en-US" sz="4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Cyber Fraud: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use of digital tools and platforms to commit deceptive activities with the intent to gain something of value, often through manipulation or deceit.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Examples: Phishing scams, identity theft, online financial scams, and fraudulent schemes where attackers trick victims into giving up sensitive information or money.</a:t>
            </a:r>
          </a:p>
          <a:p>
            <a:r>
              <a:rPr lang="en-US" sz="4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Each of these categories addresses different aspects of digital misconduct and threats, reflecting the wide range of issues encountered in the realm of cybersecurity and online behavior.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585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F9C493A-9F03-49B4-B3FB-19CE5AC115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98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90A46C7D-C1BB-49B8-8D37-39742820E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2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B997DB-D706-B7EB-E6D3-7483029C3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10077557" cy="1325563"/>
          </a:xfrm>
        </p:spPr>
        <p:txBody>
          <a:bodyPr>
            <a:normAutofit/>
          </a:bodyPr>
          <a:lstStyle/>
          <a:p>
            <a:r>
              <a:rPr lang="en-US" dirty="0"/>
              <a:t>Introduction to Cybercrime </a:t>
            </a:r>
          </a:p>
        </p:txBody>
      </p:sp>
      <p:grpSp>
        <p:nvGrpSpPr>
          <p:cNvPr id="13" name="Graphic 78">
            <a:extLst>
              <a:ext uri="{FF2B5EF4-FFF2-40B4-BE49-F238E27FC236}">
                <a16:creationId xmlns:a16="http://schemas.microsoft.com/office/drawing/2014/main" id="{C13D619A-1417-41F6-AB84-3DA81D94BD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225" y="2345718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4" name="Graphic 78">
              <a:extLst>
                <a:ext uri="{FF2B5EF4-FFF2-40B4-BE49-F238E27FC236}">
                  <a16:creationId xmlns:a16="http://schemas.microsoft.com/office/drawing/2014/main" id="{ABA075C2-6990-484C-907A-08DB4DF5A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aphic 78">
              <a:extLst>
                <a:ext uri="{FF2B5EF4-FFF2-40B4-BE49-F238E27FC236}">
                  <a16:creationId xmlns:a16="http://schemas.microsoft.com/office/drawing/2014/main" id="{EC9D29F2-21D6-461F-8BD7-533101D86C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6" name="Graphic 78">
                <a:extLst>
                  <a:ext uri="{FF2B5EF4-FFF2-40B4-BE49-F238E27FC236}">
                    <a16:creationId xmlns:a16="http://schemas.microsoft.com/office/drawing/2014/main" id="{F1CB2E23-919F-4FDA-9880-7AEF61BF397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Graphic 78">
                <a:extLst>
                  <a:ext uri="{FF2B5EF4-FFF2-40B4-BE49-F238E27FC236}">
                    <a16:creationId xmlns:a16="http://schemas.microsoft.com/office/drawing/2014/main" id="{2BBC6B41-7E8B-40C0-8289-6918BCA68F3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Graphic 78">
                <a:extLst>
                  <a:ext uri="{FF2B5EF4-FFF2-40B4-BE49-F238E27FC236}">
                    <a16:creationId xmlns:a16="http://schemas.microsoft.com/office/drawing/2014/main" id="{67E04027-1EC8-4CBE-A4D2-F09F6AF0E02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Graphic 78">
                <a:extLst>
                  <a:ext uri="{FF2B5EF4-FFF2-40B4-BE49-F238E27FC236}">
                    <a16:creationId xmlns:a16="http://schemas.microsoft.com/office/drawing/2014/main" id="{5EC8762A-B2EC-4710-9F10-B93BE2075E8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5B4F0F5-BE58-4EC0-B650-A71A07437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700C1F5-B637-45FE-96CC-270D263A5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776050" y="520402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83DA22C9-3830-4323-9087-6D7C1E6AA3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5AC4DA9-FD16-4055-8D2D-95D615C03C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BA7D58E-9AB5-4B54-A635-2E86BEC78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7" name="Graphic 12">
              <a:extLst>
                <a:ext uri="{FF2B5EF4-FFF2-40B4-BE49-F238E27FC236}">
                  <a16:creationId xmlns:a16="http://schemas.microsoft.com/office/drawing/2014/main" id="{B7D72779-BBD2-4D64-B6B1-E052E227EB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Graphic 15">
              <a:extLst>
                <a:ext uri="{FF2B5EF4-FFF2-40B4-BE49-F238E27FC236}">
                  <a16:creationId xmlns:a16="http://schemas.microsoft.com/office/drawing/2014/main" id="{569BD34C-BFEF-4FB1-A094-2D9E687CDF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Graphic 15">
              <a:extLst>
                <a:ext uri="{FF2B5EF4-FFF2-40B4-BE49-F238E27FC236}">
                  <a16:creationId xmlns:a16="http://schemas.microsoft.com/office/drawing/2014/main" id="{DC258A66-ED52-4FA3-96CE-7932E91F51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BEC6A48C-21EF-4485-9836-0445500033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4FA1E7F-E617-0FD6-5068-DAC32DD420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7494869"/>
              </p:ext>
            </p:extLst>
          </p:nvPr>
        </p:nvGraphicFramePr>
        <p:xfrm>
          <a:off x="525463" y="2522538"/>
          <a:ext cx="10077450" cy="3548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2585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42D98E1-37D2-4470-BF74-845E897954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BBC35C-1B24-8132-3E48-F6D7A2E37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829" y="1528527"/>
            <a:ext cx="4421731" cy="4542073"/>
          </a:xfrm>
        </p:spPr>
        <p:txBody>
          <a:bodyPr anchor="t">
            <a:normAutofit/>
          </a:bodyPr>
          <a:lstStyle/>
          <a:p>
            <a:r>
              <a:rPr lang="en-US" dirty="0"/>
              <a:t>Four Categories of Cybercrime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ED2C98F-B668-4CD9-862F-6BF4AE5D2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0"/>
            <a:ext cx="3976378" cy="127377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7B4959A-5CBE-C346-7A31-08669AF980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3207211"/>
              </p:ext>
            </p:extLst>
          </p:nvPr>
        </p:nvGraphicFramePr>
        <p:xfrm>
          <a:off x="5068561" y="582842"/>
          <a:ext cx="6449246" cy="54877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2223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F9C493A-9F03-49B4-B3FB-19CE5AC115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93F563-7813-478A-8C11-0EE1B71CA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5566263" cy="1455091"/>
          </a:xfrm>
        </p:spPr>
        <p:txBody>
          <a:bodyPr>
            <a:normAutofit/>
          </a:bodyPr>
          <a:lstStyle/>
          <a:p>
            <a:r>
              <a:rPr lang="en-US" dirty="0"/>
              <a:t>Cyberviolence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90A46C7D-C1BB-49B8-8D37-39742820E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2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aphic 78">
            <a:extLst>
              <a:ext uri="{FF2B5EF4-FFF2-40B4-BE49-F238E27FC236}">
                <a16:creationId xmlns:a16="http://schemas.microsoft.com/office/drawing/2014/main" id="{61BBAB6F-65E6-4E2B-B363-6AB27C84E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717" y="2585111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4" name="Graphic 78">
              <a:extLst>
                <a:ext uri="{FF2B5EF4-FFF2-40B4-BE49-F238E27FC236}">
                  <a16:creationId xmlns:a16="http://schemas.microsoft.com/office/drawing/2014/main" id="{6DA3BBB2-E620-4C13-98C9-FE1EF7D2ED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aphic 78">
              <a:extLst>
                <a:ext uri="{FF2B5EF4-FFF2-40B4-BE49-F238E27FC236}">
                  <a16:creationId xmlns:a16="http://schemas.microsoft.com/office/drawing/2014/main" id="{ADC9AB5D-88A1-4FA9-B467-E8EF8FFE5B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6" name="Graphic 78">
                <a:extLst>
                  <a:ext uri="{FF2B5EF4-FFF2-40B4-BE49-F238E27FC236}">
                    <a16:creationId xmlns:a16="http://schemas.microsoft.com/office/drawing/2014/main" id="{0867B8E5-4535-4743-8235-6612FEA410C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Graphic 78">
                <a:extLst>
                  <a:ext uri="{FF2B5EF4-FFF2-40B4-BE49-F238E27FC236}">
                    <a16:creationId xmlns:a16="http://schemas.microsoft.com/office/drawing/2014/main" id="{BE48FEA7-5915-4751-8090-63F3094324A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Graphic 78">
                <a:extLst>
                  <a:ext uri="{FF2B5EF4-FFF2-40B4-BE49-F238E27FC236}">
                    <a16:creationId xmlns:a16="http://schemas.microsoft.com/office/drawing/2014/main" id="{32B378CE-44FD-4120-B9ED-7828D4EE9AE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Graphic 78">
                <a:extLst>
                  <a:ext uri="{FF2B5EF4-FFF2-40B4-BE49-F238E27FC236}">
                    <a16:creationId xmlns:a16="http://schemas.microsoft.com/office/drawing/2014/main" id="{40FA43D3-D34B-4BC7-80D0-F3E75A222AC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ECCBB-C924-C829-FCE8-2962F774A4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17" y="2796427"/>
            <a:ext cx="5566263" cy="3274503"/>
          </a:xfrm>
        </p:spPr>
        <p:txBody>
          <a:bodyPr>
            <a:normAutofit/>
          </a:bodyPr>
          <a:lstStyle/>
          <a:p>
            <a:r>
              <a:rPr lang="en-US" dirty="0"/>
              <a:t>This type of cybercrime is when a person uses technology to threaten, harm, or harass individuals. </a:t>
            </a:r>
          </a:p>
          <a:p>
            <a:r>
              <a:rPr lang="en-US" dirty="0"/>
              <a:t>For example, </a:t>
            </a:r>
          </a:p>
          <a:p>
            <a:r>
              <a:rPr lang="en-US" dirty="0"/>
              <a:t>	Cyberstalking </a:t>
            </a:r>
          </a:p>
          <a:p>
            <a:r>
              <a:rPr lang="en-US" dirty="0"/>
              <a:t>	Hate Speech</a:t>
            </a:r>
          </a:p>
          <a:p>
            <a:r>
              <a:rPr lang="en-US" dirty="0"/>
              <a:t>	Online Harassment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D44F6D-F285-8C47-1E8A-15F87575D3E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418" r="29157"/>
          <a:stretch/>
        </p:blipFill>
        <p:spPr>
          <a:xfrm>
            <a:off x="6531789" y="10"/>
            <a:ext cx="5660211" cy="6857990"/>
          </a:xfrm>
          <a:prstGeom prst="rect">
            <a:avLst/>
          </a:prstGeom>
        </p:spPr>
      </p:pic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820E42-2F9D-41EF-B67F-522A133B3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3D9BC31-B57D-4933-AD83-94F462D4C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776050" y="520402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D84AFEA3-A055-41AE-96F3-34BA581424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9028771F-62FA-4349-B7A8-CE1682D2CE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319CDEE6-CB2F-49F0-B237-2A26A3D1DC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7" name="Graphic 12">
              <a:extLst>
                <a:ext uri="{FF2B5EF4-FFF2-40B4-BE49-F238E27FC236}">
                  <a16:creationId xmlns:a16="http://schemas.microsoft.com/office/drawing/2014/main" id="{3DD82286-02D2-4210-A797-5D502D44A3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Graphic 15">
              <a:extLst>
                <a:ext uri="{FF2B5EF4-FFF2-40B4-BE49-F238E27FC236}">
                  <a16:creationId xmlns:a16="http://schemas.microsoft.com/office/drawing/2014/main" id="{735449F4-80DA-4E06-B3B6-B9F519F4A6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Graphic 15">
              <a:extLst>
                <a:ext uri="{FF2B5EF4-FFF2-40B4-BE49-F238E27FC236}">
                  <a16:creationId xmlns:a16="http://schemas.microsoft.com/office/drawing/2014/main" id="{61FABA3B-05B6-433C-90F9-8D9691A840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1FEBA45-D0A3-4091-9956-161EDA21A0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37828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142D98E1-37D2-4470-BF74-845E897954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57335E-F322-4C9F-36DA-8DCF24699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8" y="1114691"/>
            <a:ext cx="5512288" cy="1880555"/>
          </a:xfrm>
        </p:spPr>
        <p:txBody>
          <a:bodyPr anchor="t">
            <a:normAutofit/>
          </a:bodyPr>
          <a:lstStyle/>
          <a:p>
            <a:r>
              <a:rPr lang="en-US" dirty="0"/>
              <a:t>Cybertrespass</a:t>
            </a:r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E9BFB270-A887-4B62-B243-50F92509AD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2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9" name="Graphic 78">
            <a:extLst>
              <a:ext uri="{FF2B5EF4-FFF2-40B4-BE49-F238E27FC236}">
                <a16:creationId xmlns:a16="http://schemas.microsoft.com/office/drawing/2014/main" id="{2EDC2578-BDB0-4118-975D-CFCE02823D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563724" y="776109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40" name="Graphic 78">
              <a:extLst>
                <a:ext uri="{FF2B5EF4-FFF2-40B4-BE49-F238E27FC236}">
                  <a16:creationId xmlns:a16="http://schemas.microsoft.com/office/drawing/2014/main" id="{FB6536F0-4A9C-46C9-96E9-22CBB33E6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1" name="Graphic 78">
              <a:extLst>
                <a:ext uri="{FF2B5EF4-FFF2-40B4-BE49-F238E27FC236}">
                  <a16:creationId xmlns:a16="http://schemas.microsoft.com/office/drawing/2014/main" id="{DFD6A33A-F889-42D7-ADC2-DD9B88DF06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42" name="Graphic 78">
                <a:extLst>
                  <a:ext uri="{FF2B5EF4-FFF2-40B4-BE49-F238E27FC236}">
                    <a16:creationId xmlns:a16="http://schemas.microsoft.com/office/drawing/2014/main" id="{C375AFD7-9E86-4D19-B86E-C936D33B0D4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Graphic 78">
                <a:extLst>
                  <a:ext uri="{FF2B5EF4-FFF2-40B4-BE49-F238E27FC236}">
                    <a16:creationId xmlns:a16="http://schemas.microsoft.com/office/drawing/2014/main" id="{4102C78E-31A2-4DB3-8790-415EB0B48A7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Graphic 78">
                <a:extLst>
                  <a:ext uri="{FF2B5EF4-FFF2-40B4-BE49-F238E27FC236}">
                    <a16:creationId xmlns:a16="http://schemas.microsoft.com/office/drawing/2014/main" id="{4F3E144D-8167-438A-B67F-50F5D9C0C3D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Graphic 78">
                <a:extLst>
                  <a:ext uri="{FF2B5EF4-FFF2-40B4-BE49-F238E27FC236}">
                    <a16:creationId xmlns:a16="http://schemas.microsoft.com/office/drawing/2014/main" id="{4BE2135F-02C1-449F-B195-232E9AFDD6C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A91A7848-08D8-0F24-2340-7DF271544C8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-2" b="3431"/>
          <a:stretch/>
        </p:blipFill>
        <p:spPr>
          <a:xfrm>
            <a:off x="525718" y="3282043"/>
            <a:ext cx="5512288" cy="298093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49386-DDA0-59BD-7F2A-906163955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4040" y="1114691"/>
            <a:ext cx="4159233" cy="5145901"/>
          </a:xfrm>
        </p:spPr>
        <p:txBody>
          <a:bodyPr>
            <a:normAutofit/>
          </a:bodyPr>
          <a:lstStyle/>
          <a:p>
            <a:r>
              <a:rPr lang="en-US" dirty="0"/>
              <a:t>This type of cybercrime is when an individual gains unauthorized access into networks or computer systems. </a:t>
            </a:r>
          </a:p>
          <a:p>
            <a:r>
              <a:rPr lang="en-US" dirty="0"/>
              <a:t>For example, </a:t>
            </a:r>
          </a:p>
          <a:p>
            <a:r>
              <a:rPr lang="en-US" dirty="0"/>
              <a:t>	Hacking</a:t>
            </a:r>
          </a:p>
          <a:p>
            <a:r>
              <a:rPr lang="en-US" dirty="0"/>
              <a:t>	Digital Espionage </a:t>
            </a:r>
          </a:p>
          <a:p>
            <a:r>
              <a:rPr lang="en-US" dirty="0"/>
              <a:t>	Unauthorized Data Access</a:t>
            </a:r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E1BEDD21-8CC9-4E04-B8CF-CE59786DF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53030" y="5915833"/>
            <a:ext cx="2438970" cy="942167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3B108AF4-088E-4064-B983-46D04AE2E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9771377" y="5278254"/>
            <a:ext cx="623078" cy="1834221"/>
            <a:chOff x="10948005" y="3272152"/>
            <a:chExt cx="623078" cy="1834221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0072F45-87A5-41AF-8A5F-AA1169606F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39543D5C-6314-4A56-96D8-66138F7ADC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43B17B08-2B11-4A2F-9E2C-DE23C72503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38962" y="5013367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53" name="Graphic 12">
              <a:extLst>
                <a:ext uri="{FF2B5EF4-FFF2-40B4-BE49-F238E27FC236}">
                  <a16:creationId xmlns:a16="http://schemas.microsoft.com/office/drawing/2014/main" id="{1C07DBD2-276A-4A72-BF25-6FB2FCD05A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Graphic 15">
              <a:extLst>
                <a:ext uri="{FF2B5EF4-FFF2-40B4-BE49-F238E27FC236}">
                  <a16:creationId xmlns:a16="http://schemas.microsoft.com/office/drawing/2014/main" id="{C354B108-DB71-4484-8743-68C8D50307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56574" y="4484929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Graphic 15">
              <a:extLst>
                <a:ext uri="{FF2B5EF4-FFF2-40B4-BE49-F238E27FC236}">
                  <a16:creationId xmlns:a16="http://schemas.microsoft.com/office/drawing/2014/main" id="{C50B8508-ED23-4F52-B6D0-18C4EFC54E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37C296D5-FE18-49F2-BECF-3BBFD7834B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98165" y="4772395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10325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420BC5C-C418-4843-B04B-6918968D09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33E0E0-4193-96CB-E419-BB1629BF8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71" y="976160"/>
            <a:ext cx="4767930" cy="1848734"/>
          </a:xfrm>
        </p:spPr>
        <p:txBody>
          <a:bodyPr>
            <a:normAutofit/>
          </a:bodyPr>
          <a:lstStyle/>
          <a:p>
            <a:r>
              <a:rPr lang="en-US"/>
              <a:t>Cyberfraud</a:t>
            </a:r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3E5F285-BD95-4989-B20B-7789901594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2" y="-21648"/>
            <a:ext cx="1839951" cy="1423657"/>
          </a:xfrm>
          <a:custGeom>
            <a:avLst/>
            <a:gdLst>
              <a:gd name="connsiteX0" fmla="*/ 0 w 2331138"/>
              <a:gd name="connsiteY0" fmla="*/ 0 h 3352676"/>
              <a:gd name="connsiteX1" fmla="*/ 2331138 w 2331138"/>
              <a:gd name="connsiteY1" fmla="*/ 0 h 3352676"/>
              <a:gd name="connsiteX2" fmla="*/ 2331138 w 2331138"/>
              <a:gd name="connsiteY2" fmla="*/ 3352676 h 3352676"/>
              <a:gd name="connsiteX3" fmla="*/ 2097210 w 2331138"/>
              <a:gd name="connsiteY3" fmla="*/ 3226228 h 3352676"/>
              <a:gd name="connsiteX4" fmla="*/ 214881 w 2331138"/>
              <a:gd name="connsiteY4" fmla="*/ 1176738 h 3352676"/>
              <a:gd name="connsiteX5" fmla="*/ 1129 w 2331138"/>
              <a:gd name="connsiteY5" fmla="*/ 67475 h 3352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31138" h="3352676">
                <a:moveTo>
                  <a:pt x="0" y="0"/>
                </a:moveTo>
                <a:lnTo>
                  <a:pt x="2331138" y="0"/>
                </a:lnTo>
                <a:lnTo>
                  <a:pt x="2331138" y="3352676"/>
                </a:lnTo>
                <a:lnTo>
                  <a:pt x="2097210" y="3226228"/>
                </a:lnTo>
                <a:cubicBezTo>
                  <a:pt x="1273150" y="2744079"/>
                  <a:pt x="560886" y="2027200"/>
                  <a:pt x="214881" y="1176738"/>
                </a:cubicBezTo>
                <a:cubicBezTo>
                  <a:pt x="72781" y="827511"/>
                  <a:pt x="14297" y="430630"/>
                  <a:pt x="1129" y="67475"/>
                </a:cubicBezTo>
                <a:close/>
              </a:path>
            </a:pathLst>
          </a:custGeom>
          <a:solidFill>
            <a:schemeClr val="accent3">
              <a:lumMod val="40000"/>
              <a:lumOff val="6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3" name="Graphic 78">
            <a:extLst>
              <a:ext uri="{FF2B5EF4-FFF2-40B4-BE49-F238E27FC236}">
                <a16:creationId xmlns:a16="http://schemas.microsoft.com/office/drawing/2014/main" id="{6C02F4BE-6538-4CAD-B506-5FEB41D37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74415" y="3039261"/>
            <a:ext cx="1020166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4" name="Graphic 78">
              <a:extLst>
                <a:ext uri="{FF2B5EF4-FFF2-40B4-BE49-F238E27FC236}">
                  <a16:creationId xmlns:a16="http://schemas.microsoft.com/office/drawing/2014/main" id="{3937246C-D7B5-4CC9-B979-0999DFD5BF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aphic 78">
              <a:extLst>
                <a:ext uri="{FF2B5EF4-FFF2-40B4-BE49-F238E27FC236}">
                  <a16:creationId xmlns:a16="http://schemas.microsoft.com/office/drawing/2014/main" id="{559392DF-C926-44F7-920D-C232D60C05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6" name="Graphic 78">
                <a:extLst>
                  <a:ext uri="{FF2B5EF4-FFF2-40B4-BE49-F238E27FC236}">
                    <a16:creationId xmlns:a16="http://schemas.microsoft.com/office/drawing/2014/main" id="{437FE2E3-579D-4AA7-8775-C78D1D5631D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Graphic 78">
                <a:extLst>
                  <a:ext uri="{FF2B5EF4-FFF2-40B4-BE49-F238E27FC236}">
                    <a16:creationId xmlns:a16="http://schemas.microsoft.com/office/drawing/2014/main" id="{A6A05323-CAFA-4D34-83D6-3B23B020853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Graphic 78">
                <a:extLst>
                  <a:ext uri="{FF2B5EF4-FFF2-40B4-BE49-F238E27FC236}">
                    <a16:creationId xmlns:a16="http://schemas.microsoft.com/office/drawing/2014/main" id="{D49C45E0-CA07-4FD4-9097-BF313F498AE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Graphic 78">
                <a:extLst>
                  <a:ext uri="{FF2B5EF4-FFF2-40B4-BE49-F238E27FC236}">
                    <a16:creationId xmlns:a16="http://schemas.microsoft.com/office/drawing/2014/main" id="{1EC741B7-EEE8-43D3-9F8E-C2B4DD1965B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B0D7B-1559-15D5-F526-13E183F03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871" y="3299404"/>
            <a:ext cx="4767930" cy="27457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700"/>
              <a:t>This type of cybercrime is when a person conducts fraudulent activities online to get financial or personal gain through deception. </a:t>
            </a:r>
          </a:p>
          <a:p>
            <a:pPr>
              <a:lnSpc>
                <a:spcPct val="100000"/>
              </a:lnSpc>
            </a:pPr>
            <a:r>
              <a:rPr lang="en-US" sz="1700"/>
              <a:t>For example, </a:t>
            </a:r>
          </a:p>
          <a:p>
            <a:pPr>
              <a:lnSpc>
                <a:spcPct val="100000"/>
              </a:lnSpc>
            </a:pPr>
            <a:r>
              <a:rPr lang="en-US" sz="1700"/>
              <a:t>	Investment  Fraud </a:t>
            </a:r>
          </a:p>
          <a:p>
            <a:pPr>
              <a:lnSpc>
                <a:spcPct val="100000"/>
              </a:lnSpc>
            </a:pPr>
            <a:r>
              <a:rPr lang="en-US" sz="1700"/>
              <a:t>	Online Auction Fraud</a:t>
            </a:r>
          </a:p>
          <a:p>
            <a:pPr>
              <a:lnSpc>
                <a:spcPct val="100000"/>
              </a:lnSpc>
            </a:pPr>
            <a:r>
              <a:rPr lang="en-US" sz="1700"/>
              <a:t>	Phishing Scams</a:t>
            </a:r>
          </a:p>
        </p:txBody>
      </p:sp>
      <p:pic>
        <p:nvPicPr>
          <p:cNvPr id="4" name="Picture 3" descr="A red key on a keyboard&#10;&#10;Description automatically generated">
            <a:extLst>
              <a:ext uri="{FF2B5EF4-FFF2-40B4-BE49-F238E27FC236}">
                <a16:creationId xmlns:a16="http://schemas.microsoft.com/office/drawing/2014/main" id="{2B643B4E-794D-F5E3-B310-97F9620029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0742" y="1301790"/>
            <a:ext cx="5654663" cy="4181417"/>
          </a:xfrm>
          <a:prstGeom prst="rect">
            <a:avLst/>
          </a:prstGeom>
        </p:spPr>
      </p:pic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6B6061A8-D267-4967-AF47-C3CC451385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899042" y="5602884"/>
            <a:ext cx="4292956" cy="1255116"/>
          </a:xfrm>
          <a:custGeom>
            <a:avLst/>
            <a:gdLst>
              <a:gd name="connsiteX0" fmla="*/ 0 w 4238069"/>
              <a:gd name="connsiteY0" fmla="*/ 0 h 1903025"/>
              <a:gd name="connsiteX1" fmla="*/ 113310 w 4238069"/>
              <a:gd name="connsiteY1" fmla="*/ 8960 h 1903025"/>
              <a:gd name="connsiteX2" fmla="*/ 291503 w 4238069"/>
              <a:gd name="connsiteY2" fmla="*/ 37000 h 1903025"/>
              <a:gd name="connsiteX3" fmla="*/ 3082930 w 4238069"/>
              <a:gd name="connsiteY3" fmla="*/ 1104916 h 1903025"/>
              <a:gd name="connsiteX4" fmla="*/ 3881548 w 4238069"/>
              <a:gd name="connsiteY4" fmla="*/ 1668276 h 1903025"/>
              <a:gd name="connsiteX5" fmla="*/ 4238069 w 4238069"/>
              <a:gd name="connsiteY5" fmla="*/ 1903025 h 1903025"/>
              <a:gd name="connsiteX6" fmla="*/ 0 w 4238069"/>
              <a:gd name="connsiteY6" fmla="*/ 1903025 h 1903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38069" h="1903025">
                <a:moveTo>
                  <a:pt x="0" y="0"/>
                </a:moveTo>
                <a:lnTo>
                  <a:pt x="113310" y="8960"/>
                </a:lnTo>
                <a:cubicBezTo>
                  <a:pt x="173365" y="16155"/>
                  <a:pt x="232870" y="25632"/>
                  <a:pt x="291503" y="37000"/>
                </a:cubicBezTo>
                <a:cubicBezTo>
                  <a:pt x="1250780" y="222537"/>
                  <a:pt x="2264787" y="499636"/>
                  <a:pt x="3082930" y="1104916"/>
                </a:cubicBezTo>
                <a:cubicBezTo>
                  <a:pt x="3348371" y="1301283"/>
                  <a:pt x="3614239" y="1488349"/>
                  <a:pt x="3881548" y="1668276"/>
                </a:cubicBezTo>
                <a:lnTo>
                  <a:pt x="4238069" y="1903025"/>
                </a:lnTo>
                <a:lnTo>
                  <a:pt x="0" y="1903025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2DB770A-658D-4212-9BF2-236070D5D7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8891063" y="5736410"/>
            <a:ext cx="886141" cy="802496"/>
            <a:chOff x="10948005" y="3272152"/>
            <a:chExt cx="868640" cy="786648"/>
          </a:xfrm>
          <a:solidFill>
            <a:schemeClr val="accent6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A9B99195-76A3-4B90-8F45-BAEF05699C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1029419-581A-4B40-B3E3-BD5931F996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38F181C6-C3A7-463D-B837-E6FB1B0801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7" name="Graphic 12">
              <a:extLst>
                <a:ext uri="{FF2B5EF4-FFF2-40B4-BE49-F238E27FC236}">
                  <a16:creationId xmlns:a16="http://schemas.microsoft.com/office/drawing/2014/main" id="{FB6F6AFA-67F5-4D3A-839B-6B3980B6FC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Graphic 15">
              <a:extLst>
                <a:ext uri="{FF2B5EF4-FFF2-40B4-BE49-F238E27FC236}">
                  <a16:creationId xmlns:a16="http://schemas.microsoft.com/office/drawing/2014/main" id="{E9F49015-3756-46EC-AF1A-2F33219CB1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Graphic 15">
              <a:extLst>
                <a:ext uri="{FF2B5EF4-FFF2-40B4-BE49-F238E27FC236}">
                  <a16:creationId xmlns:a16="http://schemas.microsoft.com/office/drawing/2014/main" id="{44C1E606-364B-4793-83A8-61AC96EDBE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4D62BB33-881E-4E43-A746-75C1E7C322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644465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42D98E1-37D2-4470-BF74-845E897954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92D8A0-159F-DF44-38FF-A1F01FE8B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8" y="1114691"/>
            <a:ext cx="5512288" cy="1880555"/>
          </a:xfrm>
        </p:spPr>
        <p:txBody>
          <a:bodyPr anchor="t">
            <a:normAutofit/>
          </a:bodyPr>
          <a:lstStyle/>
          <a:p>
            <a:r>
              <a:rPr lang="en-US" dirty="0"/>
              <a:t>Cyberpornography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9BFB270-A887-4B62-B243-50F92509AD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2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aphic 78">
            <a:extLst>
              <a:ext uri="{FF2B5EF4-FFF2-40B4-BE49-F238E27FC236}">
                <a16:creationId xmlns:a16="http://schemas.microsoft.com/office/drawing/2014/main" id="{2EDC2578-BDB0-4118-975D-CFCE02823D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563724" y="776109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4" name="Graphic 78">
              <a:extLst>
                <a:ext uri="{FF2B5EF4-FFF2-40B4-BE49-F238E27FC236}">
                  <a16:creationId xmlns:a16="http://schemas.microsoft.com/office/drawing/2014/main" id="{FB6536F0-4A9C-46C9-96E9-22CBB33E6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aphic 78">
              <a:extLst>
                <a:ext uri="{FF2B5EF4-FFF2-40B4-BE49-F238E27FC236}">
                  <a16:creationId xmlns:a16="http://schemas.microsoft.com/office/drawing/2014/main" id="{DFD6A33A-F889-42D7-ADC2-DD9B88DF06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6" name="Graphic 78">
                <a:extLst>
                  <a:ext uri="{FF2B5EF4-FFF2-40B4-BE49-F238E27FC236}">
                    <a16:creationId xmlns:a16="http://schemas.microsoft.com/office/drawing/2014/main" id="{C375AFD7-9E86-4D19-B86E-C936D33B0D4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Graphic 78">
                <a:extLst>
                  <a:ext uri="{FF2B5EF4-FFF2-40B4-BE49-F238E27FC236}">
                    <a16:creationId xmlns:a16="http://schemas.microsoft.com/office/drawing/2014/main" id="{4102C78E-31A2-4DB3-8790-415EB0B48A7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Graphic 78">
                <a:extLst>
                  <a:ext uri="{FF2B5EF4-FFF2-40B4-BE49-F238E27FC236}">
                    <a16:creationId xmlns:a16="http://schemas.microsoft.com/office/drawing/2014/main" id="{4F3E144D-8167-438A-B67F-50F5D9C0C3D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Graphic 78">
                <a:extLst>
                  <a:ext uri="{FF2B5EF4-FFF2-40B4-BE49-F238E27FC236}">
                    <a16:creationId xmlns:a16="http://schemas.microsoft.com/office/drawing/2014/main" id="{4BE2135F-02C1-449F-B195-232E9AFDD6C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DF74FA37-5C5A-9A42-E773-95A90889624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-2" b="3431"/>
          <a:stretch/>
        </p:blipFill>
        <p:spPr>
          <a:xfrm>
            <a:off x="525718" y="3282043"/>
            <a:ext cx="5512288" cy="298093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2CD03-DFD5-76FC-9737-6BB7760E9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4040" y="1114691"/>
            <a:ext cx="4159233" cy="5145901"/>
          </a:xfrm>
        </p:spPr>
        <p:txBody>
          <a:bodyPr>
            <a:normAutofit/>
          </a:bodyPr>
          <a:lstStyle/>
          <a:p>
            <a:r>
              <a:rPr lang="en-US" dirty="0"/>
              <a:t>This kind of cybercrime is when an individual possesses or distributes illegal or inappropriate adult content through the internet. </a:t>
            </a:r>
          </a:p>
          <a:p>
            <a:r>
              <a:rPr lang="en-US" dirty="0"/>
              <a:t>For example, </a:t>
            </a:r>
          </a:p>
          <a:p>
            <a:r>
              <a:rPr lang="en-US" dirty="0"/>
              <a:t>	Unauthorized Sharing of Illegal Adult Content </a:t>
            </a:r>
          </a:p>
          <a:p>
            <a:r>
              <a:rPr lang="en-US" dirty="0"/>
              <a:t>	Child Exploitation 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E1BEDD21-8CC9-4E04-B8CF-CE59786DF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53030" y="5915833"/>
            <a:ext cx="2438970" cy="942167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B108AF4-088E-4064-B983-46D04AE2E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9771377" y="5278254"/>
            <a:ext cx="623078" cy="1834221"/>
            <a:chOff x="10948005" y="3272152"/>
            <a:chExt cx="623078" cy="1834221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0072F45-87A5-41AF-8A5F-AA1169606F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39543D5C-6314-4A56-96D8-66138F7ADC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43B17B08-2B11-4A2F-9E2C-DE23C72503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38962" y="5013367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7" name="Graphic 12">
              <a:extLst>
                <a:ext uri="{FF2B5EF4-FFF2-40B4-BE49-F238E27FC236}">
                  <a16:creationId xmlns:a16="http://schemas.microsoft.com/office/drawing/2014/main" id="{1C07DBD2-276A-4A72-BF25-6FB2FCD05A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Graphic 15">
              <a:extLst>
                <a:ext uri="{FF2B5EF4-FFF2-40B4-BE49-F238E27FC236}">
                  <a16:creationId xmlns:a16="http://schemas.microsoft.com/office/drawing/2014/main" id="{C354B108-DB71-4484-8743-68C8D50307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56574" y="4484929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Graphic 15">
              <a:extLst>
                <a:ext uri="{FF2B5EF4-FFF2-40B4-BE49-F238E27FC236}">
                  <a16:creationId xmlns:a16="http://schemas.microsoft.com/office/drawing/2014/main" id="{C50B8508-ED23-4F52-B6D0-18C4EFC54E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7C296D5-FE18-49F2-BECF-3BBFD7834B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98165" y="4772395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58831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7B605-93EB-E58B-DD2F-325E05D20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45" y="-332509"/>
            <a:ext cx="10077557" cy="1325563"/>
          </a:xfrm>
        </p:spPr>
        <p:txBody>
          <a:bodyPr/>
          <a:lstStyle/>
          <a:p>
            <a:r>
              <a:rPr lang="en-US" dirty="0"/>
              <a:t>Matrix Chart of Cybercrime Categories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2E21EB3-FC29-4EF9-E116-C69E9A8279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5217520"/>
              </p:ext>
            </p:extLst>
          </p:nvPr>
        </p:nvGraphicFramePr>
        <p:xfrm>
          <a:off x="23245" y="1104405"/>
          <a:ext cx="12145510" cy="5753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9102">
                  <a:extLst>
                    <a:ext uri="{9D8B030D-6E8A-4147-A177-3AD203B41FA5}">
                      <a16:colId xmlns:a16="http://schemas.microsoft.com/office/drawing/2014/main" val="1780659849"/>
                    </a:ext>
                  </a:extLst>
                </a:gridCol>
                <a:gridCol w="2429102">
                  <a:extLst>
                    <a:ext uri="{9D8B030D-6E8A-4147-A177-3AD203B41FA5}">
                      <a16:colId xmlns:a16="http://schemas.microsoft.com/office/drawing/2014/main" val="2956873221"/>
                    </a:ext>
                  </a:extLst>
                </a:gridCol>
                <a:gridCol w="2429102">
                  <a:extLst>
                    <a:ext uri="{9D8B030D-6E8A-4147-A177-3AD203B41FA5}">
                      <a16:colId xmlns:a16="http://schemas.microsoft.com/office/drawing/2014/main" val="3150032660"/>
                    </a:ext>
                  </a:extLst>
                </a:gridCol>
                <a:gridCol w="2429102">
                  <a:extLst>
                    <a:ext uri="{9D8B030D-6E8A-4147-A177-3AD203B41FA5}">
                      <a16:colId xmlns:a16="http://schemas.microsoft.com/office/drawing/2014/main" val="2772042997"/>
                    </a:ext>
                  </a:extLst>
                </a:gridCol>
                <a:gridCol w="2429102">
                  <a:extLst>
                    <a:ext uri="{9D8B030D-6E8A-4147-A177-3AD203B41FA5}">
                      <a16:colId xmlns:a16="http://schemas.microsoft.com/office/drawing/2014/main" val="228644688"/>
                    </a:ext>
                  </a:extLst>
                </a:gridCol>
              </a:tblGrid>
              <a:tr h="450075">
                <a:tc>
                  <a:txBody>
                    <a:bodyPr/>
                    <a:lstStyle/>
                    <a:p>
                      <a:r>
                        <a:rPr lang="en-US" dirty="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Cyberviolence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Cybertrespass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Cyberfraud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Cyberpornography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9619903"/>
                  </a:ext>
                </a:extLst>
              </a:tr>
              <a:tr h="894147">
                <a:tc>
                  <a:txBody>
                    <a:bodyPr/>
                    <a:lstStyle/>
                    <a:p>
                      <a:r>
                        <a:rPr lang="en-US" dirty="0"/>
                        <a:t>Cyberviolence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Examples – cyberstalking, online harassment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 May involve harassment when already gained 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 Could use deceptive strategies involving personal threats/harm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 Harassment may happen in contexts involving illegal content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6151405"/>
                  </a:ext>
                </a:extLst>
              </a:tr>
              <a:tr h="894147">
                <a:tc>
                  <a:txBody>
                    <a:bodyPr/>
                    <a:lstStyle/>
                    <a:p>
                      <a:r>
                        <a:rPr lang="en-US" dirty="0"/>
                        <a:t>Cybertrespass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-Unauthorized access might be used to make harassment possible. (hacking to stalk)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  Examples – hacking, unauthorized data 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 Often involves unauthorized access to retrieve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 Could involve unauthorized access to spread or view illegal content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7407322"/>
                  </a:ext>
                </a:extLst>
              </a:tr>
              <a:tr h="894147">
                <a:tc>
                  <a:txBody>
                    <a:bodyPr/>
                    <a:lstStyle/>
                    <a:p>
                      <a:r>
                        <a:rPr lang="en-US" dirty="0" err="1"/>
                        <a:t>Cyberfraud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 Deceptive practices may involve threats or harassment (schemes with threats)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 Fraud often calls for unauthorized 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Example – Phishing, fake online auctions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  Some fraud schemes may involve illegal content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5254119"/>
                  </a:ext>
                </a:extLst>
              </a:tr>
              <a:tr h="894147">
                <a:tc>
                  <a:txBody>
                    <a:bodyPr/>
                    <a:lstStyle/>
                    <a:p>
                      <a:r>
                        <a:rPr lang="en-US" dirty="0"/>
                        <a:t>Cyberpornography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 Distribution or possession of illegal content may involve harassment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 Unauthorized access to spread or view illegal content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 Some fraud schemes may involve illegal content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-Example – child exploration materials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0293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6862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F9C493A-9F03-49B4-B3FB-19CE5AC115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9675D7-F8C6-1566-383A-B3F34451F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5566263" cy="1455091"/>
          </a:xfrm>
        </p:spPr>
        <p:txBody>
          <a:bodyPr>
            <a:normAutofit/>
          </a:bodyPr>
          <a:lstStyle/>
          <a:p>
            <a:r>
              <a:rPr lang="en-US" dirty="0"/>
              <a:t>Recent News Analysis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90A46C7D-C1BB-49B8-8D37-39742820E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2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aphic 78">
            <a:extLst>
              <a:ext uri="{FF2B5EF4-FFF2-40B4-BE49-F238E27FC236}">
                <a16:creationId xmlns:a16="http://schemas.microsoft.com/office/drawing/2014/main" id="{61BBAB6F-65E6-4E2B-B363-6AB27C84E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717" y="2585111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4" name="Graphic 78">
              <a:extLst>
                <a:ext uri="{FF2B5EF4-FFF2-40B4-BE49-F238E27FC236}">
                  <a16:creationId xmlns:a16="http://schemas.microsoft.com/office/drawing/2014/main" id="{6DA3BBB2-E620-4C13-98C9-FE1EF7D2ED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aphic 78">
              <a:extLst>
                <a:ext uri="{FF2B5EF4-FFF2-40B4-BE49-F238E27FC236}">
                  <a16:creationId xmlns:a16="http://schemas.microsoft.com/office/drawing/2014/main" id="{ADC9AB5D-88A1-4FA9-B467-E8EF8FFE5B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6" name="Graphic 78">
                <a:extLst>
                  <a:ext uri="{FF2B5EF4-FFF2-40B4-BE49-F238E27FC236}">
                    <a16:creationId xmlns:a16="http://schemas.microsoft.com/office/drawing/2014/main" id="{0867B8E5-4535-4743-8235-6612FEA410C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Graphic 78">
                <a:extLst>
                  <a:ext uri="{FF2B5EF4-FFF2-40B4-BE49-F238E27FC236}">
                    <a16:creationId xmlns:a16="http://schemas.microsoft.com/office/drawing/2014/main" id="{BE48FEA7-5915-4751-8090-63F3094324A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Graphic 78">
                <a:extLst>
                  <a:ext uri="{FF2B5EF4-FFF2-40B4-BE49-F238E27FC236}">
                    <a16:creationId xmlns:a16="http://schemas.microsoft.com/office/drawing/2014/main" id="{32B378CE-44FD-4120-B9ED-7828D4EE9AE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Graphic 78">
                <a:extLst>
                  <a:ext uri="{FF2B5EF4-FFF2-40B4-BE49-F238E27FC236}">
                    <a16:creationId xmlns:a16="http://schemas.microsoft.com/office/drawing/2014/main" id="{40FA43D3-D34B-4BC7-80D0-F3E75A222AC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86881-3499-CB1E-EE0E-0BC862A2B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17" y="2796427"/>
            <a:ext cx="5566263" cy="327450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700" dirty="0"/>
              <a:t>“Major Data Breach Exposes Sensitive Personal Information”</a:t>
            </a:r>
          </a:p>
          <a:p>
            <a:pPr>
              <a:lnSpc>
                <a:spcPct val="100000"/>
              </a:lnSpc>
            </a:pPr>
            <a:endParaRPr lang="en-US" sz="1700" dirty="0"/>
          </a:p>
          <a:p>
            <a:pPr marL="342900" indent="-342900">
              <a:lnSpc>
                <a:spcPct val="100000"/>
              </a:lnSpc>
              <a:buFontTx/>
              <a:buChar char="-"/>
            </a:pPr>
            <a:r>
              <a:rPr lang="en-US" sz="1700" dirty="0"/>
              <a:t>A recent breach involved unauthorized access to a big business's data in which it revealed sensitive personal information. </a:t>
            </a:r>
          </a:p>
          <a:p>
            <a:pPr marL="342900" indent="-342900">
              <a:lnSpc>
                <a:spcPct val="100000"/>
              </a:lnSpc>
              <a:buFontTx/>
              <a:buChar char="-"/>
            </a:pPr>
            <a:r>
              <a:rPr lang="en-US" sz="1700" dirty="0"/>
              <a:t>This would fall under the cybertrespass category because the breach involved an individual gaining unauthorized access to the organization's network and data. </a:t>
            </a:r>
          </a:p>
        </p:txBody>
      </p:sp>
      <p:pic>
        <p:nvPicPr>
          <p:cNvPr id="5" name="Picture 4" descr="Computer script on a screen">
            <a:extLst>
              <a:ext uri="{FF2B5EF4-FFF2-40B4-BE49-F238E27FC236}">
                <a16:creationId xmlns:a16="http://schemas.microsoft.com/office/drawing/2014/main" id="{4DA3FCA0-4CE2-1EB1-D767-4F5BEC92E9A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568" r="42340" b="-1"/>
          <a:stretch/>
        </p:blipFill>
        <p:spPr>
          <a:xfrm>
            <a:off x="6531789" y="10"/>
            <a:ext cx="5660211" cy="6857990"/>
          </a:xfrm>
          <a:prstGeom prst="rect">
            <a:avLst/>
          </a:prstGeom>
        </p:spPr>
      </p:pic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820E42-2F9D-41EF-B67F-522A133B3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3D9BC31-B57D-4933-AD83-94F462D4C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776050" y="520402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D84AFEA3-A055-41AE-96F3-34BA581424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9028771F-62FA-4349-B7A8-CE1682D2CE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319CDEE6-CB2F-49F0-B237-2A26A3D1DC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7" name="Graphic 12">
              <a:extLst>
                <a:ext uri="{FF2B5EF4-FFF2-40B4-BE49-F238E27FC236}">
                  <a16:creationId xmlns:a16="http://schemas.microsoft.com/office/drawing/2014/main" id="{3DD82286-02D2-4210-A797-5D502D44A3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Graphic 15">
              <a:extLst>
                <a:ext uri="{FF2B5EF4-FFF2-40B4-BE49-F238E27FC236}">
                  <a16:creationId xmlns:a16="http://schemas.microsoft.com/office/drawing/2014/main" id="{735449F4-80DA-4E06-B3B6-B9F519F4A6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Graphic 15">
              <a:extLst>
                <a:ext uri="{FF2B5EF4-FFF2-40B4-BE49-F238E27FC236}">
                  <a16:creationId xmlns:a16="http://schemas.microsoft.com/office/drawing/2014/main" id="{61FABA3B-05B6-433C-90F9-8D9691A840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1FEBA45-D0A3-4091-9956-161EDA21A0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87497087"/>
      </p:ext>
    </p:extLst>
  </p:cSld>
  <p:clrMapOvr>
    <a:masterClrMapping/>
  </p:clrMapOvr>
</p:sld>
</file>

<file path=ppt/theme/theme1.xml><?xml version="1.0" encoding="utf-8"?>
<a:theme xmlns:a="http://schemas.openxmlformats.org/drawingml/2006/main" name="RocaVTI">
  <a:themeElements>
    <a:clrScheme name="AnalogousFromRegularSeedRightStep">
      <a:dk1>
        <a:srgbClr val="000000"/>
      </a:dk1>
      <a:lt1>
        <a:srgbClr val="FFFFFF"/>
      </a:lt1>
      <a:dk2>
        <a:srgbClr val="41242E"/>
      </a:dk2>
      <a:lt2>
        <a:srgbClr val="E2E8E3"/>
      </a:lt2>
      <a:accent1>
        <a:srgbClr val="CD43AB"/>
      </a:accent1>
      <a:accent2>
        <a:srgbClr val="BB315F"/>
      </a:accent2>
      <a:accent3>
        <a:srgbClr val="CD4E43"/>
      </a:accent3>
      <a:accent4>
        <a:srgbClr val="BB7631"/>
      </a:accent4>
      <a:accent5>
        <a:srgbClr val="B0A63A"/>
      </a:accent5>
      <a:accent6>
        <a:srgbClr val="85B02F"/>
      </a:accent6>
      <a:hlink>
        <a:srgbClr val="31944A"/>
      </a:hlink>
      <a:folHlink>
        <a:srgbClr val="7F7F7F"/>
      </a:folHlink>
    </a:clrScheme>
    <a:fontScheme name="Custom 36">
      <a:majorFont>
        <a:latin typeface="Georgia Pro Semibol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ocaVTI" id="{D79FE1D1-0489-4A69-8531-D0B8CDC31CBE}" vid="{CEBA7FE6-C04B-474E-964F-B022887AD1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726</Words>
  <Application>Microsoft Macintosh PowerPoint</Application>
  <PresentationFormat>Widescreen</PresentationFormat>
  <Paragraphs>85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Avenir Next LT Pro</vt:lpstr>
      <vt:lpstr>Avenir Next LT Pro Light</vt:lpstr>
      <vt:lpstr>Calibri</vt:lpstr>
      <vt:lpstr>Georgia Pro Semibold</vt:lpstr>
      <vt:lpstr>Times New Roman</vt:lpstr>
      <vt:lpstr>RocaVTI</vt:lpstr>
      <vt:lpstr>Understanding Cybercrime Categories</vt:lpstr>
      <vt:lpstr>Introduction to Cybercrime </vt:lpstr>
      <vt:lpstr>Four Categories of Cybercrime</vt:lpstr>
      <vt:lpstr>Cyberviolence</vt:lpstr>
      <vt:lpstr>Cybertrespass</vt:lpstr>
      <vt:lpstr>Cyberfraud</vt:lpstr>
      <vt:lpstr>Cyberpornography</vt:lpstr>
      <vt:lpstr>Matrix Chart of Cybercrime Categories</vt:lpstr>
      <vt:lpstr>Recent News Analysis</vt:lpstr>
      <vt:lpstr>Flowchart of Cybertrespass Incident 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Cybercrime Categories</dc:title>
  <dc:creator>Lauren Hilbun</dc:creator>
  <cp:lastModifiedBy>Lauren Hilbun</cp:lastModifiedBy>
  <cp:revision>3</cp:revision>
  <dcterms:created xsi:type="dcterms:W3CDTF">2024-09-02T01:14:03Z</dcterms:created>
  <dcterms:modified xsi:type="dcterms:W3CDTF">2024-09-09T02:46:55Z</dcterms:modified>
</cp:coreProperties>
</file>