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oboto Black"/>
      <p:bold r:id="rId15"/>
      <p:boldItalic r:id="rId16"/>
    </p:embeddedFont>
    <p:embeddedFont>
      <p:font typeface="Roboto"/>
      <p:regular r:id="rId17"/>
      <p:bold r:id="rId18"/>
      <p:italic r:id="rId19"/>
      <p:boldItalic r:id="rId20"/>
    </p:embeddedFont>
    <p:embeddedFont>
      <p:font typeface="Roboto Medium"/>
      <p:regular r:id="rId21"/>
      <p:bold r:id="rId22"/>
      <p:italic r:id="rId23"/>
      <p:boldItalic r:id="rId24"/>
    </p:embeddedFont>
    <p:embeddedFont>
      <p:font typeface="Merriweather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22" Type="http://schemas.openxmlformats.org/officeDocument/2006/relationships/font" Target="fonts/RobotoMedium-bold.fntdata"/><Relationship Id="rId21" Type="http://schemas.openxmlformats.org/officeDocument/2006/relationships/font" Target="fonts/RobotoMedium-regular.fntdata"/><Relationship Id="rId24" Type="http://schemas.openxmlformats.org/officeDocument/2006/relationships/font" Target="fonts/RobotoMedium-boldItalic.fntdata"/><Relationship Id="rId23" Type="http://schemas.openxmlformats.org/officeDocument/2006/relationships/font" Target="fonts/Roboto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bold.fntdata"/><Relationship Id="rId25" Type="http://schemas.openxmlformats.org/officeDocument/2006/relationships/font" Target="fonts/Merriweather-regular.fntdata"/><Relationship Id="rId28" Type="http://schemas.openxmlformats.org/officeDocument/2006/relationships/font" Target="fonts/Merriweather-boldItalic.fntdata"/><Relationship Id="rId27" Type="http://schemas.openxmlformats.org/officeDocument/2006/relationships/font" Target="fonts/Merriweath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RobotoBlack-bold.fntdata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font" Target="fonts/RobotoBlack-boldItalic.fntdata"/><Relationship Id="rId19" Type="http://schemas.openxmlformats.org/officeDocument/2006/relationships/font" Target="fonts/Roboto-italic.fntdata"/><Relationship Id="rId18" Type="http://schemas.openxmlformats.org/officeDocument/2006/relationships/font" Target="fonts/Robo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6f980f91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6f980f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980f91_0_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980f9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980f91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980f9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6f980f91_0_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6f980f9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6f980f91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6f980f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6f980f91_0_8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6f980f91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629c811a5_0_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629c811a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80f91_0_1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80f91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62ab853a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62ab853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Consulting Proposal for Professional Development in Education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December 3, 2018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Samantha Page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 327W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Bilingual Education: A Niche Field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Bilingual Education</a:t>
            </a:r>
            <a:endParaRPr/>
          </a:p>
        </p:txBody>
      </p:sp>
      <p:grpSp>
        <p:nvGrpSpPr>
          <p:cNvPr id="76" name="Google Shape;76;p15"/>
          <p:cNvGrpSpPr/>
          <p:nvPr/>
        </p:nvGrpSpPr>
        <p:grpSpPr>
          <a:xfrm>
            <a:off x="431925" y="1304875"/>
            <a:ext cx="2628925" cy="3416400"/>
            <a:chOff x="431925" y="1304875"/>
            <a:chExt cx="2628925" cy="3416400"/>
          </a:xfrm>
        </p:grpSpPr>
        <p:sp>
          <p:nvSpPr>
            <p:cNvPr id="77" name="Google Shape;77;p15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" name="Google Shape;79;p15"/>
          <p:cNvSpPr txBox="1"/>
          <p:nvPr>
            <p:ph idx="4294967295" type="body"/>
          </p:nvPr>
        </p:nvSpPr>
        <p:spPr>
          <a:xfrm>
            <a:off x="50642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What is it?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80" name="Google Shape;80;p15"/>
          <p:cNvSpPr txBox="1"/>
          <p:nvPr>
            <p:ph idx="4294967295" type="body"/>
          </p:nvPr>
        </p:nvSpPr>
        <p:spPr>
          <a:xfrm>
            <a:off x="50832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0000"/>
                </a:solidFill>
              </a:rPr>
              <a:t>Bilingual education is defined as the education of students in </a:t>
            </a:r>
            <a:r>
              <a:rPr b="1" lang="en" sz="1800">
                <a:solidFill>
                  <a:srgbClr val="000000"/>
                </a:solidFill>
              </a:rPr>
              <a:t>two languages </a:t>
            </a:r>
            <a:r>
              <a:rPr lang="en" sz="1600">
                <a:solidFill>
                  <a:srgbClr val="000000"/>
                </a:solidFill>
              </a:rPr>
              <a:t>so that they will achieve </a:t>
            </a:r>
            <a:r>
              <a:rPr b="1" lang="en" sz="1800">
                <a:solidFill>
                  <a:srgbClr val="000000"/>
                </a:solidFill>
              </a:rPr>
              <a:t>content and linguistic mastery</a:t>
            </a:r>
            <a:r>
              <a:rPr lang="en" sz="1600">
                <a:solidFill>
                  <a:srgbClr val="000000"/>
                </a:solidFill>
              </a:rPr>
              <a:t> in </a:t>
            </a:r>
            <a:r>
              <a:rPr b="1" lang="en" sz="1800">
                <a:solidFill>
                  <a:srgbClr val="000000"/>
                </a:solidFill>
              </a:rPr>
              <a:t>both</a:t>
            </a:r>
            <a:r>
              <a:rPr lang="en" sz="1600">
                <a:solidFill>
                  <a:srgbClr val="000000"/>
                </a:solidFill>
              </a:rPr>
              <a:t>. (Escamilla et al., 2017)</a:t>
            </a:r>
            <a:endParaRPr sz="1600"/>
          </a:p>
        </p:txBody>
      </p:sp>
      <p:grpSp>
        <p:nvGrpSpPr>
          <p:cNvPr id="81" name="Google Shape;81;p15"/>
          <p:cNvGrpSpPr/>
          <p:nvPr/>
        </p:nvGrpSpPr>
        <p:grpSpPr>
          <a:xfrm>
            <a:off x="3320450" y="1304875"/>
            <a:ext cx="2632500" cy="3416400"/>
            <a:chOff x="3320450" y="1304875"/>
            <a:chExt cx="2632500" cy="3416400"/>
          </a:xfrm>
        </p:grpSpPr>
        <p:sp>
          <p:nvSpPr>
            <p:cNvPr id="82" name="Google Shape;82;p15"/>
            <p:cNvSpPr txBox="1"/>
            <p:nvPr/>
          </p:nvSpPr>
          <p:spPr>
            <a:xfrm>
              <a:off x="3324050" y="1304875"/>
              <a:ext cx="26289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332045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5"/>
          <p:cNvSpPr txBox="1"/>
          <p:nvPr>
            <p:ph idx="4294967295" type="body"/>
          </p:nvPr>
        </p:nvSpPr>
        <p:spPr>
          <a:xfrm>
            <a:off x="3389450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What is it not?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85" name="Google Shape;85;p15"/>
          <p:cNvSpPr txBox="1"/>
          <p:nvPr>
            <p:ph idx="4294967295" type="body"/>
          </p:nvPr>
        </p:nvSpPr>
        <p:spPr>
          <a:xfrm>
            <a:off x="3396775" y="1850300"/>
            <a:ext cx="24786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It is </a:t>
            </a:r>
            <a:r>
              <a:rPr b="1" lang="en" sz="1800">
                <a:solidFill>
                  <a:srgbClr val="000000"/>
                </a:solidFill>
              </a:rPr>
              <a:t>not </a:t>
            </a:r>
            <a:r>
              <a:rPr lang="en" sz="1600">
                <a:solidFill>
                  <a:srgbClr val="000000"/>
                </a:solidFill>
              </a:rPr>
              <a:t>proficiency in </a:t>
            </a:r>
            <a:r>
              <a:rPr b="1" lang="en" sz="1800">
                <a:solidFill>
                  <a:srgbClr val="000000"/>
                </a:solidFill>
              </a:rPr>
              <a:t>English, over another</a:t>
            </a:r>
            <a:r>
              <a:rPr lang="en" sz="1600">
                <a:solidFill>
                  <a:srgbClr val="000000"/>
                </a:solidFill>
              </a:rPr>
              <a:t> language like Spanish or Chinese (Cogner 2010).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grpSp>
        <p:nvGrpSpPr>
          <p:cNvPr id="86" name="Google Shape;86;p15"/>
          <p:cNvGrpSpPr/>
          <p:nvPr/>
        </p:nvGrpSpPr>
        <p:grpSpPr>
          <a:xfrm>
            <a:off x="6212550" y="1304875"/>
            <a:ext cx="2632500" cy="3416400"/>
            <a:chOff x="6212550" y="1304875"/>
            <a:chExt cx="2632500" cy="3416400"/>
          </a:xfrm>
        </p:grpSpPr>
        <p:sp>
          <p:nvSpPr>
            <p:cNvPr id="87" name="Google Shape;87;p15"/>
            <p:cNvSpPr/>
            <p:nvPr/>
          </p:nvSpPr>
          <p:spPr>
            <a:xfrm>
              <a:off x="6215400" y="1304875"/>
              <a:ext cx="2628900" cy="3416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 txBox="1"/>
            <p:nvPr/>
          </p:nvSpPr>
          <p:spPr>
            <a:xfrm>
              <a:off x="6212550" y="1304875"/>
              <a:ext cx="2632500" cy="46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15"/>
          <p:cNvSpPr txBox="1"/>
          <p:nvPr>
            <p:ph idx="4294967295" type="body"/>
          </p:nvPr>
        </p:nvSpPr>
        <p:spPr>
          <a:xfrm>
            <a:off x="6272475" y="1304875"/>
            <a:ext cx="24945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What is needed?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90" name="Google Shape;90;p15"/>
          <p:cNvSpPr txBox="1"/>
          <p:nvPr>
            <p:ph idx="4294967295" type="body"/>
          </p:nvPr>
        </p:nvSpPr>
        <p:spPr>
          <a:xfrm>
            <a:off x="6212550" y="1850300"/>
            <a:ext cx="2632500" cy="27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</a:rPr>
              <a:t>H</a:t>
            </a:r>
            <a:r>
              <a:rPr b="1" lang="en" sz="1800">
                <a:solidFill>
                  <a:srgbClr val="000000"/>
                </a:solidFill>
              </a:rPr>
              <a:t>igh quality professional development</a:t>
            </a:r>
            <a:r>
              <a:rPr lang="en" sz="1800">
                <a:solidFill>
                  <a:srgbClr val="000000"/>
                </a:solidFill>
              </a:rPr>
              <a:t> for bilingual education.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</a:t>
            </a:r>
            <a:r>
              <a:rPr b="1" lang="en" sz="1800"/>
              <a:t>Grants </a:t>
            </a:r>
            <a:r>
              <a:rPr lang="en" sz="1800"/>
              <a:t>for bilingual PD have been </a:t>
            </a:r>
            <a:r>
              <a:rPr b="1" lang="en" sz="1800"/>
              <a:t>removed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-Bilingual education has been </a:t>
            </a:r>
            <a:r>
              <a:rPr b="1" lang="en" sz="1800"/>
              <a:t>politicized</a:t>
            </a:r>
            <a:r>
              <a:rPr lang="en" sz="1800"/>
              <a:t>. (Téllez &amp; Varghese)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/>
              <a:t>As Industry Experts in Professional Development (PD), You Can Reach This Market!</a:t>
            </a:r>
            <a:endParaRPr b="1" sz="4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Researched-Backed Guiding Principles</a:t>
            </a:r>
            <a:endParaRPr/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Roboto Medium"/>
                <a:ea typeface="Roboto Medium"/>
                <a:cs typeface="Roboto Medium"/>
                <a:sym typeface="Roboto Medium"/>
              </a:rPr>
              <a:t>	As you develop and implement your brand of professional development, use the following researched-backed principles to create an effectual model for bilingual education.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93525" y="500925"/>
            <a:ext cx="9144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Principles of Bilingual Professional Development</a:t>
            </a:r>
            <a:endParaRPr/>
          </a:p>
        </p:txBody>
      </p:sp>
      <p:grpSp>
        <p:nvGrpSpPr>
          <p:cNvPr id="107" name="Google Shape;107;p18"/>
          <p:cNvGrpSpPr/>
          <p:nvPr/>
        </p:nvGrpSpPr>
        <p:grpSpPr>
          <a:xfrm>
            <a:off x="424825" y="1253973"/>
            <a:ext cx="8294372" cy="799416"/>
            <a:chOff x="424813" y="1177875"/>
            <a:chExt cx="8294372" cy="849900"/>
          </a:xfrm>
        </p:grpSpPr>
        <p:sp>
          <p:nvSpPr>
            <p:cNvPr id="108" name="Google Shape;108;p18"/>
            <p:cNvSpPr/>
            <p:nvPr/>
          </p:nvSpPr>
          <p:spPr>
            <a:xfrm>
              <a:off x="2927684" y="1177875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424813" y="1177875"/>
              <a:ext cx="3055800" cy="849900"/>
            </a:xfrm>
            <a:prstGeom prst="homePlate">
              <a:avLst>
                <a:gd fmla="val 26719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18"/>
          <p:cNvSpPr txBox="1"/>
          <p:nvPr>
            <p:ph idx="4294967295" type="body"/>
          </p:nvPr>
        </p:nvSpPr>
        <p:spPr>
          <a:xfrm>
            <a:off x="539675" y="1254200"/>
            <a:ext cx="24225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Active Participation</a:t>
            </a:r>
            <a:endParaRPr sz="18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1" name="Google Shape;111;p18"/>
          <p:cNvSpPr txBox="1"/>
          <p:nvPr>
            <p:ph idx="4294967295" type="body"/>
          </p:nvPr>
        </p:nvSpPr>
        <p:spPr>
          <a:xfrm>
            <a:off x="3480453" y="1254158"/>
            <a:ext cx="51117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">
                <a:solidFill>
                  <a:schemeClr val="lt1"/>
                </a:solidFill>
              </a:rPr>
              <a:t>Facets of active teacher participation in professional development increase teacher </a:t>
            </a:r>
            <a:r>
              <a:rPr lang="en">
                <a:solidFill>
                  <a:schemeClr val="lt1"/>
                </a:solidFill>
              </a:rPr>
              <a:t>participation (Bates &amp; Morgan, 2018)</a:t>
            </a:r>
            <a:r>
              <a:rPr lang="en">
                <a:solidFill>
                  <a:schemeClr val="lt1"/>
                </a:solidFill>
              </a:rPr>
              <a:t>. 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12" name="Google Shape;112;p18"/>
          <p:cNvGrpSpPr/>
          <p:nvPr/>
        </p:nvGrpSpPr>
        <p:grpSpPr>
          <a:xfrm>
            <a:off x="424825" y="2127339"/>
            <a:ext cx="8294360" cy="799416"/>
            <a:chOff x="424813" y="2075689"/>
            <a:chExt cx="8294360" cy="849900"/>
          </a:xfrm>
        </p:grpSpPr>
        <p:sp>
          <p:nvSpPr>
            <p:cNvPr id="113" name="Google Shape;113;p18"/>
            <p:cNvSpPr/>
            <p:nvPr/>
          </p:nvSpPr>
          <p:spPr>
            <a:xfrm>
              <a:off x="2927672" y="2075689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424813" y="2075689"/>
              <a:ext cx="3055800" cy="849900"/>
            </a:xfrm>
            <a:prstGeom prst="homePlate">
              <a:avLst>
                <a:gd fmla="val 26719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8"/>
          <p:cNvSpPr txBox="1"/>
          <p:nvPr>
            <p:ph idx="4294967295" type="body"/>
          </p:nvPr>
        </p:nvSpPr>
        <p:spPr>
          <a:xfrm>
            <a:off x="539675" y="2127450"/>
            <a:ext cx="24225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Long-Term </a:t>
            </a:r>
            <a:endParaRPr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6" name="Google Shape;116;p18"/>
          <p:cNvSpPr txBox="1"/>
          <p:nvPr>
            <p:ph idx="4294967295" type="body"/>
          </p:nvPr>
        </p:nvSpPr>
        <p:spPr>
          <a:xfrm>
            <a:off x="3480453" y="2127465"/>
            <a:ext cx="51117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>
                <a:solidFill>
                  <a:srgbClr val="FFFFFF"/>
                </a:solidFill>
              </a:rPr>
              <a:t>Bayar (2014) indicated short term professional development has a smaller impact on student outcomes than long term professional development.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117" name="Google Shape;117;p18"/>
          <p:cNvGrpSpPr/>
          <p:nvPr/>
        </p:nvGrpSpPr>
        <p:grpSpPr>
          <a:xfrm>
            <a:off x="424825" y="3000705"/>
            <a:ext cx="8294360" cy="799447"/>
            <a:chOff x="424813" y="2974405"/>
            <a:chExt cx="8294360" cy="849933"/>
          </a:xfrm>
        </p:grpSpPr>
        <p:sp>
          <p:nvSpPr>
            <p:cNvPr id="118" name="Google Shape;118;p18"/>
            <p:cNvSpPr/>
            <p:nvPr/>
          </p:nvSpPr>
          <p:spPr>
            <a:xfrm>
              <a:off x="2927672" y="2974438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8"/>
            <p:cNvSpPr/>
            <p:nvPr/>
          </p:nvSpPr>
          <p:spPr>
            <a:xfrm>
              <a:off x="424813" y="2974405"/>
              <a:ext cx="3055800" cy="849900"/>
            </a:xfrm>
            <a:prstGeom prst="homePlate">
              <a:avLst>
                <a:gd fmla="val 26719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" name="Google Shape;120;p18"/>
          <p:cNvSpPr txBox="1"/>
          <p:nvPr>
            <p:ph idx="4294967295" type="body"/>
          </p:nvPr>
        </p:nvSpPr>
        <p:spPr>
          <a:xfrm>
            <a:off x="539675" y="3000775"/>
            <a:ext cx="24225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Teacher-Centered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1" name="Google Shape;121;p18"/>
          <p:cNvSpPr txBox="1"/>
          <p:nvPr>
            <p:ph idx="4294967295" type="body"/>
          </p:nvPr>
        </p:nvSpPr>
        <p:spPr>
          <a:xfrm>
            <a:off x="3480453" y="3004317"/>
            <a:ext cx="51117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>
                <a:solidFill>
                  <a:srgbClr val="FFFFFF"/>
                </a:solidFill>
              </a:rPr>
              <a:t>Teachers, as the leaders of the classroom and where the application of professional development occur, are where the professional development should focus (Kuijpers et al. 2010). 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122" name="Google Shape;122;p18"/>
          <p:cNvGrpSpPr/>
          <p:nvPr/>
        </p:nvGrpSpPr>
        <p:grpSpPr>
          <a:xfrm>
            <a:off x="424825" y="3874103"/>
            <a:ext cx="8294360" cy="799447"/>
            <a:chOff x="424813" y="3871259"/>
            <a:chExt cx="8294360" cy="849933"/>
          </a:xfrm>
        </p:grpSpPr>
        <p:sp>
          <p:nvSpPr>
            <p:cNvPr id="123" name="Google Shape;123;p18"/>
            <p:cNvSpPr/>
            <p:nvPr/>
          </p:nvSpPr>
          <p:spPr>
            <a:xfrm>
              <a:off x="2927672" y="3871292"/>
              <a:ext cx="5791500" cy="84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424813" y="3871259"/>
              <a:ext cx="3055800" cy="849900"/>
            </a:xfrm>
            <a:prstGeom prst="homePlate">
              <a:avLst>
                <a:gd fmla="val 26719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8"/>
          <p:cNvSpPr txBox="1"/>
          <p:nvPr>
            <p:ph idx="4294967295" type="body"/>
          </p:nvPr>
        </p:nvSpPr>
        <p:spPr>
          <a:xfrm>
            <a:off x="539675" y="3874100"/>
            <a:ext cx="24225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School-Centered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6" name="Google Shape;126;p18"/>
          <p:cNvSpPr txBox="1"/>
          <p:nvPr>
            <p:ph idx="4294967295" type="body"/>
          </p:nvPr>
        </p:nvSpPr>
        <p:spPr>
          <a:xfrm>
            <a:off x="3480450" y="3876300"/>
            <a:ext cx="5296800" cy="79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en">
                <a:solidFill>
                  <a:srgbClr val="FFFFFF"/>
                </a:solidFill>
              </a:rPr>
              <a:t>Bayar (2014) also identified professional development centered on a school as effective. School-centered PD will have the ability to modify for the individual needs expressed by administrators.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Team</a:t>
            </a:r>
            <a:endParaRPr/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Medium"/>
                <a:ea typeface="Roboto Medium"/>
                <a:cs typeface="Roboto Medium"/>
                <a:sym typeface="Roboto Medium"/>
              </a:rPr>
              <a:t>	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latin typeface="Roboto Medium"/>
                <a:ea typeface="Roboto Medium"/>
                <a:cs typeface="Roboto Medium"/>
                <a:sym typeface="Roboto Medium"/>
              </a:rPr>
              <a:t>Within bilingual education’s professional development principles, there is a necessity for team collaboration in order for your professional development to be successful. 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0"/>
          <p:cNvSpPr txBox="1"/>
          <p:nvPr>
            <p:ph idx="4294967295"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Bilingual Education  Professional Development Team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Corporate headshot of a woman"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63" y="1322225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>
            <p:ph idx="4294967295" type="body"/>
          </p:nvPr>
        </p:nvSpPr>
        <p:spPr>
          <a:xfrm>
            <a:off x="164950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The Teacher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41" name="Google Shape;141;p20"/>
          <p:cNvCxnSpPr/>
          <p:nvPr/>
        </p:nvCxnSpPr>
        <p:spPr>
          <a:xfrm>
            <a:off x="1118175" y="3561938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2" name="Google Shape;142;p20"/>
          <p:cNvSpPr txBox="1"/>
          <p:nvPr>
            <p:ph idx="4294967295" type="body"/>
          </p:nvPr>
        </p:nvSpPr>
        <p:spPr>
          <a:xfrm>
            <a:off x="16492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Receives</a:t>
            </a:r>
            <a:r>
              <a:rPr lang="en"/>
              <a:t> professional development training over an extended duration and works to implement it in her bilingual education classroom</a:t>
            </a:r>
            <a:endParaRPr sz="1300"/>
          </a:p>
        </p:txBody>
      </p:sp>
      <p:pic>
        <p:nvPicPr>
          <p:cNvPr descr="Corporate headshot of a man"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421" y="1322375"/>
            <a:ext cx="1644300" cy="164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>
            <p:ph idx="4294967295" type="body"/>
          </p:nvPr>
        </p:nvSpPr>
        <p:spPr>
          <a:xfrm>
            <a:off x="2374559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The Coworker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45" name="Google Shape;145;p20"/>
          <p:cNvCxnSpPr/>
          <p:nvPr/>
        </p:nvCxnSpPr>
        <p:spPr>
          <a:xfrm>
            <a:off x="3327800" y="3561938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" name="Google Shape;146;p20"/>
          <p:cNvSpPr txBox="1"/>
          <p:nvPr>
            <p:ph idx="4294967295" type="body"/>
          </p:nvPr>
        </p:nvSpPr>
        <p:spPr>
          <a:xfrm>
            <a:off x="237454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Works with fellow teachers, providing feedback and assistance in implementation of PD practices</a:t>
            </a:r>
            <a:endParaRPr sz="1300"/>
          </a:p>
        </p:txBody>
      </p:sp>
      <p:pic>
        <p:nvPicPr>
          <p:cNvPr descr="Corporate headshot of a woman" id="147" name="Google Shape;14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7379" y="1322213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>
            <p:ph idx="4294967295" type="body"/>
          </p:nvPr>
        </p:nvSpPr>
        <p:spPr>
          <a:xfrm>
            <a:off x="4584180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The Administrator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49" name="Google Shape;149;p20"/>
          <p:cNvCxnSpPr/>
          <p:nvPr/>
        </p:nvCxnSpPr>
        <p:spPr>
          <a:xfrm>
            <a:off x="5554075" y="3561938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0" name="Google Shape;150;p20"/>
          <p:cNvSpPr txBox="1"/>
          <p:nvPr>
            <p:ph idx="4294967295" type="body"/>
          </p:nvPr>
        </p:nvSpPr>
        <p:spPr>
          <a:xfrm>
            <a:off x="4584169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Collaborates with PD staff and educators, to ensure the professional development aligns with the goals of the school </a:t>
            </a:r>
            <a:endParaRPr sz="1300"/>
          </a:p>
        </p:txBody>
      </p:sp>
      <p:pic>
        <p:nvPicPr>
          <p:cNvPr descr="Corporate headshot of a man" id="151" name="Google Shape;15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5338" y="1322225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>
            <p:ph idx="4294967295" type="body"/>
          </p:nvPr>
        </p:nvSpPr>
        <p:spPr>
          <a:xfrm>
            <a:off x="6793801" y="3108900"/>
            <a:ext cx="2177400" cy="4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PD Staff 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153" name="Google Shape;153;p20"/>
          <p:cNvCxnSpPr/>
          <p:nvPr/>
        </p:nvCxnSpPr>
        <p:spPr>
          <a:xfrm>
            <a:off x="7747050" y="3561938"/>
            <a:ext cx="270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20"/>
          <p:cNvSpPr txBox="1"/>
          <p:nvPr>
            <p:ph idx="4294967295" type="body"/>
          </p:nvPr>
        </p:nvSpPr>
        <p:spPr>
          <a:xfrm>
            <a:off x="6793795" y="3641661"/>
            <a:ext cx="2177400" cy="11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Implements professional development training, follow up coaching meetings and evaluations.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>
            <p:ph type="title"/>
          </p:nvPr>
        </p:nvSpPr>
        <p:spPr>
          <a:xfrm>
            <a:off x="311675" y="798600"/>
            <a:ext cx="86661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/>
              <a:t>Using a combination of these principles with emphasis on all team members, the professional development model you develop for bilingual education will revolutionize the field! </a:t>
            </a:r>
            <a:endParaRPr b="1" sz="4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