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284" r:id="rId4"/>
    <p:sldId id="260" r:id="rId5"/>
    <p:sldId id="265" r:id="rId6"/>
    <p:sldId id="261" r:id="rId7"/>
    <p:sldId id="266" r:id="rId8"/>
    <p:sldId id="267" r:id="rId9"/>
    <p:sldId id="268" r:id="rId10"/>
    <p:sldId id="269" r:id="rId11"/>
    <p:sldId id="282" r:id="rId12"/>
    <p:sldId id="270" r:id="rId13"/>
    <p:sldId id="285" r:id="rId14"/>
    <p:sldId id="271" r:id="rId15"/>
    <p:sldId id="272" r:id="rId16"/>
    <p:sldId id="281" r:id="rId17"/>
    <p:sldId id="274" r:id="rId18"/>
    <p:sldId id="275" r:id="rId19"/>
    <p:sldId id="276" r:id="rId20"/>
    <p:sldId id="283" r:id="rId21"/>
    <p:sldId id="277" r:id="rId22"/>
    <p:sldId id="278" r:id="rId23"/>
    <p:sldId id="279" r:id="rId24"/>
    <p:sldId id="258" r:id="rId25"/>
    <p:sldId id="262"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071" autoAdjust="0"/>
  </p:normalViewPr>
  <p:slideViewPr>
    <p:cSldViewPr snapToGrid="0" snapToObjects="1">
      <p:cViewPr varScale="1">
        <p:scale>
          <a:sx n="76" d="100"/>
          <a:sy n="76" d="100"/>
        </p:scale>
        <p:origin x="21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526A6-3F83-7549-9353-42450DF00C2F}" type="datetimeFigureOut">
              <a:rPr lang="en-US" smtClean="0"/>
              <a:t>2/21/18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2DEA7-739A-EF42-AE4B-E6DA0B5EAB30}" type="slidenum">
              <a:rPr lang="en-US" smtClean="0"/>
              <a:t>‹#›</a:t>
            </a:fld>
            <a:endParaRPr lang="en-US"/>
          </a:p>
        </p:txBody>
      </p:sp>
    </p:spTree>
    <p:extLst>
      <p:ext uri="{BB962C8B-B14F-4D97-AF65-F5344CB8AC3E}">
        <p14:creationId xmlns:p14="http://schemas.microsoft.com/office/powerpoint/2010/main" val="18091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a:t>
            </a:r>
            <a:r>
              <a:rPr lang="en-US" baseline="0" dirty="0" smtClean="0"/>
              <a:t> here of how letters recount past events or act as metanarrative spaces. It is fascinating that the entire narrative is carried is forwarded by this recursive structure—it is all in letters to and from characters! If you want to just repeat what I’ve said, that works. But that’s the big deal about this enlightenment era work. And it was a big deal politically. Major critique of pre-rev France.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When you say fictional author do you mean fictional character?  </a:t>
            </a:r>
            <a:endParaRPr lang="en-US" dirty="0"/>
          </a:p>
        </p:txBody>
      </p:sp>
      <p:sp>
        <p:nvSpPr>
          <p:cNvPr id="4" name="Slide Number Placeholder 3"/>
          <p:cNvSpPr>
            <a:spLocks noGrp="1"/>
          </p:cNvSpPr>
          <p:nvPr>
            <p:ph type="sldNum" sz="quarter" idx="10"/>
          </p:nvPr>
        </p:nvSpPr>
        <p:spPr/>
        <p:txBody>
          <a:bodyPr/>
          <a:lstStyle/>
          <a:p>
            <a:fld id="{F7B2DEA7-739A-EF42-AE4B-E6DA0B5EAB30}" type="slidenum">
              <a:rPr lang="en-US" smtClean="0"/>
              <a:t>12</a:t>
            </a:fld>
            <a:endParaRPr lang="en-US"/>
          </a:p>
        </p:txBody>
      </p:sp>
    </p:spTree>
    <p:extLst>
      <p:ext uri="{BB962C8B-B14F-4D97-AF65-F5344CB8AC3E}">
        <p14:creationId xmlns:p14="http://schemas.microsoft.com/office/powerpoint/2010/main" val="27215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make </a:t>
            </a:r>
            <a:r>
              <a:rPr lang="en-US" baseline="0" dirty="0" smtClean="0"/>
              <a:t>a qualitative judgement “greatest and most original”. You can assert that many people praise ED as “greatest” which is evidenced by # of anthologies of ED, # of occurrences on syllabi, # of festivals dedicated to ED, etc. </a:t>
            </a:r>
          </a:p>
          <a:p>
            <a:endParaRPr lang="en-US" baseline="0" dirty="0" smtClean="0"/>
          </a:p>
          <a:p>
            <a:r>
              <a:rPr lang="en-US" baseline="0" dirty="0" smtClean="0"/>
              <a:t>VERY important to say that ED circulated her poems through her letters. She had specific audiences in mind. She would change a few words (aka the variants) when she recopied the poem to send to someone else. Critics also debate where a poem ends and the rest of the letter begins. VERY interwoven.</a:t>
            </a:r>
            <a:endParaRPr lang="en-US" dirty="0"/>
          </a:p>
        </p:txBody>
      </p:sp>
      <p:sp>
        <p:nvSpPr>
          <p:cNvPr id="4" name="Slide Number Placeholder 3"/>
          <p:cNvSpPr>
            <a:spLocks noGrp="1"/>
          </p:cNvSpPr>
          <p:nvPr>
            <p:ph type="sldNum" sz="quarter" idx="10"/>
          </p:nvPr>
        </p:nvSpPr>
        <p:spPr/>
        <p:txBody>
          <a:bodyPr/>
          <a:lstStyle/>
          <a:p>
            <a:fld id="{F7B2DEA7-739A-EF42-AE4B-E6DA0B5EAB30}" type="slidenum">
              <a:rPr lang="en-US" smtClean="0"/>
              <a:t>15</a:t>
            </a:fld>
            <a:endParaRPr lang="en-US"/>
          </a:p>
        </p:txBody>
      </p:sp>
    </p:spTree>
    <p:extLst>
      <p:ext uri="{BB962C8B-B14F-4D97-AF65-F5344CB8AC3E}">
        <p14:creationId xmlns:p14="http://schemas.microsoft.com/office/powerpoint/2010/main" val="56667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asking “what do we still use</a:t>
            </a:r>
            <a:r>
              <a:rPr lang="en-US" baseline="0" dirty="0" smtClean="0"/>
              <a:t> handwriting for” it would be better to say “what do we still use letters for</a:t>
            </a:r>
            <a:r>
              <a:rPr lang="en-US" baseline="0" smtClean="0"/>
              <a:t>”? </a:t>
            </a:r>
            <a:endParaRPr lang="en-US"/>
          </a:p>
        </p:txBody>
      </p:sp>
      <p:sp>
        <p:nvSpPr>
          <p:cNvPr id="4" name="Slide Number Placeholder 3"/>
          <p:cNvSpPr>
            <a:spLocks noGrp="1"/>
          </p:cNvSpPr>
          <p:nvPr>
            <p:ph type="sldNum" sz="quarter" idx="10"/>
          </p:nvPr>
        </p:nvSpPr>
        <p:spPr/>
        <p:txBody>
          <a:bodyPr/>
          <a:lstStyle/>
          <a:p>
            <a:fld id="{F7B2DEA7-739A-EF42-AE4B-E6DA0B5EAB30}" type="slidenum">
              <a:rPr lang="en-US" smtClean="0"/>
              <a:t>25</a:t>
            </a:fld>
            <a:endParaRPr lang="en-US"/>
          </a:p>
        </p:txBody>
      </p:sp>
    </p:spTree>
    <p:extLst>
      <p:ext uri="{BB962C8B-B14F-4D97-AF65-F5344CB8AC3E}">
        <p14:creationId xmlns:p14="http://schemas.microsoft.com/office/powerpoint/2010/main" val="113478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2DEA7-739A-EF42-AE4B-E6DA0B5EAB30}" type="slidenum">
              <a:rPr lang="en-US" smtClean="0"/>
              <a:t>26</a:t>
            </a:fld>
            <a:endParaRPr lang="en-US"/>
          </a:p>
        </p:txBody>
      </p:sp>
    </p:spTree>
    <p:extLst>
      <p:ext uri="{BB962C8B-B14F-4D97-AF65-F5344CB8AC3E}">
        <p14:creationId xmlns:p14="http://schemas.microsoft.com/office/powerpoint/2010/main" val="5041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2/21/18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hyperlink" Target="https://about.usps.com/publications/pub100/welcome.htm" TargetMode="External"/><Relationship Id="rId4" Type="http://schemas.openxmlformats.org/officeDocument/2006/relationships/hyperlink" Target="https://postalmuseum.si.edu/letterwriting/index.html" TargetMode="External"/><Relationship Id="rId5" Type="http://schemas.openxmlformats.org/officeDocument/2006/relationships/hyperlink" Target="http://www.simonandschuster.com/books/Signed-Sealed-Delivered/Nina-Sankovitch/9781451687163" TargetMode="External"/><Relationship Id="rId6" Type="http://schemas.openxmlformats.org/officeDocument/2006/relationships/hyperlink" Target="https://www.aaa.si.edu/publications/books/pen-to-paper-artists-handwritten-letters-from-the-smithsonians-archives-o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05166"/>
            <a:ext cx="6477000" cy="2233081"/>
          </a:xfrm>
        </p:spPr>
        <p:txBody>
          <a:bodyPr/>
          <a:lstStyle/>
          <a:p>
            <a:r>
              <a:rPr lang="en-US" sz="5400" dirty="0" smtClean="0"/>
              <a:t>Letter Writing</a:t>
            </a:r>
            <a:endParaRPr lang="en-US" sz="5400" dirty="0"/>
          </a:p>
        </p:txBody>
      </p:sp>
      <p:sp>
        <p:nvSpPr>
          <p:cNvPr id="3" name="Subtitle 2"/>
          <p:cNvSpPr>
            <a:spLocks noGrp="1"/>
          </p:cNvSpPr>
          <p:nvPr>
            <p:ph type="subTitle" idx="1"/>
          </p:nvPr>
        </p:nvSpPr>
        <p:spPr/>
        <p:txBody>
          <a:bodyPr/>
          <a:lstStyle/>
          <a:p>
            <a:r>
              <a:rPr lang="en-US" dirty="0" smtClean="0"/>
              <a:t>by Nichole Tillinghast</a:t>
            </a:r>
          </a:p>
          <a:p>
            <a:endParaRPr lang="en-US" dirty="0"/>
          </a:p>
          <a:p>
            <a:r>
              <a:rPr lang="en-US" dirty="0" smtClean="0"/>
              <a:t>February 22, 2018</a:t>
            </a:r>
            <a:endParaRPr lang="en-US" dirty="0"/>
          </a:p>
        </p:txBody>
      </p:sp>
    </p:spTree>
    <p:extLst>
      <p:ext uri="{BB962C8B-B14F-4D97-AF65-F5344CB8AC3E}">
        <p14:creationId xmlns:p14="http://schemas.microsoft.com/office/powerpoint/2010/main" val="3520514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Letter Writing</a:t>
            </a:r>
            <a:endParaRPr lang="en-US" dirty="0"/>
          </a:p>
        </p:txBody>
      </p:sp>
      <p:sp>
        <p:nvSpPr>
          <p:cNvPr id="3" name="Content Placeholder 2"/>
          <p:cNvSpPr>
            <a:spLocks noGrp="1"/>
          </p:cNvSpPr>
          <p:nvPr>
            <p:ph idx="1"/>
          </p:nvPr>
        </p:nvSpPr>
        <p:spPr>
          <a:xfrm>
            <a:off x="914400" y="1735137"/>
            <a:ext cx="7313613" cy="4677537"/>
          </a:xfrm>
        </p:spPr>
        <p:txBody>
          <a:bodyPr/>
          <a:lstStyle/>
          <a:p>
            <a:r>
              <a:rPr lang="en-US" dirty="0" smtClean="0"/>
              <a:t>Means of communicating with Europe</a:t>
            </a:r>
          </a:p>
          <a:p>
            <a:pPr lvl="1"/>
            <a:r>
              <a:rPr lang="en-US" dirty="0" smtClean="0"/>
              <a:t>Sponsors – monarchs, noblemen, wealthy</a:t>
            </a:r>
          </a:p>
          <a:p>
            <a:pPr lvl="1"/>
            <a:r>
              <a:rPr lang="en-US" dirty="0" smtClean="0"/>
              <a:t>Families back in Europe</a:t>
            </a:r>
          </a:p>
          <a:p>
            <a:r>
              <a:rPr lang="en-US" dirty="0" err="1" smtClean="0"/>
              <a:t>Amerigo</a:t>
            </a:r>
            <a:r>
              <a:rPr lang="en-US" dirty="0" smtClean="0"/>
              <a:t> Vespucci – Italian merchant</a:t>
            </a:r>
          </a:p>
          <a:p>
            <a:pPr lvl="1"/>
            <a:r>
              <a:rPr lang="en-US" dirty="0" smtClean="0"/>
              <a:t>His letters published in Europe</a:t>
            </a:r>
          </a:p>
          <a:p>
            <a:r>
              <a:rPr lang="en-US" dirty="0" smtClean="0"/>
              <a:t>Significant in war correspondence</a:t>
            </a:r>
          </a:p>
          <a:p>
            <a:r>
              <a:rPr lang="en-US" dirty="0" smtClean="0"/>
              <a:t>Marginalization</a:t>
            </a:r>
          </a:p>
          <a:p>
            <a:pPr lvl="1"/>
            <a:r>
              <a:rPr lang="en-US" dirty="0" smtClean="0"/>
              <a:t>Cost prohibitive</a:t>
            </a:r>
          </a:p>
          <a:p>
            <a:pPr lvl="1"/>
            <a:r>
              <a:rPr lang="en-US" dirty="0" smtClean="0"/>
              <a:t>Illiteracy </a:t>
            </a:r>
          </a:p>
          <a:p>
            <a:pPr lvl="1"/>
            <a:endParaRPr lang="en-US" dirty="0" smtClean="0"/>
          </a:p>
          <a:p>
            <a:pPr lvl="1"/>
            <a:endParaRPr lang="en-US" dirty="0"/>
          </a:p>
        </p:txBody>
      </p:sp>
    </p:spTree>
    <p:extLst>
      <p:ext uri="{BB962C8B-B14F-4D97-AF65-F5344CB8AC3E}">
        <p14:creationId xmlns:p14="http://schemas.microsoft.com/office/powerpoint/2010/main" val="195045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Victorian Letter Writing</a:t>
            </a:r>
            <a:endParaRPr lang="en-US" dirty="0"/>
          </a:p>
        </p:txBody>
      </p:sp>
      <p:sp>
        <p:nvSpPr>
          <p:cNvPr id="3" name="Content Placeholder 2"/>
          <p:cNvSpPr>
            <a:spLocks noGrp="1"/>
          </p:cNvSpPr>
          <p:nvPr>
            <p:ph idx="1"/>
          </p:nvPr>
        </p:nvSpPr>
        <p:spPr/>
        <p:txBody>
          <a:bodyPr/>
          <a:lstStyle/>
          <a:p>
            <a:r>
              <a:rPr lang="en-US" dirty="0" smtClean="0"/>
              <a:t>Manner of letter writing defined the class</a:t>
            </a:r>
          </a:p>
          <a:p>
            <a:r>
              <a:rPr lang="en-US" dirty="0" smtClean="0"/>
              <a:t>Elegance and penmanship</a:t>
            </a:r>
          </a:p>
          <a:p>
            <a:r>
              <a:rPr lang="en-US" dirty="0" smtClean="0"/>
              <a:t>“Proper” instruments</a:t>
            </a:r>
          </a:p>
          <a:p>
            <a:pPr lvl="1"/>
            <a:r>
              <a:rPr lang="en-US" dirty="0" smtClean="0"/>
              <a:t>Stationary</a:t>
            </a:r>
          </a:p>
          <a:p>
            <a:r>
              <a:rPr lang="en-US" dirty="0" smtClean="0"/>
              <a:t>Texts on proper letter writing emerged</a:t>
            </a:r>
          </a:p>
          <a:p>
            <a:r>
              <a:rPr lang="en-US" dirty="0" smtClean="0"/>
              <a:t>Victorian etiquette of letter writing</a:t>
            </a:r>
          </a:p>
        </p:txBody>
      </p:sp>
    </p:spTree>
    <p:extLst>
      <p:ext uri="{BB962C8B-B14F-4D97-AF65-F5344CB8AC3E}">
        <p14:creationId xmlns:p14="http://schemas.microsoft.com/office/powerpoint/2010/main" val="4272190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in Literature</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Les Liaisons Dangereuses</a:t>
            </a:r>
            <a:endParaRPr lang="en-US" dirty="0" smtClean="0"/>
          </a:p>
          <a:p>
            <a:pPr lvl="1"/>
            <a:r>
              <a:rPr lang="en-US" dirty="0" smtClean="0"/>
              <a:t>Epistolary novel first published in 1782</a:t>
            </a:r>
          </a:p>
          <a:p>
            <a:pPr lvl="1"/>
            <a:r>
              <a:rPr lang="en-US" dirty="0" smtClean="0"/>
              <a:t>Fictional letters by a fictional characters</a:t>
            </a:r>
          </a:p>
          <a:p>
            <a:pPr lvl="1"/>
            <a:r>
              <a:rPr lang="en-US" dirty="0" smtClean="0"/>
              <a:t>Scandalous depiction of seduction and revenge</a:t>
            </a:r>
          </a:p>
          <a:p>
            <a:r>
              <a:rPr lang="en-US" dirty="0"/>
              <a:t>Metanarrative spaces</a:t>
            </a:r>
          </a:p>
          <a:p>
            <a:r>
              <a:rPr lang="en-US" dirty="0" smtClean="0"/>
              <a:t>Political and historical impact</a:t>
            </a:r>
          </a:p>
          <a:p>
            <a:pPr lvl="1"/>
            <a:r>
              <a:rPr lang="en-US" dirty="0" smtClean="0"/>
              <a:t>Critique of pre-revolutionary France</a:t>
            </a:r>
          </a:p>
          <a:p>
            <a:r>
              <a:rPr lang="en-US" dirty="0" smtClean="0"/>
              <a:t>Pride and Prejudice</a:t>
            </a:r>
          </a:p>
          <a:p>
            <a:r>
              <a:rPr lang="en-US" dirty="0" smtClean="0"/>
              <a:t>Jane Austen’s </a:t>
            </a:r>
            <a:r>
              <a:rPr lang="en-US" i="1" dirty="0" smtClean="0"/>
              <a:t>Emma</a:t>
            </a:r>
          </a:p>
          <a:p>
            <a:pPr lvl="1"/>
            <a:r>
              <a:rPr lang="en-US" dirty="0" smtClean="0"/>
              <a:t>Cross writing (economy)</a:t>
            </a:r>
          </a:p>
          <a:p>
            <a:endParaRPr lang="en-US" dirty="0" smtClean="0"/>
          </a:p>
          <a:p>
            <a:endParaRPr lang="en-US" dirty="0" smtClean="0"/>
          </a:p>
          <a:p>
            <a:endParaRPr lang="en-US" dirty="0"/>
          </a:p>
        </p:txBody>
      </p:sp>
    </p:spTree>
    <p:extLst>
      <p:ext uri="{BB962C8B-B14F-4D97-AF65-F5344CB8AC3E}">
        <p14:creationId xmlns:p14="http://schemas.microsoft.com/office/powerpoint/2010/main" val="2539424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8812"/>
            <a:ext cx="7313613" cy="1092788"/>
          </a:xfrm>
        </p:spPr>
        <p:txBody>
          <a:bodyPr/>
          <a:lstStyle/>
          <a:p>
            <a:r>
              <a:rPr lang="en-US" dirty="0" smtClean="0"/>
              <a:t>Example of Cross Writing</a:t>
            </a:r>
            <a:br>
              <a:rPr lang="en-US" dirty="0" smtClean="0"/>
            </a:br>
            <a:r>
              <a:rPr lang="en-US" sz="1600" dirty="0" smtClean="0"/>
              <a:t>(Civil War letter from Alexander Biddle to his wife, 1862)</a:t>
            </a:r>
            <a:endParaRPr lang="en-US" sz="1600" dirty="0"/>
          </a:p>
        </p:txBody>
      </p:sp>
      <p:pic>
        <p:nvPicPr>
          <p:cNvPr id="4" name="Content Placeholder 3" descr="crosswriting.jpg"/>
          <p:cNvPicPr>
            <a:picLocks noGrp="1" noChangeAspect="1"/>
          </p:cNvPicPr>
          <p:nvPr>
            <p:ph idx="1"/>
          </p:nvPr>
        </p:nvPicPr>
        <p:blipFill>
          <a:blip r:embed="rId2">
            <a:extLst>
              <a:ext uri="{28A0092B-C50C-407E-A947-70E740481C1C}">
                <a14:useLocalDpi xmlns:a14="http://schemas.microsoft.com/office/drawing/2010/main" val="0"/>
              </a:ext>
            </a:extLst>
          </a:blip>
          <a:srcRect t="14899" b="14899"/>
          <a:stretch>
            <a:fillRect/>
          </a:stretch>
        </p:blipFill>
        <p:spPr>
          <a:xfrm>
            <a:off x="697561" y="1564444"/>
            <a:ext cx="7313613" cy="4226755"/>
          </a:xfrm>
        </p:spPr>
      </p:pic>
      <p:sp>
        <p:nvSpPr>
          <p:cNvPr id="7" name="TextBox 6"/>
          <p:cNvSpPr txBox="1"/>
          <p:nvPr/>
        </p:nvSpPr>
        <p:spPr>
          <a:xfrm>
            <a:off x="914400" y="6304248"/>
            <a:ext cx="6969227" cy="369332"/>
          </a:xfrm>
          <a:prstGeom prst="rect">
            <a:avLst/>
          </a:prstGeom>
          <a:noFill/>
        </p:spPr>
        <p:txBody>
          <a:bodyPr wrap="square" rtlCol="0">
            <a:spAutoFit/>
          </a:bodyPr>
          <a:lstStyle/>
          <a:p>
            <a:r>
              <a:rPr lang="en-US" dirty="0" smtClean="0"/>
              <a:t>Source: https</a:t>
            </a:r>
            <a:r>
              <a:rPr lang="en-US" dirty="0"/>
              <a:t>://</a:t>
            </a:r>
            <a:r>
              <a:rPr lang="en-US" dirty="0" err="1"/>
              <a:t>rosenbach.org</a:t>
            </a:r>
            <a:r>
              <a:rPr lang="en-US" dirty="0"/>
              <a:t>/blog/cross-writing-and-cross-reading/</a:t>
            </a:r>
          </a:p>
        </p:txBody>
      </p:sp>
    </p:spTree>
    <p:extLst>
      <p:ext uri="{BB962C8B-B14F-4D97-AF65-F5344CB8AC3E}">
        <p14:creationId xmlns:p14="http://schemas.microsoft.com/office/powerpoint/2010/main" val="240107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a:t>
            </a:r>
            <a:endParaRPr lang="en-US" dirty="0"/>
          </a:p>
        </p:txBody>
      </p:sp>
      <p:sp>
        <p:nvSpPr>
          <p:cNvPr id="3" name="Content Placeholder 2"/>
          <p:cNvSpPr>
            <a:spLocks noGrp="1"/>
          </p:cNvSpPr>
          <p:nvPr>
            <p:ph idx="1"/>
          </p:nvPr>
        </p:nvSpPr>
        <p:spPr/>
        <p:txBody>
          <a:bodyPr/>
          <a:lstStyle/>
          <a:p>
            <a:r>
              <a:rPr lang="en-US" dirty="0" smtClean="0"/>
              <a:t>Poetry as a letter</a:t>
            </a:r>
          </a:p>
          <a:p>
            <a:pPr lvl="1"/>
            <a:r>
              <a:rPr lang="en-US" dirty="0" smtClean="0"/>
              <a:t>Love letter</a:t>
            </a:r>
          </a:p>
          <a:p>
            <a:r>
              <a:rPr lang="en-US" dirty="0" smtClean="0"/>
              <a:t>I/Thou – Martin Buber</a:t>
            </a:r>
          </a:p>
          <a:p>
            <a:pPr lvl="1"/>
            <a:r>
              <a:rPr lang="en-US" dirty="0" smtClean="0"/>
              <a:t>Prominent 20</a:t>
            </a:r>
            <a:r>
              <a:rPr lang="en-US" baseline="30000" dirty="0" smtClean="0"/>
              <a:t>th</a:t>
            </a:r>
            <a:r>
              <a:rPr lang="en-US" dirty="0" smtClean="0"/>
              <a:t> century philosopher</a:t>
            </a:r>
          </a:p>
          <a:p>
            <a:pPr lvl="1"/>
            <a:r>
              <a:rPr lang="en-US" dirty="0" smtClean="0"/>
              <a:t>1923 publication of </a:t>
            </a:r>
            <a:r>
              <a:rPr lang="en-US" i="1" dirty="0" smtClean="0"/>
              <a:t>Ich und Du (I and Thou)</a:t>
            </a:r>
          </a:p>
          <a:p>
            <a:pPr lvl="1"/>
            <a:r>
              <a:rPr lang="en-US" dirty="0" smtClean="0"/>
              <a:t>“I-Thou” and “I-It” existence</a:t>
            </a:r>
            <a:endParaRPr lang="en-US" dirty="0"/>
          </a:p>
        </p:txBody>
      </p:sp>
    </p:spTree>
    <p:extLst>
      <p:ext uri="{BB962C8B-B14F-4D97-AF65-F5344CB8AC3E}">
        <p14:creationId xmlns:p14="http://schemas.microsoft.com/office/powerpoint/2010/main" val="3424896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Dickinson</a:t>
            </a:r>
            <a:endParaRPr lang="en-US" dirty="0"/>
          </a:p>
        </p:txBody>
      </p:sp>
      <p:sp>
        <p:nvSpPr>
          <p:cNvPr id="3" name="Content Placeholder 2"/>
          <p:cNvSpPr>
            <a:spLocks noGrp="1"/>
          </p:cNvSpPr>
          <p:nvPr>
            <p:ph idx="1"/>
          </p:nvPr>
        </p:nvSpPr>
        <p:spPr/>
        <p:txBody>
          <a:bodyPr/>
          <a:lstStyle/>
          <a:p>
            <a:r>
              <a:rPr lang="en-US" dirty="0" smtClean="0"/>
              <a:t>1839-1866</a:t>
            </a:r>
          </a:p>
          <a:p>
            <a:r>
              <a:rPr lang="en-US" dirty="0" smtClean="0"/>
              <a:t>American poet</a:t>
            </a:r>
          </a:p>
          <a:p>
            <a:pPr lvl="1"/>
            <a:r>
              <a:rPr lang="en-US" dirty="0" smtClean="0"/>
              <a:t>Poetry circulated through letters</a:t>
            </a:r>
          </a:p>
          <a:p>
            <a:pPr lvl="1"/>
            <a:r>
              <a:rPr lang="en-US" dirty="0" smtClean="0"/>
              <a:t>Variation of words in duplication to different recipient </a:t>
            </a:r>
          </a:p>
          <a:p>
            <a:r>
              <a:rPr lang="en-US" dirty="0" smtClean="0"/>
              <a:t>Sister burned her letters as promised upon her death</a:t>
            </a:r>
          </a:p>
          <a:p>
            <a:pPr lvl="1"/>
            <a:r>
              <a:rPr lang="en-US" dirty="0" smtClean="0"/>
              <a:t>This was customary at the time</a:t>
            </a:r>
          </a:p>
          <a:p>
            <a:pPr lvl="1"/>
            <a:r>
              <a:rPr lang="en-US" dirty="0" smtClean="0"/>
              <a:t>Discovered her poems</a:t>
            </a:r>
          </a:p>
          <a:p>
            <a:r>
              <a:rPr lang="en-US" dirty="0" smtClean="0"/>
              <a:t>Dickinson’s letters to others still exist</a:t>
            </a:r>
          </a:p>
          <a:p>
            <a:endParaRPr lang="en-US" dirty="0"/>
          </a:p>
        </p:txBody>
      </p:sp>
    </p:spTree>
    <p:extLst>
      <p:ext uri="{BB962C8B-B14F-4D97-AF65-F5344CB8AC3E}">
        <p14:creationId xmlns:p14="http://schemas.microsoft.com/office/powerpoint/2010/main" val="336074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Thomas E. Hill </a:t>
            </a:r>
            <a:br>
              <a:rPr lang="en-US" sz="2400" dirty="0" smtClean="0"/>
            </a:br>
            <a:r>
              <a:rPr lang="en-US" sz="2400" i="1" dirty="0" smtClean="0"/>
              <a:t>Hill’s Manual of Social and Business Forms: A Guide to Correct Writing  </a:t>
            </a:r>
            <a:r>
              <a:rPr lang="en-US" sz="2400" dirty="0" smtClean="0"/>
              <a:t>(1886)</a:t>
            </a:r>
            <a:endParaRPr lang="en-US" sz="2400" dirty="0"/>
          </a:p>
        </p:txBody>
      </p:sp>
      <p:pic>
        <p:nvPicPr>
          <p:cNvPr id="4" name="Content Placeholder 3" descr="letterwriting.jpg"/>
          <p:cNvPicPr>
            <a:picLocks noGrp="1" noChangeAspect="1"/>
          </p:cNvPicPr>
          <p:nvPr>
            <p:ph idx="1"/>
          </p:nvPr>
        </p:nvPicPr>
        <p:blipFill>
          <a:blip r:embed="rId2">
            <a:extLst>
              <a:ext uri="{28A0092B-C50C-407E-A947-70E740481C1C}">
                <a14:useLocalDpi xmlns:a14="http://schemas.microsoft.com/office/drawing/2010/main" val="0"/>
              </a:ext>
            </a:extLst>
          </a:blip>
          <a:srcRect t="7822" b="7822"/>
          <a:stretch>
            <a:fillRect/>
          </a:stretch>
        </p:blipFill>
        <p:spPr/>
      </p:pic>
    </p:spTree>
    <p:extLst>
      <p:ext uri="{BB962C8B-B14F-4D97-AF65-F5344CB8AC3E}">
        <p14:creationId xmlns:p14="http://schemas.microsoft.com/office/powerpoint/2010/main" val="479177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for Handwriting</a:t>
            </a:r>
            <a:endParaRPr lang="en-US" dirty="0"/>
          </a:p>
        </p:txBody>
      </p:sp>
      <p:sp>
        <p:nvSpPr>
          <p:cNvPr id="3" name="Content Placeholder 2"/>
          <p:cNvSpPr>
            <a:spLocks noGrp="1"/>
          </p:cNvSpPr>
          <p:nvPr>
            <p:ph idx="1"/>
          </p:nvPr>
        </p:nvSpPr>
        <p:spPr>
          <a:xfrm>
            <a:off x="914400" y="1533465"/>
            <a:ext cx="7313613" cy="4972147"/>
          </a:xfrm>
        </p:spPr>
        <p:txBody>
          <a:bodyPr>
            <a:normAutofit fontScale="92500" lnSpcReduction="10000"/>
          </a:bodyPr>
          <a:lstStyle/>
          <a:p>
            <a:r>
              <a:rPr lang="en-US" dirty="0" smtClean="0"/>
              <a:t>Spencerian Script</a:t>
            </a:r>
          </a:p>
          <a:p>
            <a:pPr lvl="1"/>
            <a:r>
              <a:rPr lang="en-US" dirty="0" smtClean="0"/>
              <a:t>Platt Rogers Spencer developed in 1840</a:t>
            </a:r>
          </a:p>
          <a:p>
            <a:pPr lvl="1"/>
            <a:r>
              <a:rPr lang="en-US" dirty="0" smtClean="0"/>
              <a:t>Oval based penmanship</a:t>
            </a:r>
          </a:p>
          <a:p>
            <a:pPr lvl="1"/>
            <a:r>
              <a:rPr lang="en-US" dirty="0" smtClean="0"/>
              <a:t>1850-1925 standard for handwriting</a:t>
            </a:r>
          </a:p>
          <a:p>
            <a:pPr lvl="1"/>
            <a:r>
              <a:rPr lang="en-US" i="1" dirty="0" smtClean="0"/>
              <a:t>Spencerian Key to Practical Penmanship, </a:t>
            </a:r>
            <a:r>
              <a:rPr lang="en-US" dirty="0" smtClean="0"/>
              <a:t>1866</a:t>
            </a:r>
          </a:p>
          <a:p>
            <a:pPr lvl="1"/>
            <a:r>
              <a:rPr lang="en-US" dirty="0" smtClean="0"/>
              <a:t>Ford Motor Company and Coca-Cola logo</a:t>
            </a:r>
          </a:p>
          <a:p>
            <a:r>
              <a:rPr lang="en-US" dirty="0" smtClean="0"/>
              <a:t>Palmer method</a:t>
            </a:r>
          </a:p>
          <a:p>
            <a:pPr lvl="1"/>
            <a:r>
              <a:rPr lang="en-US" dirty="0" smtClean="0"/>
              <a:t>Developed around 1888</a:t>
            </a:r>
          </a:p>
          <a:p>
            <a:pPr lvl="1"/>
            <a:r>
              <a:rPr lang="en-US" dirty="0" smtClean="0"/>
              <a:t>Became standard and most popular</a:t>
            </a:r>
          </a:p>
          <a:p>
            <a:pPr lvl="1"/>
            <a:r>
              <a:rPr lang="en-US" i="1" dirty="0" smtClean="0"/>
              <a:t>Palmer’s Guide to Business Writing, </a:t>
            </a:r>
            <a:r>
              <a:rPr lang="en-US" dirty="0" smtClean="0"/>
              <a:t>1894</a:t>
            </a:r>
          </a:p>
          <a:p>
            <a:pPr lvl="1"/>
            <a:r>
              <a:rPr lang="en-US" dirty="0" smtClean="0"/>
              <a:t>Standardized writing</a:t>
            </a:r>
          </a:p>
          <a:p>
            <a:r>
              <a:rPr lang="en-US" dirty="0" smtClean="0"/>
              <a:t>Followed by Zaner-Bloser and D’Nealian methods</a:t>
            </a:r>
          </a:p>
          <a:p>
            <a:pPr lvl="1"/>
            <a:endParaRPr lang="en-US" i="1" dirty="0" smtClean="0"/>
          </a:p>
          <a:p>
            <a:pPr lvl="1"/>
            <a:endParaRPr lang="en-US" dirty="0"/>
          </a:p>
        </p:txBody>
      </p:sp>
    </p:spTree>
    <p:extLst>
      <p:ext uri="{BB962C8B-B14F-4D97-AF65-F5344CB8AC3E}">
        <p14:creationId xmlns:p14="http://schemas.microsoft.com/office/powerpoint/2010/main" val="172510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Writing Pre-Computer</a:t>
            </a:r>
            <a:endParaRPr lang="en-US" dirty="0"/>
          </a:p>
        </p:txBody>
      </p:sp>
      <p:sp>
        <p:nvSpPr>
          <p:cNvPr id="3" name="Content Placeholder 2"/>
          <p:cNvSpPr>
            <a:spLocks noGrp="1"/>
          </p:cNvSpPr>
          <p:nvPr>
            <p:ph idx="1"/>
          </p:nvPr>
        </p:nvSpPr>
        <p:spPr/>
        <p:txBody>
          <a:bodyPr/>
          <a:lstStyle/>
          <a:p>
            <a:r>
              <a:rPr lang="en-US" dirty="0" smtClean="0"/>
              <a:t>Aspects of the hand written letter</a:t>
            </a:r>
          </a:p>
          <a:p>
            <a:pPr lvl="1"/>
            <a:r>
              <a:rPr lang="en-US" dirty="0" smtClean="0"/>
              <a:t>Personal</a:t>
            </a:r>
          </a:p>
          <a:p>
            <a:pPr lvl="1"/>
            <a:r>
              <a:rPr lang="en-US" dirty="0" smtClean="0"/>
              <a:t>An artifact</a:t>
            </a:r>
          </a:p>
          <a:p>
            <a:pPr lvl="1"/>
            <a:r>
              <a:rPr lang="en-US" dirty="0" smtClean="0"/>
              <a:t>Biographical code</a:t>
            </a:r>
          </a:p>
          <a:p>
            <a:pPr lvl="1"/>
            <a:r>
              <a:rPr lang="en-US" dirty="0" smtClean="0"/>
              <a:t>Historical </a:t>
            </a:r>
          </a:p>
          <a:p>
            <a:pPr lvl="1"/>
            <a:r>
              <a:rPr lang="en-US" dirty="0" smtClean="0"/>
              <a:t>Primary source</a:t>
            </a:r>
          </a:p>
          <a:p>
            <a:pPr lvl="1"/>
            <a:r>
              <a:rPr lang="en-US" dirty="0" smtClean="0"/>
              <a:t>Physical</a:t>
            </a:r>
          </a:p>
          <a:p>
            <a:r>
              <a:rPr lang="en-US" dirty="0" smtClean="0"/>
              <a:t>Difference between letter writing and e-mail</a:t>
            </a:r>
          </a:p>
          <a:p>
            <a:pPr lvl="1"/>
            <a:r>
              <a:rPr lang="en-US" dirty="0" smtClean="0"/>
              <a:t>Is there a difference?</a:t>
            </a:r>
            <a:endParaRPr lang="en-US" dirty="0"/>
          </a:p>
        </p:txBody>
      </p:sp>
    </p:spTree>
    <p:extLst>
      <p:ext uri="{BB962C8B-B14F-4D97-AF65-F5344CB8AC3E}">
        <p14:creationId xmlns:p14="http://schemas.microsoft.com/office/powerpoint/2010/main" val="1322904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a:t>
            </a:r>
            <a:endParaRPr lang="en-US" dirty="0"/>
          </a:p>
        </p:txBody>
      </p:sp>
      <p:sp>
        <p:nvSpPr>
          <p:cNvPr id="3" name="Content Placeholder 2"/>
          <p:cNvSpPr>
            <a:spLocks noGrp="1"/>
          </p:cNvSpPr>
          <p:nvPr>
            <p:ph idx="1"/>
          </p:nvPr>
        </p:nvSpPr>
        <p:spPr>
          <a:xfrm>
            <a:off x="1255146" y="1750936"/>
            <a:ext cx="7313613" cy="4056062"/>
          </a:xfrm>
        </p:spPr>
        <p:txBody>
          <a:bodyPr/>
          <a:lstStyle/>
          <a:p>
            <a:r>
              <a:rPr lang="en-US" dirty="0" smtClean="0"/>
              <a:t>Wartime</a:t>
            </a:r>
          </a:p>
          <a:p>
            <a:pPr lvl="1"/>
            <a:r>
              <a:rPr lang="en-US" dirty="0" smtClean="0"/>
              <a:t>Decline in mail at end of wars</a:t>
            </a:r>
          </a:p>
          <a:p>
            <a:r>
              <a:rPr lang="en-US" dirty="0" smtClean="0"/>
              <a:t>Love letters</a:t>
            </a:r>
          </a:p>
          <a:p>
            <a:pPr lvl="1"/>
            <a:r>
              <a:rPr lang="en-US" dirty="0" smtClean="0"/>
              <a:t>Relationships formed via letters</a:t>
            </a:r>
          </a:p>
          <a:p>
            <a:pPr lvl="1"/>
            <a:r>
              <a:rPr lang="en-US" dirty="0" smtClean="0"/>
              <a:t>Modern “seal”</a:t>
            </a:r>
          </a:p>
          <a:p>
            <a:pPr lvl="1"/>
            <a:r>
              <a:rPr lang="en-US" dirty="0" smtClean="0"/>
              <a:t>Personalization</a:t>
            </a:r>
          </a:p>
          <a:p>
            <a:pPr lvl="1"/>
            <a:r>
              <a:rPr lang="en-US" dirty="0" smtClean="0"/>
              <a:t>Compared to modern dating sites</a:t>
            </a:r>
            <a:endParaRPr lang="en-US" dirty="0"/>
          </a:p>
        </p:txBody>
      </p:sp>
    </p:spTree>
    <p:extLst>
      <p:ext uri="{BB962C8B-B14F-4D97-AF65-F5344CB8AC3E}">
        <p14:creationId xmlns:p14="http://schemas.microsoft.com/office/powerpoint/2010/main" val="18702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Epistle </a:t>
            </a:r>
            <a:endParaRPr lang="en-US" dirty="0"/>
          </a:p>
        </p:txBody>
      </p:sp>
      <p:sp>
        <p:nvSpPr>
          <p:cNvPr id="3" name="Content Placeholder 2"/>
          <p:cNvSpPr>
            <a:spLocks noGrp="1"/>
          </p:cNvSpPr>
          <p:nvPr>
            <p:ph idx="1"/>
          </p:nvPr>
        </p:nvSpPr>
        <p:spPr/>
        <p:txBody>
          <a:bodyPr/>
          <a:lstStyle/>
          <a:p>
            <a:r>
              <a:rPr lang="en-US" dirty="0" smtClean="0"/>
              <a:t>Literary genre of letter writing</a:t>
            </a:r>
          </a:p>
          <a:p>
            <a:r>
              <a:rPr lang="en-US" dirty="0" smtClean="0"/>
              <a:t>Letter writing addressed to a person or group of people</a:t>
            </a:r>
          </a:p>
          <a:p>
            <a:r>
              <a:rPr lang="en-US" dirty="0" smtClean="0"/>
              <a:t>Elegant, formal, and didactic (instructive/informative)</a:t>
            </a:r>
          </a:p>
          <a:p>
            <a:r>
              <a:rPr lang="en-US" dirty="0" smtClean="0"/>
              <a:t>Ancient Egypt as part of the scribal-school writing curriculum</a:t>
            </a:r>
          </a:p>
          <a:p>
            <a:r>
              <a:rPr lang="en-US" dirty="0" smtClean="0"/>
              <a:t>Letters in the New Testament from Apostles to Christians (“epistles” and “Pauline epistles”)</a:t>
            </a:r>
            <a:endParaRPr lang="en-US" dirty="0"/>
          </a:p>
        </p:txBody>
      </p:sp>
    </p:spTree>
    <p:extLst>
      <p:ext uri="{BB962C8B-B14F-4D97-AF65-F5344CB8AC3E}">
        <p14:creationId xmlns:p14="http://schemas.microsoft.com/office/powerpoint/2010/main" val="59477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550052"/>
          </a:xfrm>
        </p:spPr>
        <p:txBody>
          <a:bodyPr/>
          <a:lstStyle/>
          <a:p>
            <a:r>
              <a:rPr lang="en-US" dirty="0" smtClean="0"/>
              <a:t>Letters to</a:t>
            </a:r>
            <a:r>
              <a:rPr lang="is-IS" dirty="0" smtClean="0"/>
              <a:t>…</a:t>
            </a:r>
            <a:endParaRPr lang="en-US" dirty="0"/>
          </a:p>
        </p:txBody>
      </p:sp>
      <p:sp>
        <p:nvSpPr>
          <p:cNvPr id="3" name="Content Placeholder 2"/>
          <p:cNvSpPr>
            <a:spLocks noGrp="1"/>
          </p:cNvSpPr>
          <p:nvPr>
            <p:ph idx="1"/>
          </p:nvPr>
        </p:nvSpPr>
        <p:spPr>
          <a:xfrm>
            <a:off x="914400" y="1223675"/>
            <a:ext cx="7313613" cy="5436833"/>
          </a:xfrm>
        </p:spPr>
        <p:txBody>
          <a:bodyPr>
            <a:normAutofit/>
          </a:bodyPr>
          <a:lstStyle/>
          <a:p>
            <a:r>
              <a:rPr lang="en-US" dirty="0" smtClean="0"/>
              <a:t>Letters to God</a:t>
            </a:r>
          </a:p>
          <a:p>
            <a:pPr lvl="1"/>
            <a:r>
              <a:rPr lang="en-US" dirty="0" smtClean="0"/>
              <a:t>“To God, Jerusalem”</a:t>
            </a:r>
          </a:p>
          <a:p>
            <a:pPr lvl="1"/>
            <a:r>
              <a:rPr lang="en-US" dirty="0" smtClean="0"/>
              <a:t>Letters placed in cracks of the Wailing Wall</a:t>
            </a:r>
          </a:p>
          <a:p>
            <a:r>
              <a:rPr lang="en-US" dirty="0" smtClean="0"/>
              <a:t>Transactional and therapeutic letter writing</a:t>
            </a:r>
          </a:p>
          <a:p>
            <a:pPr lvl="1"/>
            <a:r>
              <a:rPr lang="en-US" dirty="0" smtClean="0"/>
              <a:t>Source of healing</a:t>
            </a:r>
          </a:p>
          <a:p>
            <a:r>
              <a:rPr lang="en-US" dirty="0" smtClean="0"/>
              <a:t>Letters to self</a:t>
            </a:r>
          </a:p>
          <a:p>
            <a:pPr lvl="1"/>
            <a:r>
              <a:rPr lang="en-US" dirty="0" smtClean="0"/>
              <a:t>Future</a:t>
            </a:r>
          </a:p>
          <a:p>
            <a:r>
              <a:rPr lang="en-US" dirty="0" smtClean="0"/>
              <a:t>LettersIllNeverSend.com</a:t>
            </a:r>
          </a:p>
          <a:p>
            <a:r>
              <a:rPr lang="en-US" dirty="0" smtClean="0"/>
              <a:t>Current movement of “notes”</a:t>
            </a:r>
          </a:p>
          <a:p>
            <a:pPr lvl="1"/>
            <a:r>
              <a:rPr lang="en-US" dirty="0" smtClean="0"/>
              <a:t>The Kindness Rocks Project </a:t>
            </a:r>
          </a:p>
          <a:p>
            <a:pPr lvl="1"/>
            <a:r>
              <a:rPr lang="en-US" dirty="0"/>
              <a:t>https://www.youtube.com/watch?v=e_iBnQ19Yhs</a:t>
            </a:r>
          </a:p>
        </p:txBody>
      </p:sp>
    </p:spTree>
    <p:extLst>
      <p:ext uri="{BB962C8B-B14F-4D97-AF65-F5344CB8AC3E}">
        <p14:creationId xmlns:p14="http://schemas.microsoft.com/office/powerpoint/2010/main" val="804788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Individuality of Handwriting</a:t>
            </a:r>
            <a:endParaRPr lang="en-US" dirty="0"/>
          </a:p>
        </p:txBody>
      </p:sp>
      <p:sp>
        <p:nvSpPr>
          <p:cNvPr id="3" name="Content Placeholder 2"/>
          <p:cNvSpPr>
            <a:spLocks noGrp="1"/>
          </p:cNvSpPr>
          <p:nvPr>
            <p:ph idx="1"/>
          </p:nvPr>
        </p:nvSpPr>
        <p:spPr/>
        <p:txBody>
          <a:bodyPr/>
          <a:lstStyle/>
          <a:p>
            <a:r>
              <a:rPr lang="en-US" dirty="0" smtClean="0"/>
              <a:t>As individual as fingerprints</a:t>
            </a:r>
          </a:p>
          <a:p>
            <a:pPr lvl="1"/>
            <a:r>
              <a:rPr lang="en-US" dirty="0" smtClean="0"/>
              <a:t>Handwriting analysis</a:t>
            </a:r>
          </a:p>
          <a:p>
            <a:pPr lvl="1"/>
            <a:r>
              <a:rPr lang="en-US" dirty="0" smtClean="0"/>
              <a:t>Used in forensics</a:t>
            </a:r>
          </a:p>
          <a:p>
            <a:r>
              <a:rPr lang="en-US" dirty="0" smtClean="0"/>
              <a:t>Change your handwriting, change your life</a:t>
            </a:r>
          </a:p>
          <a:p>
            <a:pPr lvl="1"/>
            <a:r>
              <a:rPr lang="en-US" dirty="0" smtClean="0"/>
              <a:t>The Vimala Rodgers method</a:t>
            </a:r>
          </a:p>
          <a:p>
            <a:pPr lvl="1"/>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059071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Debate</a:t>
            </a:r>
            <a:endParaRPr lang="en-US" dirty="0"/>
          </a:p>
        </p:txBody>
      </p:sp>
      <p:sp>
        <p:nvSpPr>
          <p:cNvPr id="3" name="Content Placeholder 2"/>
          <p:cNvSpPr>
            <a:spLocks noGrp="1"/>
          </p:cNvSpPr>
          <p:nvPr>
            <p:ph idx="1"/>
          </p:nvPr>
        </p:nvSpPr>
        <p:spPr/>
        <p:txBody>
          <a:bodyPr/>
          <a:lstStyle/>
          <a:p>
            <a:r>
              <a:rPr lang="en-US" dirty="0" smtClean="0"/>
              <a:t>Handwriting in schools</a:t>
            </a:r>
          </a:p>
          <a:p>
            <a:pPr lvl="1"/>
            <a:r>
              <a:rPr lang="en-US" dirty="0" smtClean="0"/>
              <a:t>Teaching of cursive removed from national SOL’s</a:t>
            </a:r>
          </a:p>
          <a:p>
            <a:pPr lvl="1"/>
            <a:r>
              <a:rPr lang="en-US" dirty="0" smtClean="0"/>
              <a:t>Very few school districts still teach</a:t>
            </a:r>
          </a:p>
          <a:p>
            <a:pPr lvl="1"/>
            <a:r>
              <a:rPr lang="en-US" dirty="0" smtClean="0"/>
              <a:t>Inability of students to read cursive</a:t>
            </a:r>
          </a:p>
          <a:p>
            <a:pPr lvl="2"/>
            <a:r>
              <a:rPr lang="en-US" dirty="0" smtClean="0"/>
              <a:t>Declaration of Independence</a:t>
            </a:r>
          </a:p>
          <a:p>
            <a:pPr lvl="2"/>
            <a:r>
              <a:rPr lang="en-US" dirty="0" smtClean="0"/>
              <a:t>Historical artifacts</a:t>
            </a:r>
            <a:endParaRPr lang="en-US" dirty="0"/>
          </a:p>
        </p:txBody>
      </p:sp>
    </p:spTree>
    <p:extLst>
      <p:ext uri="{BB962C8B-B14F-4D97-AF65-F5344CB8AC3E}">
        <p14:creationId xmlns:p14="http://schemas.microsoft.com/office/powerpoint/2010/main" val="445277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Actions</a:t>
            </a:r>
            <a:endParaRPr lang="en-US" dirty="0"/>
          </a:p>
        </p:txBody>
      </p:sp>
      <p:sp>
        <p:nvSpPr>
          <p:cNvPr id="3" name="Content Placeholder 2"/>
          <p:cNvSpPr>
            <a:spLocks noGrp="1"/>
          </p:cNvSpPr>
          <p:nvPr>
            <p:ph idx="1"/>
          </p:nvPr>
        </p:nvSpPr>
        <p:spPr/>
        <p:txBody>
          <a:bodyPr/>
          <a:lstStyle/>
          <a:p>
            <a:r>
              <a:rPr lang="en-US" dirty="0" smtClean="0"/>
              <a:t>Difference between computer and handwriting</a:t>
            </a:r>
          </a:p>
          <a:p>
            <a:pPr lvl="1"/>
            <a:r>
              <a:rPr lang="en-US" dirty="0" smtClean="0"/>
              <a:t>Current studies show students who take handwritten notes retain more information than those who type</a:t>
            </a:r>
            <a:endParaRPr lang="en-US" dirty="0"/>
          </a:p>
          <a:p>
            <a:r>
              <a:rPr lang="en-US" dirty="0" smtClean="0"/>
              <a:t>Brain/hand function</a:t>
            </a:r>
            <a:endParaRPr lang="en-US" dirty="0"/>
          </a:p>
        </p:txBody>
      </p:sp>
    </p:spTree>
    <p:extLst>
      <p:ext uri="{BB962C8B-B14F-4D97-AF65-F5344CB8AC3E}">
        <p14:creationId xmlns:p14="http://schemas.microsoft.com/office/powerpoint/2010/main" val="1916477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752870"/>
          </a:xfrm>
        </p:spPr>
        <p:txBody>
          <a:bodyPr/>
          <a:lstStyle/>
          <a:p>
            <a:r>
              <a:rPr lang="en-US" dirty="0" smtClean="0"/>
              <a:t>Works Cited</a:t>
            </a:r>
            <a:endParaRPr lang="en-US" dirty="0"/>
          </a:p>
        </p:txBody>
      </p:sp>
      <p:sp>
        <p:nvSpPr>
          <p:cNvPr id="3" name="Content Placeholder 2"/>
          <p:cNvSpPr>
            <a:spLocks noGrp="1"/>
          </p:cNvSpPr>
          <p:nvPr>
            <p:ph idx="1"/>
          </p:nvPr>
        </p:nvSpPr>
        <p:spPr>
          <a:xfrm>
            <a:off x="711704" y="1256107"/>
            <a:ext cx="7689193" cy="4829037"/>
          </a:xfrm>
        </p:spPr>
        <p:txBody>
          <a:bodyPr>
            <a:normAutofit fontScale="92500" lnSpcReduction="20000"/>
          </a:bodyPr>
          <a:lstStyle/>
          <a:p>
            <a:r>
              <a:rPr lang="en-US" sz="1600" dirty="0" smtClean="0"/>
              <a:t>Burke, Kathryn. </a:t>
            </a:r>
            <a:r>
              <a:rPr lang="en-US" sz="1600" i="1" dirty="0" smtClean="0"/>
              <a:t>Letter Writing In America. </a:t>
            </a:r>
            <a:r>
              <a:rPr lang="en-US" sz="1600" dirty="0" smtClean="0"/>
              <a:t>Smithsonian Institute</a:t>
            </a:r>
            <a:r>
              <a:rPr lang="en-US" sz="1600" dirty="0"/>
              <a:t>, https:/</a:t>
            </a:r>
            <a:r>
              <a:rPr lang="en-US" sz="1600" dirty="0" smtClean="0"/>
              <a:t>/	postalmuseum.si.edu</a:t>
            </a:r>
            <a:r>
              <a:rPr lang="en-US" sz="1600" dirty="0"/>
              <a:t>/letterwriting</a:t>
            </a:r>
            <a:r>
              <a:rPr lang="en-US" sz="1600" dirty="0" smtClean="0"/>
              <a:t>/index.html. Accessed 4 Feb. 2018.</a:t>
            </a:r>
          </a:p>
          <a:p>
            <a:r>
              <a:rPr lang="en-US" sz="1600" dirty="0" smtClean="0"/>
              <a:t>“Epistle.” </a:t>
            </a:r>
            <a:r>
              <a:rPr lang="en-US" sz="1600" i="1" dirty="0" smtClean="0"/>
              <a:t>Wikipedia, </a:t>
            </a:r>
            <a:r>
              <a:rPr lang="en-US" sz="1600" dirty="0" smtClean="0"/>
              <a:t>24 Dec. 2017</a:t>
            </a:r>
            <a:r>
              <a:rPr lang="en-US" sz="1600" dirty="0"/>
              <a:t>, https://en.wikipedia.org</a:t>
            </a:r>
            <a:r>
              <a:rPr lang="en-US" sz="1600" dirty="0" smtClean="0"/>
              <a:t>/wiki</a:t>
            </a:r>
            <a:r>
              <a:rPr lang="en-US" sz="1600" dirty="0"/>
              <a:t>/</a:t>
            </a:r>
            <a:r>
              <a:rPr lang="en-US" sz="1600" dirty="0" smtClean="0"/>
              <a:t>Epistle. Accessed 14 	Feb. 2018.</a:t>
            </a:r>
          </a:p>
          <a:p>
            <a:r>
              <a:rPr lang="en-US" sz="1600" dirty="0" smtClean="0"/>
              <a:t>History of Handwritten Letters.” </a:t>
            </a:r>
            <a:r>
              <a:rPr lang="en-US" sz="1600" i="1" dirty="0" smtClean="0"/>
              <a:t>Handwrittenletters.com</a:t>
            </a:r>
            <a:r>
              <a:rPr lang="en-US" sz="1600" i="1" dirty="0"/>
              <a:t>, https:/</a:t>
            </a:r>
            <a:r>
              <a:rPr lang="en-US" sz="1600" i="1" dirty="0" smtClean="0"/>
              <a:t>/handwrittenletters.com</a:t>
            </a:r>
            <a:r>
              <a:rPr lang="en-US" sz="1600" i="1" dirty="0"/>
              <a:t>/</a:t>
            </a:r>
            <a:r>
              <a:rPr lang="en-US" sz="1600" i="1" dirty="0" smtClean="0"/>
              <a:t>history-of-	handwritten-letters.html. Accessed 11 February 2018.</a:t>
            </a:r>
          </a:p>
          <a:p>
            <a:r>
              <a:rPr lang="en-US" sz="1600" i="1" dirty="0" smtClean="0"/>
              <a:t>“</a:t>
            </a:r>
            <a:r>
              <a:rPr lang="en-US" sz="1600" dirty="0" smtClean="0"/>
              <a:t>History of Writing Implements – Tools for Writing.</a:t>
            </a:r>
            <a:r>
              <a:rPr lang="en-US" sz="1600" i="1" dirty="0" smtClean="0"/>
              <a:t>” History of Pencils. </a:t>
            </a:r>
            <a:r>
              <a:rPr lang="en-US" sz="1600" i="1" dirty="0"/>
              <a:t>2018. </a:t>
            </a:r>
            <a:r>
              <a:rPr lang="en-US" sz="1600" dirty="0"/>
              <a:t>http:/</a:t>
            </a:r>
            <a:r>
              <a:rPr lang="en-US" sz="1600" dirty="0" smtClean="0"/>
              <a:t>/	www.historyofpencils.com</a:t>
            </a:r>
            <a:r>
              <a:rPr lang="en-US" sz="1600" dirty="0"/>
              <a:t>/writing-instruments-history/history-of-writing</a:t>
            </a:r>
            <a:r>
              <a:rPr lang="en-US" sz="1600" dirty="0" smtClean="0"/>
              <a:t>-	implements/. 	Accessed 16 Feb. 2018.</a:t>
            </a:r>
          </a:p>
          <a:p>
            <a:r>
              <a:rPr lang="en-US" sz="1600" dirty="0" smtClean="0"/>
              <a:t>“Martin Buber (1878-1965).” </a:t>
            </a:r>
            <a:r>
              <a:rPr lang="en-US" sz="1600" i="1" dirty="0" smtClean="0"/>
              <a:t>Internet Encyclopedia of Philosophy.</a:t>
            </a:r>
            <a:r>
              <a:rPr lang="en-US" sz="1600" dirty="0"/>
              <a:t> https://www.iep.utm.edu</a:t>
            </a:r>
            <a:r>
              <a:rPr lang="en-US" sz="1600" dirty="0" smtClean="0"/>
              <a:t>/	buber</a:t>
            </a:r>
            <a:r>
              <a:rPr lang="en-US" sz="1600" dirty="0"/>
              <a:t>/#</a:t>
            </a:r>
            <a:r>
              <a:rPr lang="en-US" sz="1600" dirty="0" smtClean="0"/>
              <a:t>SH2b.  Accessed 19 Feb. 2018.</a:t>
            </a:r>
          </a:p>
          <a:p>
            <a:r>
              <a:rPr lang="en-US" sz="1600" dirty="0" smtClean="0"/>
              <a:t>“The United States Postal Service – An American History</a:t>
            </a:r>
          </a:p>
          <a:p>
            <a:pPr marL="457200" lvl="1" indent="0">
              <a:buNone/>
            </a:pPr>
            <a:r>
              <a:rPr lang="en-US" sz="1600" dirty="0"/>
              <a:t>	</a:t>
            </a:r>
            <a:r>
              <a:rPr lang="en-US" sz="1600" dirty="0" smtClean="0"/>
              <a:t>1775-2006.” </a:t>
            </a:r>
            <a:r>
              <a:rPr lang="en-US" sz="1600" i="1" dirty="0" smtClean="0"/>
              <a:t>United States Postal Service, </a:t>
            </a:r>
            <a:r>
              <a:rPr lang="en-US" sz="1600" dirty="0"/>
              <a:t>2018, https:/</a:t>
            </a:r>
            <a:r>
              <a:rPr lang="en-US" sz="1600" dirty="0" smtClean="0"/>
              <a:t>/about.usps.com/	publications</a:t>
            </a:r>
            <a:r>
              <a:rPr lang="en-US" sz="1600" dirty="0"/>
              <a:t>/pub100/</a:t>
            </a:r>
            <a:r>
              <a:rPr lang="en-US" sz="1600" dirty="0" smtClean="0"/>
              <a:t>welcome.htm. Accessed 4 Feb. 2018.</a:t>
            </a:r>
          </a:p>
          <a:p>
            <a:pPr marL="457200" lvl="1" indent="0">
              <a:buNone/>
            </a:pPr>
            <a:endParaRPr lang="en-US" sz="1600" dirty="0" smtClean="0"/>
          </a:p>
          <a:p>
            <a:pPr marL="457200" lvl="1" indent="0">
              <a:buNone/>
            </a:pPr>
            <a:r>
              <a:rPr lang="en-US" sz="1600" i="1" dirty="0" smtClean="0"/>
              <a:t>		</a:t>
            </a:r>
            <a:endParaRPr lang="en-US" sz="1600" i="1" dirty="0"/>
          </a:p>
        </p:txBody>
      </p:sp>
    </p:spTree>
    <p:extLst>
      <p:ext uri="{BB962C8B-B14F-4D97-AF65-F5344CB8AC3E}">
        <p14:creationId xmlns:p14="http://schemas.microsoft.com/office/powerpoint/2010/main" val="3975985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Textual Practice</a:t>
            </a:r>
            <a:endParaRPr lang="en-US" dirty="0"/>
          </a:p>
        </p:txBody>
      </p:sp>
      <p:sp>
        <p:nvSpPr>
          <p:cNvPr id="3" name="Content Placeholder 2"/>
          <p:cNvSpPr>
            <a:spLocks noGrp="1"/>
          </p:cNvSpPr>
          <p:nvPr>
            <p:ph idx="1"/>
          </p:nvPr>
        </p:nvSpPr>
        <p:spPr>
          <a:xfrm>
            <a:off x="914400" y="1735138"/>
            <a:ext cx="7313613" cy="5122862"/>
          </a:xfrm>
        </p:spPr>
        <p:txBody>
          <a:bodyPr>
            <a:normAutofit fontScale="92500" lnSpcReduction="10000"/>
          </a:bodyPr>
          <a:lstStyle/>
          <a:p>
            <a:r>
              <a:rPr lang="en-US" dirty="0" smtClean="0"/>
              <a:t>Compose a letter to a classmate</a:t>
            </a:r>
          </a:p>
          <a:p>
            <a:pPr lvl="1"/>
            <a:r>
              <a:rPr lang="en-US" dirty="0" smtClean="0"/>
              <a:t>How is this different than an e-mail?</a:t>
            </a:r>
          </a:p>
          <a:p>
            <a:pPr lvl="1"/>
            <a:r>
              <a:rPr lang="en-US" dirty="0" smtClean="0"/>
              <a:t>What “brain” actions do we use?</a:t>
            </a:r>
          </a:p>
          <a:p>
            <a:r>
              <a:rPr lang="en-US" dirty="0" smtClean="0"/>
              <a:t>Mail your letter</a:t>
            </a:r>
          </a:p>
          <a:p>
            <a:pPr lvl="1"/>
            <a:r>
              <a:rPr lang="en-US" dirty="0" smtClean="0"/>
              <a:t>Take a picture and post it to the class blog</a:t>
            </a:r>
          </a:p>
          <a:p>
            <a:pPr lvl="1"/>
            <a:r>
              <a:rPr lang="en-US" dirty="0" smtClean="0"/>
              <a:t>What is it like to receive a hand-written letter?</a:t>
            </a:r>
          </a:p>
          <a:p>
            <a:r>
              <a:rPr lang="en-US" dirty="0" smtClean="0"/>
              <a:t>Demonstration</a:t>
            </a:r>
            <a:endParaRPr lang="en-US" dirty="0"/>
          </a:p>
          <a:p>
            <a:pPr lvl="1"/>
            <a:r>
              <a:rPr lang="en-US" dirty="0" smtClean="0"/>
              <a:t>Wax seal</a:t>
            </a:r>
          </a:p>
          <a:p>
            <a:r>
              <a:rPr lang="en-US" dirty="0" smtClean="0"/>
              <a:t>What do we still use letters for?</a:t>
            </a:r>
          </a:p>
          <a:p>
            <a:pPr marL="457200" lvl="1" indent="0">
              <a:buNone/>
            </a:pPr>
            <a:endParaRPr lang="en-US" dirty="0" smtClean="0"/>
          </a:p>
          <a:p>
            <a:pPr marL="457200" lvl="1" indent="0">
              <a:buNone/>
            </a:pPr>
            <a:r>
              <a:rPr lang="en-US" dirty="0"/>
              <a:t>	</a:t>
            </a:r>
            <a:r>
              <a:rPr lang="en-US" dirty="0" smtClean="0"/>
              <a:t>	</a:t>
            </a:r>
          </a:p>
          <a:p>
            <a:pPr marL="457200" lvl="1" indent="0">
              <a:buNone/>
            </a:pPr>
            <a:r>
              <a:rPr lang="en-US" dirty="0"/>
              <a:t>	</a:t>
            </a:r>
            <a:r>
              <a:rPr lang="en-US" dirty="0" smtClean="0"/>
              <a:t>		</a:t>
            </a:r>
          </a:p>
          <a:p>
            <a:pPr lvl="1"/>
            <a:endParaRPr lang="en-US" dirty="0"/>
          </a:p>
          <a:p>
            <a:endParaRPr lang="en-US" dirty="0" smtClean="0"/>
          </a:p>
        </p:txBody>
      </p:sp>
    </p:spTree>
    <p:extLst>
      <p:ext uri="{BB962C8B-B14F-4D97-AF65-F5344CB8AC3E}">
        <p14:creationId xmlns:p14="http://schemas.microsoft.com/office/powerpoint/2010/main" val="980790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2876"/>
            <a:ext cx="7313613" cy="865318"/>
          </a:xfrm>
        </p:spPr>
        <p:txBody>
          <a:bodyPr/>
          <a:lstStyle/>
          <a:p>
            <a:r>
              <a:rPr lang="en-US" dirty="0" smtClean="0"/>
              <a:t>For further exploration:</a:t>
            </a:r>
            <a:endParaRPr lang="en-US" dirty="0"/>
          </a:p>
        </p:txBody>
      </p:sp>
      <p:sp>
        <p:nvSpPr>
          <p:cNvPr id="3" name="Content Placeholder 2"/>
          <p:cNvSpPr>
            <a:spLocks noGrp="1"/>
          </p:cNvSpPr>
          <p:nvPr>
            <p:ph idx="1"/>
          </p:nvPr>
        </p:nvSpPr>
        <p:spPr>
          <a:xfrm>
            <a:off x="914400" y="1339847"/>
            <a:ext cx="7313613" cy="4968605"/>
          </a:xfrm>
        </p:spPr>
        <p:txBody>
          <a:bodyPr>
            <a:normAutofit/>
          </a:bodyPr>
          <a:lstStyle/>
          <a:p>
            <a:r>
              <a:rPr lang="en-US" sz="1800" dirty="0" smtClean="0"/>
              <a:t>Lakshmi </a:t>
            </a:r>
            <a:r>
              <a:rPr lang="en-US" sz="1800" dirty="0" err="1" smtClean="0"/>
              <a:t>Pratury</a:t>
            </a:r>
            <a:r>
              <a:rPr lang="en-US" sz="1800" dirty="0" smtClean="0"/>
              <a:t> at TED2007</a:t>
            </a:r>
          </a:p>
          <a:p>
            <a:pPr lvl="1"/>
            <a:r>
              <a:rPr lang="en-US" sz="1800" dirty="0">
                <a:hlinkClick r:id="rId3"/>
              </a:rPr>
              <a:t>https://about.usps.com/publications/pub100/</a:t>
            </a:r>
            <a:r>
              <a:rPr lang="en-US" sz="1800" dirty="0" smtClean="0">
                <a:hlinkClick r:id="rId3"/>
              </a:rPr>
              <a:t>welcome.htm</a:t>
            </a:r>
            <a:endParaRPr lang="en-US" sz="1800" dirty="0" smtClean="0"/>
          </a:p>
          <a:p>
            <a:r>
              <a:rPr lang="en-US" sz="1800" dirty="0" smtClean="0"/>
              <a:t>Smithsonian National Postal Museum</a:t>
            </a:r>
          </a:p>
          <a:p>
            <a:pPr lvl="1"/>
            <a:r>
              <a:rPr lang="en-US" sz="1800" dirty="0">
                <a:hlinkClick r:id="rId4"/>
              </a:rPr>
              <a:t>https://postalmuseum.si.edu/letterwriting/</a:t>
            </a:r>
            <a:r>
              <a:rPr lang="en-US" sz="1800" dirty="0" smtClean="0">
                <a:hlinkClick r:id="rId4"/>
              </a:rPr>
              <a:t>index.html</a:t>
            </a:r>
            <a:endParaRPr lang="en-US" sz="1800" dirty="0" smtClean="0"/>
          </a:p>
          <a:p>
            <a:r>
              <a:rPr lang="en-US" sz="1800" i="1" dirty="0" smtClean="0"/>
              <a:t>Signed, Sealed, Delivered: Celebrating the Joys of Letter Writing </a:t>
            </a:r>
            <a:r>
              <a:rPr lang="en-US" sz="1800" dirty="0" smtClean="0"/>
              <a:t>by Nina Sankovitch</a:t>
            </a:r>
            <a:endParaRPr lang="en-US" sz="1800" dirty="0"/>
          </a:p>
          <a:p>
            <a:pPr lvl="1"/>
            <a:r>
              <a:rPr lang="en-US" sz="1800" dirty="0">
                <a:hlinkClick r:id="rId5"/>
              </a:rPr>
              <a:t>http://www.simonandschuster.com/books/Signed-Sealed-Delivered/Nina-Sankovitch/</a:t>
            </a:r>
            <a:r>
              <a:rPr lang="en-US" sz="1800" dirty="0" smtClean="0">
                <a:hlinkClick r:id="rId5"/>
              </a:rPr>
              <a:t>9781451687163</a:t>
            </a:r>
            <a:endParaRPr lang="en-US" sz="1800" dirty="0" smtClean="0"/>
          </a:p>
          <a:p>
            <a:r>
              <a:rPr lang="en-US" sz="1800" i="1" dirty="0" smtClean="0"/>
              <a:t>Pen to Paper: Artists’ Handwritten Letters from the Smithsonian Archives of American Art</a:t>
            </a:r>
          </a:p>
          <a:p>
            <a:pPr lvl="1"/>
            <a:r>
              <a:rPr lang="en-US" sz="1800" dirty="0">
                <a:hlinkClick r:id="rId6"/>
              </a:rPr>
              <a:t>https://www.aaa.si.edu/publications/books/pen-to-paper-artists-handwritten-letters-from-the-smithsonians-archives-</a:t>
            </a:r>
            <a:r>
              <a:rPr lang="en-US" sz="1800" dirty="0" smtClean="0">
                <a:hlinkClick r:id="rId6"/>
              </a:rPr>
              <a:t>of</a:t>
            </a:r>
            <a:endParaRPr lang="en-US" sz="1800" dirty="0" smtClean="0"/>
          </a:p>
          <a:p>
            <a:pPr lvl="1"/>
            <a:endParaRPr lang="en-US" dirty="0"/>
          </a:p>
        </p:txBody>
      </p:sp>
    </p:spTree>
    <p:extLst>
      <p:ext uri="{BB962C8B-B14F-4D97-AF65-F5344CB8AC3E}">
        <p14:creationId xmlns:p14="http://schemas.microsoft.com/office/powerpoint/2010/main" val="1167020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Scribes</a:t>
            </a:r>
            <a:endParaRPr lang="en-US" dirty="0"/>
          </a:p>
        </p:txBody>
      </p:sp>
      <p:pic>
        <p:nvPicPr>
          <p:cNvPr id="4" name="Content Placeholder 3" descr="modern scribes.jpg"/>
          <p:cNvPicPr>
            <a:picLocks noGrp="1" noChangeAspect="1"/>
          </p:cNvPicPr>
          <p:nvPr>
            <p:ph idx="1"/>
          </p:nvPr>
        </p:nvPicPr>
        <p:blipFill>
          <a:blip r:embed="rId2">
            <a:extLst>
              <a:ext uri="{28A0092B-C50C-407E-A947-70E740481C1C}">
                <a14:useLocalDpi xmlns:a14="http://schemas.microsoft.com/office/drawing/2010/main" val="0"/>
              </a:ext>
            </a:extLst>
          </a:blip>
          <a:srcRect t="18489" b="18489"/>
          <a:stretch>
            <a:fillRect/>
          </a:stretch>
        </p:blipFill>
        <p:spPr/>
      </p:pic>
      <p:sp>
        <p:nvSpPr>
          <p:cNvPr id="5" name="TextBox 4"/>
          <p:cNvSpPr txBox="1"/>
          <p:nvPr/>
        </p:nvSpPr>
        <p:spPr>
          <a:xfrm>
            <a:off x="914400" y="6288759"/>
            <a:ext cx="7313613" cy="338554"/>
          </a:xfrm>
          <a:prstGeom prst="rect">
            <a:avLst/>
          </a:prstGeom>
          <a:noFill/>
        </p:spPr>
        <p:txBody>
          <a:bodyPr wrap="square" rtlCol="0">
            <a:spAutoFit/>
          </a:bodyPr>
          <a:lstStyle/>
          <a:p>
            <a:r>
              <a:rPr lang="en-US" sz="1600" dirty="0" smtClean="0"/>
              <a:t>Source: https</a:t>
            </a:r>
            <a:r>
              <a:rPr lang="en-US" sz="1600" dirty="0"/>
              <a:t>://</a:t>
            </a:r>
            <a:r>
              <a:rPr lang="en-US" sz="1600" dirty="0" err="1"/>
              <a:t>en.wikipedia.org</a:t>
            </a:r>
            <a:r>
              <a:rPr lang="en-US" sz="1600" dirty="0"/>
              <a:t>/wiki/Scribe</a:t>
            </a:r>
          </a:p>
        </p:txBody>
      </p:sp>
    </p:spTree>
    <p:extLst>
      <p:ext uri="{BB962C8B-B14F-4D97-AF65-F5344CB8AC3E}">
        <p14:creationId xmlns:p14="http://schemas.microsoft.com/office/powerpoint/2010/main" val="237233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a:t>
            </a:r>
            <a:endParaRPr lang="en-US" dirty="0"/>
          </a:p>
        </p:txBody>
      </p:sp>
      <p:sp>
        <p:nvSpPr>
          <p:cNvPr id="3" name="Content Placeholder 2"/>
          <p:cNvSpPr>
            <a:spLocks noGrp="1"/>
          </p:cNvSpPr>
          <p:nvPr>
            <p:ph idx="1"/>
          </p:nvPr>
        </p:nvSpPr>
        <p:spPr>
          <a:xfrm>
            <a:off x="681492" y="1579935"/>
            <a:ext cx="7697765" cy="4352564"/>
          </a:xfrm>
        </p:spPr>
        <p:txBody>
          <a:bodyPr>
            <a:normAutofit fontScale="70000" lnSpcReduction="20000"/>
          </a:bodyPr>
          <a:lstStyle/>
          <a:p>
            <a:r>
              <a:rPr lang="en-US" sz="2800" dirty="0" smtClean="0"/>
              <a:t>Something to write with</a:t>
            </a:r>
          </a:p>
          <a:p>
            <a:pPr lvl="1"/>
            <a:r>
              <a:rPr lang="en-US" sz="2800" dirty="0" smtClean="0"/>
              <a:t>“Style” instrument – wood, metal, reeds, or sharpened bone and pigments (ink from cuttlefish)</a:t>
            </a:r>
          </a:p>
          <a:p>
            <a:pPr lvl="1"/>
            <a:r>
              <a:rPr lang="en-US" sz="2800" dirty="0" smtClean="0"/>
              <a:t>5</a:t>
            </a:r>
            <a:r>
              <a:rPr lang="en-US" sz="2800" baseline="30000" dirty="0" smtClean="0"/>
              <a:t>th</a:t>
            </a:r>
            <a:r>
              <a:rPr lang="en-US" sz="2800" dirty="0" smtClean="0"/>
              <a:t> century quills (goose) in England – hollow shaft</a:t>
            </a:r>
          </a:p>
          <a:p>
            <a:pPr lvl="1"/>
            <a:r>
              <a:rPr lang="en-US" sz="2800" dirty="0" smtClean="0"/>
              <a:t>14</a:t>
            </a:r>
            <a:r>
              <a:rPr lang="en-US" sz="2800" baseline="30000" dirty="0" smtClean="0"/>
              <a:t>th</a:t>
            </a:r>
            <a:r>
              <a:rPr lang="en-US" sz="2800" dirty="0" smtClean="0"/>
              <a:t> century lead pencils</a:t>
            </a:r>
          </a:p>
          <a:p>
            <a:pPr lvl="1"/>
            <a:r>
              <a:rPr lang="en-US" sz="2800" dirty="0" smtClean="0"/>
              <a:t>19</a:t>
            </a:r>
            <a:r>
              <a:rPr lang="en-US" sz="2800" baseline="30000" dirty="0" smtClean="0"/>
              <a:t>th</a:t>
            </a:r>
            <a:r>
              <a:rPr lang="en-US" sz="2800" dirty="0" smtClean="0"/>
              <a:t> century firsts pens</a:t>
            </a:r>
          </a:p>
          <a:p>
            <a:r>
              <a:rPr lang="en-US" sz="2800" dirty="0" smtClean="0"/>
              <a:t>Something to write on </a:t>
            </a:r>
          </a:p>
          <a:p>
            <a:pPr lvl="1"/>
            <a:r>
              <a:rPr lang="en-US" sz="2800" dirty="0" smtClean="0"/>
              <a:t>Papyrus, vellum, parchment, animal skins, tree bark (beech), cotton, linen</a:t>
            </a:r>
          </a:p>
          <a:p>
            <a:r>
              <a:rPr lang="en-US" sz="2800" dirty="0" smtClean="0"/>
              <a:t>Letter opener</a:t>
            </a:r>
          </a:p>
          <a:p>
            <a:pPr lvl="1"/>
            <a:r>
              <a:rPr lang="en-US" sz="2800" dirty="0" smtClean="0"/>
              <a:t>Distinctive instrument in itself </a:t>
            </a:r>
          </a:p>
          <a:p>
            <a:pPr marL="457200" lvl="1" indent="0">
              <a:buNone/>
            </a:pPr>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375257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4</a:t>
            </a:r>
            <a:r>
              <a:rPr lang="en-US" baseline="30000" dirty="0" smtClean="0"/>
              <a:t>th</a:t>
            </a:r>
            <a:r>
              <a:rPr lang="en-US" dirty="0" smtClean="0"/>
              <a:t> Century Styli</a:t>
            </a:r>
            <a:endParaRPr lang="en-US" dirty="0"/>
          </a:p>
        </p:txBody>
      </p:sp>
      <p:pic>
        <p:nvPicPr>
          <p:cNvPr id="4" name="Content Placeholder 3" descr="Styli.jpg"/>
          <p:cNvPicPr>
            <a:picLocks noGrp="1" noChangeAspect="1"/>
          </p:cNvPicPr>
          <p:nvPr>
            <p:ph idx="1"/>
          </p:nvPr>
        </p:nvPicPr>
        <p:blipFill>
          <a:blip r:embed="rId2">
            <a:extLst>
              <a:ext uri="{28A0092B-C50C-407E-A947-70E740481C1C}">
                <a14:useLocalDpi xmlns:a14="http://schemas.microsoft.com/office/drawing/2010/main" val="0"/>
              </a:ext>
            </a:extLst>
          </a:blip>
          <a:srcRect t="7428" b="7428"/>
          <a:stretch>
            <a:fillRect/>
          </a:stretch>
        </p:blipFill>
        <p:spPr>
          <a:xfrm>
            <a:off x="914400" y="1521286"/>
            <a:ext cx="7313613" cy="4061416"/>
          </a:xfrm>
        </p:spPr>
      </p:pic>
      <p:sp>
        <p:nvSpPr>
          <p:cNvPr id="5" name="TextBox 4"/>
          <p:cNvSpPr txBox="1"/>
          <p:nvPr/>
        </p:nvSpPr>
        <p:spPr>
          <a:xfrm>
            <a:off x="914400" y="6294496"/>
            <a:ext cx="7313613" cy="369332"/>
          </a:xfrm>
          <a:prstGeom prst="rect">
            <a:avLst/>
          </a:prstGeom>
          <a:noFill/>
        </p:spPr>
        <p:txBody>
          <a:bodyPr wrap="square" rtlCol="0">
            <a:spAutoFit/>
          </a:bodyPr>
          <a:lstStyle/>
          <a:p>
            <a:r>
              <a:rPr lang="en-US" dirty="0" smtClean="0"/>
              <a:t>Source: </a:t>
            </a:r>
            <a:r>
              <a:rPr lang="en-US" sz="1400" dirty="0" smtClean="0"/>
              <a:t>www.historyofpencils.com/picture/picture-of-fourteenth-century-writing-implements/</a:t>
            </a:r>
            <a:endParaRPr lang="en-US" sz="1400" dirty="0"/>
          </a:p>
        </p:txBody>
      </p:sp>
    </p:spTree>
    <p:extLst>
      <p:ext uri="{BB962C8B-B14F-4D97-AF65-F5344CB8AC3E}">
        <p14:creationId xmlns:p14="http://schemas.microsoft.com/office/powerpoint/2010/main" val="245533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Postal Services</a:t>
            </a:r>
            <a:endParaRPr lang="en-US" dirty="0"/>
          </a:p>
        </p:txBody>
      </p:sp>
      <p:sp>
        <p:nvSpPr>
          <p:cNvPr id="3" name="Content Placeholder 2"/>
          <p:cNvSpPr>
            <a:spLocks noGrp="1"/>
          </p:cNvSpPr>
          <p:nvPr>
            <p:ph idx="1"/>
          </p:nvPr>
        </p:nvSpPr>
        <p:spPr>
          <a:xfrm>
            <a:off x="914400" y="1735138"/>
            <a:ext cx="7313613" cy="4522642"/>
          </a:xfrm>
        </p:spPr>
        <p:txBody>
          <a:bodyPr>
            <a:normAutofit fontScale="92500" lnSpcReduction="20000"/>
          </a:bodyPr>
          <a:lstStyle/>
          <a:p>
            <a:r>
              <a:rPr lang="en-US" dirty="0" smtClean="0"/>
              <a:t>Roman “positus” (carriers)  - later “post”</a:t>
            </a:r>
          </a:p>
          <a:p>
            <a:r>
              <a:rPr lang="en-US" dirty="0" smtClean="0"/>
              <a:t>Prior to postal services letters carried by courier and the recipient had to pay upon delivery</a:t>
            </a:r>
          </a:p>
          <a:p>
            <a:r>
              <a:rPr lang="en-US" dirty="0" smtClean="0"/>
              <a:t>Communication between colonies and mother countries</a:t>
            </a:r>
          </a:p>
          <a:p>
            <a:r>
              <a:rPr lang="en-US" dirty="0" smtClean="0"/>
              <a:t>1639 first colonial mail, then states</a:t>
            </a:r>
          </a:p>
          <a:p>
            <a:r>
              <a:rPr lang="en-US" dirty="0" smtClean="0"/>
              <a:t>1840 Great Britain</a:t>
            </a:r>
          </a:p>
          <a:p>
            <a:r>
              <a:rPr lang="en-US" dirty="0" smtClean="0"/>
              <a:t>1842 United States </a:t>
            </a:r>
          </a:p>
          <a:p>
            <a:pPr lvl="1"/>
            <a:r>
              <a:rPr lang="en-US" dirty="0" smtClean="0"/>
              <a:t>Created in 1775 (Benjamin Franklin)</a:t>
            </a:r>
          </a:p>
          <a:p>
            <a:pPr lvl="1"/>
            <a:r>
              <a:rPr lang="en-US" dirty="0" smtClean="0"/>
              <a:t>Postage based on sheets of paper and distance</a:t>
            </a:r>
          </a:p>
          <a:p>
            <a:r>
              <a:rPr lang="en-US" dirty="0" smtClean="0"/>
              <a:t>The “Postmark”</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04582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3524"/>
            <a:ext cx="7313613" cy="893233"/>
          </a:xfrm>
        </p:spPr>
        <p:txBody>
          <a:bodyPr/>
          <a:lstStyle/>
          <a:p>
            <a:r>
              <a:rPr lang="en-US" sz="3200" dirty="0" smtClean="0"/>
              <a:t>1799-1815 U.S. Postage Rates</a:t>
            </a:r>
            <a:endParaRPr lang="en-US" sz="3200" dirty="0"/>
          </a:p>
        </p:txBody>
      </p:sp>
      <p:sp>
        <p:nvSpPr>
          <p:cNvPr id="3" name="Content Placeholder 2"/>
          <p:cNvSpPr>
            <a:spLocks noGrp="1"/>
          </p:cNvSpPr>
          <p:nvPr>
            <p:ph idx="1"/>
          </p:nvPr>
        </p:nvSpPr>
        <p:spPr>
          <a:xfrm>
            <a:off x="914400" y="1046758"/>
            <a:ext cx="7313613" cy="4675512"/>
          </a:xfrm>
        </p:spPr>
        <p:txBody>
          <a:bodyPr>
            <a:normAutofit/>
          </a:bodyPr>
          <a:lstStyle/>
          <a:p>
            <a:pPr marL="0" indent="0">
              <a:buNone/>
            </a:pPr>
            <a:r>
              <a:rPr lang="en-US" dirty="0" smtClean="0"/>
              <a:t>8 cents/sheet sent 40 miles or less</a:t>
            </a:r>
          </a:p>
          <a:p>
            <a:pPr marL="0" indent="0">
              <a:buNone/>
            </a:pPr>
            <a:r>
              <a:rPr lang="en-US" dirty="0" smtClean="0"/>
              <a:t>10 cents/sheet sent 41 to 90 miles</a:t>
            </a:r>
          </a:p>
          <a:p>
            <a:pPr marL="0" indent="0">
              <a:buNone/>
            </a:pPr>
            <a:r>
              <a:rPr lang="en-US" dirty="0" smtClean="0"/>
              <a:t>12 ½ cents/sheet sent 91 to 150 miles</a:t>
            </a:r>
          </a:p>
          <a:p>
            <a:pPr marL="0" indent="0">
              <a:buNone/>
            </a:pPr>
            <a:r>
              <a:rPr lang="en-US" dirty="0" smtClean="0"/>
              <a:t>17 cents/sheet sent 151 to 300 miles</a:t>
            </a:r>
          </a:p>
          <a:p>
            <a:pPr marL="0" indent="0">
              <a:buNone/>
            </a:pPr>
            <a:r>
              <a:rPr lang="en-US" dirty="0" smtClean="0"/>
              <a:t>20 cents/sheet sent 301 to 500 miles</a:t>
            </a:r>
          </a:p>
          <a:p>
            <a:pPr marL="0" indent="0">
              <a:buNone/>
            </a:pPr>
            <a:r>
              <a:rPr lang="en-US" dirty="0" smtClean="0"/>
              <a:t>25 cents/sheet sent more than 500 miles</a:t>
            </a:r>
          </a:p>
          <a:p>
            <a:pPr marL="0" indent="0">
              <a:buNone/>
            </a:pPr>
            <a:r>
              <a:rPr lang="en-US" dirty="0"/>
              <a:t>	</a:t>
            </a:r>
            <a:r>
              <a:rPr lang="en-US" dirty="0" smtClean="0"/>
              <a:t>(In 1815 it would have cost 25 cents for me to mail 	a single sheet of paper to Miranda in Colorado)</a:t>
            </a:r>
          </a:p>
          <a:p>
            <a:pPr marL="0" indent="0">
              <a:buNone/>
            </a:pPr>
            <a:endParaRPr lang="en-US" dirty="0"/>
          </a:p>
        </p:txBody>
      </p:sp>
    </p:spTree>
    <p:extLst>
      <p:ext uri="{BB962C8B-B14F-4D97-AF65-F5344CB8AC3E}">
        <p14:creationId xmlns:p14="http://schemas.microsoft.com/office/powerpoint/2010/main" val="3006896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752870"/>
          </a:xfrm>
        </p:spPr>
        <p:txBody>
          <a:bodyPr/>
          <a:lstStyle/>
          <a:p>
            <a:r>
              <a:rPr lang="en-US" dirty="0" smtClean="0"/>
              <a:t>Wax Sealing</a:t>
            </a:r>
            <a:endParaRPr lang="en-US" dirty="0"/>
          </a:p>
        </p:txBody>
      </p:sp>
      <p:sp>
        <p:nvSpPr>
          <p:cNvPr id="3" name="Content Placeholder 2"/>
          <p:cNvSpPr>
            <a:spLocks noGrp="1"/>
          </p:cNvSpPr>
          <p:nvPr>
            <p:ph idx="1"/>
          </p:nvPr>
        </p:nvSpPr>
        <p:spPr>
          <a:xfrm>
            <a:off x="914400" y="1843255"/>
            <a:ext cx="7313613" cy="3547109"/>
          </a:xfrm>
        </p:spPr>
        <p:txBody>
          <a:bodyPr>
            <a:normAutofit lnSpcReduction="10000"/>
          </a:bodyPr>
          <a:lstStyle/>
          <a:p>
            <a:r>
              <a:rPr lang="en-US" dirty="0" smtClean="0"/>
              <a:t>Could seal a single sheet of paper folded </a:t>
            </a:r>
          </a:p>
          <a:p>
            <a:r>
              <a:rPr lang="en-US" dirty="0" smtClean="0"/>
              <a:t>The seal signified confidentiality</a:t>
            </a:r>
          </a:p>
          <a:p>
            <a:r>
              <a:rPr lang="en-US" dirty="0" smtClean="0"/>
              <a:t>Correspondence limited to the sender and receiver</a:t>
            </a:r>
          </a:p>
          <a:p>
            <a:r>
              <a:rPr lang="en-US" dirty="0" smtClean="0"/>
              <a:t>Use of the signet ring to stamp as identity</a:t>
            </a:r>
          </a:p>
          <a:p>
            <a:pPr lvl="1"/>
            <a:r>
              <a:rPr lang="en-US" dirty="0" smtClean="0"/>
              <a:t>Printed in reverse</a:t>
            </a:r>
          </a:p>
          <a:p>
            <a:pPr lvl="1"/>
            <a:r>
              <a:rPr lang="en-US" dirty="0" smtClean="0"/>
              <a:t>Family Crest</a:t>
            </a:r>
          </a:p>
          <a:p>
            <a:pPr lvl="1"/>
            <a:r>
              <a:rPr lang="en-US" dirty="0" smtClean="0"/>
              <a:t>Melted down upon death of the owner</a:t>
            </a:r>
          </a:p>
          <a:p>
            <a:pPr marL="457200" lvl="1" indent="0">
              <a:buNone/>
            </a:pPr>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21858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gnet ring jamestowne.jpg"/>
          <p:cNvPicPr>
            <a:picLocks noGrp="1" noChangeAspect="1"/>
          </p:cNvPicPr>
          <p:nvPr>
            <p:ph idx="1"/>
          </p:nvPr>
        </p:nvPicPr>
        <p:blipFill>
          <a:blip r:embed="rId2">
            <a:extLst>
              <a:ext uri="{28A0092B-C50C-407E-A947-70E740481C1C}">
                <a14:useLocalDpi xmlns:a14="http://schemas.microsoft.com/office/drawing/2010/main" val="0"/>
              </a:ext>
            </a:extLst>
          </a:blip>
          <a:srcRect t="27846" b="27846"/>
          <a:stretch>
            <a:fillRect/>
          </a:stretch>
        </p:blipFill>
        <p:spPr>
          <a:xfrm>
            <a:off x="914400" y="1099758"/>
            <a:ext cx="7313613" cy="4042774"/>
          </a:xfrm>
        </p:spPr>
      </p:pic>
      <p:sp>
        <p:nvSpPr>
          <p:cNvPr id="5" name="TextBox 4"/>
          <p:cNvSpPr txBox="1"/>
          <p:nvPr/>
        </p:nvSpPr>
        <p:spPr>
          <a:xfrm>
            <a:off x="620119" y="6056416"/>
            <a:ext cx="7313613" cy="369332"/>
          </a:xfrm>
          <a:prstGeom prst="rect">
            <a:avLst/>
          </a:prstGeom>
          <a:noFill/>
        </p:spPr>
        <p:txBody>
          <a:bodyPr wrap="square" rtlCol="0">
            <a:spAutoFit/>
          </a:bodyPr>
          <a:lstStyle/>
          <a:p>
            <a:r>
              <a:rPr lang="en-US" dirty="0"/>
              <a:t>https://</a:t>
            </a:r>
            <a:r>
              <a:rPr lang="en-US" dirty="0" err="1"/>
              <a:t>historicjamestowne.org</a:t>
            </a:r>
            <a:r>
              <a:rPr lang="en-US" dirty="0"/>
              <a:t>/july-2005-2/</a:t>
            </a:r>
          </a:p>
        </p:txBody>
      </p:sp>
      <p:sp>
        <p:nvSpPr>
          <p:cNvPr id="6" name="TextBox 5"/>
          <p:cNvSpPr txBox="1"/>
          <p:nvPr/>
        </p:nvSpPr>
        <p:spPr>
          <a:xfrm>
            <a:off x="914400" y="371749"/>
            <a:ext cx="7313613" cy="369332"/>
          </a:xfrm>
          <a:prstGeom prst="rect">
            <a:avLst/>
          </a:prstGeom>
          <a:noFill/>
        </p:spPr>
        <p:txBody>
          <a:bodyPr wrap="square" rtlCol="0">
            <a:spAutoFit/>
          </a:bodyPr>
          <a:lstStyle/>
          <a:p>
            <a:r>
              <a:rPr lang="en-US" dirty="0" smtClean="0"/>
              <a:t>Signet ring found in 2005 at Jamestown archaeological site –  circa 17</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623160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Inkwell.thmx</Template>
  <TotalTime>3625</TotalTime>
  <Words>1109</Words>
  <Application>Microsoft Macintosh PowerPoint</Application>
  <PresentationFormat>On-screen Show (4:3)</PresentationFormat>
  <Paragraphs>208</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Goudy Old Style</vt:lpstr>
      <vt:lpstr>Impact</vt:lpstr>
      <vt:lpstr>Rockwell</vt:lpstr>
      <vt:lpstr>Inkwell</vt:lpstr>
      <vt:lpstr>Letter Writing</vt:lpstr>
      <vt:lpstr>Epistle </vt:lpstr>
      <vt:lpstr>Modern Scribes</vt:lpstr>
      <vt:lpstr>Instruments</vt:lpstr>
      <vt:lpstr>14th Century Styli</vt:lpstr>
      <vt:lpstr>Postal Services</vt:lpstr>
      <vt:lpstr>1799-1815 U.S. Postage Rates</vt:lpstr>
      <vt:lpstr>Wax Sealing</vt:lpstr>
      <vt:lpstr>PowerPoint Presentation</vt:lpstr>
      <vt:lpstr>American Letter Writing</vt:lpstr>
      <vt:lpstr>Victorian Letter Writing</vt:lpstr>
      <vt:lpstr>Letters in Literature</vt:lpstr>
      <vt:lpstr>Example of Cross Writing (Civil War letter from Alexander Biddle to his wife, 1862)</vt:lpstr>
      <vt:lpstr>Poetry</vt:lpstr>
      <vt:lpstr>Emily Dickinson</vt:lpstr>
      <vt:lpstr>Thomas E. Hill  Hill’s Manual of Social and Business Forms: A Guide to Correct Writing  (1886)</vt:lpstr>
      <vt:lpstr>Schools for Handwriting</vt:lpstr>
      <vt:lpstr>Letter Writing Pre-Computer</vt:lpstr>
      <vt:lpstr>Correspondence</vt:lpstr>
      <vt:lpstr>Letters to…</vt:lpstr>
      <vt:lpstr>Individuality of Handwriting</vt:lpstr>
      <vt:lpstr>Current Debate</vt:lpstr>
      <vt:lpstr>Brain Actions</vt:lpstr>
      <vt:lpstr>Works Cited</vt:lpstr>
      <vt:lpstr>Textual Practice</vt:lpstr>
      <vt:lpstr>For further exploration: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Tillinghast</dc:creator>
  <cp:lastModifiedBy>Konkol, Margaret E.</cp:lastModifiedBy>
  <cp:revision>59</cp:revision>
  <dcterms:created xsi:type="dcterms:W3CDTF">2018-02-17T17:49:47Z</dcterms:created>
  <dcterms:modified xsi:type="dcterms:W3CDTF">2018-02-21T16:01:32Z</dcterms:modified>
</cp:coreProperties>
</file>