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99" r:id="rId4"/>
    <p:sldId id="300" r:id="rId5"/>
    <p:sldId id="302" r:id="rId6"/>
    <p:sldId id="297" r:id="rId7"/>
    <p:sldId id="30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9" d="100"/>
          <a:sy n="89" d="100"/>
        </p:scale>
        <p:origin x="4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2/8/2018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2/8/2018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ostermywall.com/index.php/l/book-cov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Textual Practice</a:t>
            </a:r>
          </a:p>
        </p:txBody>
      </p:sp>
      <p:sp>
        <p:nvSpPr>
          <p:cNvPr id="3" name="Subtitle 2"/>
          <p:cNvSpPr>
            <a:spLocks noGrp="1"/>
          </p:cNvSpPr>
          <p:nvPr>
            <p:ph type="subTitle" idx="1"/>
          </p:nvPr>
        </p:nvSpPr>
        <p:spPr>
          <a:xfrm>
            <a:off x="632201" y="5052246"/>
            <a:ext cx="10572000" cy="1119953"/>
          </a:xfrm>
        </p:spPr>
        <p:txBody>
          <a:bodyPr>
            <a:normAutofit/>
          </a:bodyPr>
          <a:lstStyle/>
          <a:p>
            <a:pPr algn="ctr"/>
            <a:r>
              <a:rPr lang="en-US" dirty="0"/>
              <a:t>From Diary Keeping to Online Blogging</a:t>
            </a:r>
          </a:p>
          <a:p>
            <a:pPr algn="ctr"/>
            <a:r>
              <a:rPr lang="en-US" dirty="0"/>
              <a:t>From Scrapbooks to Virtual </a:t>
            </a:r>
            <a:r>
              <a:rPr lang="en-US" dirty="0" err="1"/>
              <a:t>Pinboards</a:t>
            </a:r>
            <a:endParaRPr lang="en-US" dirty="0"/>
          </a:p>
        </p:txBody>
      </p:sp>
      <p:sp>
        <p:nvSpPr>
          <p:cNvPr id="5" name="Subtitle 2"/>
          <p:cNvSpPr txBox="1">
            <a:spLocks/>
          </p:cNvSpPr>
          <p:nvPr/>
        </p:nvSpPr>
        <p:spPr>
          <a:xfrm>
            <a:off x="8864599" y="4420198"/>
            <a:ext cx="4282701" cy="484954"/>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r>
              <a:rPr lang="en-US" b="1" dirty="0"/>
              <a:t>Matthew Wood</a:t>
            </a:r>
          </a:p>
        </p:txBody>
      </p:sp>
    </p:spTree>
    <p:extLst>
      <p:ext uri="{BB962C8B-B14F-4D97-AF65-F5344CB8AC3E}">
        <p14:creationId xmlns:p14="http://schemas.microsoft.com/office/powerpoint/2010/main" val="514297312"/>
      </p:ext>
    </p:extLst>
  </p:cSld>
  <p:clrMapOvr>
    <a:masterClrMapping/>
  </p:clrMapOvr>
  <mc:AlternateContent xmlns:mc="http://schemas.openxmlformats.org/markup-compatibility/2006" xmlns:p14="http://schemas.microsoft.com/office/powerpoint/2010/main">
    <mc:Choice Requires="p14">
      <p:transition spd="slow" p14:dur="2000" advTm="22212"/>
    </mc:Choice>
    <mc:Fallback xmlns="">
      <p:transition spd="slow" advTm="222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738533" cy="970450"/>
          </a:xfrm>
        </p:spPr>
        <p:txBody>
          <a:bodyPr/>
          <a:lstStyle/>
          <a:p>
            <a:r>
              <a:rPr lang="en-US" dirty="0"/>
              <a:t>Diary Keeping</a:t>
            </a:r>
          </a:p>
        </p:txBody>
      </p:sp>
      <p:sp>
        <p:nvSpPr>
          <p:cNvPr id="3" name="Content Placeholder 2"/>
          <p:cNvSpPr>
            <a:spLocks noGrp="1"/>
          </p:cNvSpPr>
          <p:nvPr>
            <p:ph idx="1"/>
          </p:nvPr>
        </p:nvSpPr>
        <p:spPr>
          <a:xfrm>
            <a:off x="6680200" y="2281810"/>
            <a:ext cx="5346700" cy="4471369"/>
          </a:xfrm>
        </p:spPr>
        <p:txBody>
          <a:bodyPr>
            <a:normAutofit/>
          </a:bodyPr>
          <a:lstStyle/>
          <a:p>
            <a:pPr marL="0" indent="0">
              <a:buNone/>
            </a:pPr>
            <a:r>
              <a:rPr lang="en-US" dirty="0"/>
              <a:t>Diary – an individual’s written record of daily events which may express personal thoughts and opinions. Journal is the non-daily version.</a:t>
            </a:r>
          </a:p>
          <a:p>
            <a:r>
              <a:rPr lang="en-US" dirty="0"/>
              <a:t>Handwritten on Paper</a:t>
            </a:r>
          </a:p>
          <a:p>
            <a:r>
              <a:rPr lang="en-US" dirty="0"/>
              <a:t>Audience: Self, Book</a:t>
            </a:r>
          </a:p>
          <a:p>
            <a:r>
              <a:rPr lang="en-US" dirty="0"/>
              <a:t>Source: None</a:t>
            </a:r>
          </a:p>
          <a:p>
            <a:r>
              <a:rPr lang="en-US" dirty="0"/>
              <a:t>Earliest: Marcus Aurelius 161 AD</a:t>
            </a:r>
          </a:p>
          <a:p>
            <a:r>
              <a:rPr lang="en-US" dirty="0"/>
              <a:t>Historical Context:</a:t>
            </a:r>
          </a:p>
          <a:p>
            <a:pPr lvl="1"/>
            <a:r>
              <a:rPr lang="en-US" dirty="0"/>
              <a:t>Record Keeping</a:t>
            </a:r>
          </a:p>
          <a:p>
            <a:pPr lvl="1"/>
            <a:r>
              <a:rPr lang="en-US" dirty="0"/>
              <a:t>Recounting Events</a:t>
            </a:r>
          </a:p>
          <a:p>
            <a:pPr lvl="1"/>
            <a:r>
              <a:rPr lang="en-US" dirty="0"/>
              <a:t>Personal Reflection</a:t>
            </a:r>
          </a:p>
          <a:p>
            <a:pPr lvl="1"/>
            <a:r>
              <a:rPr lang="en-US" dirty="0"/>
              <a:t>Professional Recognition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281810"/>
            <a:ext cx="5559427" cy="4471369"/>
          </a:xfrm>
          <a:prstGeom prst="rect">
            <a:avLst/>
          </a:prstGeom>
        </p:spPr>
      </p:pic>
    </p:spTree>
    <p:extLst>
      <p:ext uri="{BB962C8B-B14F-4D97-AF65-F5344CB8AC3E}">
        <p14:creationId xmlns:p14="http://schemas.microsoft.com/office/powerpoint/2010/main" val="4094315230"/>
      </p:ext>
    </p:extLst>
  </p:cSld>
  <p:clrMapOvr>
    <a:masterClrMapping/>
  </p:clrMapOvr>
  <mc:AlternateContent xmlns:mc="http://schemas.openxmlformats.org/markup-compatibility/2006" xmlns:p14="http://schemas.microsoft.com/office/powerpoint/2010/main">
    <mc:Choice Requires="p14">
      <p:transition spd="slow" p14:dur="2000" advTm="144208"/>
    </mc:Choice>
    <mc:Fallback xmlns="">
      <p:transition spd="slow" advTm="1442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738533" cy="970450"/>
          </a:xfrm>
        </p:spPr>
        <p:txBody>
          <a:bodyPr/>
          <a:lstStyle/>
          <a:p>
            <a:pPr algn="r"/>
            <a:r>
              <a:rPr lang="en-US" dirty="0"/>
              <a:t>Online Blogging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265" y="2171700"/>
            <a:ext cx="5898728" cy="4488818"/>
          </a:xfrm>
          <a:prstGeom prst="rect">
            <a:avLst/>
          </a:prstGeom>
        </p:spPr>
      </p:pic>
      <p:sp>
        <p:nvSpPr>
          <p:cNvPr id="6" name="Content Placeholder 2"/>
          <p:cNvSpPr txBox="1">
            <a:spLocks/>
          </p:cNvSpPr>
          <p:nvPr/>
        </p:nvSpPr>
        <p:spPr>
          <a:xfrm>
            <a:off x="475828" y="2189149"/>
            <a:ext cx="5346700" cy="447136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dirty="0"/>
              <a:t>Online Blog – an individual’s digital space used primarily for typing about daily experiences and social commentary.</a:t>
            </a:r>
          </a:p>
          <a:p>
            <a:r>
              <a:rPr lang="en-US" dirty="0"/>
              <a:t>Typed on Computer</a:t>
            </a:r>
          </a:p>
          <a:p>
            <a:r>
              <a:rPr lang="en-US" dirty="0"/>
              <a:t>Audience: Niche Groups, Strangers</a:t>
            </a:r>
          </a:p>
          <a:p>
            <a:r>
              <a:rPr lang="en-US" dirty="0"/>
              <a:t>Source: Extension of Textual Bulletin Boards</a:t>
            </a:r>
          </a:p>
          <a:p>
            <a:r>
              <a:rPr lang="en-US" dirty="0"/>
              <a:t>Earliest: Claudio </a:t>
            </a:r>
            <a:r>
              <a:rPr lang="en-US" dirty="0" err="1"/>
              <a:t>Pinhanez</a:t>
            </a:r>
            <a:r>
              <a:rPr lang="en-US" dirty="0"/>
              <a:t> in 1994</a:t>
            </a:r>
          </a:p>
          <a:p>
            <a:r>
              <a:rPr lang="en-US" dirty="0"/>
              <a:t>Historical Context:</a:t>
            </a:r>
          </a:p>
          <a:p>
            <a:pPr lvl="1"/>
            <a:r>
              <a:rPr lang="en-US" dirty="0"/>
              <a:t>Establishing Presence</a:t>
            </a:r>
          </a:p>
          <a:p>
            <a:pPr lvl="1"/>
            <a:r>
              <a:rPr lang="en-US" dirty="0"/>
              <a:t>Personal Reflection</a:t>
            </a:r>
          </a:p>
          <a:p>
            <a:pPr lvl="1"/>
            <a:r>
              <a:rPr lang="en-US" dirty="0"/>
              <a:t>Social Connection</a:t>
            </a:r>
          </a:p>
          <a:p>
            <a:pPr lvl="1"/>
            <a:r>
              <a:rPr lang="en-US" dirty="0"/>
              <a:t>Professional and Political Gain</a:t>
            </a:r>
          </a:p>
        </p:txBody>
      </p:sp>
    </p:spTree>
    <p:extLst>
      <p:ext uri="{BB962C8B-B14F-4D97-AF65-F5344CB8AC3E}">
        <p14:creationId xmlns:p14="http://schemas.microsoft.com/office/powerpoint/2010/main" val="106718764"/>
      </p:ext>
    </p:extLst>
  </p:cSld>
  <p:clrMapOvr>
    <a:masterClrMapping/>
  </p:clrMapOvr>
  <mc:AlternateContent xmlns:mc="http://schemas.openxmlformats.org/markup-compatibility/2006" xmlns:p14="http://schemas.microsoft.com/office/powerpoint/2010/main">
    <mc:Choice Requires="p14">
      <p:transition spd="slow" p14:dur="2000" advTm="144208"/>
    </mc:Choice>
    <mc:Fallback xmlns="">
      <p:transition spd="slow" advTm="1442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738533" cy="970450"/>
          </a:xfrm>
        </p:spPr>
        <p:txBody>
          <a:bodyPr/>
          <a:lstStyle/>
          <a:p>
            <a:r>
              <a:rPr lang="en-US" dirty="0"/>
              <a:t>Scrapbooks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1" y="2257972"/>
            <a:ext cx="5619009" cy="4495208"/>
          </a:xfrm>
          <a:prstGeom prst="rect">
            <a:avLst/>
          </a:prstGeom>
        </p:spPr>
      </p:pic>
      <p:sp>
        <p:nvSpPr>
          <p:cNvPr id="6" name="Content Placeholder 2"/>
          <p:cNvSpPr>
            <a:spLocks noGrp="1"/>
          </p:cNvSpPr>
          <p:nvPr>
            <p:ph idx="1"/>
          </p:nvPr>
        </p:nvSpPr>
        <p:spPr>
          <a:xfrm>
            <a:off x="6680200" y="2281810"/>
            <a:ext cx="5346700" cy="4471369"/>
          </a:xfrm>
        </p:spPr>
        <p:txBody>
          <a:bodyPr>
            <a:normAutofit/>
          </a:bodyPr>
          <a:lstStyle/>
          <a:p>
            <a:pPr marL="0" indent="0">
              <a:buNone/>
            </a:pPr>
            <a:r>
              <a:rPr lang="en-US" dirty="0"/>
              <a:t>Scrapbook – a collection of personal photographs and other media which are artistically molded into the pages of a blank book.</a:t>
            </a:r>
          </a:p>
          <a:p>
            <a:r>
              <a:rPr lang="en-US" dirty="0"/>
              <a:t>Handcrafted with Tools in Kit</a:t>
            </a:r>
          </a:p>
          <a:p>
            <a:r>
              <a:rPr lang="en-US" dirty="0"/>
              <a:t>Audience: Self, Family</a:t>
            </a:r>
          </a:p>
          <a:p>
            <a:r>
              <a:rPr lang="en-US" dirty="0"/>
              <a:t>Source: Commonplace Books in Italy 1400s</a:t>
            </a:r>
          </a:p>
          <a:p>
            <a:r>
              <a:rPr lang="en-US" dirty="0"/>
              <a:t>Earliest: None</a:t>
            </a:r>
          </a:p>
          <a:p>
            <a:r>
              <a:rPr lang="en-US" dirty="0"/>
              <a:t>Historical Context:</a:t>
            </a:r>
          </a:p>
          <a:p>
            <a:pPr lvl="1"/>
            <a:r>
              <a:rPr lang="en-US" dirty="0"/>
              <a:t>Hodgepodge Keepsakes</a:t>
            </a:r>
          </a:p>
          <a:p>
            <a:pPr lvl="1"/>
            <a:r>
              <a:rPr lang="en-US" dirty="0" err="1"/>
              <a:t>Yearbooking</a:t>
            </a:r>
            <a:endParaRPr lang="en-US" dirty="0"/>
          </a:p>
          <a:p>
            <a:pPr lvl="1"/>
            <a:r>
              <a:rPr lang="en-US" dirty="0"/>
              <a:t>Preserving Material Representations</a:t>
            </a:r>
          </a:p>
        </p:txBody>
      </p:sp>
    </p:spTree>
    <p:extLst>
      <p:ext uri="{BB962C8B-B14F-4D97-AF65-F5344CB8AC3E}">
        <p14:creationId xmlns:p14="http://schemas.microsoft.com/office/powerpoint/2010/main" val="3530163184"/>
      </p:ext>
    </p:extLst>
  </p:cSld>
  <p:clrMapOvr>
    <a:masterClrMapping/>
  </p:clrMapOvr>
  <mc:AlternateContent xmlns:mc="http://schemas.openxmlformats.org/markup-compatibility/2006" xmlns:p14="http://schemas.microsoft.com/office/powerpoint/2010/main">
    <mc:Choice Requires="p14">
      <p:transition spd="slow" p14:dur="2000" advTm="144208"/>
    </mc:Choice>
    <mc:Fallback xmlns="">
      <p:transition spd="slow" advTm="1442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738533" cy="970450"/>
          </a:xfrm>
        </p:spPr>
        <p:txBody>
          <a:bodyPr/>
          <a:lstStyle/>
          <a:p>
            <a:pPr algn="r"/>
            <a:r>
              <a:rPr lang="en-US" dirty="0"/>
              <a:t>Virtual </a:t>
            </a:r>
            <a:r>
              <a:rPr lang="en-US" dirty="0" err="1"/>
              <a:t>Pinboards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900" y="2296082"/>
            <a:ext cx="6147093" cy="4364436"/>
          </a:xfrm>
          <a:prstGeom prst="rect">
            <a:avLst/>
          </a:prstGeom>
        </p:spPr>
      </p:pic>
      <p:sp>
        <p:nvSpPr>
          <p:cNvPr id="6" name="Content Placeholder 2"/>
          <p:cNvSpPr txBox="1">
            <a:spLocks/>
          </p:cNvSpPr>
          <p:nvPr/>
        </p:nvSpPr>
        <p:spPr>
          <a:xfrm>
            <a:off x="475828" y="2189149"/>
            <a:ext cx="5346700" cy="447136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dirty="0"/>
              <a:t>Virtual </a:t>
            </a:r>
            <a:r>
              <a:rPr lang="en-US" dirty="0" err="1"/>
              <a:t>Pinboard</a:t>
            </a:r>
            <a:r>
              <a:rPr lang="en-US" dirty="0"/>
              <a:t> –  an online area used for posting photographs, announcements, and other visuals in a social community.</a:t>
            </a:r>
          </a:p>
          <a:p>
            <a:r>
              <a:rPr lang="en-US" dirty="0"/>
              <a:t>Contoured on Computer</a:t>
            </a:r>
          </a:p>
          <a:p>
            <a:r>
              <a:rPr lang="en-US" dirty="0"/>
              <a:t>Audience: Niche Groups, Strangers</a:t>
            </a:r>
          </a:p>
          <a:p>
            <a:r>
              <a:rPr lang="en-US" dirty="0"/>
              <a:t>Source: Corkboard by George Brooks 1924</a:t>
            </a:r>
          </a:p>
          <a:p>
            <a:r>
              <a:rPr lang="en-US" dirty="0"/>
              <a:t>Earliest: Ward Christensen Randy </a:t>
            </a:r>
            <a:r>
              <a:rPr lang="en-US" dirty="0" err="1"/>
              <a:t>Suess</a:t>
            </a:r>
            <a:r>
              <a:rPr lang="en-US" dirty="0"/>
              <a:t> 1976</a:t>
            </a:r>
          </a:p>
          <a:p>
            <a:r>
              <a:rPr lang="en-US" dirty="0"/>
              <a:t>Historical Context:</a:t>
            </a:r>
          </a:p>
          <a:p>
            <a:pPr lvl="1"/>
            <a:r>
              <a:rPr lang="en-US" dirty="0"/>
              <a:t>Keeping Notes and Small Items</a:t>
            </a:r>
          </a:p>
          <a:p>
            <a:pPr lvl="1"/>
            <a:r>
              <a:rPr lang="en-US" dirty="0"/>
              <a:t>Bulletin Board Systems Software</a:t>
            </a:r>
          </a:p>
          <a:p>
            <a:pPr lvl="1"/>
            <a:r>
              <a:rPr lang="en-US" dirty="0"/>
              <a:t>News and Social Connection</a:t>
            </a:r>
          </a:p>
          <a:p>
            <a:pPr lvl="1"/>
            <a:r>
              <a:rPr lang="en-US" dirty="0"/>
              <a:t>Sharing Ideas through Visuals</a:t>
            </a:r>
          </a:p>
        </p:txBody>
      </p:sp>
    </p:spTree>
    <p:extLst>
      <p:ext uri="{BB962C8B-B14F-4D97-AF65-F5344CB8AC3E}">
        <p14:creationId xmlns:p14="http://schemas.microsoft.com/office/powerpoint/2010/main" val="3143446124"/>
      </p:ext>
    </p:extLst>
  </p:cSld>
  <p:clrMapOvr>
    <a:masterClrMapping/>
  </p:clrMapOvr>
  <mc:AlternateContent xmlns:mc="http://schemas.openxmlformats.org/markup-compatibility/2006" xmlns:p14="http://schemas.microsoft.com/office/powerpoint/2010/main">
    <mc:Choice Requires="p14">
      <p:transition spd="slow" p14:dur="2000" advTm="144208"/>
    </mc:Choice>
    <mc:Fallback xmlns="">
      <p:transition spd="slow" advTm="1442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4851229" y="1930157"/>
            <a:ext cx="1372175" cy="4737537"/>
          </a:xfrm>
          <a:custGeom>
            <a:avLst/>
            <a:gdLst>
              <a:gd name="connsiteX0" fmla="*/ 762171 w 1372175"/>
              <a:gd name="connsiteY0" fmla="*/ 243 h 4737537"/>
              <a:gd name="connsiteX1" fmla="*/ 171 w 1372175"/>
              <a:gd name="connsiteY1" fmla="*/ 2260843 h 4737537"/>
              <a:gd name="connsiteX2" fmla="*/ 698671 w 1372175"/>
              <a:gd name="connsiteY2" fmla="*/ 4737343 h 4737537"/>
              <a:gd name="connsiteX3" fmla="*/ 1371771 w 1372175"/>
              <a:gd name="connsiteY3" fmla="*/ 2133843 h 4737537"/>
              <a:gd name="connsiteX4" fmla="*/ 762171 w 1372175"/>
              <a:gd name="connsiteY4" fmla="*/ 243 h 47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75" h="4737537">
                <a:moveTo>
                  <a:pt x="762171" y="243"/>
                </a:moveTo>
                <a:cubicBezTo>
                  <a:pt x="533571" y="21410"/>
                  <a:pt x="10754" y="1471326"/>
                  <a:pt x="171" y="2260843"/>
                </a:cubicBezTo>
                <a:cubicBezTo>
                  <a:pt x="-10412" y="3050360"/>
                  <a:pt x="470071" y="4758510"/>
                  <a:pt x="698671" y="4737343"/>
                </a:cubicBezTo>
                <a:cubicBezTo>
                  <a:pt x="927271" y="4716176"/>
                  <a:pt x="1356954" y="2923360"/>
                  <a:pt x="1371771" y="2133843"/>
                </a:cubicBezTo>
                <a:cubicBezTo>
                  <a:pt x="1386588" y="1344326"/>
                  <a:pt x="990771" y="-20924"/>
                  <a:pt x="762171" y="243"/>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29113" y="3608203"/>
            <a:ext cx="11505059" cy="1057680"/>
          </a:xfrm>
          <a:custGeom>
            <a:avLst/>
            <a:gdLst>
              <a:gd name="connsiteX0" fmla="*/ 304287 w 11505059"/>
              <a:gd name="connsiteY0" fmla="*/ 506597 h 1057680"/>
              <a:gd name="connsiteX1" fmla="*/ 1053587 w 11505059"/>
              <a:gd name="connsiteY1" fmla="*/ 74797 h 1057680"/>
              <a:gd name="connsiteX2" fmla="*/ 5320787 w 11505059"/>
              <a:gd name="connsiteY2" fmla="*/ 11297 h 1057680"/>
              <a:gd name="connsiteX3" fmla="*/ 10832587 w 11505059"/>
              <a:gd name="connsiteY3" fmla="*/ 201797 h 1057680"/>
              <a:gd name="connsiteX4" fmla="*/ 10794487 w 11505059"/>
              <a:gd name="connsiteY4" fmla="*/ 760597 h 1057680"/>
              <a:gd name="connsiteX5" fmla="*/ 5244587 w 11505059"/>
              <a:gd name="connsiteY5" fmla="*/ 1052697 h 1057680"/>
              <a:gd name="connsiteX6" fmla="*/ 304287 w 11505059"/>
              <a:gd name="connsiteY6" fmla="*/ 506597 h 10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5059" h="1057680">
                <a:moveTo>
                  <a:pt x="304287" y="506597"/>
                </a:moveTo>
                <a:cubicBezTo>
                  <a:pt x="-394213" y="343614"/>
                  <a:pt x="217504" y="157347"/>
                  <a:pt x="1053587" y="74797"/>
                </a:cubicBezTo>
                <a:cubicBezTo>
                  <a:pt x="1889670" y="-7753"/>
                  <a:pt x="3690954" y="-9870"/>
                  <a:pt x="5320787" y="11297"/>
                </a:cubicBezTo>
                <a:cubicBezTo>
                  <a:pt x="6950620" y="32464"/>
                  <a:pt x="9920304" y="76914"/>
                  <a:pt x="10832587" y="201797"/>
                </a:cubicBezTo>
                <a:cubicBezTo>
                  <a:pt x="11744870" y="326680"/>
                  <a:pt x="11725820" y="618780"/>
                  <a:pt x="10794487" y="760597"/>
                </a:cubicBezTo>
                <a:cubicBezTo>
                  <a:pt x="9863154" y="902414"/>
                  <a:pt x="6990837" y="1090797"/>
                  <a:pt x="5244587" y="1052697"/>
                </a:cubicBezTo>
                <a:cubicBezTo>
                  <a:pt x="3498337" y="1014597"/>
                  <a:pt x="1002787" y="669580"/>
                  <a:pt x="304287" y="506597"/>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727654" y="1977539"/>
            <a:ext cx="5637831" cy="2511136"/>
          </a:xfrm>
          <a:custGeom>
            <a:avLst/>
            <a:gdLst>
              <a:gd name="connsiteX0" fmla="*/ 5448346 w 5637831"/>
              <a:gd name="connsiteY0" fmla="*/ 1870561 h 2511136"/>
              <a:gd name="connsiteX1" fmla="*/ 12746 w 5637831"/>
              <a:gd name="connsiteY1" fmla="*/ 3661 h 2511136"/>
              <a:gd name="connsiteX2" fmla="*/ 3987846 w 5637831"/>
              <a:gd name="connsiteY2" fmla="*/ 2403961 h 2511136"/>
              <a:gd name="connsiteX3" fmla="*/ 5448346 w 5637831"/>
              <a:gd name="connsiteY3" fmla="*/ 1870561 h 2511136"/>
            </a:gdLst>
            <a:ahLst/>
            <a:cxnLst>
              <a:cxn ang="0">
                <a:pos x="connsiteX0" y="connsiteY0"/>
              </a:cxn>
              <a:cxn ang="0">
                <a:pos x="connsiteX1" y="connsiteY1"/>
              </a:cxn>
              <a:cxn ang="0">
                <a:pos x="connsiteX2" y="connsiteY2"/>
              </a:cxn>
              <a:cxn ang="0">
                <a:pos x="connsiteX3" y="connsiteY3"/>
              </a:cxn>
            </a:cxnLst>
            <a:rect l="l" t="t" r="r" b="b"/>
            <a:pathLst>
              <a:path w="5637831" h="2511136">
                <a:moveTo>
                  <a:pt x="5448346" y="1870561"/>
                </a:moveTo>
                <a:cubicBezTo>
                  <a:pt x="4785829" y="1470511"/>
                  <a:pt x="256163" y="-85239"/>
                  <a:pt x="12746" y="3661"/>
                </a:cubicBezTo>
                <a:cubicBezTo>
                  <a:pt x="-230671" y="92561"/>
                  <a:pt x="3081913" y="2086461"/>
                  <a:pt x="3987846" y="2403961"/>
                </a:cubicBezTo>
                <a:cubicBezTo>
                  <a:pt x="4893779" y="2721461"/>
                  <a:pt x="6110863" y="2270611"/>
                  <a:pt x="5448346" y="18705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522333" y="3829484"/>
            <a:ext cx="6175842" cy="2877076"/>
          </a:xfrm>
          <a:custGeom>
            <a:avLst/>
            <a:gdLst>
              <a:gd name="connsiteX0" fmla="*/ 6072767 w 6175842"/>
              <a:gd name="connsiteY0" fmla="*/ 501216 h 2877076"/>
              <a:gd name="connsiteX1" fmla="*/ 40267 w 6175842"/>
              <a:gd name="connsiteY1" fmla="*/ 2876116 h 2877076"/>
              <a:gd name="connsiteX2" fmla="*/ 3570867 w 6175842"/>
              <a:gd name="connsiteY2" fmla="*/ 196416 h 2877076"/>
              <a:gd name="connsiteX3" fmla="*/ 6072767 w 6175842"/>
              <a:gd name="connsiteY3" fmla="*/ 501216 h 2877076"/>
            </a:gdLst>
            <a:ahLst/>
            <a:cxnLst>
              <a:cxn ang="0">
                <a:pos x="connsiteX0" y="connsiteY0"/>
              </a:cxn>
              <a:cxn ang="0">
                <a:pos x="connsiteX1" y="connsiteY1"/>
              </a:cxn>
              <a:cxn ang="0">
                <a:pos x="connsiteX2" y="connsiteY2"/>
              </a:cxn>
              <a:cxn ang="0">
                <a:pos x="connsiteX3" y="connsiteY3"/>
              </a:cxn>
            </a:cxnLst>
            <a:rect l="l" t="t" r="r" b="b"/>
            <a:pathLst>
              <a:path w="6175842" h="2877076">
                <a:moveTo>
                  <a:pt x="6072767" y="501216"/>
                </a:moveTo>
                <a:cubicBezTo>
                  <a:pt x="5484334" y="947833"/>
                  <a:pt x="457250" y="2926916"/>
                  <a:pt x="40267" y="2876116"/>
                </a:cubicBezTo>
                <a:cubicBezTo>
                  <a:pt x="-376716" y="2825316"/>
                  <a:pt x="2559100" y="592233"/>
                  <a:pt x="3570867" y="196416"/>
                </a:cubicBezTo>
                <a:cubicBezTo>
                  <a:pt x="4582634" y="-199401"/>
                  <a:pt x="6661200" y="54599"/>
                  <a:pt x="6072767" y="501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79458" y="3526620"/>
            <a:ext cx="5375709" cy="3092402"/>
          </a:xfrm>
          <a:custGeom>
            <a:avLst/>
            <a:gdLst>
              <a:gd name="connsiteX0" fmla="*/ 152342 w 5375709"/>
              <a:gd name="connsiteY0" fmla="*/ 651680 h 3092402"/>
              <a:gd name="connsiteX1" fmla="*/ 5359342 w 5375709"/>
              <a:gd name="connsiteY1" fmla="*/ 3090080 h 3092402"/>
              <a:gd name="connsiteX2" fmla="*/ 1739842 w 5375709"/>
              <a:gd name="connsiteY2" fmla="*/ 169080 h 3092402"/>
              <a:gd name="connsiteX3" fmla="*/ 152342 w 5375709"/>
              <a:gd name="connsiteY3" fmla="*/ 651680 h 3092402"/>
            </a:gdLst>
            <a:ahLst/>
            <a:cxnLst>
              <a:cxn ang="0">
                <a:pos x="connsiteX0" y="connsiteY0"/>
              </a:cxn>
              <a:cxn ang="0">
                <a:pos x="connsiteX1" y="connsiteY1"/>
              </a:cxn>
              <a:cxn ang="0">
                <a:pos x="connsiteX2" y="connsiteY2"/>
              </a:cxn>
              <a:cxn ang="0">
                <a:pos x="connsiteX3" y="connsiteY3"/>
              </a:cxn>
            </a:cxnLst>
            <a:rect l="l" t="t" r="r" b="b"/>
            <a:pathLst>
              <a:path w="5375709" h="3092402">
                <a:moveTo>
                  <a:pt x="152342" y="651680"/>
                </a:moveTo>
                <a:cubicBezTo>
                  <a:pt x="755592" y="1138513"/>
                  <a:pt x="5094759" y="3170513"/>
                  <a:pt x="5359342" y="3090080"/>
                </a:cubicBezTo>
                <a:cubicBezTo>
                  <a:pt x="5623925" y="3009647"/>
                  <a:pt x="2605559" y="579713"/>
                  <a:pt x="1739842" y="169080"/>
                </a:cubicBezTo>
                <a:cubicBezTo>
                  <a:pt x="874125" y="-241553"/>
                  <a:pt x="-450908" y="164847"/>
                  <a:pt x="152342" y="6516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3027" y="2023539"/>
            <a:ext cx="5583234" cy="2884713"/>
          </a:xfrm>
          <a:custGeom>
            <a:avLst/>
            <a:gdLst>
              <a:gd name="connsiteX0" fmla="*/ 282273 w 5583234"/>
              <a:gd name="connsiteY0" fmla="*/ 1964261 h 2884713"/>
              <a:gd name="connsiteX1" fmla="*/ 5578173 w 5583234"/>
              <a:gd name="connsiteY1" fmla="*/ 8461 h 2884713"/>
              <a:gd name="connsiteX2" fmla="*/ 1234773 w 5583234"/>
              <a:gd name="connsiteY2" fmla="*/ 2802461 h 2884713"/>
              <a:gd name="connsiteX3" fmla="*/ 282273 w 5583234"/>
              <a:gd name="connsiteY3" fmla="*/ 1964261 h 2884713"/>
            </a:gdLst>
            <a:ahLst/>
            <a:cxnLst>
              <a:cxn ang="0">
                <a:pos x="connsiteX0" y="connsiteY0"/>
              </a:cxn>
              <a:cxn ang="0">
                <a:pos x="connsiteX1" y="connsiteY1"/>
              </a:cxn>
              <a:cxn ang="0">
                <a:pos x="connsiteX2" y="connsiteY2"/>
              </a:cxn>
              <a:cxn ang="0">
                <a:pos x="connsiteX3" y="connsiteY3"/>
              </a:cxn>
            </a:cxnLst>
            <a:rect l="l" t="t" r="r" b="b"/>
            <a:pathLst>
              <a:path w="5583234" h="2884713">
                <a:moveTo>
                  <a:pt x="282273" y="1964261"/>
                </a:moveTo>
                <a:cubicBezTo>
                  <a:pt x="1006173" y="1498594"/>
                  <a:pt x="5419423" y="-131239"/>
                  <a:pt x="5578173" y="8461"/>
                </a:cubicBezTo>
                <a:cubicBezTo>
                  <a:pt x="5736923" y="148161"/>
                  <a:pt x="2115306" y="2480728"/>
                  <a:pt x="1234773" y="2802461"/>
                </a:cubicBezTo>
                <a:cubicBezTo>
                  <a:pt x="354240" y="3124194"/>
                  <a:pt x="-441627" y="2429928"/>
                  <a:pt x="282273" y="19642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999" y="447188"/>
            <a:ext cx="10738533" cy="970450"/>
          </a:xfrm>
        </p:spPr>
        <p:txBody>
          <a:bodyPr/>
          <a:lstStyle/>
          <a:p>
            <a:pPr algn="ctr"/>
            <a:r>
              <a:rPr lang="en-US" dirty="0"/>
              <a:t>Cross Sections</a:t>
            </a:r>
          </a:p>
        </p:txBody>
      </p:sp>
      <p:sp>
        <p:nvSpPr>
          <p:cNvPr id="10" name="Content Placeholder 2"/>
          <p:cNvSpPr txBox="1">
            <a:spLocks/>
          </p:cNvSpPr>
          <p:nvPr/>
        </p:nvSpPr>
        <p:spPr>
          <a:xfrm>
            <a:off x="4216399" y="1820233"/>
            <a:ext cx="2661487" cy="834067"/>
          </a:xfrm>
          <a:prstGeom prst="rect">
            <a:avLst/>
          </a:prstGeom>
          <a:effectLst>
            <a:outerShdw blurRad="50800" dir="14400000">
              <a:schemeClr val="bg1">
                <a:alpha val="40000"/>
              </a:scheme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b="1" dirty="0">
                <a:effectLst>
                  <a:outerShdw blurRad="50800" dist="50800" dir="5400000" algn="ctr" rotWithShape="0">
                    <a:schemeClr val="bg1"/>
                  </a:outerShdw>
                </a:effectLst>
              </a:rPr>
              <a:t>Diary Keeping</a:t>
            </a:r>
          </a:p>
        </p:txBody>
      </p:sp>
      <p:sp>
        <p:nvSpPr>
          <p:cNvPr id="12" name="Content Placeholder 2"/>
          <p:cNvSpPr txBox="1">
            <a:spLocks/>
          </p:cNvSpPr>
          <p:nvPr/>
        </p:nvSpPr>
        <p:spPr>
          <a:xfrm>
            <a:off x="4216399" y="5744533"/>
            <a:ext cx="2661487" cy="83406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b="1" dirty="0">
                <a:effectLst>
                  <a:outerShdw blurRad="50800" dist="50800" dir="5400000" algn="ctr" rotWithShape="0">
                    <a:schemeClr val="bg1"/>
                  </a:outerShdw>
                </a:effectLst>
              </a:rPr>
              <a:t>Online Blogging</a:t>
            </a:r>
          </a:p>
        </p:txBody>
      </p:sp>
      <p:sp>
        <p:nvSpPr>
          <p:cNvPr id="13" name="Content Placeholder 2"/>
          <p:cNvSpPr txBox="1">
            <a:spLocks/>
          </p:cNvSpPr>
          <p:nvPr/>
        </p:nvSpPr>
        <p:spPr>
          <a:xfrm>
            <a:off x="259513" y="3649031"/>
            <a:ext cx="2661487" cy="83406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b="1" dirty="0">
                <a:effectLst>
                  <a:outerShdw blurRad="50800" dist="50800" dir="5400000" algn="ctr" rotWithShape="0">
                    <a:schemeClr val="bg1"/>
                  </a:outerShdw>
                </a:effectLst>
              </a:rPr>
              <a:t>Scrapbooks</a:t>
            </a:r>
          </a:p>
        </p:txBody>
      </p:sp>
      <p:sp>
        <p:nvSpPr>
          <p:cNvPr id="14" name="Content Placeholder 2"/>
          <p:cNvSpPr txBox="1">
            <a:spLocks/>
          </p:cNvSpPr>
          <p:nvPr/>
        </p:nvSpPr>
        <p:spPr>
          <a:xfrm>
            <a:off x="8887045" y="3649031"/>
            <a:ext cx="2661487" cy="83406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b="1" dirty="0">
                <a:effectLst>
                  <a:outerShdw blurRad="50800" dist="50800" dir="5400000" algn="ctr" rotWithShape="0">
                    <a:schemeClr val="bg1"/>
                  </a:outerShdw>
                </a:effectLst>
              </a:rPr>
              <a:t>Virtual </a:t>
            </a:r>
            <a:r>
              <a:rPr lang="en-US" b="1" dirty="0" err="1">
                <a:effectLst>
                  <a:outerShdw blurRad="50800" dist="50800" dir="5400000" algn="ctr" rotWithShape="0">
                    <a:schemeClr val="bg1"/>
                  </a:outerShdw>
                </a:effectLst>
              </a:rPr>
              <a:t>Pinboards</a:t>
            </a:r>
            <a:endParaRPr lang="en-US" b="1" dirty="0">
              <a:effectLst>
                <a:outerShdw blurRad="50800" dist="50800" dir="5400000" algn="ctr" rotWithShape="0">
                  <a:schemeClr val="bg1"/>
                </a:outerShdw>
              </a:effectLst>
            </a:endParaRPr>
          </a:p>
        </p:txBody>
      </p:sp>
      <p:sp>
        <p:nvSpPr>
          <p:cNvPr id="5" name="TextBox 4"/>
          <p:cNvSpPr txBox="1"/>
          <p:nvPr/>
        </p:nvSpPr>
        <p:spPr>
          <a:xfrm>
            <a:off x="2260600" y="2616371"/>
            <a:ext cx="2260600" cy="646331"/>
          </a:xfrm>
          <a:prstGeom prst="rect">
            <a:avLst/>
          </a:prstGeom>
          <a:noFill/>
        </p:spPr>
        <p:txBody>
          <a:bodyPr wrap="square" rtlCol="0">
            <a:spAutoFit/>
          </a:bodyPr>
          <a:lstStyle/>
          <a:p>
            <a:pPr algn="ctr"/>
            <a:r>
              <a:rPr lang="en-US" dirty="0"/>
              <a:t>Hand Made</a:t>
            </a:r>
          </a:p>
          <a:p>
            <a:pPr algn="ctr"/>
            <a:r>
              <a:rPr lang="en-US" dirty="0"/>
              <a:t>Self and Artifact</a:t>
            </a:r>
          </a:p>
        </p:txBody>
      </p:sp>
      <p:sp>
        <p:nvSpPr>
          <p:cNvPr id="15" name="TextBox 14"/>
          <p:cNvSpPr txBox="1"/>
          <p:nvPr/>
        </p:nvSpPr>
        <p:spPr>
          <a:xfrm>
            <a:off x="7210842" y="5005869"/>
            <a:ext cx="3253958" cy="646331"/>
          </a:xfrm>
          <a:prstGeom prst="rect">
            <a:avLst/>
          </a:prstGeom>
          <a:noFill/>
        </p:spPr>
        <p:txBody>
          <a:bodyPr wrap="square" rtlCol="0">
            <a:spAutoFit/>
          </a:bodyPr>
          <a:lstStyle/>
          <a:p>
            <a:pPr algn="ctr"/>
            <a:r>
              <a:rPr lang="en-US" dirty="0"/>
              <a:t>Born Digital</a:t>
            </a:r>
          </a:p>
          <a:p>
            <a:pPr algn="ctr"/>
            <a:r>
              <a:rPr lang="en-US" dirty="0"/>
              <a:t>Interest Groups &amp; Strangers</a:t>
            </a:r>
          </a:p>
        </p:txBody>
      </p:sp>
      <p:sp>
        <p:nvSpPr>
          <p:cNvPr id="16" name="TextBox 15"/>
          <p:cNvSpPr txBox="1"/>
          <p:nvPr/>
        </p:nvSpPr>
        <p:spPr>
          <a:xfrm>
            <a:off x="5036347" y="4787031"/>
            <a:ext cx="2260600" cy="369332"/>
          </a:xfrm>
          <a:prstGeom prst="rect">
            <a:avLst/>
          </a:prstGeom>
          <a:noFill/>
        </p:spPr>
        <p:txBody>
          <a:bodyPr wrap="square" rtlCol="0">
            <a:spAutoFit/>
          </a:bodyPr>
          <a:lstStyle/>
          <a:p>
            <a:r>
              <a:rPr lang="en-US" dirty="0">
                <a:solidFill>
                  <a:schemeClr val="bg1"/>
                </a:solidFill>
              </a:rPr>
              <a:t>Textual</a:t>
            </a:r>
          </a:p>
        </p:txBody>
      </p:sp>
      <p:sp>
        <p:nvSpPr>
          <p:cNvPr id="17" name="TextBox 16"/>
          <p:cNvSpPr txBox="1"/>
          <p:nvPr/>
        </p:nvSpPr>
        <p:spPr>
          <a:xfrm>
            <a:off x="3086099" y="3881398"/>
            <a:ext cx="2260600" cy="369332"/>
          </a:xfrm>
          <a:prstGeom prst="rect">
            <a:avLst/>
          </a:prstGeom>
          <a:noFill/>
        </p:spPr>
        <p:txBody>
          <a:bodyPr wrap="square" rtlCol="0">
            <a:spAutoFit/>
          </a:bodyPr>
          <a:lstStyle/>
          <a:p>
            <a:r>
              <a:rPr lang="en-US" dirty="0">
                <a:solidFill>
                  <a:schemeClr val="bg1"/>
                </a:solidFill>
              </a:rPr>
              <a:t>Visual Art</a:t>
            </a:r>
          </a:p>
        </p:txBody>
      </p:sp>
      <p:sp>
        <p:nvSpPr>
          <p:cNvPr id="18" name="TextBox 17"/>
          <p:cNvSpPr txBox="1"/>
          <p:nvPr/>
        </p:nvSpPr>
        <p:spPr>
          <a:xfrm>
            <a:off x="4406703" y="2927113"/>
            <a:ext cx="2308643" cy="646331"/>
          </a:xfrm>
          <a:prstGeom prst="rect">
            <a:avLst/>
          </a:prstGeom>
          <a:noFill/>
        </p:spPr>
        <p:txBody>
          <a:bodyPr wrap="square" rtlCol="0">
            <a:spAutoFit/>
          </a:bodyPr>
          <a:lstStyle/>
          <a:p>
            <a:pPr algn="ctr"/>
            <a:r>
              <a:rPr lang="en-US" dirty="0">
                <a:solidFill>
                  <a:schemeClr val="bg1"/>
                </a:solidFill>
              </a:rPr>
              <a:t>Personal</a:t>
            </a:r>
          </a:p>
          <a:p>
            <a:pPr algn="ctr"/>
            <a:r>
              <a:rPr lang="en-US" dirty="0">
                <a:solidFill>
                  <a:schemeClr val="bg1"/>
                </a:solidFill>
              </a:rPr>
              <a:t>Reflection</a:t>
            </a:r>
          </a:p>
        </p:txBody>
      </p:sp>
      <p:sp>
        <p:nvSpPr>
          <p:cNvPr id="19" name="TextBox 18"/>
          <p:cNvSpPr txBox="1"/>
          <p:nvPr/>
        </p:nvSpPr>
        <p:spPr>
          <a:xfrm>
            <a:off x="6715346" y="3881398"/>
            <a:ext cx="2260600" cy="369332"/>
          </a:xfrm>
          <a:prstGeom prst="rect">
            <a:avLst/>
          </a:prstGeom>
          <a:noFill/>
        </p:spPr>
        <p:txBody>
          <a:bodyPr wrap="square" rtlCol="0">
            <a:spAutoFit/>
          </a:bodyPr>
          <a:lstStyle/>
          <a:p>
            <a:r>
              <a:rPr lang="en-US" dirty="0">
                <a:solidFill>
                  <a:schemeClr val="bg1"/>
                </a:solidFill>
              </a:rPr>
              <a:t>Preservation</a:t>
            </a:r>
          </a:p>
        </p:txBody>
      </p:sp>
      <p:sp>
        <p:nvSpPr>
          <p:cNvPr id="20" name="TextBox 19"/>
          <p:cNvSpPr txBox="1"/>
          <p:nvPr/>
        </p:nvSpPr>
        <p:spPr>
          <a:xfrm>
            <a:off x="7429500" y="2850816"/>
            <a:ext cx="2260600" cy="369332"/>
          </a:xfrm>
          <a:prstGeom prst="rect">
            <a:avLst/>
          </a:prstGeom>
          <a:noFill/>
        </p:spPr>
        <p:txBody>
          <a:bodyPr wrap="square" rtlCol="0">
            <a:spAutoFit/>
          </a:bodyPr>
          <a:lstStyle/>
          <a:p>
            <a:r>
              <a:rPr lang="en-US" dirty="0"/>
              <a:t>Recording Notes</a:t>
            </a:r>
          </a:p>
        </p:txBody>
      </p:sp>
      <p:sp>
        <p:nvSpPr>
          <p:cNvPr id="21" name="TextBox 20"/>
          <p:cNvSpPr txBox="1"/>
          <p:nvPr/>
        </p:nvSpPr>
        <p:spPr>
          <a:xfrm>
            <a:off x="1555749" y="5219946"/>
            <a:ext cx="2730501" cy="369332"/>
          </a:xfrm>
          <a:prstGeom prst="rect">
            <a:avLst/>
          </a:prstGeom>
          <a:noFill/>
        </p:spPr>
        <p:txBody>
          <a:bodyPr wrap="square" rtlCol="0">
            <a:spAutoFit/>
          </a:bodyPr>
          <a:lstStyle/>
          <a:p>
            <a:r>
              <a:rPr lang="en-US" dirty="0"/>
              <a:t>Family &amp; Close Friends</a:t>
            </a:r>
          </a:p>
        </p:txBody>
      </p:sp>
      <p:sp>
        <p:nvSpPr>
          <p:cNvPr id="32" name="Oval 31"/>
          <p:cNvSpPr/>
          <p:nvPr/>
        </p:nvSpPr>
        <p:spPr>
          <a:xfrm>
            <a:off x="4521200" y="3608203"/>
            <a:ext cx="2006600" cy="1057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61221" y="3686438"/>
            <a:ext cx="1318044" cy="923330"/>
          </a:xfrm>
          <a:prstGeom prst="rect">
            <a:avLst/>
          </a:prstGeom>
          <a:noFill/>
        </p:spPr>
        <p:txBody>
          <a:bodyPr wrap="square" rtlCol="0">
            <a:spAutoFit/>
          </a:bodyPr>
          <a:lstStyle/>
          <a:p>
            <a:pPr algn="ctr"/>
            <a:r>
              <a:rPr lang="en-US" dirty="0">
                <a:solidFill>
                  <a:schemeClr val="bg1"/>
                </a:solidFill>
              </a:rPr>
              <a:t>Interests</a:t>
            </a:r>
          </a:p>
          <a:p>
            <a:pPr algn="ctr"/>
            <a:r>
              <a:rPr lang="en-US" dirty="0">
                <a:solidFill>
                  <a:schemeClr val="bg1"/>
                </a:solidFill>
              </a:rPr>
              <a:t>&amp;</a:t>
            </a:r>
          </a:p>
          <a:p>
            <a:pPr algn="ctr"/>
            <a:r>
              <a:rPr lang="en-US" dirty="0">
                <a:solidFill>
                  <a:schemeClr val="bg1"/>
                </a:solidFill>
              </a:rPr>
              <a:t>Opinions</a:t>
            </a:r>
          </a:p>
        </p:txBody>
      </p:sp>
    </p:spTree>
    <p:extLst>
      <p:ext uri="{BB962C8B-B14F-4D97-AF65-F5344CB8AC3E}">
        <p14:creationId xmlns:p14="http://schemas.microsoft.com/office/powerpoint/2010/main" val="3358614437"/>
      </p:ext>
    </p:extLst>
  </p:cSld>
  <p:clrMapOvr>
    <a:masterClrMapping/>
  </p:clrMapOvr>
  <mc:AlternateContent xmlns:mc="http://schemas.openxmlformats.org/markup-compatibility/2006" xmlns:p14="http://schemas.microsoft.com/office/powerpoint/2010/main">
    <mc:Choice Requires="p14">
      <p:transition spd="slow" p14:dur="2000" advTm="114986"/>
    </mc:Choice>
    <mc:Fallback xmlns="">
      <p:transition spd="slow" advTm="1149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738533" cy="970450"/>
          </a:xfrm>
        </p:spPr>
        <p:txBody>
          <a:bodyPr/>
          <a:lstStyle/>
          <a:p>
            <a:pPr algn="ctr"/>
            <a:r>
              <a:rPr lang="en-US" dirty="0"/>
              <a:t>Demonstration</a:t>
            </a:r>
          </a:p>
        </p:txBody>
      </p:sp>
      <p:sp>
        <p:nvSpPr>
          <p:cNvPr id="4" name="TextBox 3"/>
          <p:cNvSpPr txBox="1"/>
          <p:nvPr/>
        </p:nvSpPr>
        <p:spPr>
          <a:xfrm>
            <a:off x="1073865" y="3810000"/>
            <a:ext cx="10210800" cy="2308324"/>
          </a:xfrm>
          <a:prstGeom prst="rect">
            <a:avLst/>
          </a:prstGeom>
          <a:noFill/>
        </p:spPr>
        <p:txBody>
          <a:bodyPr wrap="square" rtlCol="0">
            <a:spAutoFit/>
          </a:bodyPr>
          <a:lstStyle/>
          <a:p>
            <a:r>
              <a:rPr lang="en-US" dirty="0"/>
              <a:t>Students will have the opportunity to select a digital book cover template. The photos and texts are all able to be edited and changed to the student’s preferences. The students will design the cover as if they were going to publish their personal diary, blog, scrapbook, or </a:t>
            </a:r>
            <a:r>
              <a:rPr lang="en-US" dirty="0" err="1"/>
              <a:t>pinboard</a:t>
            </a:r>
            <a:r>
              <a:rPr lang="en-US" dirty="0"/>
              <a:t>. This plays into Bornstein’s description of semiotic features in books such as color, layout, line spacing, notes, prefaces, et cetera.</a:t>
            </a:r>
          </a:p>
          <a:p>
            <a:endParaRPr lang="en-US" dirty="0"/>
          </a:p>
          <a:p>
            <a:pPr algn="ctr"/>
            <a:r>
              <a:rPr lang="en-US" dirty="0">
                <a:hlinkClick r:id="rId2"/>
              </a:rPr>
              <a:t>https://www.postermywall.com/index.php/l/book-cover</a:t>
            </a:r>
            <a:endParaRPr lang="en-US" dirty="0"/>
          </a:p>
          <a:p>
            <a:endParaRPr lang="en-US" dirty="0"/>
          </a:p>
        </p:txBody>
      </p:sp>
      <p:sp>
        <p:nvSpPr>
          <p:cNvPr id="6" name="Rectangle 5"/>
          <p:cNvSpPr/>
          <p:nvPr/>
        </p:nvSpPr>
        <p:spPr>
          <a:xfrm>
            <a:off x="-120473" y="2776835"/>
            <a:ext cx="124075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Designing a Professional Book Cover</a:t>
            </a:r>
          </a:p>
        </p:txBody>
      </p:sp>
    </p:spTree>
    <p:extLst>
      <p:ext uri="{BB962C8B-B14F-4D97-AF65-F5344CB8AC3E}">
        <p14:creationId xmlns:p14="http://schemas.microsoft.com/office/powerpoint/2010/main" val="552624108"/>
      </p:ext>
    </p:extLst>
  </p:cSld>
  <p:clrMapOvr>
    <a:masterClrMapping/>
  </p:clrMapOvr>
  <mc:AlternateContent xmlns:mc="http://schemas.openxmlformats.org/markup-compatibility/2006" xmlns:p14="http://schemas.microsoft.com/office/powerpoint/2010/main">
    <mc:Choice Requires="p14">
      <p:transition spd="slow" p14:dur="2000" advTm="114986"/>
    </mc:Choice>
    <mc:Fallback xmlns="">
      <p:transition spd="slow" advTm="114986"/>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5934</TotalTime>
  <Words>377</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Wingdings 2</vt:lpstr>
      <vt:lpstr>Quotable</vt:lpstr>
      <vt:lpstr>Textual Practice</vt:lpstr>
      <vt:lpstr>Diary Keeping</vt:lpstr>
      <vt:lpstr>Online Blogging</vt:lpstr>
      <vt:lpstr>Scrapbooks</vt:lpstr>
      <vt:lpstr>Virtual Pinboards</vt:lpstr>
      <vt:lpstr>Cross Sections</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Transferable Skills</dc:title>
  <dc:creator>Matthew Wood</dc:creator>
  <cp:lastModifiedBy>Matthew Wood</cp:lastModifiedBy>
  <cp:revision>169</cp:revision>
  <dcterms:created xsi:type="dcterms:W3CDTF">2017-03-08T15:18:50Z</dcterms:created>
  <dcterms:modified xsi:type="dcterms:W3CDTF">2018-02-09T02:03:06Z</dcterms:modified>
</cp:coreProperties>
</file>