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3" r:id="rId8"/>
    <p:sldId id="265" r:id="rId9"/>
    <p:sldId id="266" r:id="rId10"/>
    <p:sldId id="267" r:id="rId11"/>
    <p:sldId id="276" r:id="rId12"/>
    <p:sldId id="269" r:id="rId13"/>
    <p:sldId id="270" r:id="rId14"/>
    <p:sldId id="272" r:id="rId15"/>
    <p:sldId id="271" r:id="rId16"/>
    <p:sldId id="274" r:id="rId17"/>
    <p:sldId id="273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6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A85C-D09C-41A8-8A16-0014D995AFE5}" type="datetimeFigureOut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A89-8E03-41D3-9868-D39CDC560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6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A85C-D09C-41A8-8A16-0014D995AFE5}" type="datetimeFigureOut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A89-8E03-41D3-9868-D39CDC560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6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A85C-D09C-41A8-8A16-0014D995AFE5}" type="datetimeFigureOut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A89-8E03-41D3-9868-D39CDC560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A85C-D09C-41A8-8A16-0014D995AFE5}" type="datetimeFigureOut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A89-8E03-41D3-9868-D39CDC560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5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A85C-D09C-41A8-8A16-0014D995AFE5}" type="datetimeFigureOut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A89-8E03-41D3-9868-D39CDC560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96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A85C-D09C-41A8-8A16-0014D995AFE5}" type="datetimeFigureOut">
              <a:rPr lang="en-US" smtClean="0"/>
              <a:t>3/1/18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A89-8E03-41D3-9868-D39CDC560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8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A85C-D09C-41A8-8A16-0014D995AFE5}" type="datetimeFigureOut">
              <a:rPr lang="en-US" smtClean="0"/>
              <a:t>3/1/18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A89-8E03-41D3-9868-D39CDC560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5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A85C-D09C-41A8-8A16-0014D995AFE5}" type="datetimeFigureOut">
              <a:rPr lang="en-US" smtClean="0"/>
              <a:t>3/1/18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A89-8E03-41D3-9868-D39CDC560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2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A85C-D09C-41A8-8A16-0014D995AFE5}" type="datetimeFigureOut">
              <a:rPr lang="en-US" smtClean="0"/>
              <a:t>3/1/18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A89-8E03-41D3-9868-D39CDC560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8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A85C-D09C-41A8-8A16-0014D995AFE5}" type="datetimeFigureOut">
              <a:rPr lang="en-US" smtClean="0"/>
              <a:t>3/1/18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A89-8E03-41D3-9868-D39CDC560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4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A85C-D09C-41A8-8A16-0014D995AFE5}" type="datetimeFigureOut">
              <a:rPr lang="en-US" smtClean="0"/>
              <a:t>3/1/18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5A89-8E03-41D3-9868-D39CDC560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1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9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trans="2700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7A85C-D09C-41A8-8A16-0014D995AFE5}" type="datetimeFigureOut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B5A89-8E03-41D3-9868-D39CDC560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2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pic2pat.com/index.en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recinemahistory.net/bayeux.ht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Cross-Stitch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7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or Original?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Mona Lisa is in the Louvre, then where is Hamlet?</a:t>
            </a:r>
            <a:endParaRPr lang="en-US" sz="2400" dirty="0"/>
          </a:p>
          <a:p>
            <a:r>
              <a:rPr lang="en-US" dirty="0"/>
              <a:t>Resemble works of art</a:t>
            </a:r>
            <a:endParaRPr lang="en-US" sz="2400" dirty="0"/>
          </a:p>
          <a:p>
            <a:pPr lvl="1"/>
            <a:r>
              <a:rPr lang="en-US" dirty="0"/>
              <a:t>Still captures the process and the person</a:t>
            </a:r>
            <a:endParaRPr lang="en-US" sz="2200" dirty="0"/>
          </a:p>
          <a:p>
            <a:pPr lvl="1"/>
            <a:r>
              <a:rPr lang="en-US" dirty="0"/>
              <a:t>Destabilizes “fine” art hierarchy of class</a:t>
            </a:r>
            <a:endParaRPr lang="en-US" sz="2200" dirty="0"/>
          </a:p>
          <a:p>
            <a:r>
              <a:rPr lang="en-US" dirty="0"/>
              <a:t>“Humble objects” that carry artful significance to the maker</a:t>
            </a:r>
            <a:endParaRPr lang="en-US" sz="2400" dirty="0"/>
          </a:p>
          <a:p>
            <a:pPr lvl="1"/>
            <a:r>
              <a:rPr lang="en-US" dirty="0"/>
              <a:t>“Home maker” </a:t>
            </a:r>
            <a:endParaRPr lang="en-US" sz="2200" dirty="0"/>
          </a:p>
          <a:p>
            <a:pPr lvl="2"/>
            <a:r>
              <a:rPr lang="en-US" dirty="0"/>
              <a:t>Mark of the stitch</a:t>
            </a:r>
            <a:endParaRPr lang="en-US" sz="1800" dirty="0"/>
          </a:p>
          <a:p>
            <a:pPr lvl="2"/>
            <a:r>
              <a:rPr lang="en-US" dirty="0"/>
              <a:t>Framing the stitch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99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Cross-Stitch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As a Computer?</a:t>
            </a:r>
            <a:endParaRPr lang="en-US" sz="2400" dirty="0"/>
          </a:p>
          <a:p>
            <a:pPr lvl="1"/>
            <a:r>
              <a:rPr lang="en-US" dirty="0"/>
              <a:t>Jacquard Loom- programmable machine</a:t>
            </a:r>
            <a:endParaRPr lang="en-US" sz="2000" dirty="0"/>
          </a:p>
          <a:p>
            <a:pPr lvl="2"/>
            <a:r>
              <a:rPr lang="en-US" dirty="0"/>
              <a:t>Removes the </a:t>
            </a:r>
            <a:r>
              <a:rPr lang="en-US" dirty="0" err="1"/>
              <a:t>stitcher</a:t>
            </a:r>
            <a:r>
              <a:rPr lang="en-US" dirty="0"/>
              <a:t> from the product (now programming the machine</a:t>
            </a:r>
            <a:r>
              <a:rPr lang="en-US" dirty="0" smtClean="0"/>
              <a:t>)</a:t>
            </a:r>
          </a:p>
          <a:p>
            <a:r>
              <a:rPr lang="en-US" sz="2600" dirty="0" smtClean="0"/>
              <a:t>Patterns and code</a:t>
            </a:r>
            <a:endParaRPr lang="en-US" sz="2600" dirty="0"/>
          </a:p>
          <a:p>
            <a:r>
              <a:rPr lang="en-US" dirty="0"/>
              <a:t>Pixel and </a:t>
            </a:r>
            <a:r>
              <a:rPr lang="en-US" dirty="0" smtClean="0"/>
              <a:t>stitch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6246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745" y="0"/>
            <a:ext cx="882625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87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2" r="7708"/>
          <a:stretch/>
        </p:blipFill>
        <p:spPr>
          <a:xfrm rot="10800000">
            <a:off x="5219699" y="0"/>
            <a:ext cx="6972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97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ross stitch a woman's place is in  the white hou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6" r="21979"/>
          <a:stretch/>
        </p:blipFill>
        <p:spPr bwMode="auto">
          <a:xfrm>
            <a:off x="0" y="0"/>
            <a:ext cx="52673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ross stitch a woman's place is in  the white 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0"/>
            <a:ext cx="542925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ubversive cross stitch examp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3867150"/>
            <a:ext cx="41148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993243"/>
            <a:ext cx="5086350" cy="144655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Subversive Message of Cross-Stitch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78877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71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Pic2Pat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uploading an image or picture to the website Pic2Pat to generate a cross-stitch pattern to create a copy of the same image/picture. 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https://www.pic2pat.com/index.en.html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734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8"/>
          <a:stretch/>
        </p:blipFill>
        <p:spPr>
          <a:xfrm>
            <a:off x="4129087" y="876300"/>
            <a:ext cx="3857625" cy="50387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429000" y="2028825"/>
            <a:ext cx="2628899" cy="1162050"/>
          </a:xfrm>
          <a:prstGeom prst="straightConnector1">
            <a:avLst/>
          </a:prstGeom>
          <a:ln w="38100">
            <a:tailEnd type="triangle"/>
          </a:ln>
          <a:effectLst>
            <a:outerShdw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3825" y="828496"/>
            <a:ext cx="3305175" cy="1200329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Begin with the first stitch at the top of the tree. Try to center it on your fabric unless you want to do all three trees.  (green)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429000" y="3395662"/>
            <a:ext cx="2505075" cy="138113"/>
          </a:xfrm>
          <a:prstGeom prst="straightConnector1">
            <a:avLst/>
          </a:prstGeom>
          <a:ln w="34925">
            <a:tailEnd type="triangl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3825" y="3229154"/>
            <a:ext cx="3305175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Start each subsequent line with the far left square. Use the grid to count down and over from your previous stitch.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219825" y="4429483"/>
            <a:ext cx="2324100" cy="47589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572500" y="4752975"/>
            <a:ext cx="2962275" cy="923330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final block is shaded differently, which designates a different color (brown).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15300" y="266700"/>
            <a:ext cx="3829050" cy="1754326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 tree design is fairly simple to work and should be good practice for those just beginning.  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 more complex designs, simply google cross-stitch patterns to locate different PDF files.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88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Birnbaum, P. (2008). Elaine </a:t>
            </a:r>
            <a:r>
              <a:rPr lang="en-US" dirty="0" err="1"/>
              <a:t>reichek</a:t>
            </a:r>
            <a:r>
              <a:rPr lang="en-US" dirty="0"/>
              <a:t>: Pixels, bytes, and stitches.</a:t>
            </a:r>
            <a:r>
              <a:rPr lang="en-US" i="1" dirty="0"/>
              <a:t> Art Journal, 67</a:t>
            </a:r>
            <a:r>
              <a:rPr lang="en-US" dirty="0"/>
              <a:t>(2), 19-35. Retrieved from http://ezproxy.liberty.edu/login?url=https://search-proquest-com.ezproxy.liberty.edu/docview/223298156?accountid=12085</a:t>
            </a:r>
          </a:p>
          <a:p>
            <a:r>
              <a:rPr lang="en-US" dirty="0"/>
              <a:t>Born, D. (2005). From cross to cross-stitch: the ascendancy of the quilt. </a:t>
            </a:r>
            <a:r>
              <a:rPr lang="en-US" i="1" dirty="0"/>
              <a:t>Mennonite Quarterly Review</a:t>
            </a:r>
            <a:r>
              <a:rPr lang="en-US" dirty="0"/>
              <a:t>, </a:t>
            </a:r>
            <a:r>
              <a:rPr lang="en-US" i="1" dirty="0"/>
              <a:t>79</a:t>
            </a:r>
            <a:r>
              <a:rPr lang="en-US" dirty="0"/>
              <a:t>(2), 179+. Retrieved from http://link.galegroup.com.ezproxy.liberty.edu/apps/doc/A202802502/AONE?u=vic_liberty&amp;sid=AONE&amp;xid=c25d3038</a:t>
            </a:r>
          </a:p>
          <a:p>
            <a:r>
              <a:rPr lang="en-US" dirty="0"/>
              <a:t>Classic Cross-Stitch (1998).  The History of Needlework. Retrieved from https://classiccrossstitch.com/history.html</a:t>
            </a:r>
          </a:p>
          <a:p>
            <a:r>
              <a:rPr lang="en-US" dirty="0"/>
              <a:t>Day, L.F. and Buckle, M. (2009).  Art in Needlework: A Book about Embroidery. Available from http://www.gutenberg.org/files/28269/28269-h/28269-h.htm. (Original work published in 1900).</a:t>
            </a:r>
          </a:p>
          <a:p>
            <a:r>
              <a:rPr lang="en-US" dirty="0"/>
              <a:t>Flores </a:t>
            </a:r>
            <a:r>
              <a:rPr lang="en-US" dirty="0" err="1"/>
              <a:t>Fratto</a:t>
            </a:r>
            <a:r>
              <a:rPr lang="en-US" dirty="0"/>
              <a:t>, T. (1976). "REMEMBER ME": THE SOURCES OF AMERICAN SAMPLER VERSES.</a:t>
            </a:r>
            <a:r>
              <a:rPr lang="en-US" i="1" dirty="0"/>
              <a:t> New York Folklore, 2</a:t>
            </a:r>
            <a:r>
              <a:rPr lang="en-US" dirty="0"/>
              <a:t>(3), 205. Retrieved from http://ezproxy.liberty.edu/login?url=https://search-proquest-com.ezproxy.liberty.edu/docview/1290828270?accountid=12085</a:t>
            </a:r>
          </a:p>
          <a:p>
            <a:r>
              <a:rPr lang="en-US" dirty="0"/>
              <a:t>Graham, R. (2015). Hillary’s Stitchery. Retrieved from https://www.theatlantic.com/politics/archive/2015/11/hillary-clinton-cross-stitch/416376/</a:t>
            </a:r>
          </a:p>
          <a:p>
            <a:r>
              <a:rPr lang="en-US" dirty="0"/>
              <a:t>Leslie, C. A. (2007). </a:t>
            </a:r>
            <a:r>
              <a:rPr lang="en-US" i="1" dirty="0"/>
              <a:t>Needlework Through History : An Encyclopedia</a:t>
            </a:r>
            <a:r>
              <a:rPr lang="en-US" dirty="0"/>
              <a:t>. Westport, Conn: Greenwood Publishing Group.</a:t>
            </a:r>
          </a:p>
          <a:p>
            <a:r>
              <a:rPr lang="en-US" dirty="0" err="1"/>
              <a:t>Pöllänen</a:t>
            </a:r>
            <a:r>
              <a:rPr lang="en-US" dirty="0"/>
              <a:t>, S. (2013). The meaning of craft: Craft makers' descriptions of craft as an occupation. </a:t>
            </a:r>
            <a:r>
              <a:rPr lang="en-US" i="1" dirty="0"/>
              <a:t>Scandinavian Journal Of Occupational Therapy</a:t>
            </a:r>
            <a:r>
              <a:rPr lang="en-US" dirty="0"/>
              <a:t>, </a:t>
            </a:r>
            <a:r>
              <a:rPr lang="en-US" i="1" dirty="0"/>
              <a:t>20</a:t>
            </a:r>
            <a:r>
              <a:rPr lang="en-US" dirty="0"/>
              <a:t>(3), 217-227. doi:10.3109/11038128.2012.725182</a:t>
            </a:r>
          </a:p>
          <a:p>
            <a:r>
              <a:rPr lang="en-US" dirty="0"/>
              <a:t>Reynolds, M. (2018).  What I Learned about Masculinity When I Let Myself Start Cross-Stitching. Retrieved from https://www.huffingtonpost.com/entry/cross-stitching-new-hobby_us_5a8dd2a8e4b077f5bfea840a</a:t>
            </a:r>
          </a:p>
          <a:p>
            <a:r>
              <a:rPr lang="en-US" dirty="0" err="1"/>
              <a:t>Turney</a:t>
            </a:r>
            <a:r>
              <a:rPr lang="en-US" dirty="0"/>
              <a:t>, J. (2004). Here's One I Made Earlier: Making and Living with Home Craft in Contemporary Britain. </a:t>
            </a:r>
            <a:r>
              <a:rPr lang="en-US" i="1" dirty="0"/>
              <a:t>Journal of Design History,</a:t>
            </a:r>
            <a:r>
              <a:rPr lang="en-US" dirty="0"/>
              <a:t> </a:t>
            </a:r>
            <a:r>
              <a:rPr lang="en-US" i="1" dirty="0"/>
              <a:t>17</a:t>
            </a:r>
            <a:r>
              <a:rPr lang="en-US" dirty="0"/>
              <a:t>(3), 267-281. Retrieved from http://www.jstor.org/stable/3527117</a:t>
            </a:r>
          </a:p>
          <a:p>
            <a:r>
              <a:rPr lang="en-US" dirty="0"/>
              <a:t>Verso, J. (2015). Threads of History.  Retrieved from https://www.thecrossstitchguild.com/cross-stitch-basics/stitchers-study/threads-of-history-by-jo-verso.aspx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Cross-Stitch Fundamentals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dirty="0"/>
              <a:t>Function</a:t>
            </a:r>
            <a:endParaRPr lang="en-US" dirty="0"/>
          </a:p>
          <a:p>
            <a:pPr lvl="2"/>
            <a:r>
              <a:rPr lang="en-US" sz="2400" dirty="0" smtClean="0"/>
              <a:t>Garments </a:t>
            </a:r>
            <a:r>
              <a:rPr lang="en-US" sz="2400" dirty="0"/>
              <a:t>and household cloths</a:t>
            </a:r>
            <a:endParaRPr lang="en-US" dirty="0"/>
          </a:p>
          <a:p>
            <a:pPr lvl="3"/>
            <a:r>
              <a:rPr lang="en-US" sz="2000" dirty="0"/>
              <a:t>Decoration</a:t>
            </a:r>
            <a:endParaRPr lang="en-US" dirty="0"/>
          </a:p>
          <a:p>
            <a:pPr lvl="3"/>
            <a:r>
              <a:rPr lang="en-US" sz="2000" dirty="0"/>
              <a:t>Function</a:t>
            </a:r>
            <a:endParaRPr lang="en-US" dirty="0"/>
          </a:p>
          <a:p>
            <a:pPr lvl="3"/>
            <a:r>
              <a:rPr lang="en-US" sz="2000" dirty="0"/>
              <a:t>Identity</a:t>
            </a:r>
            <a:endParaRPr lang="en-US" dirty="0"/>
          </a:p>
          <a:p>
            <a:pPr lvl="3"/>
            <a:r>
              <a:rPr lang="en-US" sz="2000" dirty="0"/>
              <a:t>Status</a:t>
            </a:r>
            <a:endParaRPr lang="en-US" dirty="0"/>
          </a:p>
          <a:p>
            <a:pPr lvl="1"/>
            <a:r>
              <a:rPr lang="en-US" sz="2800" dirty="0"/>
              <a:t>Practice</a:t>
            </a:r>
            <a:endParaRPr lang="en-US" dirty="0"/>
          </a:p>
          <a:p>
            <a:pPr lvl="2"/>
            <a:r>
              <a:rPr lang="en-US" sz="2400" dirty="0"/>
              <a:t>Using fingers, the needle passes through the fabric several times to create an “x” or cross</a:t>
            </a:r>
            <a:endParaRPr lang="en-US" dirty="0"/>
          </a:p>
          <a:p>
            <a:pPr lvl="2"/>
            <a:r>
              <a:rPr lang="en-US" sz="2400" dirty="0"/>
              <a:t>The cross fills the fabric square it is over</a:t>
            </a:r>
            <a:endParaRPr lang="en-US" dirty="0"/>
          </a:p>
          <a:p>
            <a:pPr lvl="2"/>
            <a:r>
              <a:rPr lang="en-US" sz="2400" dirty="0"/>
              <a:t>All stitches must cross in the same way and same direction to preserve </a:t>
            </a:r>
            <a:r>
              <a:rPr lang="en-US" sz="2400" dirty="0" smtClean="0"/>
              <a:t>evenness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14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3200" dirty="0"/>
              <a:t>Needle</a:t>
            </a:r>
            <a:endParaRPr lang="en-US" sz="2800" dirty="0"/>
          </a:p>
          <a:p>
            <a:pPr lvl="2"/>
            <a:r>
              <a:rPr lang="en-US" sz="3200" dirty="0" err="1"/>
              <a:t>Evenweave</a:t>
            </a:r>
            <a:r>
              <a:rPr lang="en-US" sz="3200" dirty="0"/>
              <a:t> fabric</a:t>
            </a:r>
            <a:endParaRPr lang="en-US" sz="2800" dirty="0"/>
          </a:p>
          <a:p>
            <a:pPr lvl="2"/>
            <a:r>
              <a:rPr lang="en-US" sz="3200" dirty="0"/>
              <a:t>Embroidery thread</a:t>
            </a:r>
            <a:endParaRPr lang="en-US" sz="2800" dirty="0"/>
          </a:p>
          <a:p>
            <a:pPr lvl="2"/>
            <a:r>
              <a:rPr lang="en-US" sz="3200" dirty="0"/>
              <a:t>Scissors/cutter</a:t>
            </a:r>
            <a:endParaRPr lang="en-US" sz="2800" dirty="0"/>
          </a:p>
          <a:p>
            <a:pPr lvl="2"/>
            <a:r>
              <a:rPr lang="en-US" sz="3200" dirty="0"/>
              <a:t>Additional</a:t>
            </a:r>
            <a:endParaRPr lang="en-US" sz="2800" dirty="0"/>
          </a:p>
          <a:p>
            <a:pPr lvl="3"/>
            <a:r>
              <a:rPr lang="en-US" sz="2800" dirty="0"/>
              <a:t>Wooden hoop</a:t>
            </a:r>
            <a:endParaRPr lang="en-US" sz="2400" dirty="0"/>
          </a:p>
          <a:p>
            <a:pPr lvl="3"/>
            <a:r>
              <a:rPr lang="en-US" sz="2800" dirty="0"/>
              <a:t>Needle </a:t>
            </a:r>
            <a:r>
              <a:rPr lang="en-US" sz="2800" dirty="0" err="1"/>
              <a:t>threader</a:t>
            </a:r>
            <a:endParaRPr lang="en-US" sz="2400" dirty="0"/>
          </a:p>
          <a:p>
            <a:pPr lvl="3"/>
            <a:r>
              <a:rPr lang="en-US" sz="2800" dirty="0"/>
              <a:t>Pattern/design</a:t>
            </a:r>
            <a:endParaRPr lang="en-US" sz="2400" dirty="0"/>
          </a:p>
          <a:p>
            <a:pPr lvl="3"/>
            <a:r>
              <a:rPr lang="en-US" sz="2800" dirty="0"/>
              <a:t>Seam </a:t>
            </a:r>
            <a:r>
              <a:rPr lang="en-US" sz="2800" dirty="0" smtClean="0"/>
              <a:t>ripper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5237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/>
          <a:lstStyle/>
          <a:p>
            <a:r>
              <a:rPr lang="en-US" dirty="0" smtClean="0"/>
              <a:t>History of Embroidery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Prehistoric use of the needle</a:t>
            </a:r>
            <a:endParaRPr lang="en-US" sz="2000" dirty="0"/>
          </a:p>
          <a:p>
            <a:pPr lvl="2"/>
            <a:r>
              <a:rPr lang="en-US" dirty="0"/>
              <a:t>Animal teeth/bones and beads decorating clothing</a:t>
            </a:r>
            <a:endParaRPr lang="en-US" sz="1800" dirty="0"/>
          </a:p>
          <a:p>
            <a:pPr lvl="1"/>
            <a:r>
              <a:rPr lang="en-US" dirty="0"/>
              <a:t>Embroidered pieces found in Egyptian tombs dating to 2000 B.C.</a:t>
            </a:r>
            <a:endParaRPr lang="en-US" sz="2000" dirty="0"/>
          </a:p>
          <a:p>
            <a:pPr lvl="1"/>
            <a:r>
              <a:rPr lang="en-US" dirty="0"/>
              <a:t>Embroidery in China and expanding through trade (200 B.C.-1400 A.D.)</a:t>
            </a:r>
            <a:endParaRPr lang="en-US" sz="2000" dirty="0"/>
          </a:p>
          <a:p>
            <a:pPr lvl="1"/>
            <a:r>
              <a:rPr lang="en-US" dirty="0"/>
              <a:t>Western versions most likely a mix with heavy influence from Middle Eastern technique</a:t>
            </a:r>
            <a:endParaRPr lang="en-US" sz="2000" dirty="0"/>
          </a:p>
          <a:p>
            <a:pPr lvl="2"/>
            <a:r>
              <a:rPr lang="en-US" dirty="0"/>
              <a:t>Crusades (1095-1291)</a:t>
            </a:r>
            <a:endParaRPr lang="en-US" sz="1800" dirty="0"/>
          </a:p>
          <a:p>
            <a:pPr lvl="2"/>
            <a:r>
              <a:rPr lang="en-US" dirty="0"/>
              <a:t>Ministry</a:t>
            </a:r>
            <a:endParaRPr lang="en-US" sz="1800" dirty="0"/>
          </a:p>
          <a:p>
            <a:pPr lvl="1"/>
            <a:r>
              <a:rPr lang="en-US" dirty="0" smtClean="0"/>
              <a:t>Exploration </a:t>
            </a:r>
            <a:r>
              <a:rPr lang="en-US" dirty="0"/>
              <a:t>spreads European </a:t>
            </a:r>
            <a:r>
              <a:rPr lang="en-US" dirty="0" smtClean="0"/>
              <a:t>versions further West </a:t>
            </a:r>
            <a:r>
              <a:rPr lang="en-US" dirty="0"/>
              <a:t>(1500s-1700)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5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Bayeux Tapestry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1070s</a:t>
            </a:r>
            <a:endParaRPr lang="en-US" sz="2000" dirty="0"/>
          </a:p>
          <a:p>
            <a:pPr lvl="1"/>
            <a:r>
              <a:rPr lang="en-US" dirty="0"/>
              <a:t>Documenting the Norman Conquest by William of Normandy</a:t>
            </a:r>
            <a:endParaRPr lang="en-US" sz="2000" dirty="0"/>
          </a:p>
          <a:p>
            <a:pPr lvl="2"/>
            <a:r>
              <a:rPr lang="en-US" dirty="0"/>
              <a:t>20 inches by 230 </a:t>
            </a:r>
            <a:r>
              <a:rPr lang="en-US" dirty="0" err="1"/>
              <a:t>ft</a:t>
            </a:r>
            <a:endParaRPr lang="en-US" sz="1800" dirty="0"/>
          </a:p>
          <a:p>
            <a:pPr lvl="1"/>
            <a:r>
              <a:rPr lang="en-US" dirty="0"/>
              <a:t>Unknown creator</a:t>
            </a:r>
            <a:endParaRPr lang="en-US" sz="2000" dirty="0"/>
          </a:p>
          <a:p>
            <a:pPr lvl="2"/>
            <a:r>
              <a:rPr lang="en-US" dirty="0"/>
              <a:t>Queen Matilda</a:t>
            </a:r>
            <a:endParaRPr lang="en-US" sz="1800" dirty="0"/>
          </a:p>
          <a:p>
            <a:pPr lvl="2"/>
            <a:r>
              <a:rPr lang="en-US" dirty="0"/>
              <a:t>Bishop </a:t>
            </a:r>
            <a:r>
              <a:rPr lang="en-US" dirty="0" err="1"/>
              <a:t>Odo</a:t>
            </a:r>
            <a:endParaRPr lang="en-US" sz="1800" dirty="0"/>
          </a:p>
          <a:p>
            <a:pPr lvl="1"/>
            <a:r>
              <a:rPr lang="en-US" dirty="0"/>
              <a:t>Stitching variety</a:t>
            </a:r>
            <a:endParaRPr lang="en-US" sz="2000" dirty="0"/>
          </a:p>
          <a:p>
            <a:pPr lvl="2"/>
            <a:r>
              <a:rPr lang="en-US" dirty="0"/>
              <a:t>Running, satin, buttonhole, cross</a:t>
            </a:r>
            <a:endParaRPr lang="en-US" sz="1800" dirty="0"/>
          </a:p>
          <a:p>
            <a:r>
              <a:rPr lang="en-US" u="sng" dirty="0">
                <a:hlinkClick r:id="rId2"/>
              </a:rPr>
              <a:t>http://www.precinemahistory.net/bayeux.htm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52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Hand to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1375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Printing</a:t>
            </a:r>
            <a:endParaRPr lang="en-US" sz="2000" dirty="0"/>
          </a:p>
          <a:p>
            <a:pPr lvl="2"/>
            <a:r>
              <a:rPr lang="en-US" dirty="0"/>
              <a:t>1520s- Earliest printed pattern books in Germany </a:t>
            </a:r>
            <a:endParaRPr lang="en-US" sz="1800" dirty="0"/>
          </a:p>
          <a:p>
            <a:pPr lvl="3"/>
            <a:r>
              <a:rPr lang="en-US" dirty="0"/>
              <a:t>Because printing was still developing in mass, this gives rise to samplers</a:t>
            </a:r>
            <a:endParaRPr lang="en-US" sz="1600" dirty="0"/>
          </a:p>
          <a:p>
            <a:pPr lvl="2"/>
            <a:r>
              <a:rPr lang="en-US" dirty="0"/>
              <a:t>Mid to late 1500s- pattern books printed and more available to the public</a:t>
            </a:r>
            <a:endParaRPr lang="en-US" sz="1800" dirty="0"/>
          </a:p>
          <a:p>
            <a:pPr lvl="3"/>
            <a:r>
              <a:rPr lang="en-US" dirty="0"/>
              <a:t>Samplers were handed down and less “valued”</a:t>
            </a:r>
            <a:endParaRPr lang="en-US" sz="1600" dirty="0"/>
          </a:p>
          <a:p>
            <a:pPr lvl="1"/>
            <a:r>
              <a:rPr lang="en-US" dirty="0"/>
              <a:t>Stocking Frame</a:t>
            </a:r>
            <a:endParaRPr lang="en-US" sz="2000" dirty="0"/>
          </a:p>
          <a:p>
            <a:pPr lvl="2"/>
            <a:r>
              <a:rPr lang="en-US" dirty="0"/>
              <a:t>1589- Created by William Lee</a:t>
            </a:r>
            <a:endParaRPr lang="en-US" sz="1800" dirty="0"/>
          </a:p>
          <a:p>
            <a:pPr lvl="2"/>
            <a:r>
              <a:rPr lang="en-US" dirty="0"/>
              <a:t>1590s- Attempted to get approval from Queen Elizabeth I</a:t>
            </a:r>
            <a:endParaRPr lang="en-US" sz="1800" dirty="0"/>
          </a:p>
          <a:p>
            <a:pPr lvl="2"/>
            <a:r>
              <a:rPr lang="en-US" dirty="0"/>
              <a:t>1710- workers begin protests</a:t>
            </a:r>
            <a:endParaRPr lang="en-US" sz="1800" dirty="0"/>
          </a:p>
          <a:p>
            <a:pPr lvl="3"/>
            <a:r>
              <a:rPr lang="en-US" dirty="0"/>
              <a:t>1811-1818- Height of Luddite protests</a:t>
            </a:r>
            <a:endParaRPr lang="en-US" sz="1600" dirty="0"/>
          </a:p>
          <a:p>
            <a:pPr lvl="1"/>
            <a:r>
              <a:rPr lang="en-US" dirty="0"/>
              <a:t>Embroidery Machine- Joseph </a:t>
            </a:r>
            <a:r>
              <a:rPr lang="en-US" dirty="0" err="1"/>
              <a:t>Heilman</a:t>
            </a:r>
            <a:r>
              <a:rPr lang="en-US" dirty="0"/>
              <a:t> in 1828</a:t>
            </a:r>
            <a:endParaRPr lang="en-US" sz="2000" dirty="0"/>
          </a:p>
          <a:p>
            <a:pPr lvl="1"/>
            <a:r>
              <a:rPr lang="en-US" dirty="0"/>
              <a:t>Singer sewing </a:t>
            </a:r>
            <a:r>
              <a:rPr lang="en-US" dirty="0" smtClean="0"/>
              <a:t>machine- </a:t>
            </a:r>
            <a:r>
              <a:rPr lang="en-US" dirty="0"/>
              <a:t>Elias Howe in 1851</a:t>
            </a:r>
            <a:endParaRPr lang="en-US" sz="2000" dirty="0"/>
          </a:p>
          <a:p>
            <a:pPr lvl="2"/>
            <a:r>
              <a:rPr lang="en-US" dirty="0"/>
              <a:t>Mass production of clothing and fabrics</a:t>
            </a:r>
            <a:endParaRPr lang="en-US" sz="1800" dirty="0"/>
          </a:p>
          <a:p>
            <a:pPr lvl="2"/>
            <a:r>
              <a:rPr lang="en-US" dirty="0"/>
              <a:t>Demand for hand-stitched items in decline</a:t>
            </a:r>
            <a:endParaRPr lang="en-US" sz="1800" dirty="0"/>
          </a:p>
          <a:p>
            <a:pPr lvl="1"/>
            <a:r>
              <a:rPr lang="en-US" dirty="0"/>
              <a:t>1868- The disparity between handmade and machine stitches very slim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62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Originally served as a “bank” of favorite stitches and design; a full reference</a:t>
            </a:r>
            <a:endParaRPr lang="en-US" sz="2000" dirty="0"/>
          </a:p>
          <a:p>
            <a:pPr lvl="1"/>
            <a:r>
              <a:rPr lang="en-US" dirty="0"/>
              <a:t>After print books, samplers passed on to daughters</a:t>
            </a:r>
            <a:endParaRPr lang="en-US" sz="2000" dirty="0"/>
          </a:p>
          <a:p>
            <a:pPr lvl="1"/>
            <a:r>
              <a:rPr lang="en-US" dirty="0"/>
              <a:t>Samplers also served as resume for women</a:t>
            </a:r>
            <a:endParaRPr lang="en-US" sz="2000" dirty="0"/>
          </a:p>
          <a:p>
            <a:pPr lvl="1"/>
            <a:r>
              <a:rPr lang="en-US" dirty="0"/>
              <a:t>18</a:t>
            </a:r>
            <a:r>
              <a:rPr lang="en-US" baseline="30000" dirty="0"/>
              <a:t>th</a:t>
            </a:r>
            <a:r>
              <a:rPr lang="en-US" dirty="0"/>
              <a:t> century samplers displayed for visitors to see</a:t>
            </a:r>
            <a:endParaRPr lang="en-US" sz="2000" dirty="0"/>
          </a:p>
          <a:p>
            <a:pPr lvl="1"/>
            <a:r>
              <a:rPr lang="en-US" dirty="0"/>
              <a:t>Often included virtues or statements of mourning</a:t>
            </a:r>
            <a:endParaRPr lang="en-US" sz="2000" dirty="0"/>
          </a:p>
          <a:p>
            <a:pPr marL="914400" lvl="2" indent="0">
              <a:buNone/>
            </a:pPr>
            <a:r>
              <a:rPr lang="en-US" dirty="0"/>
              <a:t>When I am dead and in my grave</a:t>
            </a:r>
            <a:endParaRPr lang="en-US" sz="1600" dirty="0"/>
          </a:p>
          <a:p>
            <a:pPr marL="914400" lvl="2" indent="0">
              <a:buNone/>
            </a:pPr>
            <a:r>
              <a:rPr lang="en-US" dirty="0"/>
              <a:t>And all my bones are rotten</a:t>
            </a:r>
            <a:endParaRPr lang="en-US" sz="1600" dirty="0"/>
          </a:p>
          <a:p>
            <a:pPr marL="914400" lvl="2" indent="0">
              <a:buNone/>
            </a:pPr>
            <a:r>
              <a:rPr lang="en-US" dirty="0"/>
              <a:t>By this may I remembered be</a:t>
            </a:r>
            <a:endParaRPr lang="en-US" sz="1600" dirty="0"/>
          </a:p>
          <a:p>
            <a:pPr marL="914400" lvl="2" indent="0">
              <a:buNone/>
            </a:pPr>
            <a:r>
              <a:rPr lang="en-US" dirty="0"/>
              <a:t>When I should be forgotten (Retrieved from thecrossstitchguild.com)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59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Medium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91325" cy="4351338"/>
          </a:xfrm>
        </p:spPr>
        <p:txBody>
          <a:bodyPr/>
          <a:lstStyle/>
          <a:p>
            <a:r>
              <a:rPr lang="en-US" dirty="0"/>
              <a:t>Visual and text (letters and words)</a:t>
            </a:r>
            <a:endParaRPr lang="en-US" sz="2400" dirty="0"/>
          </a:p>
          <a:p>
            <a:pPr lvl="1"/>
            <a:r>
              <a:rPr lang="en-US" dirty="0"/>
              <a:t>A guide for stitching and literacy</a:t>
            </a:r>
            <a:endParaRPr lang="en-US" sz="2200" dirty="0"/>
          </a:p>
          <a:p>
            <a:r>
              <a:rPr lang="en-US" dirty="0"/>
              <a:t>Verse signature</a:t>
            </a:r>
            <a:endParaRPr lang="en-US" sz="2400" dirty="0"/>
          </a:p>
          <a:p>
            <a:pPr marL="457200" lvl="1" indent="0">
              <a:buNone/>
            </a:pPr>
            <a:r>
              <a:rPr lang="en-US" dirty="0"/>
              <a:t>“This needle work of mine doth tell</a:t>
            </a:r>
            <a:endParaRPr lang="en-US" sz="2000" dirty="0"/>
          </a:p>
          <a:p>
            <a:pPr marL="457200" lvl="1" indent="0">
              <a:buNone/>
            </a:pPr>
            <a:r>
              <a:rPr lang="en-US" dirty="0" smtClean="0"/>
              <a:t>My </a:t>
            </a:r>
            <a:r>
              <a:rPr lang="en-US" dirty="0"/>
              <a:t>name and age and where I dwell</a:t>
            </a:r>
            <a:endParaRPr lang="en-US" sz="2000" dirty="0"/>
          </a:p>
          <a:p>
            <a:pPr marL="457200" lvl="1" indent="0">
              <a:buNone/>
            </a:pPr>
            <a:r>
              <a:rPr lang="en-US" dirty="0"/>
              <a:t>This needle work of mine doth tell</a:t>
            </a:r>
            <a:endParaRPr lang="en-US" sz="2000" dirty="0"/>
          </a:p>
          <a:p>
            <a:pPr marL="457200" lvl="1" indent="0">
              <a:buNone/>
            </a:pPr>
            <a:r>
              <a:rPr lang="en-US" dirty="0"/>
              <a:t>What is my name and where I dwell</a:t>
            </a:r>
            <a:endParaRPr lang="en-US" sz="2000" dirty="0"/>
          </a:p>
          <a:p>
            <a:pPr marL="457200" lvl="1" indent="0">
              <a:buNone/>
            </a:pPr>
            <a:r>
              <a:rPr lang="en-US" dirty="0"/>
              <a:t>Wrought by Miss Eliza </a:t>
            </a:r>
            <a:r>
              <a:rPr lang="en-US" dirty="0" err="1"/>
              <a:t>Blaisdell</a:t>
            </a:r>
            <a:r>
              <a:rPr lang="en-US" dirty="0"/>
              <a:t>” (</a:t>
            </a:r>
            <a:r>
              <a:rPr lang="en-US" dirty="0" err="1"/>
              <a:t>Fratto</a:t>
            </a:r>
            <a:r>
              <a:rPr lang="en-US" dirty="0"/>
              <a:t>, 1976, p.209</a:t>
            </a:r>
            <a:r>
              <a:rPr lang="en-US" dirty="0" smtClean="0"/>
              <a:t>)</a:t>
            </a:r>
            <a:endParaRPr lang="en-US" sz="2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445" y="0"/>
            <a:ext cx="4412555" cy="5042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53375" y="525780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Jane </a:t>
            </a:r>
            <a:r>
              <a:rPr lang="en-US" dirty="0" err="1" smtClean="0"/>
              <a:t>Bostocke</a:t>
            </a:r>
            <a:r>
              <a:rPr lang="en-US" dirty="0" smtClean="0"/>
              <a:t> sampler (1598)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93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Stitch of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Prompt discussion from the reader</a:t>
            </a:r>
            <a:endParaRPr lang="en-US" sz="2400" dirty="0"/>
          </a:p>
          <a:p>
            <a:r>
              <a:rPr lang="en-US" dirty="0"/>
              <a:t>Carrier, transmitter, and receptacle of meaning</a:t>
            </a:r>
            <a:endParaRPr lang="en-US" sz="2400" dirty="0"/>
          </a:p>
          <a:p>
            <a:pPr lvl="1"/>
            <a:r>
              <a:rPr lang="en-US" dirty="0"/>
              <a:t>Maker is both author and reader</a:t>
            </a:r>
            <a:endParaRPr lang="en-US" sz="2200" dirty="0"/>
          </a:p>
          <a:p>
            <a:pPr lvl="1"/>
            <a:r>
              <a:rPr lang="en-US" dirty="0"/>
              <a:t>Maker fully understands the work; outsider sees only the object</a:t>
            </a:r>
            <a:endParaRPr lang="en-US" sz="2200" dirty="0"/>
          </a:p>
          <a:p>
            <a:r>
              <a:rPr lang="en-US" dirty="0"/>
              <a:t>Blending meaning with fabrics (quilting)</a:t>
            </a:r>
            <a:endParaRPr lang="en-US" sz="2400" dirty="0"/>
          </a:p>
          <a:p>
            <a:pPr lvl="1"/>
            <a:r>
              <a:rPr lang="en-US" dirty="0"/>
              <a:t>Practical</a:t>
            </a:r>
            <a:endParaRPr lang="en-US" sz="2200" dirty="0"/>
          </a:p>
          <a:p>
            <a:pPr lvl="2"/>
            <a:r>
              <a:rPr lang="en-US" dirty="0"/>
              <a:t>Useful skill and discipline</a:t>
            </a:r>
            <a:endParaRPr lang="en-US" sz="1800" dirty="0"/>
          </a:p>
          <a:p>
            <a:pPr lvl="1"/>
            <a:r>
              <a:rPr lang="en-US" dirty="0"/>
              <a:t>Subversive</a:t>
            </a:r>
            <a:endParaRPr lang="en-US" sz="2200" dirty="0"/>
          </a:p>
          <a:p>
            <a:pPr lvl="2"/>
            <a:r>
              <a:rPr lang="en-US" dirty="0"/>
              <a:t>Gendered roles</a:t>
            </a:r>
            <a:endParaRPr lang="en-US" sz="1800" dirty="0"/>
          </a:p>
          <a:p>
            <a:pPr lvl="2"/>
            <a:r>
              <a:rPr lang="en-US" dirty="0"/>
              <a:t>Gendered “cross”</a:t>
            </a:r>
            <a:endParaRPr lang="en-US" sz="1800" dirty="0"/>
          </a:p>
          <a:p>
            <a:pPr lvl="1"/>
            <a:r>
              <a:rPr lang="en-US" dirty="0"/>
              <a:t>Memorialize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633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715</Words>
  <Application>Microsoft Macintosh PowerPoint</Application>
  <PresentationFormat>Widescreen</PresentationFormat>
  <Paragraphs>126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Cross-Stitch</vt:lpstr>
      <vt:lpstr>Cross-Stitch Fundamentals</vt:lpstr>
      <vt:lpstr>Materials</vt:lpstr>
      <vt:lpstr>History of Embroidery</vt:lpstr>
      <vt:lpstr>Bayeux Tapestry</vt:lpstr>
      <vt:lpstr>From Hand to Machine</vt:lpstr>
      <vt:lpstr>Samplers</vt:lpstr>
      <vt:lpstr>Mixed Medium</vt:lpstr>
      <vt:lpstr>A Stitch of Meaning</vt:lpstr>
      <vt:lpstr>Copy or Original?</vt:lpstr>
      <vt:lpstr>Cross-Stitch code</vt:lpstr>
      <vt:lpstr>PowerPoint Presentation</vt:lpstr>
      <vt:lpstr>PowerPoint Presentation</vt:lpstr>
      <vt:lpstr>PowerPoint Presentation</vt:lpstr>
      <vt:lpstr>PowerPoint Presentation</vt:lpstr>
      <vt:lpstr>Pic2Pat</vt:lpstr>
      <vt:lpstr>PowerPoint Presentation</vt:lpstr>
      <vt:lpstr>References</vt:lpstr>
    </vt:vector>
  </TitlesOfParts>
  <Company>Liberty University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Cross-Stitch</dc:title>
  <dc:creator>Holt, Travis (College of General Studies Instruct)</dc:creator>
  <cp:lastModifiedBy>Konkol, Margaret E.</cp:lastModifiedBy>
  <cp:revision>11</cp:revision>
  <dcterms:created xsi:type="dcterms:W3CDTF">2018-03-01T02:28:41Z</dcterms:created>
  <dcterms:modified xsi:type="dcterms:W3CDTF">2018-03-01T16:51:39Z</dcterms:modified>
</cp:coreProperties>
</file>