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56" r:id="rId1"/>
  </p:sldMasterIdLst>
  <p:sldIdLst>
    <p:sldId id="256" r:id="rId2"/>
    <p:sldId id="267" r:id="rId3"/>
    <p:sldId id="270" r:id="rId4"/>
    <p:sldId id="258" r:id="rId5"/>
    <p:sldId id="259" r:id="rId6"/>
    <p:sldId id="261" r:id="rId7"/>
    <p:sldId id="264" r:id="rId8"/>
    <p:sldId id="262" r:id="rId9"/>
    <p:sldId id="268" r:id="rId10"/>
    <p:sldId id="273" r:id="rId11"/>
    <p:sldId id="263" r:id="rId12"/>
    <p:sldId id="271" r:id="rId13"/>
    <p:sldId id="272" r:id="rId14"/>
    <p:sldId id="265" r:id="rId15"/>
    <p:sldId id="266" r:id="rId16"/>
    <p:sldId id="274" r:id="rId17"/>
    <p:sldId id="275" r:id="rId1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5373"/>
    <p:restoredTop sz="94643"/>
  </p:normalViewPr>
  <p:slideViewPr>
    <p:cSldViewPr snapToGrid="0" snapToObjects="1">
      <p:cViewPr varScale="1">
        <p:scale>
          <a:sx n="94" d="100"/>
          <a:sy n="94" d="100"/>
        </p:scale>
        <p:origin x="232" y="5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11808" y="3428998"/>
            <a:ext cx="5518066" cy="2268559"/>
          </a:xfrm>
        </p:spPr>
        <p:txBody>
          <a:bodyPr anchor="t">
            <a:normAutofit/>
          </a:bodyPr>
          <a:lstStyle>
            <a:lvl1pPr algn="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72274" y="2268786"/>
            <a:ext cx="5357600" cy="1160213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B3A824-1A51-4B26-AD58-A6D8E14F6C04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 rIns="45720"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2358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>
            <a:off x="2194236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4091" cy="107722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57E33E-8B18-4087-B112-809917729534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816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extBox 8"/>
          <p:cNvSpPr txBox="1"/>
          <p:nvPr/>
        </p:nvSpPr>
        <p:spPr>
          <a:xfrm rot="5400000">
            <a:off x="10337141" y="416061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39380" y="805818"/>
            <a:ext cx="1326519" cy="524412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08751" y="970410"/>
            <a:ext cx="6466903" cy="507953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FFE419-2371-464F-8239-3959401C3561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95975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D162C4-EDD9-4389-A98B-B87ECEA2A816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2194943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97878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TextBox 10"/>
          <p:cNvSpPr txBox="1"/>
          <p:nvPr/>
        </p:nvSpPr>
        <p:spPr>
          <a:xfrm>
            <a:off x="2191843" y="296258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3147254"/>
            <a:ext cx="7956560" cy="1424746"/>
          </a:xfrm>
        </p:spPr>
        <p:txBody>
          <a:bodyPr anchor="t">
            <a:normAutofit/>
          </a:bodyPr>
          <a:lstStyle>
            <a:lvl1pPr algn="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968" y="2268786"/>
            <a:ext cx="7791931" cy="878468"/>
          </a:xfrm>
        </p:spPr>
        <p:txBody>
          <a:bodyPr tIns="0" anchor="b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5059C3-6A89-4494-99FF-5A4D6FFD50EB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3988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7"/>
            <a:ext cx="7950984" cy="10817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05374" y="2052116"/>
            <a:ext cx="3891960" cy="39978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66636" y="2052114"/>
            <a:ext cx="3894222" cy="399782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4B2F-12DE-47F5-8894-472B206D2E1E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96172" y="641223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43793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2" name="TextBox 11"/>
          <p:cNvSpPr txBox="1"/>
          <p:nvPr/>
        </p:nvSpPr>
        <p:spPr>
          <a:xfrm>
            <a:off x="2193650" y="636424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609873" y="805818"/>
            <a:ext cx="7956560" cy="10783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09285" y="2052115"/>
            <a:ext cx="3896467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609285" y="2851331"/>
            <a:ext cx="3893623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66634" y="2052115"/>
            <a:ext cx="3899798" cy="713818"/>
          </a:xfrm>
        </p:spPr>
        <p:txBody>
          <a:bodyPr anchor="b">
            <a:noAutofit/>
          </a:bodyPr>
          <a:lstStyle>
            <a:lvl1pPr marL="0" indent="0" algn="l">
              <a:lnSpc>
                <a:spcPct val="100000"/>
              </a:lnSpc>
              <a:buNone/>
              <a:defRPr sz="2200" b="0" cap="none" baseline="0">
                <a:solidFill>
                  <a:schemeClr val="accent6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66635" y="2851331"/>
            <a:ext cx="3899798" cy="307143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30E46F-7819-4ACF-B48B-48222C2ACC88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77485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Rectangle 13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AF3416-4057-4DAA-829D-4CA07428D088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196172" y="641226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47847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1D9284-D300-4297-87F7-E791DCC15DB1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3847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Rectangle 25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TextBox 9"/>
          <p:cNvSpPr txBox="1"/>
          <p:nvPr/>
        </p:nvSpPr>
        <p:spPr>
          <a:xfrm>
            <a:off x="1554154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0323" y="1282451"/>
            <a:ext cx="2664361" cy="1903241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20154" y="805818"/>
            <a:ext cx="5446278" cy="5244126"/>
          </a:xfrm>
        </p:spPr>
        <p:txBody>
          <a:bodyPr anchor="ctr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6154"/>
            <a:ext cx="2664361" cy="2386397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525BB-DA17-4BA0-B3C8-3AC3ABC827E6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92371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/>
        </p:nvSpPr>
        <p:spPr>
          <a:xfrm>
            <a:off x="1004479" y="0"/>
            <a:ext cx="1037231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/>
          <p:cNvSpPr/>
          <p:nvPr/>
        </p:nvSpPr>
        <p:spPr>
          <a:xfrm>
            <a:off x="11377328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47062" y="3229"/>
            <a:ext cx="4629734" cy="6858000"/>
          </a:xfrm>
          <a:solidFill>
            <a:schemeClr val="tx1">
              <a:alpha val="10000"/>
            </a:schemeClr>
          </a:solidFill>
          <a:ln w="9525" cap="sq">
            <a:noFill/>
            <a:miter lim="800000"/>
          </a:ln>
          <a:effectLst/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2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554686" y="1127550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1241" y="1282452"/>
            <a:ext cx="3970986" cy="1900473"/>
          </a:xfrm>
        </p:spPr>
        <p:txBody>
          <a:bodyPr anchor="b">
            <a:normAutofit/>
          </a:bodyPr>
          <a:lstStyle>
            <a:lvl1pPr algn="l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0322" y="3182928"/>
            <a:ext cx="3971874" cy="2386394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6C4C9A-3960-41CF-A4E9-2A8FB932454B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66473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611808" y="808056"/>
            <a:ext cx="7958331" cy="107722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73599" y="2052116"/>
            <a:ext cx="7796540" cy="39978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  <a:p>
            <a:pPr lvl="5"/>
            <a:r>
              <a:rPr lang="en-US" dirty="0"/>
              <a:t>Sixth level</a:t>
            </a:r>
          </a:p>
          <a:p>
            <a:pPr lvl="6"/>
            <a:r>
              <a:rPr lang="en-US" dirty="0"/>
              <a:t>Seventh level</a:t>
            </a:r>
          </a:p>
          <a:p>
            <a:pPr lvl="7"/>
            <a:r>
              <a:rPr lang="en-US" dirty="0"/>
              <a:t>Eigth level</a:t>
            </a:r>
          </a:p>
          <a:p>
            <a:pPr lvl="8"/>
            <a:r>
              <a:rPr lang="en-US" dirty="0"/>
              <a:t>Ninth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-810065" y="5270604"/>
            <a:ext cx="2662729" cy="182880"/>
          </a:xfrm>
          <a:prstGeom prst="rect">
            <a:avLst/>
          </a:prstGeom>
        </p:spPr>
        <p:txBody>
          <a:bodyPr vert="horz" lIns="91440" tIns="18288" rIns="91440" bIns="45720" rtlCol="0" anchor="t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fld id="{3CBC1C18-307B-4F68-A007-B5B542270E8D}" type="datetimeFigureOut">
              <a:rPr lang="en-US" smtClean="0"/>
              <a:t>4/2/18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-2237130" y="3661144"/>
            <a:ext cx="5885352" cy="179176"/>
          </a:xfrm>
          <a:prstGeom prst="rect">
            <a:avLst/>
          </a:prstGeom>
        </p:spPr>
        <p:txBody>
          <a:bodyPr vert="horz" lIns="91440" tIns="45720" rIns="91440" bIns="18288" rtlCol="0" anchor="b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
             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8407" y="164592"/>
            <a:ext cx="636727" cy="322851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7" name="Rectangle 56"/>
          <p:cNvSpPr/>
          <p:nvPr/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90867802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sldNum="0" hdr="0" ftr="0" dt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4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3444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953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800" kern="120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588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70973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400" kern="120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17328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642616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3108960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575304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4041648" indent="-338328" algn="l" defTabSz="914400" rtl="0" eaLnBrk="1" latinLnBrk="0" hangingPunct="1">
        <a:lnSpc>
          <a:spcPct val="120000"/>
        </a:lnSpc>
        <a:spcBef>
          <a:spcPts val="500"/>
        </a:spcBef>
        <a:spcAft>
          <a:spcPts val="600"/>
        </a:spcAft>
        <a:buClr>
          <a:schemeClr val="accent6"/>
        </a:buClr>
        <a:buSzPct val="90000"/>
        <a:buFont typeface="Wingdings" panose="05000000000000000000" pitchFamily="2" charset="2"/>
        <a:buChar char="§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tiff"/><Relationship Id="rId4" Type="http://schemas.openxmlformats.org/officeDocument/2006/relationships/image" Target="../media/image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NUL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inquiriesjournal.com/article-images/uid-34-1066258177-1226/731a8d.jpg" TargetMode="External"/><Relationship Id="rId5" Type="http://schemas.openxmlformats.org/officeDocument/2006/relationships/image" Target="../media/image15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8F3CF990-ACB8-443A-BB74-D36EC8A00B0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0B98862-BEE1-44FB-A335-A1B9106B44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  <a:noFill/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65F94F98-3A57-49AA-838E-91AAF600B6E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678519" y="-1660968"/>
            <a:ext cx="5838229" cy="11188733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000">
                <a:schemeClr val="accent1">
                  <a:alpha val="0"/>
                </a:schemeClr>
              </a:gs>
              <a:gs pos="100000">
                <a:schemeClr val="accent1">
                  <a:alpha val="75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7185CF21-0594-48C0-9F3E-254D6BCE9D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FBD68200-BC03-4015-860B-CD5C30CD76B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59910" y="0"/>
            <a:ext cx="7869544" cy="6858000"/>
          </a:xfrm>
          <a:custGeom>
            <a:avLst/>
            <a:gdLst>
              <a:gd name="connsiteX0" fmla="*/ 0 w 7821919"/>
              <a:gd name="connsiteY0" fmla="*/ 0 h 6858000"/>
              <a:gd name="connsiteX1" fmla="*/ 6983367 w 7821919"/>
              <a:gd name="connsiteY1" fmla="*/ 0 h 6858000"/>
              <a:gd name="connsiteX2" fmla="*/ 6982269 w 7821919"/>
              <a:gd name="connsiteY2" fmla="*/ 1331 h 6858000"/>
              <a:gd name="connsiteX3" fmla="*/ 6833782 w 7821919"/>
              <a:gd name="connsiteY3" fmla="*/ 487443 h 6858000"/>
              <a:gd name="connsiteX4" fmla="*/ 6851446 w 7821919"/>
              <a:gd name="connsiteY4" fmla="*/ 662666 h 6858000"/>
              <a:gd name="connsiteX5" fmla="*/ 6857532 w 7821919"/>
              <a:gd name="connsiteY5" fmla="*/ 686333 h 6858000"/>
              <a:gd name="connsiteX6" fmla="*/ 6806927 w 7821919"/>
              <a:gd name="connsiteY6" fmla="*/ 699345 h 6858000"/>
              <a:gd name="connsiteX7" fmla="*/ 5555365 w 7821919"/>
              <a:gd name="connsiteY7" fmla="*/ 2400515 h 6858000"/>
              <a:gd name="connsiteX8" fmla="*/ 7336617 w 7821919"/>
              <a:gd name="connsiteY8" fmla="*/ 4181767 h 6858000"/>
              <a:gd name="connsiteX9" fmla="*/ 7452815 w 7821919"/>
              <a:gd name="connsiteY9" fmla="*/ 4175900 h 6858000"/>
              <a:gd name="connsiteX10" fmla="*/ 7437456 w 7821919"/>
              <a:gd name="connsiteY10" fmla="*/ 4225378 h 6858000"/>
              <a:gd name="connsiteX11" fmla="*/ 7428275 w 7821919"/>
              <a:gd name="connsiteY11" fmla="*/ 4316448 h 6858000"/>
              <a:gd name="connsiteX12" fmla="*/ 7789089 w 7821919"/>
              <a:gd name="connsiteY12" fmla="*/ 4759152 h 6858000"/>
              <a:gd name="connsiteX13" fmla="*/ 7821919 w 7821919"/>
              <a:gd name="connsiteY13" fmla="*/ 4762461 h 6858000"/>
              <a:gd name="connsiteX14" fmla="*/ 7809638 w 7821919"/>
              <a:gd name="connsiteY14" fmla="*/ 4785088 h 6858000"/>
              <a:gd name="connsiteX15" fmla="*/ 7794661 w 7821919"/>
              <a:gd name="connsiteY15" fmla="*/ 4833335 h 6858000"/>
              <a:gd name="connsiteX16" fmla="*/ 7524776 w 7821919"/>
              <a:gd name="connsiteY16" fmla="*/ 4917113 h 6858000"/>
              <a:gd name="connsiteX17" fmla="*/ 6642110 w 7821919"/>
              <a:gd name="connsiteY17" fmla="*/ 6248746 h 6858000"/>
              <a:gd name="connsiteX18" fmla="*/ 6755682 w 7821919"/>
              <a:gd name="connsiteY18" fmla="*/ 6811285 h 6858000"/>
              <a:gd name="connsiteX19" fmla="*/ 6778185 w 7821919"/>
              <a:gd name="connsiteY19" fmla="*/ 6858000 h 6858000"/>
              <a:gd name="connsiteX20" fmla="*/ 0 w 7821919"/>
              <a:gd name="connsiteY2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821919" h="6858000">
                <a:moveTo>
                  <a:pt x="0" y="0"/>
                </a:moveTo>
                <a:lnTo>
                  <a:pt x="6983367" y="0"/>
                </a:lnTo>
                <a:lnTo>
                  <a:pt x="6982269" y="1331"/>
                </a:lnTo>
                <a:cubicBezTo>
                  <a:pt x="6888522" y="140095"/>
                  <a:pt x="6833782" y="307376"/>
                  <a:pt x="6833782" y="487443"/>
                </a:cubicBezTo>
                <a:cubicBezTo>
                  <a:pt x="6833782" y="547466"/>
                  <a:pt x="6839864" y="606067"/>
                  <a:pt x="6851446" y="662666"/>
                </a:cubicBezTo>
                <a:lnTo>
                  <a:pt x="6857532" y="686333"/>
                </a:lnTo>
                <a:lnTo>
                  <a:pt x="6806927" y="699345"/>
                </a:lnTo>
                <a:cubicBezTo>
                  <a:pt x="6081835" y="924872"/>
                  <a:pt x="5555365" y="1601212"/>
                  <a:pt x="5555365" y="2400515"/>
                </a:cubicBezTo>
                <a:cubicBezTo>
                  <a:pt x="5555365" y="3384273"/>
                  <a:pt x="6352859" y="4181767"/>
                  <a:pt x="7336617" y="4181767"/>
                </a:cubicBezTo>
                <a:lnTo>
                  <a:pt x="7452815" y="4175900"/>
                </a:lnTo>
                <a:lnTo>
                  <a:pt x="7437456" y="4225378"/>
                </a:lnTo>
                <a:cubicBezTo>
                  <a:pt x="7431436" y="4254794"/>
                  <a:pt x="7428275" y="4285252"/>
                  <a:pt x="7428275" y="4316448"/>
                </a:cubicBezTo>
                <a:cubicBezTo>
                  <a:pt x="7428275" y="4534821"/>
                  <a:pt x="7583172" y="4717015"/>
                  <a:pt x="7789089" y="4759152"/>
                </a:cubicBezTo>
                <a:lnTo>
                  <a:pt x="7821919" y="4762461"/>
                </a:lnTo>
                <a:lnTo>
                  <a:pt x="7809638" y="4785088"/>
                </a:lnTo>
                <a:lnTo>
                  <a:pt x="7794661" y="4833335"/>
                </a:lnTo>
                <a:lnTo>
                  <a:pt x="7524776" y="4917113"/>
                </a:lnTo>
                <a:cubicBezTo>
                  <a:pt x="7006070" y="5136507"/>
                  <a:pt x="6642110" y="5650122"/>
                  <a:pt x="6642110" y="6248746"/>
                </a:cubicBezTo>
                <a:cubicBezTo>
                  <a:pt x="6642110" y="6448287"/>
                  <a:pt x="6682550" y="6638383"/>
                  <a:pt x="6755682" y="6811285"/>
                </a:cubicBezTo>
                <a:lnTo>
                  <a:pt x="6778185" y="6858000"/>
                </a:lnTo>
                <a:lnTo>
                  <a:pt x="0" y="6858000"/>
                </a:lnTo>
                <a:close/>
              </a:path>
            </a:pathLst>
          </a:custGeom>
          <a:gradFill>
            <a:gsLst>
              <a:gs pos="25996">
                <a:srgbClr val="1F2D29">
                  <a:alpha val="4000"/>
                </a:srgbClr>
              </a:gs>
              <a:gs pos="20000">
                <a:schemeClr val="bg2">
                  <a:alpha val="0"/>
                </a:schemeClr>
              </a:gs>
              <a:gs pos="100000">
                <a:schemeClr val="bg2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0B5529D-5CAA-4BF2-B5C9-34705E7661F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59909" cy="6858000"/>
          </a:xfrm>
          <a:prstGeom prst="rect">
            <a:avLst/>
          </a:prstGeom>
          <a:solidFill>
            <a:schemeClr val="bg2">
              <a:lumMod val="90000"/>
              <a:lumOff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332A6F87-AC28-4AA8-B8A6-AEBC67BD0D6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7567" y="2282700"/>
            <a:ext cx="967148" cy="967148"/>
          </a:xfrm>
          <a:prstGeom prst="ellipse">
            <a:avLst/>
          </a:prstGeom>
          <a:gradFill>
            <a:gsLst>
              <a:gs pos="0">
                <a:schemeClr val="bg2">
                  <a:alpha val="0"/>
                </a:schemeClr>
              </a:gs>
              <a:gs pos="100000">
                <a:schemeClr val="accent1">
                  <a:alpha val="21000"/>
                </a:schemeClr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664376-157C-C24D-AE21-796B1AA5AC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93167" y="2590984"/>
            <a:ext cx="7369642" cy="3608480"/>
          </a:xfrm>
        </p:spPr>
        <p:txBody>
          <a:bodyPr>
            <a:normAutofit/>
          </a:bodyPr>
          <a:lstStyle/>
          <a:p>
            <a:pPr algn="l"/>
            <a:r>
              <a:rPr lang="en-US" sz="8000"/>
              <a:t>Cryptography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2A7EC29-3D08-9343-951F-1BFA79DDDC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193168" y="1079212"/>
            <a:ext cx="6437630" cy="1335503"/>
          </a:xfrm>
        </p:spPr>
        <p:txBody>
          <a:bodyPr>
            <a:normAutofit/>
          </a:bodyPr>
          <a:lstStyle/>
          <a:p>
            <a:pPr algn="l"/>
            <a:r>
              <a:rPr lang="en-US" sz="2800"/>
              <a:t>Challenging dominant literacies…</a:t>
            </a:r>
          </a:p>
        </p:txBody>
      </p:sp>
    </p:spTree>
    <p:extLst>
      <p:ext uri="{BB962C8B-B14F-4D97-AF65-F5344CB8AC3E}">
        <p14:creationId xmlns:p14="http://schemas.microsoft.com/office/powerpoint/2010/main" val="1563213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69114858-2ECF-4842-B559-8C176F51A3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alphaModFix amt="39000"/>
          </a:blip>
          <a:stretch>
            <a:fillRect/>
          </a:stretch>
        </p:blipFill>
        <p:spPr>
          <a:xfrm>
            <a:off x="1031520" y="-409583"/>
            <a:ext cx="10425374" cy="726758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D98810A-4DC5-DF41-A903-3DFC773D6B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1521" y="117370"/>
            <a:ext cx="6273209" cy="278574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Contemporary</a:t>
            </a:r>
            <a:br>
              <a:rPr lang="en-US" dirty="0"/>
            </a:br>
            <a:r>
              <a:rPr lang="en-US" dirty="0"/>
              <a:t>Steganography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9EA50C7-FE62-414D-8213-64CF5759FD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950" y="2094572"/>
            <a:ext cx="8503005" cy="3893744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331FC46-7A8C-8043-B52B-1DBA0FFD1813}"/>
              </a:ext>
            </a:extLst>
          </p:cNvPr>
          <p:cNvSpPr txBox="1"/>
          <p:nvPr/>
        </p:nvSpPr>
        <p:spPr>
          <a:xfrm>
            <a:off x="7752844" y="379828"/>
            <a:ext cx="9396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Figure 15</a:t>
            </a:r>
          </a:p>
        </p:txBody>
      </p:sp>
    </p:spTree>
    <p:extLst>
      <p:ext uri="{BB962C8B-B14F-4D97-AF65-F5344CB8AC3E}">
        <p14:creationId xmlns:p14="http://schemas.microsoft.com/office/powerpoint/2010/main" val="33706880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E9CC3A56-4485-46D5-A528-D6B8E5CCAD6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C982C0DC-1808-4B41-B137-5D6222E824C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3F92186-0C8D-49A0-9EB5-16C61E0AAE6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1397A448-4CE0-40B1-8E84-9655542382F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FA1895C9-0096-4F21-A68F-B40B268F847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0ECAAA6-9EE3-4392-B1EB-1CE40E98DC2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619AB12-EB57-9842-949C-5D4956CB11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2247"/>
          <a:stretch/>
        </p:blipFill>
        <p:spPr>
          <a:xfrm>
            <a:off x="6096543" y="227"/>
            <a:ext cx="5288377" cy="6858000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EA5714D7-CC27-404B-B1EE-4EF235980E5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2586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F306715-2759-48DB-AA92-D52771D18ED7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48808" y="641225"/>
            <a:ext cx="4156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18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10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CD7B2D8-9FB7-FC4B-88D5-B652E5A48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4444" y="808056"/>
            <a:ext cx="3319381" cy="107722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Cryptography as Education</a:t>
            </a:r>
          </a:p>
        </p:txBody>
      </p:sp>
      <p:sp>
        <p:nvSpPr>
          <p:cNvPr id="15" name="Content Placeholder 14">
            <a:extLst>
              <a:ext uri="{FF2B5EF4-FFF2-40B4-BE49-F238E27FC236}">
                <a16:creationId xmlns:a16="http://schemas.microsoft.com/office/drawing/2014/main" id="{59F32542-1ADD-4DD6-BD78-6EF4249BD6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964444" y="2052116"/>
            <a:ext cx="3319381" cy="3997828"/>
          </a:xfrm>
        </p:spPr>
        <p:txBody>
          <a:bodyPr>
            <a:normAutofit/>
          </a:bodyPr>
          <a:lstStyle/>
          <a:p>
            <a:pPr marL="6160" indent="0">
              <a:buNone/>
            </a:pPr>
            <a:r>
              <a:rPr lang="en-US" sz="1800"/>
              <a:t>Ciphers “Stimulate interest in Reading, Writing, and Number Work, by Cultivating the Use of an Observant Eye”</a:t>
            </a:r>
          </a:p>
          <a:p>
            <a:pPr marL="6160" indent="0">
              <a:buNone/>
            </a:pPr>
            <a:endParaRPr lang="en-US" sz="1800"/>
          </a:p>
        </p:txBody>
      </p:sp>
    </p:spTree>
    <p:extLst>
      <p:ext uri="{BB962C8B-B14F-4D97-AF65-F5344CB8AC3E}">
        <p14:creationId xmlns:p14="http://schemas.microsoft.com/office/powerpoint/2010/main" val="1937087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959065-C029-5441-B4D3-1976509914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I’ve Missed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9AD461-6D9F-A749-A5DE-26F95A3327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1478" y="2052116"/>
            <a:ext cx="9178661" cy="3997828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Discussion of the Middle Eastern traditions of cryptography, currently being chronicled by the King Faisal Center for Research and Islamic Studies. </a:t>
            </a:r>
          </a:p>
          <a:p>
            <a:r>
              <a:rPr lang="en-US" dirty="0"/>
              <a:t>Asian traditions of cryptography, including the Japanese Purple machine (WWII)</a:t>
            </a:r>
          </a:p>
          <a:p>
            <a:r>
              <a:rPr lang="en-US" dirty="0"/>
              <a:t>Runic cryptography, Book ciphers, frequency analysis of deciphering</a:t>
            </a:r>
          </a:p>
          <a:p>
            <a:r>
              <a:rPr lang="en-US" dirty="0"/>
              <a:t>The significant impact of Sir Francis Bacon &amp; the Bacon-Shakespeare projects</a:t>
            </a:r>
          </a:p>
          <a:p>
            <a:r>
              <a:rPr lang="en-US" dirty="0"/>
              <a:t>The discussion of ciphers as honoring silence (Spartans), not secrecy</a:t>
            </a:r>
          </a:p>
          <a:p>
            <a:r>
              <a:rPr lang="en-US" dirty="0"/>
              <a:t>The cross-disciplinary nature of ciphering and deciphering and the role Humanists have played in wartime counter-intelligence</a:t>
            </a:r>
          </a:p>
          <a:p>
            <a:r>
              <a:rPr lang="en-US" dirty="0"/>
              <a:t>The substantial impact of this literacy (e.g., Zimmerman telegram to Mexico, Iwo Jima win)</a:t>
            </a:r>
          </a:p>
          <a:p>
            <a:r>
              <a:rPr lang="en-US" dirty="0"/>
              <a:t>Varied contemporary encryption algorithms (AES, RSA, </a:t>
            </a:r>
            <a:r>
              <a:rPr lang="en-US" dirty="0" err="1"/>
              <a:t>Diffie</a:t>
            </a:r>
            <a:r>
              <a:rPr lang="en-US" dirty="0"/>
              <a:t>-Hellman, </a:t>
            </a:r>
            <a:r>
              <a:rPr lang="en-US" dirty="0" err="1"/>
              <a:t>etc</a:t>
            </a:r>
            <a:r>
              <a:rPr lang="en-US" dirty="0"/>
              <a:t>…)</a:t>
            </a:r>
          </a:p>
        </p:txBody>
      </p:sp>
    </p:spTree>
    <p:extLst>
      <p:ext uri="{BB962C8B-B14F-4D97-AF65-F5344CB8AC3E}">
        <p14:creationId xmlns:p14="http://schemas.microsoft.com/office/powerpoint/2010/main" val="26185268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F3CFBF-C54B-6F42-B69D-3B22C683DA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11808" y="419749"/>
            <a:ext cx="7958331" cy="1077229"/>
          </a:xfrm>
        </p:spPr>
        <p:txBody>
          <a:bodyPr/>
          <a:lstStyle/>
          <a:p>
            <a:r>
              <a:rPr lang="en-US" dirty="0"/>
              <a:t>What we learn about </a:t>
            </a:r>
            <a:br>
              <a:rPr lang="en-US" dirty="0"/>
            </a:br>
            <a:r>
              <a:rPr lang="en-US" dirty="0"/>
              <a:t>cryptographic literacies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2BD9A7-A3D9-1540-A71D-D81F91E8A6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2087" y="2052116"/>
            <a:ext cx="9278052" cy="4368562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They challenge dominant histories of literacy and text, the impact of disproportionate privilege of alphabetic writing, the nature of reading.</a:t>
            </a:r>
          </a:p>
          <a:p>
            <a:r>
              <a:rPr lang="en-US" dirty="0"/>
              <a:t>Ciphering/deciphering calls on us to be flexible, nimble and more inclusive of alternative modes of meaning making.</a:t>
            </a:r>
          </a:p>
          <a:p>
            <a:r>
              <a:rPr lang="en-US" dirty="0"/>
              <a:t>They challenge binaries of material/immaterial, oral/written, body/thought, handwork/</a:t>
            </a:r>
            <a:r>
              <a:rPr lang="en-US" dirty="0" err="1"/>
              <a:t>mindwork</a:t>
            </a:r>
            <a:r>
              <a:rPr lang="en-US" dirty="0"/>
              <a:t>. </a:t>
            </a:r>
          </a:p>
          <a:p>
            <a:r>
              <a:rPr lang="en-US" dirty="0"/>
              <a:t>They remind us that literacy is inherently social, imbued with meaning based on relationships.</a:t>
            </a:r>
          </a:p>
          <a:p>
            <a:r>
              <a:rPr lang="en-US" dirty="0"/>
              <a:t>Recognize significant literary contributions of non-dominant populations in under privileged modes.</a:t>
            </a:r>
          </a:p>
          <a:p>
            <a:r>
              <a:rPr lang="en-US" dirty="0"/>
              <a:t>Reveals patterns of strong encryption = leader in military power.</a:t>
            </a:r>
          </a:p>
          <a:p>
            <a:r>
              <a:rPr lang="en-US" dirty="0"/>
              <a:t>Cryptography prepared us with a need for for algorithmic literacy.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23C887-6CE6-A14F-86D0-26CD601BC2AA}"/>
              </a:ext>
            </a:extLst>
          </p:cNvPr>
          <p:cNvSpPr txBox="1"/>
          <p:nvPr/>
        </p:nvSpPr>
        <p:spPr>
          <a:xfrm>
            <a:off x="2743239" y="1405785"/>
            <a:ext cx="6375748" cy="646331"/>
          </a:xfrm>
          <a:prstGeom prst="rect">
            <a:avLst/>
          </a:prstGeom>
          <a:solidFill>
            <a:schemeClr val="tx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chemeClr val="bg1">
                    <a:lumMod val="85000"/>
                    <a:lumOff val="15000"/>
                  </a:schemeClr>
                </a:solidFill>
              </a:rPr>
              <a:t>Ciphers “mirror their cultures fantasies of literacy—and then shatter those mirrors to obscure the message.”</a:t>
            </a:r>
          </a:p>
        </p:txBody>
      </p:sp>
    </p:spTree>
    <p:extLst>
      <p:ext uri="{BB962C8B-B14F-4D97-AF65-F5344CB8AC3E}">
        <p14:creationId xmlns:p14="http://schemas.microsoft.com/office/powerpoint/2010/main" val="40534681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103389-BD55-AC48-A206-83AB157F9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 for Future Contemplation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2A5F55D-F256-254E-95A1-289E0EA63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52330" y="2052116"/>
            <a:ext cx="9317809" cy="3997828"/>
          </a:xfrm>
        </p:spPr>
        <p:txBody>
          <a:bodyPr/>
          <a:lstStyle/>
          <a:p>
            <a:r>
              <a:rPr lang="en-US" dirty="0"/>
              <a:t>What does it mean that cryptography is now ubiquitous to nearly all communication (encryption)? What is the impact on literacy and thought when writing is encrypted as a matter of routine? </a:t>
            </a:r>
          </a:p>
          <a:p>
            <a:r>
              <a:rPr lang="en-US" dirty="0"/>
              <a:t>Does cryptography help to reveal or obscure the digital world? </a:t>
            </a:r>
            <a:r>
              <a:rPr lang="en-US" sz="1400" dirty="0"/>
              <a:t>(DuPont)</a:t>
            </a:r>
          </a:p>
          <a:p>
            <a:pPr lvl="0"/>
            <a:r>
              <a:rPr lang="en-US" dirty="0"/>
              <a:t>How can we take the history of ciphering/deciphering as a cue to teach a more nimble, more flexible, more multimodal approach to meaning-making and what might that mean for our students?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80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474067-2B8F-3347-833B-593F38C82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52825" y="447777"/>
            <a:ext cx="3635690" cy="1077229"/>
          </a:xfrm>
        </p:spPr>
        <p:txBody>
          <a:bodyPr>
            <a:noAutofit/>
          </a:bodyPr>
          <a:lstStyle/>
          <a:p>
            <a:pPr algn="l"/>
            <a:r>
              <a:rPr lang="en-US" sz="3600" dirty="0"/>
              <a:t>Cipher/Decipher for Yourself	</a:t>
            </a:r>
          </a:p>
        </p:txBody>
      </p:sp>
      <p:pic>
        <p:nvPicPr>
          <p:cNvPr id="12" name="Content Placeholder 12">
            <a:extLst>
              <a:ext uri="{FF2B5EF4-FFF2-40B4-BE49-F238E27FC236}">
                <a16:creationId xmlns:a16="http://schemas.microsoft.com/office/drawing/2014/main" id="{EEBB4052-4181-0A45-9393-D43235FEF4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3529" y="447776"/>
            <a:ext cx="4969695" cy="2710743"/>
          </a:xfrm>
          <a:prstGeom prst="rect">
            <a:avLst/>
          </a:prstGeom>
          <a:ln w="12700">
            <a:noFill/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FD97B24-2996-B14C-8928-153D120575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3345" y="3853882"/>
            <a:ext cx="1752420" cy="2945244"/>
          </a:xfrm>
          <a:prstGeom prst="rect">
            <a:avLst/>
          </a:prstGeom>
          <a:ln w="12700"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898" y="1988330"/>
            <a:ext cx="1819529" cy="481079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43279D5-9EA5-F441-9154-0A88E76F7C0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10684" y="2747826"/>
            <a:ext cx="6083300" cy="405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636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DE8515BB-59EE-453D-82CE-EE72BF309F5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7F492A7-5C9A-44D0-BA44-21328109557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38CB1921-2103-4962-BC2D-CB488DD956D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309053-D520-473F-B065-0965E5C88A8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97F2982-9D29-4C8C-B653-C0BCE1B1F38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B325BAC-AB46-48CC-9F6B-79864ABE5CA9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AF1CE20-1BF6-42BB-AF36-D72F27ED17FC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5D24F67F-E7F6-4408-8FE0-398C5D40E81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7433001F-C4D0-414D-9D9A-FBC013FCDC3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548BC5C2-5868-4AE0-8366-DD1E32027B2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0" name="Rectangle 29">
            <a:extLst>
              <a:ext uri="{FF2B5EF4-FFF2-40B4-BE49-F238E27FC236}">
                <a16:creationId xmlns:a16="http://schemas.microsoft.com/office/drawing/2014/main" id="{9ADC2870-465C-4D34-98A4-AF62075713B3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4428326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89B6EC8-536C-43A9-84A0-C8FDFADEB2C9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1939" y="3265639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227B8B12-CB08-4E8F-8B34-8A799D77922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8B471DDD-ABF7-4B53-9DD3-D1DCF659FE6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4920B681-1C51-48CF-8A3D-5662EFB1B59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33113" y="0"/>
            <a:ext cx="594852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767819-5587-7C4C-89DE-3F4A115C8C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6100721" y="316485"/>
            <a:ext cx="4622083" cy="6225029"/>
          </a:xfrm>
          <a:prstGeom prst="rect">
            <a:avLst/>
          </a:prstGeom>
          <a:ln w="12700">
            <a:noFill/>
          </a:ln>
        </p:spPr>
      </p:pic>
      <p:sp>
        <p:nvSpPr>
          <p:cNvPr id="40" name="Rectangle 39">
            <a:extLst>
              <a:ext uri="{FF2B5EF4-FFF2-40B4-BE49-F238E27FC236}">
                <a16:creationId xmlns:a16="http://schemas.microsoft.com/office/drawing/2014/main" id="{443FB330-7325-494C-B016-9247863815F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D66DB94B-74F9-44B1-B7CC-02E4DD47A85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7920" y="236475"/>
            <a:ext cx="5439984" cy="6385049"/>
          </a:xfrm>
          <a:prstGeom prst="rect">
            <a:avLst/>
          </a:prstGeom>
          <a:noFill/>
          <a:ln w="9525">
            <a:solidFill>
              <a:schemeClr val="accent6">
                <a:lumMod val="60000"/>
                <a:lumOff val="40000"/>
                <a:alpha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93A611-B59A-BA4C-9950-AC342346D0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3428998"/>
            <a:ext cx="2658856" cy="22685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000"/>
              <a:t>If you’re interested in understanding the mechanics of Engima…</a:t>
            </a:r>
          </a:p>
        </p:txBody>
      </p:sp>
    </p:spTree>
    <p:extLst>
      <p:ext uri="{BB962C8B-B14F-4D97-AF65-F5344CB8AC3E}">
        <p14:creationId xmlns:p14="http://schemas.microsoft.com/office/powerpoint/2010/main" val="12922153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7">
            <a:extLst>
              <a:ext uri="{FF2B5EF4-FFF2-40B4-BE49-F238E27FC236}">
                <a16:creationId xmlns:a16="http://schemas.microsoft.com/office/drawing/2014/main" id="{D0BE3D13-5BE5-4B05-AFCF-2A2E059D29F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1"/>
            <a:ext cx="12192000" cy="685800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9">
            <a:extLst>
              <a:ext uri="{FF2B5EF4-FFF2-40B4-BE49-F238E27FC236}">
                <a16:creationId xmlns:a16="http://schemas.microsoft.com/office/drawing/2014/main" id="{1AC85C80-0175-4214-A13D-03C224658C1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770108" y="985292"/>
            <a:ext cx="1345319" cy="1345319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4" name="Picture 11">
            <a:extLst>
              <a:ext uri="{FF2B5EF4-FFF2-40B4-BE49-F238E27FC236}">
                <a16:creationId xmlns:a16="http://schemas.microsoft.com/office/drawing/2014/main" id="{15ADB788-8569-409E-862D-665AD53C990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5" name="Rectangle 13">
            <a:extLst>
              <a:ext uri="{FF2B5EF4-FFF2-40B4-BE49-F238E27FC236}">
                <a16:creationId xmlns:a16="http://schemas.microsoft.com/office/drawing/2014/main" id="{76562092-3AA7-4EF0-9007-C44F879A130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rgbClr val="3147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14429E-0249-714B-B305-C8A2E291E2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97855" y="376910"/>
            <a:ext cx="7958331" cy="1308063"/>
          </a:xfrm>
        </p:spPr>
        <p:txBody>
          <a:bodyPr anchor="b">
            <a:normAutofit/>
          </a:bodyPr>
          <a:lstStyle/>
          <a:p>
            <a:pPr algn="l"/>
            <a:r>
              <a:rPr lang="en-US" sz="4400" dirty="0">
                <a:solidFill>
                  <a:srgbClr val="1F2D29"/>
                </a:solidFill>
              </a:rPr>
              <a:t>Sources</a:t>
            </a:r>
          </a:p>
        </p:txBody>
      </p:sp>
      <p:sp>
        <p:nvSpPr>
          <p:cNvPr id="36" name="Content Placeholder 2">
            <a:extLst>
              <a:ext uri="{FF2B5EF4-FFF2-40B4-BE49-F238E27FC236}">
                <a16:creationId xmlns:a16="http://schemas.microsoft.com/office/drawing/2014/main" id="{AB3DD2B8-E2A8-634C-A452-812B600AF0A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0108" y="2061882"/>
            <a:ext cx="9955727" cy="4518212"/>
          </a:xfrm>
        </p:spPr>
        <p:txBody>
          <a:bodyPr anchor="t">
            <a:normAutofit fontScale="70000" lnSpcReduction="20000"/>
          </a:bodyPr>
          <a:lstStyle/>
          <a:p>
            <a:pPr marL="6160" indent="-457200">
              <a:buNone/>
            </a:pPr>
            <a:r>
              <a:rPr lang="en-US" dirty="0"/>
              <a:t>Damico, T. (2009). A brief history of cryptography. </a:t>
            </a:r>
            <a:r>
              <a:rPr lang="en-US" i="1" dirty="0"/>
              <a:t>Inquiries Journal: Social Sciences, Art &amp; Humanities 1 </a:t>
            </a:r>
            <a:r>
              <a:rPr lang="en-US" dirty="0"/>
              <a:t>(11). Retrieved from: http://</a:t>
            </a:r>
            <a:r>
              <a:rPr lang="en-US" dirty="0" err="1"/>
              <a:t>www.inquiriesjournal.com</a:t>
            </a:r>
            <a:r>
              <a:rPr lang="en-US" dirty="0"/>
              <a:t>/articles/1698/a-brief-history-of-cryptography. </a:t>
            </a:r>
          </a:p>
          <a:p>
            <a:pPr marL="6160" indent="-457200">
              <a:buNone/>
            </a:pPr>
            <a:r>
              <a:rPr lang="en-US" dirty="0"/>
              <a:t>DuPont, I.Q. (2014). Unlocking the digital crypt: Exploring a framework for cryptographic reading and writing. </a:t>
            </a:r>
            <a:r>
              <a:rPr lang="en-US" i="1" dirty="0"/>
              <a:t>Scholarly and Research Communication</a:t>
            </a:r>
            <a:r>
              <a:rPr lang="en-US" dirty="0"/>
              <a:t>,</a:t>
            </a:r>
            <a:r>
              <a:rPr lang="en-US" i="1" dirty="0"/>
              <a:t> 5</a:t>
            </a:r>
            <a:r>
              <a:rPr lang="en-US" dirty="0"/>
              <a:t> (2). </a:t>
            </a:r>
          </a:p>
          <a:p>
            <a:pPr marL="6160" indent="-457200">
              <a:buNone/>
            </a:pPr>
            <a:r>
              <a:rPr lang="en-US" dirty="0"/>
              <a:t>DuPont, I.Q. (2017). An archeology of cryptography: Rewriting plaintext, encryption, and </a:t>
            </a:r>
            <a:r>
              <a:rPr lang="en-US" dirty="0" err="1"/>
              <a:t>ciphertext</a:t>
            </a:r>
            <a:r>
              <a:rPr lang="en-US" dirty="0"/>
              <a:t> (Doctoral Dissertation). Retrieved from University of Toronto’s </a:t>
            </a:r>
            <a:r>
              <a:rPr lang="en-US" dirty="0" err="1"/>
              <a:t>TSpace</a:t>
            </a:r>
            <a:r>
              <a:rPr lang="en-US" dirty="0"/>
              <a:t> at http://</a:t>
            </a:r>
            <a:r>
              <a:rPr lang="en-US" dirty="0" err="1"/>
              <a:t>hdl.handle.net</a:t>
            </a:r>
            <a:r>
              <a:rPr lang="en-US" dirty="0"/>
              <a:t>/1807/78958.</a:t>
            </a:r>
          </a:p>
          <a:p>
            <a:pPr marL="6160" indent="-457200">
              <a:buNone/>
            </a:pPr>
            <a:r>
              <a:rPr lang="en-US" dirty="0"/>
              <a:t>Ellison, K. &amp; Kim, S. (2018). A material history of medieval and early modern ciphers: Cryptography and the history of literacy (Material Readings in Early Modern Culture). New York: Routledge.  </a:t>
            </a:r>
          </a:p>
          <a:p>
            <a:pPr marL="6160" indent="-457200">
              <a:buNone/>
            </a:pPr>
            <a:r>
              <a:rPr lang="en-US" dirty="0" err="1"/>
              <a:t>Hern</a:t>
            </a:r>
            <a:r>
              <a:rPr lang="en-US" dirty="0"/>
              <a:t>, A. (2014). How did the Enigma machine work? </a:t>
            </a:r>
            <a:r>
              <a:rPr lang="en-US" i="1" dirty="0"/>
              <a:t>The Guardian</a:t>
            </a:r>
            <a:r>
              <a:rPr lang="en-US" dirty="0"/>
              <a:t>. Retrieved from: https://</a:t>
            </a:r>
            <a:r>
              <a:rPr lang="en-US" dirty="0" err="1"/>
              <a:t>www.theguardian.com</a:t>
            </a:r>
            <a:r>
              <a:rPr lang="en-US" dirty="0"/>
              <a:t>/technology/2014/</a:t>
            </a:r>
            <a:r>
              <a:rPr lang="en-US" dirty="0" err="1"/>
              <a:t>nov</a:t>
            </a:r>
            <a:r>
              <a:rPr lang="en-US" dirty="0"/>
              <a:t>/14/how-did-enigma-machine-work-imitation-game.</a:t>
            </a:r>
          </a:p>
          <a:p>
            <a:pPr marL="6160" indent="-457200">
              <a:buNone/>
            </a:pPr>
            <a:r>
              <a:rPr lang="en-US" dirty="0"/>
              <a:t>McDonald, N. (2009). Past, present and future methods of cryptography and data encryption. University of Utah Press. Retrieved from: http://www.eng.utah.edu/~nmcdonal/Tutorials/EncryptionResearchReview.pdf.</a:t>
            </a:r>
          </a:p>
          <a:p>
            <a:pPr marL="6160" indent="-457200">
              <a:buNone/>
            </a:pPr>
            <a:r>
              <a:rPr lang="en-US" dirty="0"/>
              <a:t>Rubin, J. (2008). </a:t>
            </a:r>
            <a:r>
              <a:rPr lang="en-US" dirty="0" err="1"/>
              <a:t>Vigenere</a:t>
            </a:r>
            <a:r>
              <a:rPr lang="en-US" dirty="0"/>
              <a:t> cipher. Retrieved from: http://www.juliantrubin.com/encyclopedia/mathematics/vigenere_cipher.html.</a:t>
            </a:r>
          </a:p>
          <a:p>
            <a:pPr marL="6160" indent="-457200">
              <a:buNone/>
            </a:pPr>
            <a:r>
              <a:rPr lang="en-US" dirty="0" err="1"/>
              <a:t>SysAdmin</a:t>
            </a:r>
            <a:r>
              <a:rPr lang="en-US" dirty="0"/>
              <a:t>, Audit, Network and </a:t>
            </a:r>
            <a:r>
              <a:rPr lang="en-US" i="1" dirty="0"/>
              <a:t>Security</a:t>
            </a:r>
            <a:r>
              <a:rPr lang="en-US" dirty="0"/>
              <a:t> (2018). </a:t>
            </a:r>
            <a:r>
              <a:rPr lang="en-US" i="1" dirty="0"/>
              <a:t>SANS Institute Reading Room Report</a:t>
            </a:r>
            <a:r>
              <a:rPr lang="en-US" dirty="0"/>
              <a:t>. Information Security Reading Room. Retrieved from: https://</a:t>
            </a:r>
            <a:r>
              <a:rPr lang="en-US" dirty="0" err="1"/>
              <a:t>www.sans.org</a:t>
            </a:r>
            <a:r>
              <a:rPr lang="en-US" dirty="0"/>
              <a:t>/reading-room/popular/week.</a:t>
            </a:r>
            <a:r>
              <a:rPr lang="en-US" sz="1600" dirty="0"/>
              <a:t> </a:t>
            </a:r>
            <a:endParaRPr lang="en-US" sz="1600" dirty="0">
              <a:solidFill>
                <a:srgbClr val="1F2D2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3408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1239DDB-3A25-A842-950C-7C7D3D6624A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1000"/>
          </a:blip>
          <a:stretch>
            <a:fillRect/>
          </a:stretch>
        </p:blipFill>
        <p:spPr>
          <a:xfrm>
            <a:off x="0" y="30764"/>
            <a:ext cx="11366696" cy="6827236"/>
          </a:xfrm>
          <a:prstGeom prst="rect">
            <a:avLst/>
          </a:prstGeom>
          <a:noFill/>
          <a:effectLst>
            <a:outerShdw blurRad="50800" dist="50800" dir="5400000" algn="ctr" rotWithShape="0">
              <a:srgbClr val="000000">
                <a:alpha val="66000"/>
              </a:srgb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16CBF6-ED8B-0D4F-B7A9-921C746C62C6}"/>
              </a:ext>
            </a:extLst>
          </p:cNvPr>
          <p:cNvSpPr txBox="1"/>
          <p:nvPr/>
        </p:nvSpPr>
        <p:spPr>
          <a:xfrm>
            <a:off x="1189050" y="357810"/>
            <a:ext cx="10177646" cy="56454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/>
              <a:t>Terms to Know</a:t>
            </a:r>
          </a:p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6600" dirty="0"/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cs typeface="Al Bayan Plain" pitchFamily="2" charset="-78"/>
              </a:rPr>
              <a:t>Cryptography</a:t>
            </a:r>
            <a:r>
              <a:rPr lang="en-US" sz="2000" dirty="0">
                <a:cs typeface="Al Bayan Plain" pitchFamily="2" charset="-78"/>
              </a:rPr>
              <a:t>: the science or study of techniques of message hiding. [Etymology: </a:t>
            </a:r>
            <a:r>
              <a:rPr lang="en-US" sz="2000" b="1" i="1" dirty="0">
                <a:cs typeface="Al Bayan Plain" pitchFamily="2" charset="-78"/>
              </a:rPr>
              <a:t>Crypt </a:t>
            </a:r>
            <a:r>
              <a:rPr lang="en-US" sz="2000" dirty="0">
                <a:cs typeface="Al Bayan Plain" pitchFamily="2" charset="-78"/>
              </a:rPr>
              <a:t>(Greek) hidden or concealed and </a:t>
            </a:r>
            <a:r>
              <a:rPr lang="en-US" sz="2000" b="1" i="1" dirty="0" err="1">
                <a:cs typeface="Al Bayan Plain" pitchFamily="2" charset="-78"/>
              </a:rPr>
              <a:t>ography</a:t>
            </a:r>
            <a:r>
              <a:rPr lang="en-US" sz="2000" b="1" i="1" dirty="0">
                <a:cs typeface="Al Bayan Plain" pitchFamily="2" charset="-78"/>
              </a:rPr>
              <a:t> </a:t>
            </a:r>
            <a:r>
              <a:rPr lang="en-US" sz="2000" dirty="0">
                <a:cs typeface="Al Bayan Plain" pitchFamily="2" charset="-78"/>
              </a:rPr>
              <a:t>(styles of writing, graphic representation)]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dirty="0">
              <a:cs typeface="Al Bayan Plain" pitchFamily="2" charset="-78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cs typeface="Al Bayan Plain" pitchFamily="2" charset="-78"/>
              </a:rPr>
              <a:t>Cryptographic Processes:</a:t>
            </a:r>
            <a:endParaRPr lang="en-US" sz="2000" dirty="0">
              <a:cs typeface="Al Bayan Plain" pitchFamily="2" charset="-78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i="1" dirty="0">
                <a:cs typeface="Al Bayan Plain" pitchFamily="2" charset="-78"/>
              </a:rPr>
              <a:t>Encryption</a:t>
            </a:r>
            <a:r>
              <a:rPr lang="en-US" sz="2000" dirty="0">
                <a:cs typeface="Al Bayan Plain" pitchFamily="2" charset="-78"/>
              </a:rPr>
              <a:t> (process of turning plaintext into </a:t>
            </a:r>
            <a:r>
              <a:rPr lang="en-US" sz="2000" dirty="0" err="1">
                <a:cs typeface="Al Bayan Plain" pitchFamily="2" charset="-78"/>
              </a:rPr>
              <a:t>ciphertext</a:t>
            </a:r>
            <a:r>
              <a:rPr lang="en-US" sz="2000" dirty="0">
                <a:cs typeface="Al Bayan Plain" pitchFamily="2" charset="-78"/>
              </a:rPr>
              <a:t>), </a:t>
            </a:r>
            <a:r>
              <a:rPr lang="en-US" sz="2000" b="1" i="1" dirty="0">
                <a:cs typeface="Al Bayan Plain" pitchFamily="2" charset="-78"/>
              </a:rPr>
              <a:t>Decryption</a:t>
            </a:r>
            <a:r>
              <a:rPr lang="en-US" sz="2000" dirty="0">
                <a:cs typeface="Al Bayan Plain" pitchFamily="2" charset="-78"/>
              </a:rPr>
              <a:t> (turns </a:t>
            </a:r>
            <a:r>
              <a:rPr lang="en-US" sz="2000" dirty="0" err="1">
                <a:cs typeface="Al Bayan Plain" pitchFamily="2" charset="-78"/>
              </a:rPr>
              <a:t>ciphertext</a:t>
            </a:r>
            <a:r>
              <a:rPr lang="en-US" sz="2000" dirty="0">
                <a:cs typeface="Al Bayan Plain" pitchFamily="2" charset="-78"/>
              </a:rPr>
              <a:t> into plaintext), </a:t>
            </a:r>
            <a:r>
              <a:rPr lang="en-US" sz="2000" b="1" i="1" dirty="0">
                <a:cs typeface="Al Bayan Plain" pitchFamily="2" charset="-78"/>
              </a:rPr>
              <a:t>Cryptanalysis</a:t>
            </a:r>
            <a:r>
              <a:rPr lang="en-US" sz="2000" dirty="0">
                <a:cs typeface="Al Bayan Plain" pitchFamily="2" charset="-78"/>
              </a:rPr>
              <a:t> (code breaking)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dirty="0">
              <a:cs typeface="Al Bayan Plain" pitchFamily="2" charset="-78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cs typeface="Al Bayan Plain" pitchFamily="2" charset="-78"/>
              </a:rPr>
              <a:t>Cipher: </a:t>
            </a:r>
            <a:r>
              <a:rPr lang="en-US" sz="2000" dirty="0">
                <a:cs typeface="Al Bayan Plain" pitchFamily="2" charset="-78"/>
              </a:rPr>
              <a:t>algorithm or method used for performing encryption or decryption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dirty="0">
              <a:cs typeface="Al Bayan Plain" pitchFamily="2" charset="-78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dirty="0"/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400" dirty="0"/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400" dirty="0"/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406555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B489120-3995-F847-86BA-969217779CE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15000"/>
          </a:blip>
          <a:stretch>
            <a:fillRect/>
          </a:stretch>
        </p:blipFill>
        <p:spPr>
          <a:xfrm>
            <a:off x="1002082" y="0"/>
            <a:ext cx="10396604" cy="685800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216CBF6-ED8B-0D4F-B7A9-921C746C62C6}"/>
              </a:ext>
            </a:extLst>
          </p:cNvPr>
          <p:cNvSpPr txBox="1"/>
          <p:nvPr/>
        </p:nvSpPr>
        <p:spPr>
          <a:xfrm>
            <a:off x="1189049" y="357810"/>
            <a:ext cx="10101803" cy="5645425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 algn="r"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000" dirty="0"/>
              <a:t>Key Questions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b="1" dirty="0">
                <a:cs typeface="Al Bayan Plain" pitchFamily="2" charset="-78"/>
              </a:rPr>
              <a:t>How does cryptography…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dirty="0">
              <a:cs typeface="Al Bayan Plain" pitchFamily="2" charset="-78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cs typeface="Al Bayan Plain" pitchFamily="2" charset="-78"/>
              </a:rPr>
              <a:t>…provide an alternative lens through which to view the histories of literacy?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b="1" dirty="0">
              <a:cs typeface="Al Bayan Plain" pitchFamily="2" charset="-78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cs typeface="Al Bayan Plain" pitchFamily="2" charset="-78"/>
              </a:rPr>
              <a:t>…help us ask questions about the relationships among reader, author, text?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dirty="0">
              <a:cs typeface="Al Bayan Plain" pitchFamily="2" charset="-78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cs typeface="Al Bayan Plain" pitchFamily="2" charset="-78"/>
              </a:rPr>
              <a:t>…help us re-imagine the role of authorship &amp; readership?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dirty="0">
              <a:cs typeface="Al Bayan Plain" pitchFamily="2" charset="-78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cs typeface="Al Bayan Plain" pitchFamily="2" charset="-78"/>
              </a:rPr>
              <a:t>…disrupt the dominance of alphabetic text, especially in our pedagogies?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dirty="0">
              <a:cs typeface="Al Bayan Plain" pitchFamily="2" charset="-78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cs typeface="Al Bayan Plain" pitchFamily="2" charset="-78"/>
              </a:rPr>
              <a:t>…help us theorize the way physical, material features of text inform the way they are consumed?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dirty="0">
              <a:cs typeface="Al Bayan Plain" pitchFamily="2" charset="-78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cs typeface="Al Bayan Plain" pitchFamily="2" charset="-78"/>
              </a:rPr>
              <a:t>…help distinguish between </a:t>
            </a:r>
            <a:r>
              <a:rPr lang="en-US" sz="2000" i="1" dirty="0" err="1">
                <a:cs typeface="Al Bayan Plain" pitchFamily="2" charset="-78"/>
              </a:rPr>
              <a:t>ciphertext</a:t>
            </a:r>
            <a:r>
              <a:rPr lang="en-US" sz="2000" i="1" dirty="0">
                <a:cs typeface="Al Bayan Plain" pitchFamily="2" charset="-78"/>
              </a:rPr>
              <a:t> </a:t>
            </a:r>
            <a:r>
              <a:rPr lang="en-US" sz="2000" dirty="0">
                <a:cs typeface="Al Bayan Plain" pitchFamily="2" charset="-78"/>
              </a:rPr>
              <a:t>vs. a new language (e.g., Pig Latin)? 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2000" dirty="0">
              <a:cs typeface="Al Bayan Plain" pitchFamily="2" charset="-78"/>
            </a:endParaRP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000" dirty="0">
                <a:cs typeface="Al Bayan Plain" pitchFamily="2" charset="-78"/>
              </a:rPr>
              <a:t>…help us test semiotic models of representation (e.g.,</a:t>
            </a:r>
            <a:r>
              <a:rPr lang="en-US" sz="2000" dirty="0" err="1">
                <a:cs typeface="Al Bayan Plain" pitchFamily="2" charset="-78"/>
              </a:rPr>
              <a:t>Saussurian</a:t>
            </a:r>
            <a:r>
              <a:rPr lang="en-US" sz="2000" dirty="0">
                <a:cs typeface="Al Bayan Plain" pitchFamily="2" charset="-78"/>
              </a:rPr>
              <a:t> structuralism vs. </a:t>
            </a:r>
            <a:r>
              <a:rPr lang="en-US" sz="2000" dirty="0" err="1">
                <a:cs typeface="Al Bayan Plain" pitchFamily="2" charset="-78"/>
              </a:rPr>
              <a:t>Peircian</a:t>
            </a:r>
            <a:r>
              <a:rPr lang="en-US" sz="2000" dirty="0">
                <a:cs typeface="Al Bayan Plain" pitchFamily="2" charset="-78"/>
              </a:rPr>
              <a:t> Semiotics)?</a:t>
            </a:r>
            <a:endParaRPr lang="en-US" dirty="0"/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400" dirty="0"/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400" dirty="0"/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1400" dirty="0"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237987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CB6177-B6CE-D042-B05E-1A81913E98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07051" y="156867"/>
            <a:ext cx="7958331" cy="1077229"/>
          </a:xfrm>
        </p:spPr>
        <p:txBody>
          <a:bodyPr>
            <a:normAutofit/>
          </a:bodyPr>
          <a:lstStyle/>
          <a:p>
            <a:r>
              <a:rPr lang="en-US" sz="3600" dirty="0"/>
              <a:t>Ancient Ciphers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3ED084-13A6-7941-BB58-527F839BBB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44776" y="834685"/>
            <a:ext cx="3060871" cy="158388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725298-10B2-D747-A5E2-D42DCD6489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6447" y="156867"/>
            <a:ext cx="4729055" cy="647133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70D5575-C2C5-384E-86D5-FA8EB9BB281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01976" y="2719870"/>
            <a:ext cx="2140035" cy="21177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46EB80B-FEB5-FF48-9BB4-D80D42BFBEC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79612" y="4903652"/>
            <a:ext cx="4384762" cy="1848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1329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ACA0F49E-11A3-43A8-9EDA-2A9BD969D4F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664B0BA6-562E-451C-B285-128973BB515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01E02663-98E0-4C21-B6ED-DC87FDEEDEA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B487FE52-B438-4D9D-83C3-37B824B632F5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304DB49-65A9-45C4-99EA-8FD7664564DC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4B9951D-465E-4556-A253-B5D6BAA430E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5394D2-60B1-44F7-B5AD-B01C4EEB7BCE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0E87749E-7B30-436C-9EAF-CD694615F5A2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60988248-A773-4945-9EFD-E0BFFD44F8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4C16F21-193A-488C-829F-4A43597F86B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id="{B876102E-F540-4E22-84E5-64BE170547C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FCD510E8-1064-4A50-BFAB-06B4B3276026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D55BF44-9FA9-465C-BAC3-797974E4D5F4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B39E48-4CB1-4F47-9215-3647E468583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5974" b="3"/>
          <a:stretch/>
        </p:blipFill>
        <p:spPr>
          <a:xfrm>
            <a:off x="1648589" y="647190"/>
            <a:ext cx="2916936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08FDEDA-5A79-C94D-8A88-B086A49D6D1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060" r="25641" b="-2"/>
          <a:stretch/>
        </p:blipFill>
        <p:spPr>
          <a:xfrm>
            <a:off x="4738863" y="647190"/>
            <a:ext cx="2916936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0B00912-7057-4142-9EF9-F93D37D10D6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4144" r="11" b="11"/>
          <a:stretch/>
        </p:blipFill>
        <p:spPr>
          <a:xfrm>
            <a:off x="7825133" y="647191"/>
            <a:ext cx="2916936" cy="3290126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E4FA5683-022F-45BA-87F6-F296C1DCDD80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9BED5D08-B3D0-4BD8-9BFD-19D6650C9280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648589" y="5007362"/>
            <a:ext cx="31172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2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2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67994A6-1AFA-004E-8960-08EF28E09A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4254" y="5166421"/>
            <a:ext cx="8445357" cy="8835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Ciphers of the Middle Ages &amp; Renaissance</a:t>
            </a:r>
          </a:p>
        </p:txBody>
      </p:sp>
    </p:spTree>
    <p:extLst>
      <p:ext uri="{BB962C8B-B14F-4D97-AF65-F5344CB8AC3E}">
        <p14:creationId xmlns:p14="http://schemas.microsoft.com/office/powerpoint/2010/main" val="33794947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352068-DFAC-C64B-8236-588AB5CBF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1768" y="617601"/>
            <a:ext cx="3969504" cy="1077229"/>
          </a:xfrm>
        </p:spPr>
        <p:txBody>
          <a:bodyPr>
            <a:normAutofit/>
          </a:bodyPr>
          <a:lstStyle/>
          <a:p>
            <a:pPr algn="l"/>
            <a:r>
              <a:rPr lang="en-US" dirty="0"/>
              <a:t>Ciphers of the Early Modern Era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AE6824-1A08-0549-B817-2B37632978C8}"/>
              </a:ext>
            </a:extLst>
          </p:cNvPr>
          <p:cNvSpPr txBox="1"/>
          <p:nvPr/>
        </p:nvSpPr>
        <p:spPr>
          <a:xfrm>
            <a:off x="7859452" y="2131419"/>
            <a:ext cx="19228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“A Cypher Age”</a:t>
            </a:r>
          </a:p>
        </p:txBody>
      </p:sp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E5F9C27E-791B-E849-AF4E-647C3E980DA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6247513" y="3680757"/>
            <a:ext cx="4018867" cy="2473149"/>
          </a:xfr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5342" y="1500188"/>
            <a:ext cx="6858000" cy="385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0110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icture 51">
            <a:extLst>
              <a:ext uri="{FF2B5EF4-FFF2-40B4-BE49-F238E27FC236}">
                <a16:creationId xmlns:a16="http://schemas.microsoft.com/office/drawing/2014/main" id="{94C5A5C9-03D2-4BD3-8BC5-E622CA425B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08E6189F-A801-497D-999C-D0DF5FE603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0F252CC5-559C-4D2E-A15E-2F89ADB5CD4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CEB5A4A1-B219-4707-9C52-75FF84EE5AFD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2A810C49-C646-4730-A431-360DD738BAD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7934348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480CD88E-18F3-4C54-864F-01552CC0635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41881" y="0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84AE6999-384F-4CB5-A20E-0CE379EC1700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191282" y="3262852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 useBgFill="1">
        <p:nvSpPr>
          <p:cNvPr id="66" name="Rectangle 65">
            <a:extLst>
              <a:ext uri="{FF2B5EF4-FFF2-40B4-BE49-F238E27FC236}">
                <a16:creationId xmlns:a16="http://schemas.microsoft.com/office/drawing/2014/main" id="{0DA591BB-856F-4028-9375-4767FD48779F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9867" cy="6855282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5B309F6C-5F39-468F-9FE4-83128C9ACB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94" y="2105202"/>
            <a:ext cx="9360205" cy="4752798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AD83304E-A55C-4797-A392-1C26182AF43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867" cy="6858000"/>
          </a:xfrm>
          <a:prstGeom prst="rect">
            <a:avLst/>
          </a:prstGeom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7BB67D75-60C5-4BD3-80C2-ADBB5B52AAFE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7533" y="0"/>
            <a:ext cx="10378001" cy="6858000"/>
          </a:xfrm>
          <a:prstGeom prst="rect">
            <a:avLst/>
          </a:prstGeom>
          <a:solidFill>
            <a:schemeClr val="bg2">
              <a:alpha val="9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079F1C13-F865-4279-8EDD-20808C0A1D0A}"/>
              </a:ext>
            </a:extLst>
          </p:cNvPr>
          <p:cNvSpPr txBox="1"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51939" y="3265639"/>
            <a:ext cx="4156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spcAft>
                <a:spcPts val="600"/>
              </a:spcAft>
            </a:pPr>
            <a:r>
              <a:rPr lang="en-US" sz="2400" dirty="0">
                <a:solidFill>
                  <a:schemeClr val="accent6"/>
                </a:solidFill>
                <a:latin typeface="Wingdings 3" panose="05040102010807070707" pitchFamily="18" charset="2"/>
              </a:rPr>
              <a:t>z</a:t>
            </a:r>
            <a:endParaRPr lang="en-US" sz="2400" dirty="0">
              <a:solidFill>
                <a:schemeClr val="accent6"/>
              </a:solidFill>
              <a:latin typeface="MS Shell Dlg 2" panose="020B0604030504040204" pitchFamily="34" charset="0"/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9E76D5A-93F4-47FB-8F93-2864978DB878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64174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4AC5A1B9-5DCA-4106-93BD-FE0A7FC7FDEB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62042" y="0"/>
            <a:ext cx="45719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Content Placeholder 8" descr="https://access.redhat.com/sites/default/files/styles/large/public/enigmamachinelabeled.jpg?itok=ByQcn9N6">
            <a:extLst>
              <a:ext uri="{FF2B5EF4-FFF2-40B4-BE49-F238E27FC236}">
                <a16:creationId xmlns:a16="http://schemas.microsoft.com/office/drawing/2014/main" id="{8A407386-0A7D-A84A-9AE8-4689AE392A1D}"/>
              </a:ext>
            </a:extLst>
          </p:cNvPr>
          <p:cNvPicPr>
            <a:picLocks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52" r="10036" b="2"/>
          <a:stretch/>
        </p:blipFill>
        <p:spPr bwMode="auto">
          <a:xfrm>
            <a:off x="5442364" y="643493"/>
            <a:ext cx="2487794" cy="5564284"/>
          </a:xfrm>
          <a:prstGeom prst="rect">
            <a:avLst/>
          </a:prstGeom>
          <a:noFill/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pic>
        <p:nvPicPr>
          <p:cNvPr id="16" name="Content Placeholder 3" descr="Comanche Code Talkers">
            <a:hlinkClick r:id="rId6"/>
            <a:extLst>
              <a:ext uri="{FF2B5EF4-FFF2-40B4-BE49-F238E27FC236}">
                <a16:creationId xmlns:a16="http://schemas.microsoft.com/office/drawing/2014/main" id="{24BCA6D9-9983-6A41-A0AD-5C8A320AE8E7}"/>
              </a:ext>
            </a:extLst>
          </p:cNvPr>
          <p:cNvPicPr>
            <a:picLocks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96" r="35478" b="1"/>
          <a:stretch/>
        </p:blipFill>
        <p:spPr bwMode="auto">
          <a:xfrm>
            <a:off x="8254275" y="647191"/>
            <a:ext cx="2487794" cy="5564284"/>
          </a:xfrm>
          <a:prstGeom prst="rect">
            <a:avLst/>
          </a:prstGeom>
          <a:noFill/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  <p:sp>
        <p:nvSpPr>
          <p:cNvPr id="80" name="Rectangle 79">
            <a:extLst>
              <a:ext uri="{FF2B5EF4-FFF2-40B4-BE49-F238E27FC236}">
                <a16:creationId xmlns:a16="http://schemas.microsoft.com/office/drawing/2014/main" id="{C3D18C4C-12ED-4808-BED3-F3BD8B6B89A7}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7666" y="-2718"/>
            <a:ext cx="27432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14F56FA-3FA9-EC4E-9CD1-0BD9DE8D17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9804" y="3428998"/>
            <a:ext cx="2798825" cy="226855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/>
              <a:t>Ciphers of the Modern Era (WWII)</a:t>
            </a:r>
          </a:p>
        </p:txBody>
      </p:sp>
    </p:spTree>
    <p:extLst>
      <p:ext uri="{BB962C8B-B14F-4D97-AF65-F5344CB8AC3E}">
        <p14:creationId xmlns:p14="http://schemas.microsoft.com/office/powerpoint/2010/main" val="41940790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extLst/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DAA7E5-38BA-644C-99FA-D705085AA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8722" y="0"/>
            <a:ext cx="8445357" cy="883524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dirty="0"/>
              <a:t>Contemporary Digital Ciphers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3CB2E5A-4830-9341-8208-B64F598000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2245" y="1377863"/>
            <a:ext cx="10188068" cy="4461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148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4D3779-BAD4-4D4B-A805-6C20C14FBE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4032" y="291221"/>
            <a:ext cx="7958331" cy="1077229"/>
          </a:xfrm>
        </p:spPr>
        <p:txBody>
          <a:bodyPr/>
          <a:lstStyle/>
          <a:p>
            <a:r>
              <a:rPr lang="en-US" dirty="0"/>
              <a:t>A bit about Steganography</a:t>
            </a:r>
            <a:br>
              <a:rPr lang="en-US" dirty="0"/>
            </a:br>
            <a:r>
              <a:rPr lang="en-US" sz="1800" dirty="0"/>
              <a:t>“security through obscurity”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99B7DE0-FC86-AC4E-B95F-7CFD010C3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5219" y="0"/>
            <a:ext cx="3857625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2844" y="1242430"/>
            <a:ext cx="6284332" cy="353493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88678C-D407-DA4A-879A-047F7DA5F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9648" y="4919381"/>
            <a:ext cx="3231725" cy="1850162"/>
          </a:xfrm>
          <a:prstGeom prst="rect">
            <a:avLst/>
          </a:prstGeom>
          <a:ln>
            <a:gradFill flip="none" rotWithShape="1">
              <a:gsLst>
                <a:gs pos="86000">
                  <a:schemeClr val="accent6">
                    <a:lumMod val="67000"/>
                  </a:schemeClr>
                </a:gs>
                <a:gs pos="20000">
                  <a:schemeClr val="accent6">
                    <a:lumMod val="97000"/>
                    <a:lumOff val="3000"/>
                  </a:schemeClr>
                </a:gs>
                <a:gs pos="100000">
                  <a:schemeClr val="accent6">
                    <a:lumMod val="60000"/>
                    <a:lumOff val="40000"/>
                  </a:schemeClr>
                </a:gs>
              </a:gsLst>
              <a:lin ang="16200000" scaled="1"/>
              <a:tileRect/>
            </a:gradFill>
          </a:ln>
          <a:effectLst>
            <a:innerShdw blurRad="127000">
              <a:prstClr val="black">
                <a:alpha val="90000"/>
              </a:prstClr>
            </a:innerShdw>
          </a:effectLst>
        </p:spPr>
      </p:pic>
    </p:spTree>
    <p:extLst>
      <p:ext uri="{BB962C8B-B14F-4D97-AF65-F5344CB8AC3E}">
        <p14:creationId xmlns:p14="http://schemas.microsoft.com/office/powerpoint/2010/main" val="1920864954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adison">
  <a:themeElements>
    <a:clrScheme name="Madison">
      <a:dk1>
        <a:sysClr val="windowText" lastClr="000000"/>
      </a:dk1>
      <a:lt1>
        <a:sysClr val="window" lastClr="FFFFFF"/>
      </a:lt1>
      <a:dk2>
        <a:srgbClr val="1F282E"/>
      </a:dk2>
      <a:lt2>
        <a:srgbClr val="C2F5FC"/>
      </a:lt2>
      <a:accent1>
        <a:srgbClr val="4091F3"/>
      </a:accent1>
      <a:accent2>
        <a:srgbClr val="8BBCF1"/>
      </a:accent2>
      <a:accent3>
        <a:srgbClr val="CB6A6A"/>
      </a:accent3>
      <a:accent4>
        <a:srgbClr val="C567AF"/>
      </a:accent4>
      <a:accent5>
        <a:srgbClr val="A684F9"/>
      </a:accent5>
      <a:accent6>
        <a:srgbClr val="A9ACEE"/>
      </a:accent6>
      <a:hlink>
        <a:srgbClr val="6D9CC5"/>
      </a:hlink>
      <a:folHlink>
        <a:srgbClr val="6D82A0"/>
      </a:folHlink>
    </a:clrScheme>
    <a:fontScheme name="Madison">
      <a:maj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Madison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alpha val="88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4000"/>
                <a:satMod val="130000"/>
                <a:lumMod val="92000"/>
              </a:schemeClr>
            </a:gs>
            <a:gs pos="100000">
              <a:schemeClr val="phClr">
                <a:shade val="76000"/>
                <a:satMod val="130000"/>
                <a:lumMod val="8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dison" id="{025CB5FB-2DD3-45EE-B6F0-CC461540EB19}" vid="{178B2DAB-5DDE-4060-A857-D2E1CDA9250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{8AD22ACD-BDF4-1842-BB9A-B1F079E65F22}tf16401378</Template>
  <TotalTime>21498</TotalTime>
  <Words>666</Words>
  <Application>Microsoft Macintosh PowerPoint</Application>
  <PresentationFormat>Widescreen</PresentationFormat>
  <Paragraphs>81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Al Bayan Plain</vt:lpstr>
      <vt:lpstr>Arial</vt:lpstr>
      <vt:lpstr>MS Shell Dlg 2</vt:lpstr>
      <vt:lpstr>Wingdings</vt:lpstr>
      <vt:lpstr>Wingdings 3</vt:lpstr>
      <vt:lpstr>Madison</vt:lpstr>
      <vt:lpstr>Cryptography</vt:lpstr>
      <vt:lpstr>PowerPoint Presentation</vt:lpstr>
      <vt:lpstr>PowerPoint Presentation</vt:lpstr>
      <vt:lpstr>Ancient Ciphers</vt:lpstr>
      <vt:lpstr>Ciphers of the Middle Ages &amp; Renaissance</vt:lpstr>
      <vt:lpstr>Ciphers of the Early Modern Era</vt:lpstr>
      <vt:lpstr>Ciphers of the Modern Era (WWII)</vt:lpstr>
      <vt:lpstr>Contemporary Digital Ciphers</vt:lpstr>
      <vt:lpstr>A bit about Steganography “security through obscurity”</vt:lpstr>
      <vt:lpstr>Contemporary Steganography</vt:lpstr>
      <vt:lpstr>Cryptography as Education</vt:lpstr>
      <vt:lpstr>What I’ve Missed</vt:lpstr>
      <vt:lpstr>What we learn about  cryptographic literacies</vt:lpstr>
      <vt:lpstr>Questions for Future Contemplation</vt:lpstr>
      <vt:lpstr>Cipher/Decipher for Yourself </vt:lpstr>
      <vt:lpstr>If you’re interested in understanding the mechanics of Engima…</vt:lpstr>
      <vt:lpstr>Sources</vt:lpstr>
    </vt:vector>
  </TitlesOfParts>
  <Company/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Cryptography</dc:title>
  <dc:creator>Miranda Richards-Egger</dc:creator>
  <cp:lastModifiedBy>Miranda Richards-Egger</cp:lastModifiedBy>
  <cp:revision>74</cp:revision>
  <dcterms:created xsi:type="dcterms:W3CDTF">2018-02-24T16:54:12Z</dcterms:created>
  <dcterms:modified xsi:type="dcterms:W3CDTF">2018-04-02T20:41:34Z</dcterms:modified>
</cp:coreProperties>
</file>