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4" r:id="rId8"/>
    <p:sldId id="263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4228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3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8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41390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8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0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5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2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625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429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48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 userDrawn="1">
          <p15:clr>
            <a:srgbClr val="F26B43"/>
          </p15:clr>
        </p15:guide>
        <p15:guide id="12" orient="horz" pos="1440" userDrawn="1">
          <p15:clr>
            <a:srgbClr val="F26B43"/>
          </p15:clr>
        </p15:guide>
        <p15:guide id="13" orient="horz" pos="3696" userDrawn="1">
          <p15:clr>
            <a:srgbClr val="F26B43"/>
          </p15:clr>
        </p15:guide>
        <p15:guide id="14" orient="horz" pos="432" userDrawn="1">
          <p15:clr>
            <a:srgbClr val="F26B43"/>
          </p15:clr>
        </p15:guide>
        <p15:guide id="15" orient="horz" pos="1512" userDrawn="1">
          <p15:clr>
            <a:srgbClr val="F26B43"/>
          </p15:clr>
        </p15:guide>
        <p15:guide id="16" pos="5184" userDrawn="1">
          <p15:clr>
            <a:srgbClr val="F26B43"/>
          </p15:clr>
        </p15:guide>
        <p15:guide id="17" pos="702" userDrawn="1">
          <p15:clr>
            <a:srgbClr val="F26B43"/>
          </p15:clr>
        </p15:guide>
        <p15:guide id="1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032C-1D3E-470B-84B9-9A1D4D9EB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0701A-11F8-4707-9E20-DA881FE2F3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D510-7CD5-404E-B836-CE89EE103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8326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CB28-EF33-4F5C-859F-BFFF0D5CA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19075"/>
            <a:ext cx="7200900" cy="42483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1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847D-7A07-4A26-BD82-5E35CBF1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736" y="685800"/>
            <a:ext cx="6165908" cy="799051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Tools in AGO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261F3-CFD5-45FC-952B-1AD34F493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4" y="1773382"/>
            <a:ext cx="7566870" cy="481197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Only available with organizational account</a:t>
            </a:r>
          </a:p>
          <a:p>
            <a:r>
              <a:rPr lang="en-US" sz="4000" dirty="0"/>
              <a:t>Select </a:t>
            </a:r>
            <a:r>
              <a:rPr lang="en-US" sz="4000" b="1" dirty="0"/>
              <a:t>only</a:t>
            </a:r>
            <a:r>
              <a:rPr lang="en-US" sz="4000" dirty="0"/>
              <a:t> the layer on which to run the tool</a:t>
            </a:r>
          </a:p>
          <a:p>
            <a:r>
              <a:rPr lang="en-US" sz="4000" dirty="0"/>
              <a:t>Process and manipulate data for analysis</a:t>
            </a:r>
          </a:p>
          <a:p>
            <a:r>
              <a:rPr lang="en-US" sz="4000" dirty="0"/>
              <a:t>Each layer generated must have unique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BB6171-AE80-4A95-84B6-BF02EDBCB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923" y="186223"/>
            <a:ext cx="6484212" cy="63341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4C6AE80-53EF-4CD8-8569-98A4BDC5EFBE}"/>
              </a:ext>
            </a:extLst>
          </p:cNvPr>
          <p:cNvSpPr/>
          <p:nvPr/>
        </p:nvSpPr>
        <p:spPr>
          <a:xfrm rot="1591175">
            <a:off x="5797774" y="3465575"/>
            <a:ext cx="1662546" cy="40072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C042E-CED6-4585-AD40-146A5B305435}"/>
              </a:ext>
            </a:extLst>
          </p:cNvPr>
          <p:cNvSpPr/>
          <p:nvPr/>
        </p:nvSpPr>
        <p:spPr>
          <a:xfrm rot="20438251">
            <a:off x="2068948" y="3226327"/>
            <a:ext cx="1487055" cy="401726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5E2E75-C4A4-43C4-AD4C-0D2C6C2D409B}"/>
              </a:ext>
            </a:extLst>
          </p:cNvPr>
          <p:cNvSpPr/>
          <p:nvPr/>
        </p:nvSpPr>
        <p:spPr>
          <a:xfrm>
            <a:off x="4054764" y="5786087"/>
            <a:ext cx="1524000" cy="4895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AE49AD-9C5F-4F5C-8DD8-AF81D5FA2DA9}"/>
              </a:ext>
            </a:extLst>
          </p:cNvPr>
          <p:cNvSpPr/>
          <p:nvPr/>
        </p:nvSpPr>
        <p:spPr>
          <a:xfrm rot="20123490">
            <a:off x="5895945" y="5680268"/>
            <a:ext cx="1680542" cy="459791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8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A092-E86D-4576-9ECE-D6CFEBAE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08" y="685801"/>
            <a:ext cx="6241409" cy="973183"/>
          </a:xfrm>
        </p:spPr>
        <p:txBody>
          <a:bodyPr/>
          <a:lstStyle/>
          <a:p>
            <a:r>
              <a:rPr lang="en-US" dirty="0"/>
              <a:t>Trace Downstream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766F-CDCC-49B8-BCEE-CFEAD48DE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8" y="1763486"/>
            <a:ext cx="8120543" cy="4628078"/>
          </a:xfrm>
        </p:spPr>
        <p:txBody>
          <a:bodyPr>
            <a:normAutofit/>
          </a:bodyPr>
          <a:lstStyle/>
          <a:p>
            <a:r>
              <a:rPr lang="en-US" dirty="0"/>
              <a:t>Search for layers, world hydro</a:t>
            </a:r>
          </a:p>
          <a:p>
            <a:r>
              <a:rPr lang="en-US" dirty="0"/>
              <a:t>Select World Hydro Reference Overlay from World Water Online, Add</a:t>
            </a:r>
          </a:p>
          <a:p>
            <a:r>
              <a:rPr lang="en-US" dirty="0"/>
              <a:t> Analysis button, Find Locations, Trace Downstream</a:t>
            </a:r>
          </a:p>
          <a:p>
            <a:r>
              <a:rPr lang="en-US" dirty="0"/>
              <a:t>Step 1: Place pin on </a:t>
            </a:r>
            <a:r>
              <a:rPr lang="en-US" b="1" dirty="0"/>
              <a:t>river source</a:t>
            </a:r>
          </a:p>
          <a:p>
            <a:r>
              <a:rPr lang="en-US" dirty="0"/>
              <a:t>Step 2: Accept defaults</a:t>
            </a:r>
          </a:p>
          <a:p>
            <a:r>
              <a:rPr lang="en-US" dirty="0"/>
              <a:t>Step 3: Name the layer.</a:t>
            </a:r>
          </a:p>
          <a:p>
            <a:r>
              <a:rPr lang="en-US" dirty="0"/>
              <a:t>Decide about current map extent</a:t>
            </a:r>
          </a:p>
          <a:p>
            <a:r>
              <a:rPr lang="en-US" dirty="0"/>
              <a:t>Check credits, close that pop-up</a:t>
            </a:r>
          </a:p>
          <a:p>
            <a:r>
              <a:rPr lang="en-US" dirty="0"/>
              <a:t>RUN ANALYSISs</a:t>
            </a:r>
          </a:p>
          <a:p>
            <a:r>
              <a:rPr lang="en-US" dirty="0"/>
              <a:t>Generates a feature layer, can be added to any map</a:t>
            </a:r>
          </a:p>
        </p:txBody>
      </p:sp>
    </p:spTree>
    <p:extLst>
      <p:ext uri="{BB962C8B-B14F-4D97-AF65-F5344CB8AC3E}">
        <p14:creationId xmlns:p14="http://schemas.microsoft.com/office/powerpoint/2010/main" val="31371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A3D64-4FBF-415A-90E3-5370DBEEF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231" y="685800"/>
            <a:ext cx="6878973" cy="824218"/>
          </a:xfrm>
        </p:spPr>
        <p:txBody>
          <a:bodyPr/>
          <a:lstStyle/>
          <a:p>
            <a:r>
              <a:rPr lang="en-US" dirty="0"/>
              <a:t>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893E-7A7A-4030-9C35-363155A60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089" y="1417740"/>
            <a:ext cx="7200900" cy="5092118"/>
          </a:xfrm>
        </p:spPr>
        <p:txBody>
          <a:bodyPr>
            <a:normAutofit/>
          </a:bodyPr>
          <a:lstStyle/>
          <a:p>
            <a:r>
              <a:rPr lang="en-US" dirty="0"/>
              <a:t>Find areas that fall within a given distance from a point or line.</a:t>
            </a:r>
          </a:p>
          <a:p>
            <a:r>
              <a:rPr lang="en-US" dirty="0"/>
              <a:t>Select Analysis tool </a:t>
            </a:r>
            <a:r>
              <a:rPr lang="en-US" b="1" dirty="0"/>
              <a:t>from the layer </a:t>
            </a:r>
            <a:r>
              <a:rPr lang="en-US" dirty="0"/>
              <a:t>you will analyze,</a:t>
            </a:r>
          </a:p>
          <a:p>
            <a:r>
              <a:rPr lang="en-US" dirty="0"/>
              <a:t>Use Proximity, Buffer</a:t>
            </a:r>
          </a:p>
          <a:p>
            <a:r>
              <a:rPr lang="en-US" dirty="0"/>
              <a:t>Step 1: Select the Layer</a:t>
            </a:r>
          </a:p>
          <a:p>
            <a:r>
              <a:rPr lang="en-US" dirty="0"/>
              <a:t>Step 2: Select Distance, Click Options, select type of buffer, Dissolve</a:t>
            </a:r>
          </a:p>
          <a:p>
            <a:r>
              <a:rPr lang="en-US" dirty="0"/>
              <a:t>Step 3: name layer, check credits, keep current map extent checked.</a:t>
            </a:r>
          </a:p>
          <a:p>
            <a:r>
              <a:rPr lang="en-US" dirty="0"/>
              <a:t>RUN ANALYSIS</a:t>
            </a:r>
          </a:p>
        </p:txBody>
      </p:sp>
    </p:spTree>
    <p:extLst>
      <p:ext uri="{BB962C8B-B14F-4D97-AF65-F5344CB8AC3E}">
        <p14:creationId xmlns:p14="http://schemas.microsoft.com/office/powerpoint/2010/main" val="224464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0DC9-0D85-47A6-9564-5012F6853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082" y="400577"/>
            <a:ext cx="6602135" cy="832606"/>
          </a:xfrm>
        </p:spPr>
        <p:txBody>
          <a:bodyPr/>
          <a:lstStyle/>
          <a:p>
            <a:r>
              <a:rPr lang="en-US" dirty="0"/>
              <a:t>Overlay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858D-826D-4CA8-A362-8B8B0555D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233183"/>
            <a:ext cx="7595183" cy="5427675"/>
          </a:xfrm>
        </p:spPr>
        <p:txBody>
          <a:bodyPr>
            <a:normAutofit/>
          </a:bodyPr>
          <a:lstStyle/>
          <a:p>
            <a:r>
              <a:rPr lang="en-US" dirty="0"/>
              <a:t>Add layers from ArcGIS online search</a:t>
            </a:r>
          </a:p>
          <a:p>
            <a:r>
              <a:rPr lang="en-US" dirty="0"/>
              <a:t>Search for Federal Land, select Federal and Tribal Land.</a:t>
            </a:r>
          </a:p>
          <a:p>
            <a:r>
              <a:rPr lang="en-US" dirty="0"/>
              <a:t>Which portions of federal land are within the river buffer? Can you visualize it?</a:t>
            </a:r>
          </a:p>
          <a:p>
            <a:r>
              <a:rPr lang="en-US" dirty="0"/>
              <a:t>Manage data, Overlay Layers.</a:t>
            </a:r>
          </a:p>
          <a:p>
            <a:r>
              <a:rPr lang="en-US" dirty="0"/>
              <a:t>Step 1: Choose input layer—the buffer you created</a:t>
            </a:r>
          </a:p>
          <a:p>
            <a:r>
              <a:rPr lang="en-US" dirty="0"/>
              <a:t>Step 2: Choose the find layer.dd Mines and Mineral Resources layer.</a:t>
            </a:r>
          </a:p>
          <a:p>
            <a:r>
              <a:rPr lang="en-US" dirty="0"/>
              <a:t>Step 3: Choose the Overlay Method. In this case Intersect. Why?</a:t>
            </a:r>
          </a:p>
          <a:p>
            <a:r>
              <a:rPr lang="en-US" dirty="0"/>
              <a:t>Search for and Add the Mines and Mineral Resources layer.</a:t>
            </a:r>
          </a:p>
          <a:p>
            <a:r>
              <a:rPr lang="en-US" dirty="0"/>
              <a:t>You want to find all of the points that are within your river buffer</a:t>
            </a:r>
          </a:p>
          <a:p>
            <a:r>
              <a:rPr lang="en-US" dirty="0"/>
              <a:t>How would do that?</a:t>
            </a:r>
          </a:p>
          <a:p>
            <a:r>
              <a:rPr lang="en-US" dirty="0"/>
              <a:t>How many are there?</a:t>
            </a:r>
          </a:p>
        </p:txBody>
      </p:sp>
    </p:spTree>
    <p:extLst>
      <p:ext uri="{BB962C8B-B14F-4D97-AF65-F5344CB8AC3E}">
        <p14:creationId xmlns:p14="http://schemas.microsoft.com/office/powerpoint/2010/main" val="4596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0D5F-6BC0-46FE-841B-D52EF9D4E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201" y="383797"/>
            <a:ext cx="7200900" cy="815829"/>
          </a:xfrm>
        </p:spPr>
        <p:txBody>
          <a:bodyPr/>
          <a:lstStyle/>
          <a:p>
            <a:r>
              <a:rPr lang="en-US" dirty="0"/>
              <a:t>Overlay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E0626-A9EA-4BD6-9754-52508125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392572"/>
            <a:ext cx="7544849" cy="4474828"/>
          </a:xfrm>
        </p:spPr>
        <p:txBody>
          <a:bodyPr/>
          <a:lstStyle/>
          <a:p>
            <a:r>
              <a:rPr lang="en-US" dirty="0"/>
              <a:t>Developer wants a resort but needs to know which counties are involved.</a:t>
            </a:r>
          </a:p>
          <a:p>
            <a:r>
              <a:rPr lang="en-US" dirty="0"/>
              <a:t>Add USA Counties layer.</a:t>
            </a:r>
          </a:p>
          <a:p>
            <a:r>
              <a:rPr lang="en-US" dirty="0"/>
              <a:t>Intersect river buffer.</a:t>
            </a:r>
          </a:p>
          <a:p>
            <a:r>
              <a:rPr lang="en-US" dirty="0"/>
              <a:t>Have to have same type of features, polygons.</a:t>
            </a:r>
          </a:p>
          <a:p>
            <a:r>
              <a:rPr lang="en-US" dirty="0"/>
              <a:t>Steps 1 and 2:  Select the two</a:t>
            </a:r>
            <a:r>
              <a:rPr lang="en-US" b="1" dirty="0"/>
              <a:t> intersect </a:t>
            </a:r>
            <a:r>
              <a:rPr lang="en-US" dirty="0"/>
              <a:t>layers you generated—counties and federal lands.</a:t>
            </a:r>
          </a:p>
          <a:p>
            <a:r>
              <a:rPr lang="en-US" dirty="0"/>
              <a:t>Choose erase to remove unusable areas.</a:t>
            </a:r>
          </a:p>
          <a:p>
            <a:r>
              <a:rPr lang="en-US" dirty="0"/>
              <a:t>In the study area which county has the most mines?</a:t>
            </a:r>
          </a:p>
        </p:txBody>
      </p:sp>
    </p:spTree>
    <p:extLst>
      <p:ext uri="{BB962C8B-B14F-4D97-AF65-F5344CB8AC3E}">
        <p14:creationId xmlns:p14="http://schemas.microsoft.com/office/powerpoint/2010/main" val="242069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8F062-231C-4DB2-A9A0-71665ADC1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991998"/>
          </a:xfrm>
        </p:spPr>
        <p:txBody>
          <a:bodyPr/>
          <a:lstStyle/>
          <a:p>
            <a:r>
              <a:rPr lang="en-US" dirty="0"/>
              <a:t>Create Watershed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07DA3-A341-4C95-A0B3-64FD4CA76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26796"/>
            <a:ext cx="7200900" cy="5251509"/>
          </a:xfrm>
        </p:spPr>
        <p:txBody>
          <a:bodyPr/>
          <a:lstStyle/>
          <a:p>
            <a:r>
              <a:rPr lang="en-US" dirty="0"/>
              <a:t>World hydro layer</a:t>
            </a:r>
          </a:p>
          <a:p>
            <a:r>
              <a:rPr lang="en-US" dirty="0"/>
              <a:t>Why uncheck </a:t>
            </a:r>
            <a:br>
              <a:rPr lang="en-US" dirty="0"/>
            </a:br>
            <a:r>
              <a:rPr lang="en-US" dirty="0"/>
              <a:t>current map extent?</a:t>
            </a:r>
          </a:p>
          <a:p>
            <a:r>
              <a:rPr lang="en-US" dirty="0"/>
              <a:t>Watch out for tributaries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20D652-EB65-4C51-B063-D91BBD6A9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968" y="1677798"/>
            <a:ext cx="3914775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8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0BB9D-4E91-4148-AAE8-6D141C768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506" y="601910"/>
            <a:ext cx="5739468" cy="960120"/>
          </a:xfrm>
        </p:spPr>
        <p:txBody>
          <a:bodyPr/>
          <a:lstStyle/>
          <a:p>
            <a:r>
              <a:rPr lang="en-US" dirty="0"/>
              <a:t>Interpolate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8C1B-A41F-4582-822B-2ADFCA9EF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562029"/>
            <a:ext cx="7595183" cy="4780047"/>
          </a:xfrm>
        </p:spPr>
        <p:txBody>
          <a:bodyPr/>
          <a:lstStyle/>
          <a:p>
            <a:r>
              <a:rPr lang="en-US" dirty="0"/>
              <a:t>Continuous point data such temperature, precipitation, elevation</a:t>
            </a:r>
          </a:p>
          <a:p>
            <a:r>
              <a:rPr lang="en-US" dirty="0"/>
              <a:t>Point data</a:t>
            </a:r>
          </a:p>
          <a:p>
            <a:r>
              <a:rPr lang="en-US" dirty="0"/>
              <a:t>US Annual precipitation data </a:t>
            </a:r>
            <a:r>
              <a:rPr lang="en-US" dirty="0" err="1"/>
              <a:t>csvb</a:t>
            </a:r>
            <a:endParaRPr lang="en-US" dirty="0"/>
          </a:p>
          <a:p>
            <a:r>
              <a:rPr lang="en-US" dirty="0"/>
              <a:t>Step 1: choose point layer</a:t>
            </a:r>
          </a:p>
          <a:p>
            <a:r>
              <a:rPr lang="en-US" dirty="0"/>
              <a:t>Step 2: Pick field to interpolate</a:t>
            </a:r>
          </a:p>
          <a:p>
            <a:r>
              <a:rPr lang="en-US" dirty="0"/>
              <a:t>Step 3: Keep defaults</a:t>
            </a:r>
          </a:p>
          <a:p>
            <a:r>
              <a:rPr lang="en-US" dirty="0"/>
              <a:t>Options--Choose study area, others default</a:t>
            </a:r>
          </a:p>
          <a:p>
            <a:r>
              <a:rPr lang="en-US" dirty="0"/>
              <a:t>Step 4: Name layer and check credits.</a:t>
            </a:r>
          </a:p>
        </p:txBody>
      </p:sp>
    </p:spTree>
    <p:extLst>
      <p:ext uri="{BB962C8B-B14F-4D97-AF65-F5344CB8AC3E}">
        <p14:creationId xmlns:p14="http://schemas.microsoft.com/office/powerpoint/2010/main" val="28995106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152</TotalTime>
  <Words>416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PowerPoint Presentation</vt:lpstr>
      <vt:lpstr>Analysis Tools in AGO</vt:lpstr>
      <vt:lpstr>PowerPoint Presentation</vt:lpstr>
      <vt:lpstr>Trace Downstream</vt:lpstr>
      <vt:lpstr>Buffer</vt:lpstr>
      <vt:lpstr>Overlay</vt:lpstr>
      <vt:lpstr>Overlay Again</vt:lpstr>
      <vt:lpstr>Create Watershed</vt:lpstr>
      <vt:lpstr>Interpolate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Georgeanne Hribar1</dc:creator>
  <cp:lastModifiedBy>Georgeanne Hribar1</cp:lastModifiedBy>
  <cp:revision>19</cp:revision>
  <dcterms:created xsi:type="dcterms:W3CDTF">2018-03-08T17:02:13Z</dcterms:created>
  <dcterms:modified xsi:type="dcterms:W3CDTF">2018-03-08T19:34:48Z</dcterms:modified>
</cp:coreProperties>
</file>