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9"/>
  </p:notesMasterIdLst>
  <p:sldIdLst>
    <p:sldId id="256" r:id="rId2"/>
    <p:sldId id="265" r:id="rId3"/>
    <p:sldId id="257" r:id="rId4"/>
    <p:sldId id="270" r:id="rId5"/>
    <p:sldId id="258" r:id="rId6"/>
    <p:sldId id="259" r:id="rId7"/>
    <p:sldId id="271" r:id="rId8"/>
    <p:sldId id="273" r:id="rId9"/>
    <p:sldId id="266" r:id="rId10"/>
    <p:sldId id="260" r:id="rId11"/>
    <p:sldId id="263" r:id="rId12"/>
    <p:sldId id="276" r:id="rId13"/>
    <p:sldId id="268" r:id="rId14"/>
    <p:sldId id="275" r:id="rId15"/>
    <p:sldId id="272" r:id="rId16"/>
    <p:sldId id="261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6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196"/>
    </p:cViewPr>
  </p:sorter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C10D8-A55F-4929-8F41-77D23C7E38B3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B6F6E-F054-4F78-A589-396B03FD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5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B6F6E-F054-4F78-A589-396B03FDEE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6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3663BBFF-77C1-4BF1-A3B2-2505841100BA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78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2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49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855-5B08-4570-810C-DE4498675D2C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1038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1A-3400-4A09-B018-5620D6ADA4AF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84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53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46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599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ltGray"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C05854CA-19F4-4771-B6A2-DA5C0742B220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2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3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3B40B886-74BB-4D5E-9EA9-584482FE40E6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49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7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4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90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5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268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maps.arcgis.com/home/webmap/viewer.html?webmap=c362ff5118494a7fb84d55805245782b" TargetMode="External"/><Relationship Id="rId2" Type="http://schemas.openxmlformats.org/officeDocument/2006/relationships/hyperlink" Target="http://education.maps.arcgis.com/home/group.html?id=39505ed571d646c8b66ecccadbc386e4#overvie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orfolkps.maps.arcgis.com/" TargetMode="External"/><Relationship Id="rId2" Type="http://schemas.openxmlformats.org/officeDocument/2006/relationships/hyperlink" Target="http://vbcps.maps.arcgi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ga.maps.arcgis.com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sites.wp.odu.edu/MapsRU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wp.odu.edu/MapsRUS/wp-content/uploads/sites/1329/2017/09/How-to-retrieve-a-GeoInquiry-map.doc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XrU8GX7man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arcgis.com/home/webmap/viewer.html?webmap=d203ffa697a947b99ef6e568a189f09f&amp;extent=-133.8135,-58.4045,180,76.45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gis.com/apps/presentation/index.html?webmap=1bda057ffebd42ed8ef4e18911d0d5c6" TargetMode="External"/><Relationship Id="rId2" Type="http://schemas.openxmlformats.org/officeDocument/2006/relationships/hyperlink" Target="http://storymaps.esri.com/stories/LandsatCompar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empsodc.maps.arcgis.com/apps/MapJournal/index.html?appid=9187706ceb8f473980a4d0e2a010b38a" TargetMode="External"/><Relationship Id="rId5" Type="http://schemas.openxmlformats.org/officeDocument/2006/relationships/hyperlink" Target="http://www.arcgis.com/home/webmap/viewer.html?webmap=56389518e32c433886714da685755023" TargetMode="External"/><Relationship Id="rId4" Type="http://schemas.openxmlformats.org/officeDocument/2006/relationships/hyperlink" Target="http://k12.maps.arcgis.com/home/webmap/viewer.html?webmap=6b06773e7d0c4a889d66d359082a588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arcg.is/01Lub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Maps are More than Location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43526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Georgeanne  Hribar, </a:t>
            </a:r>
            <a:r>
              <a:rPr lang="en-US" dirty="0" err="1" smtClean="0"/>
              <a:t>Ed.D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Christina </a:t>
            </a:r>
            <a:r>
              <a:rPr lang="en-US" dirty="0" err="1" smtClean="0"/>
              <a:t>Troxell</a:t>
            </a:r>
            <a:r>
              <a:rPr lang="en-US" dirty="0" smtClean="0"/>
              <a:t>, ODC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 based 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3"/>
            <a:ext cx="8275320" cy="3812468"/>
          </a:xfrm>
        </p:spPr>
        <p:txBody>
          <a:bodyPr>
            <a:normAutofit fontScale="47500" lnSpcReduction="20000"/>
          </a:bodyPr>
          <a:lstStyle/>
          <a:p>
            <a:r>
              <a:rPr lang="en-US" sz="5800" dirty="0"/>
              <a:t>Concrete observations</a:t>
            </a:r>
          </a:p>
          <a:p>
            <a:r>
              <a:rPr lang="en-US" sz="5800" dirty="0"/>
              <a:t>Recognition of spatial patterns</a:t>
            </a:r>
          </a:p>
          <a:p>
            <a:r>
              <a:rPr lang="en-US" sz="5800" dirty="0"/>
              <a:t>Comparison of “what’s there?”</a:t>
            </a:r>
          </a:p>
          <a:p>
            <a:r>
              <a:rPr lang="en-US" sz="5800" dirty="0"/>
              <a:t>Analysis of map’s data</a:t>
            </a:r>
          </a:p>
          <a:p>
            <a:r>
              <a:rPr lang="en-US" sz="5800" dirty="0"/>
              <a:t>Create and test hypotheses</a:t>
            </a:r>
          </a:p>
          <a:p>
            <a:r>
              <a:rPr lang="en-US" sz="5800" dirty="0"/>
              <a:t>Propose possible explanations for “why there?”</a:t>
            </a:r>
          </a:p>
          <a:p>
            <a:r>
              <a:rPr lang="en-US" sz="5800" dirty="0"/>
              <a:t>To whom </a:t>
            </a:r>
            <a:r>
              <a:rPr lang="en-US" sz="5800" dirty="0" smtClean="0"/>
              <a:t>would </a:t>
            </a:r>
            <a:r>
              <a:rPr lang="en-US" sz="5800" dirty="0"/>
              <a:t>this information be useful</a:t>
            </a:r>
          </a:p>
          <a:p>
            <a:r>
              <a:rPr lang="en-US" sz="5800" dirty="0"/>
              <a:t>Present findings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12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in your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39" y="2435933"/>
            <a:ext cx="6887389" cy="3599316"/>
          </a:xfrm>
        </p:spPr>
        <p:txBody>
          <a:bodyPr/>
          <a:lstStyle/>
          <a:p>
            <a:r>
              <a:rPr lang="en-US" dirty="0" err="1">
                <a:hlinkClick r:id="rId2"/>
              </a:rPr>
              <a:t>GeoInquiries</a:t>
            </a:r>
            <a:r>
              <a:rPr lang="en-US" dirty="0"/>
              <a:t>™</a:t>
            </a:r>
          </a:p>
          <a:p>
            <a:pPr lvl="1"/>
            <a:r>
              <a:rPr lang="en-US" sz="2400" dirty="0"/>
              <a:t>One computer</a:t>
            </a:r>
          </a:p>
          <a:p>
            <a:pPr lvl="1"/>
            <a:r>
              <a:rPr lang="en-US" sz="2400" dirty="0"/>
              <a:t>15 minutes</a:t>
            </a:r>
          </a:p>
          <a:p>
            <a:pPr lvl="1"/>
            <a:r>
              <a:rPr lang="en-US" sz="2400" dirty="0"/>
              <a:t>Introduce a topic/key content</a:t>
            </a:r>
          </a:p>
          <a:p>
            <a:pPr lvl="1"/>
            <a:r>
              <a:rPr lang="en-US" sz="2400" dirty="0">
                <a:hlinkClick r:id="rId3"/>
              </a:rPr>
              <a:t>Pre-prepared maps</a:t>
            </a:r>
            <a:endParaRPr lang="en-US" sz="2400" dirty="0"/>
          </a:p>
          <a:p>
            <a:pPr lvl="1"/>
            <a:r>
              <a:rPr lang="en-US" sz="2400" dirty="0"/>
              <a:t>Guiding questions</a:t>
            </a:r>
          </a:p>
          <a:p>
            <a:pPr lvl="1"/>
            <a:r>
              <a:rPr lang="en-US" sz="2400" dirty="0"/>
              <a:t>No account required to access maps</a:t>
            </a:r>
          </a:p>
          <a:p>
            <a:pPr lvl="1"/>
            <a:r>
              <a:rPr lang="en-US" sz="2400" dirty="0"/>
              <a:t>To save maps, account is needed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Controls who can see the map</a:t>
            </a:r>
          </a:p>
          <a:p>
            <a:r>
              <a:rPr lang="en-US" dirty="0" smtClean="0"/>
              <a:t>Default is private</a:t>
            </a:r>
          </a:p>
          <a:p>
            <a:r>
              <a:rPr lang="en-US" dirty="0" smtClean="0"/>
              <a:t>Share with a group</a:t>
            </a:r>
          </a:p>
          <a:p>
            <a:r>
              <a:rPr lang="en-US" dirty="0" smtClean="0"/>
              <a:t>Share with  the org</a:t>
            </a:r>
          </a:p>
          <a:p>
            <a:r>
              <a:rPr lang="en-US" dirty="0" smtClean="0"/>
              <a:t>Share with the public</a:t>
            </a:r>
          </a:p>
          <a:p>
            <a:endParaRPr lang="en-US" dirty="0"/>
          </a:p>
          <a:p>
            <a:r>
              <a:rPr lang="en-US" dirty="0" smtClean="0"/>
              <a:t>Protecting student identity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62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. . 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Access the Contents panel?</a:t>
            </a:r>
          </a:p>
          <a:p>
            <a:r>
              <a:rPr lang="en-US" dirty="0"/>
              <a:t>Turn on a layer? </a:t>
            </a:r>
          </a:p>
          <a:p>
            <a:r>
              <a:rPr lang="en-US" dirty="0"/>
              <a:t>Zoom to ?</a:t>
            </a:r>
          </a:p>
          <a:p>
            <a:r>
              <a:rPr lang="en-US" dirty="0"/>
              <a:t>Turn off a layer?</a:t>
            </a:r>
          </a:p>
          <a:p>
            <a:r>
              <a:rPr lang="en-US" dirty="0"/>
              <a:t>Find which tools work on the layer?</a:t>
            </a:r>
          </a:p>
          <a:p>
            <a:r>
              <a:rPr lang="en-US" dirty="0"/>
              <a:t>Open the legend with the map</a:t>
            </a:r>
          </a:p>
          <a:p>
            <a:r>
              <a:rPr lang="en-US" dirty="0"/>
              <a:t>Switch </a:t>
            </a:r>
            <a:r>
              <a:rPr lang="en-US" dirty="0" err="1"/>
              <a:t>basemaps</a:t>
            </a:r>
            <a:endParaRPr lang="en-US" dirty="0"/>
          </a:p>
          <a:p>
            <a:r>
              <a:rPr lang="en-US" dirty="0"/>
              <a:t>Use a bookmark?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110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Orgs to explore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hlinkClick r:id="rId2"/>
              </a:rPr>
              <a:t>http://vbcps.maps.arcgis.com</a:t>
            </a:r>
            <a:endParaRPr lang="en-US" sz="3200" dirty="0"/>
          </a:p>
          <a:p>
            <a:r>
              <a:rPr lang="en-US" sz="3200" dirty="0">
                <a:hlinkClick r:id="rId3"/>
              </a:rPr>
              <a:t>http://norfolkps.maps.arcgis.com</a:t>
            </a:r>
            <a:endParaRPr lang="en-US" sz="3200" dirty="0"/>
          </a:p>
          <a:p>
            <a:r>
              <a:rPr lang="en-US" sz="3200" dirty="0">
                <a:hlinkClick r:id="rId4"/>
              </a:rPr>
              <a:t>http://vga.maps.arcgis.com</a:t>
            </a:r>
            <a:endParaRPr lang="en-US" sz="3200" dirty="0"/>
          </a:p>
          <a:p>
            <a:r>
              <a:rPr lang="en-US" sz="3200" dirty="0"/>
              <a:t>http://</a:t>
            </a:r>
          </a:p>
          <a:p>
            <a:endParaRPr lang="en-US" dirty="0"/>
          </a:p>
          <a:p>
            <a:r>
              <a:rPr lang="en-US" dirty="0"/>
              <a:t>Notice the pattern?</a:t>
            </a:r>
          </a:p>
        </p:txBody>
      </p:sp>
    </p:spTree>
    <p:extLst>
      <p:ext uri="{BB962C8B-B14F-4D97-AF65-F5344CB8AC3E}">
        <p14:creationId xmlns:p14="http://schemas.microsoft.com/office/powerpoint/2010/main" val="1557161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 R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435933"/>
            <a:ext cx="8008620" cy="3599316"/>
          </a:xfrm>
        </p:spPr>
        <p:txBody>
          <a:bodyPr/>
          <a:lstStyle/>
          <a:p>
            <a:r>
              <a:rPr lang="en-US" dirty="0"/>
              <a:t>Access handouts, links to </a:t>
            </a:r>
            <a:r>
              <a:rPr lang="en-US" dirty="0" err="1"/>
              <a:t>GeoInquiries</a:t>
            </a:r>
            <a:r>
              <a:rPr lang="en-US" dirty="0"/>
              <a:t> and more</a:t>
            </a:r>
          </a:p>
          <a:p>
            <a:r>
              <a:rPr lang="en-US" sz="4800" dirty="0">
                <a:hlinkClick r:id="rId2"/>
              </a:rPr>
              <a:t>http://sites.wp.odu.edu</a:t>
            </a:r>
            <a:br>
              <a:rPr lang="en-US" sz="4800" dirty="0">
                <a:hlinkClick r:id="rId2"/>
              </a:rPr>
            </a:br>
            <a:r>
              <a:rPr lang="en-US" sz="4800" dirty="0">
                <a:hlinkClick r:id="rId2"/>
              </a:rPr>
              <a:t>/MapsRUS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18080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ODCAR – Consistent Process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4060" y="2814576"/>
            <a:ext cx="3718882" cy="27068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1639" y="2351336"/>
            <a:ext cx="410132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Observe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Describe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Compare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Analyze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Reflect</a:t>
            </a:r>
          </a:p>
        </p:txBody>
      </p:sp>
    </p:spTree>
    <p:extLst>
      <p:ext uri="{BB962C8B-B14F-4D97-AF65-F5344CB8AC3E}">
        <p14:creationId xmlns:p14="http://schemas.microsoft.com/office/powerpoint/2010/main" val="79156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How to Retrieve a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Retrieve a </a:t>
            </a:r>
            <a:r>
              <a:rPr lang="en-US" dirty="0" err="1"/>
              <a:t>GeoInquiry</a:t>
            </a:r>
            <a:r>
              <a:rPr lang="en-US" dirty="0"/>
              <a:t> map</a:t>
            </a:r>
          </a:p>
          <a:p>
            <a:r>
              <a:rPr lang="en-US" dirty="0"/>
              <a:t>Create a presentation</a:t>
            </a:r>
          </a:p>
          <a:p>
            <a:pPr lvl="1"/>
            <a:r>
              <a:rPr lang="en-US" dirty="0"/>
              <a:t>Select areas of the map to feature</a:t>
            </a:r>
          </a:p>
          <a:p>
            <a:pPr lvl="1"/>
            <a:r>
              <a:rPr lang="en-US" dirty="0"/>
              <a:t>Add text</a:t>
            </a:r>
          </a:p>
          <a:p>
            <a:pPr lvl="1"/>
            <a:r>
              <a:rPr lang="en-US" dirty="0"/>
              <a:t>Pose questions</a:t>
            </a:r>
          </a:p>
          <a:p>
            <a:pPr lvl="1"/>
            <a:r>
              <a:rPr lang="en-US" dirty="0"/>
              <a:t>Change </a:t>
            </a:r>
            <a:r>
              <a:rPr lang="en-US" dirty="0" err="1"/>
              <a:t>basemap</a:t>
            </a:r>
            <a:endParaRPr lang="en-US" dirty="0"/>
          </a:p>
          <a:p>
            <a:pPr lvl="1"/>
            <a:r>
              <a:rPr lang="en-US" dirty="0"/>
              <a:t>Share</a:t>
            </a:r>
          </a:p>
        </p:txBody>
      </p:sp>
    </p:spTree>
    <p:extLst>
      <p:ext uri="{BB962C8B-B14F-4D97-AF65-F5344CB8AC3E}">
        <p14:creationId xmlns:p14="http://schemas.microsoft.com/office/powerpoint/2010/main" val="4063739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EVERYTHING </a:t>
            </a:r>
            <a:r>
              <a:rPr lang="en-US" dirty="0"/>
              <a:t>occurs in time and space.</a:t>
            </a:r>
          </a:p>
          <a:p>
            <a:r>
              <a:rPr lang="en-US" dirty="0"/>
              <a:t>Maps form the basis for </a:t>
            </a:r>
            <a:r>
              <a:rPr lang="en-US" b="1" dirty="0"/>
              <a:t>inquiry.</a:t>
            </a:r>
          </a:p>
          <a:p>
            <a:r>
              <a:rPr lang="en-US" dirty="0"/>
              <a:t>Inquiry unlocks </a:t>
            </a:r>
            <a:r>
              <a:rPr lang="en-US" b="1" dirty="0"/>
              <a:t>meaning.</a:t>
            </a:r>
          </a:p>
          <a:p>
            <a:r>
              <a:rPr lang="en-US" dirty="0"/>
              <a:t>Interaction with maps </a:t>
            </a:r>
            <a:r>
              <a:rPr lang="en-US" b="1" dirty="0"/>
              <a:t>engages</a:t>
            </a:r>
            <a:r>
              <a:rPr lang="en-US" dirty="0"/>
              <a:t> students.</a:t>
            </a:r>
          </a:p>
          <a:p>
            <a:r>
              <a:rPr lang="en-US" dirty="0"/>
              <a:t>The use of GIS requires </a:t>
            </a:r>
            <a:r>
              <a:rPr lang="en-US" b="1" dirty="0"/>
              <a:t>critical thinking.</a:t>
            </a:r>
          </a:p>
          <a:p>
            <a:r>
              <a:rPr lang="en-US" dirty="0"/>
              <a:t>Map interpretation is an essential </a:t>
            </a:r>
            <a:r>
              <a:rPr lang="en-US" b="1" dirty="0"/>
              <a:t>literacy</a:t>
            </a:r>
            <a:r>
              <a:rPr lang="en-US" dirty="0"/>
              <a:t> skill.</a:t>
            </a:r>
          </a:p>
          <a:p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621" y="2336873"/>
            <a:ext cx="1853582" cy="337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1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Geographic Information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30193"/>
            <a:ext cx="6887389" cy="3599316"/>
          </a:xfrm>
        </p:spPr>
        <p:txBody>
          <a:bodyPr>
            <a:noAutofit/>
          </a:bodyPr>
          <a:lstStyle/>
          <a:p>
            <a:r>
              <a:rPr lang="en-US" sz="3600" dirty="0"/>
              <a:t>What is a GIS?</a:t>
            </a:r>
          </a:p>
          <a:p>
            <a:r>
              <a:rPr lang="en-US" sz="3600" dirty="0"/>
              <a:t>What is AGO?</a:t>
            </a:r>
          </a:p>
          <a:p>
            <a:r>
              <a:rPr lang="en-US" sz="3600" dirty="0"/>
              <a:t>What software is required?</a:t>
            </a:r>
          </a:p>
          <a:p>
            <a:r>
              <a:rPr lang="en-US" sz="3600" dirty="0"/>
              <a:t>Where are the data stored?</a:t>
            </a:r>
          </a:p>
          <a:p>
            <a:r>
              <a:rPr lang="en-US" sz="3600" dirty="0"/>
              <a:t>When does data become information?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507095"/>
            <a:ext cx="1970535" cy="240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The Science of 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https://youtu.be/XrU8GX7manc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2275522"/>
            <a:ext cx="81343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Dynamic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>
                <a:solidFill>
                  <a:schemeClr val="bg1"/>
                </a:solidFill>
              </a:rPr>
              <a:t>Data at your finger tips</a:t>
            </a:r>
          </a:p>
          <a:p>
            <a:pPr marL="457200" indent="-457200"/>
            <a:r>
              <a:rPr lang="en-US" dirty="0">
                <a:solidFill>
                  <a:schemeClr val="bg1"/>
                </a:solidFill>
                <a:hlinkClick r:id="rId2"/>
              </a:rPr>
              <a:t>Earthquakes and Volcanoes</a:t>
            </a:r>
            <a:endParaRPr lang="en-US" dirty="0">
              <a:solidFill>
                <a:schemeClr val="bg1"/>
              </a:solidFill>
            </a:endParaRPr>
          </a:p>
          <a:p>
            <a:pPr marL="457200" indent="-457200"/>
            <a:r>
              <a:rPr lang="en-US" dirty="0">
                <a:solidFill>
                  <a:schemeClr val="bg1"/>
                </a:solidFill>
              </a:rPr>
              <a:t>Explore relationships</a:t>
            </a:r>
          </a:p>
          <a:p>
            <a:pPr marL="685800" indent="-685800"/>
            <a:endParaRPr lang="en-US" dirty="0">
              <a:solidFill>
                <a:schemeClr val="bg1"/>
              </a:solidFill>
            </a:endParaRPr>
          </a:p>
          <a:p>
            <a:endParaRPr lang="en-US" sz="6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85" y="3723028"/>
            <a:ext cx="3375660" cy="285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960" y="2508387"/>
            <a:ext cx="3176244" cy="379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hlinkClick r:id="rId2"/>
              </a:rPr>
              <a:t>Visualize the Earth</a:t>
            </a:r>
            <a:endParaRPr lang="en-US" sz="3200" dirty="0"/>
          </a:p>
          <a:p>
            <a:r>
              <a:rPr lang="en-US" sz="3200" dirty="0">
                <a:hlinkClick r:id="rId3"/>
              </a:rPr>
              <a:t>Obtain content information</a:t>
            </a:r>
            <a:endParaRPr lang="en-US" sz="3200" dirty="0"/>
          </a:p>
          <a:p>
            <a:r>
              <a:rPr lang="en-US" sz="3200" dirty="0">
                <a:hlinkClick r:id="rId4"/>
              </a:rPr>
              <a:t>Solve problems</a:t>
            </a:r>
            <a:endParaRPr lang="en-US" sz="3200" dirty="0"/>
          </a:p>
          <a:p>
            <a:r>
              <a:rPr lang="en-US" sz="3200" dirty="0">
                <a:hlinkClick r:id="rId5"/>
              </a:rPr>
              <a:t>Create location-based narratives</a:t>
            </a:r>
            <a:endParaRPr lang="en-US" sz="3200" dirty="0"/>
          </a:p>
          <a:p>
            <a:r>
              <a:rPr lang="en-US" sz="3200" dirty="0" smtClean="0">
                <a:hlinkClick r:id="rId6"/>
              </a:rPr>
              <a:t>Organize and present </a:t>
            </a:r>
            <a:r>
              <a:rPr lang="en-US" sz="3200" dirty="0">
                <a:hlinkClick r:id="rId6"/>
              </a:rPr>
              <a:t>information</a:t>
            </a:r>
            <a:endParaRPr lang="en-US" sz="3200" dirty="0"/>
          </a:p>
          <a:p>
            <a:r>
              <a:rPr lang="en-US" sz="3200" dirty="0"/>
              <a:t>Make decisions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1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2397833"/>
            <a:ext cx="6887389" cy="35993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Public—everyone shared login</a:t>
            </a:r>
          </a:p>
          <a:p>
            <a:r>
              <a:rPr lang="en-US" dirty="0"/>
              <a:t>Limited data storage</a:t>
            </a:r>
          </a:p>
          <a:p>
            <a:r>
              <a:rPr lang="en-US" dirty="0"/>
              <a:t>Organization—each user has a unique login</a:t>
            </a:r>
          </a:p>
          <a:p>
            <a:r>
              <a:rPr lang="en-US" dirty="0"/>
              <a:t>Subscription content</a:t>
            </a:r>
          </a:p>
          <a:p>
            <a:r>
              <a:rPr lang="en-US" dirty="0"/>
              <a:t>Larger data uploads</a:t>
            </a:r>
          </a:p>
          <a:p>
            <a:r>
              <a:rPr lang="en-US" dirty="0"/>
              <a:t>Sheltered environment</a:t>
            </a:r>
          </a:p>
          <a:p>
            <a:r>
              <a:rPr lang="en-US" dirty="0"/>
              <a:t>Analysis tools</a:t>
            </a:r>
          </a:p>
          <a:p>
            <a:r>
              <a:rPr lang="en-US" dirty="0"/>
              <a:t>Web App Builder</a:t>
            </a:r>
          </a:p>
        </p:txBody>
      </p:sp>
    </p:spTree>
    <p:extLst>
      <p:ext uri="{BB962C8B-B14F-4D97-AF65-F5344CB8AC3E}">
        <p14:creationId xmlns:p14="http://schemas.microsoft.com/office/powerpoint/2010/main" val="3100291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Annotate a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Collaborate map share content</a:t>
            </a:r>
          </a:p>
          <a:p>
            <a:r>
              <a:rPr lang="en-US" dirty="0" smtClean="0"/>
              <a:t>Use an editable feature service or map notes</a:t>
            </a:r>
          </a:p>
          <a:p>
            <a:r>
              <a:rPr lang="en-US" dirty="0" smtClean="0"/>
              <a:t>No log in required</a:t>
            </a:r>
          </a:p>
          <a:p>
            <a:r>
              <a:rPr lang="en-US" dirty="0" smtClean="0"/>
              <a:t>Add information and images to a location</a:t>
            </a:r>
          </a:p>
          <a:p>
            <a:r>
              <a:rPr lang="en-US" dirty="0" smtClean="0"/>
              <a:t>Provide the context of space</a:t>
            </a:r>
          </a:p>
          <a:p>
            <a:r>
              <a:rPr lang="en-US" dirty="0" smtClean="0"/>
              <a:t>Think about 3 individuals important in  your discipline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1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GeoInquiry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 your eyes. </a:t>
            </a:r>
          </a:p>
          <a:p>
            <a:r>
              <a:rPr lang="en-US" dirty="0"/>
              <a:t>Select a random </a:t>
            </a:r>
            <a:r>
              <a:rPr lang="en-US" dirty="0" err="1"/>
              <a:t>GeoInquiry</a:t>
            </a:r>
            <a:r>
              <a:rPr lang="en-US" dirty="0"/>
              <a:t> from your folder.</a:t>
            </a:r>
          </a:p>
          <a:p>
            <a:r>
              <a:rPr lang="en-US" dirty="0"/>
              <a:t>You may need to copy the URL and paste it in the Browser.</a:t>
            </a:r>
          </a:p>
          <a:p>
            <a:r>
              <a:rPr lang="en-US" dirty="0"/>
              <a:t>15 minutes.</a:t>
            </a:r>
          </a:p>
          <a:p>
            <a:r>
              <a:rPr lang="en-US" dirty="0"/>
              <a:t>Think about what tools you used.</a:t>
            </a:r>
          </a:p>
        </p:txBody>
      </p:sp>
    </p:spTree>
    <p:extLst>
      <p:ext uri="{BB962C8B-B14F-4D97-AF65-F5344CB8AC3E}">
        <p14:creationId xmlns:p14="http://schemas.microsoft.com/office/powerpoint/2010/main" val="58995753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278</TotalTime>
  <Words>436</Words>
  <Application>Microsoft Office PowerPoint</Application>
  <PresentationFormat>On-screen Show (4:3)</PresentationFormat>
  <Paragraphs>114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Trebuchet MS</vt:lpstr>
      <vt:lpstr>Berlin</vt:lpstr>
      <vt:lpstr>Maps are More than Location</vt:lpstr>
      <vt:lpstr>Core Principles</vt:lpstr>
      <vt:lpstr>Geographic Information System</vt:lpstr>
      <vt:lpstr>The Science of Where</vt:lpstr>
      <vt:lpstr>The Dynamic Link</vt:lpstr>
      <vt:lpstr>Uses of GIS</vt:lpstr>
      <vt:lpstr>Accounts</vt:lpstr>
      <vt:lpstr>Annotate a Map</vt:lpstr>
      <vt:lpstr>GeoInquiry</vt:lpstr>
      <vt:lpstr>Problem solving based on</vt:lpstr>
      <vt:lpstr>How to use in your classroom</vt:lpstr>
      <vt:lpstr>Sharing</vt:lpstr>
      <vt:lpstr>Can you . . . </vt:lpstr>
      <vt:lpstr>Orgs to explore</vt:lpstr>
      <vt:lpstr>Maps R US</vt:lpstr>
      <vt:lpstr>ODCAR – Consistent Process</vt:lpstr>
      <vt:lpstr>How to Retrieve a 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Maps are More than Location</dc:title>
  <dc:creator>Georgeanne Hribar</dc:creator>
  <cp:lastModifiedBy>Hribar, Georgeanne C.</cp:lastModifiedBy>
  <cp:revision>30</cp:revision>
  <dcterms:created xsi:type="dcterms:W3CDTF">2017-08-17T20:11:16Z</dcterms:created>
  <dcterms:modified xsi:type="dcterms:W3CDTF">2018-11-28T20:26:02Z</dcterms:modified>
</cp:coreProperties>
</file>