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8"/>
  </p:sldMasterIdLst>
  <p:notesMasterIdLst>
    <p:notesMasterId r:id="rId32"/>
  </p:notesMasterIdLst>
  <p:handoutMasterIdLst>
    <p:handoutMasterId r:id="rId33"/>
  </p:handoutMasterIdLst>
  <p:sldIdLst>
    <p:sldId id="256" r:id="rId19"/>
    <p:sldId id="293" r:id="rId20"/>
    <p:sldId id="292" r:id="rId21"/>
    <p:sldId id="275" r:id="rId22"/>
    <p:sldId id="284" r:id="rId23"/>
    <p:sldId id="302" r:id="rId24"/>
    <p:sldId id="312" r:id="rId25"/>
    <p:sldId id="314" r:id="rId26"/>
    <p:sldId id="258" r:id="rId27"/>
    <p:sldId id="303" r:id="rId28"/>
    <p:sldId id="291" r:id="rId29"/>
    <p:sldId id="271" r:id="rId30"/>
    <p:sldId id="306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21" autoAdjust="0"/>
  </p:normalViewPr>
  <p:slideViewPr>
    <p:cSldViewPr snapToGrid="0">
      <p:cViewPr varScale="1">
        <p:scale>
          <a:sx n="106" d="100"/>
          <a:sy n="106" d="100"/>
        </p:scale>
        <p:origin x="12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1.xml"/><Relationship Id="rId26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2CC2F9-DBA9-4926-B502-879FE6077715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D41CE8-1D77-4884-B80D-BDD54D4EB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55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ABD399-B32E-4A18-88B3-8D72F2818294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5E8516-B82C-48BD-8E73-7900E17DE9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0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8516-B82C-48BD-8E73-7900E17DE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9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8516-B82C-48BD-8E73-7900E17DE9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59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8516-B82C-48BD-8E73-7900E17DE9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39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8516-B82C-48BD-8E73-7900E17DE9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7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30D3-F5A9-4E74-B7B6-70A9505C8133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A921B82-365B-4394-96F6-82FEFEE206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0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30D3-F5A9-4E74-B7B6-70A9505C8133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A921B82-365B-4394-96F6-82FEFEE206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30D3-F5A9-4E74-B7B6-70A9505C8133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A921B82-365B-4394-96F6-82FEFEE206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359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30D3-F5A9-4E74-B7B6-70A9505C8133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A921B82-365B-4394-96F6-82FEFEE206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43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30D3-F5A9-4E74-B7B6-70A9505C8133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A921B82-365B-4394-96F6-82FEFEE206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9729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30D3-F5A9-4E74-B7B6-70A9505C8133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A921B82-365B-4394-96F6-82FEFEE206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61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30D3-F5A9-4E74-B7B6-70A9505C8133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1B82-365B-4394-96F6-82FEFEE206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37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30D3-F5A9-4E74-B7B6-70A9505C8133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1B82-365B-4394-96F6-82FEFEE206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5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30D3-F5A9-4E74-B7B6-70A9505C8133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1B82-365B-4394-96F6-82FEFEE206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30D3-F5A9-4E74-B7B6-70A9505C8133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A921B82-365B-4394-96F6-82FEFEE206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4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30D3-F5A9-4E74-B7B6-70A9505C8133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A921B82-365B-4394-96F6-82FEFEE206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4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30D3-F5A9-4E74-B7B6-70A9505C8133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A921B82-365B-4394-96F6-82FEFEE206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7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30D3-F5A9-4E74-B7B6-70A9505C8133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1B82-365B-4394-96F6-82FEFEE206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1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30D3-F5A9-4E74-B7B6-70A9505C8133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1B82-365B-4394-96F6-82FEFEE206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1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30D3-F5A9-4E74-B7B6-70A9505C8133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1B82-365B-4394-96F6-82FEFEE206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1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30D3-F5A9-4E74-B7B6-70A9505C8133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A921B82-365B-4394-96F6-82FEFEE206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3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630D3-F5A9-4E74-B7B6-70A9505C8133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921B82-365B-4394-96F6-82FEFEE206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6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ebapps-cdn.esri.com/Apps/StepBySte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wp.odu.edu/mapsru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825" y="956803"/>
            <a:ext cx="6535271" cy="288726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 and Virginia Studies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5199" y="4069208"/>
            <a:ext cx="4106305" cy="1326575"/>
          </a:xfrm>
          <a:ln w="254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Elementary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23, 2019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gray">
          <a:xfrm>
            <a:off x="1834417" y="5536642"/>
            <a:ext cx="5917679" cy="876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Georgeanne &amp; Dennis Hribar, </a:t>
            </a:r>
            <a:r>
              <a:rPr lang="en-US" sz="1600" cap="none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Ed.Ds</a:t>
            </a:r>
            <a:endParaRPr lang="en-US" sz="1600" cap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en-US" sz="16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Christina Troxell, Mrs. .</a:t>
            </a:r>
            <a:endParaRPr 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099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33B8-FD6F-43D8-97E0-88C5C7C9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Login?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3F851-47A7-47D1-B439-DE337A4F4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738265"/>
            <a:ext cx="6591985" cy="4172957"/>
          </a:xfrm>
        </p:spPr>
        <p:txBody>
          <a:bodyPr/>
          <a:lstStyle/>
          <a:p>
            <a:r>
              <a:rPr lang="en-US" sz="2000" dirty="0"/>
              <a:t>Publicly shared content can be accessed.</a:t>
            </a:r>
          </a:p>
          <a:p>
            <a:r>
              <a:rPr lang="en-US" sz="2000" dirty="0"/>
              <a:t>Subscription content available. Watch out for Premium Content.</a:t>
            </a:r>
          </a:p>
          <a:p>
            <a:r>
              <a:rPr lang="en-US" sz="2000" dirty="0"/>
              <a:t>Need to be logged in to save work.</a:t>
            </a:r>
          </a:p>
          <a:p>
            <a:pPr lvl="1"/>
            <a:r>
              <a:rPr lang="en-US" sz="2000" dirty="0"/>
              <a:t>Annotate a map</a:t>
            </a:r>
          </a:p>
          <a:p>
            <a:pPr lvl="1"/>
            <a:r>
              <a:rPr lang="en-US" sz="2000" dirty="0"/>
              <a:t>Create a Story Maps</a:t>
            </a:r>
          </a:p>
          <a:p>
            <a:r>
              <a:rPr lang="en-US" sz="2000" dirty="0"/>
              <a:t>Log in </a:t>
            </a:r>
          </a:p>
          <a:p>
            <a:pPr lvl="1"/>
            <a:r>
              <a:rPr lang="en-US" sz="2000" dirty="0"/>
              <a:t>Search for Virginia </a:t>
            </a:r>
            <a:r>
              <a:rPr lang="en-US" sz="2000" dirty="0" err="1"/>
              <a:t>Regions_Elem</a:t>
            </a:r>
            <a:r>
              <a:rPr lang="en-US" sz="2000" dirty="0"/>
              <a:t> WS</a:t>
            </a:r>
          </a:p>
          <a:p>
            <a:pPr lvl="1"/>
            <a:r>
              <a:rPr lang="en-US" sz="2000" dirty="0"/>
              <a:t>Remember the underscore between Regions and Elem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13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9194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Virginia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213" y="1444239"/>
            <a:ext cx="7748187" cy="5153114"/>
          </a:xfrm>
        </p:spPr>
        <p:txBody>
          <a:bodyPr>
            <a:normAutofit/>
          </a:bodyPr>
          <a:lstStyle/>
          <a:p>
            <a:r>
              <a:rPr lang="en-US" sz="2800" dirty="0"/>
              <a:t>Examine the map  </a:t>
            </a:r>
          </a:p>
          <a:p>
            <a:r>
              <a:rPr lang="en-US" sz="2800" b="1" dirty="0"/>
              <a:t>Observe</a:t>
            </a:r>
            <a:r>
              <a:rPr lang="en-US" sz="2800" dirty="0"/>
              <a:t> the data</a:t>
            </a:r>
          </a:p>
          <a:p>
            <a:r>
              <a:rPr lang="en-US" sz="2800" dirty="0"/>
              <a:t>Look for patterns</a:t>
            </a:r>
          </a:p>
          <a:p>
            <a:r>
              <a:rPr lang="en-US" sz="2800" b="1" dirty="0"/>
              <a:t>Describe</a:t>
            </a:r>
            <a:r>
              <a:rPr lang="en-US" sz="2800" dirty="0"/>
              <a:t> the distribution using quadrants</a:t>
            </a:r>
          </a:p>
          <a:p>
            <a:r>
              <a:rPr lang="en-US" sz="2800" b="1" dirty="0"/>
              <a:t>Compare</a:t>
            </a:r>
            <a:r>
              <a:rPr lang="en-US" sz="2800" dirty="0"/>
              <a:t> the regions</a:t>
            </a:r>
          </a:p>
          <a:p>
            <a:r>
              <a:rPr lang="en-US" sz="2800" b="1" dirty="0"/>
              <a:t>Analyze </a:t>
            </a:r>
            <a:r>
              <a:rPr lang="en-US" sz="2800" dirty="0"/>
              <a:t>the relationship between the regions</a:t>
            </a:r>
          </a:p>
          <a:p>
            <a:r>
              <a:rPr lang="en-US" sz="2800" b="1" dirty="0"/>
              <a:t>Reflect</a:t>
            </a:r>
            <a:r>
              <a:rPr lang="en-US" sz="2800" dirty="0"/>
              <a:t> and draw conclusions or state generalizations</a:t>
            </a:r>
          </a:p>
        </p:txBody>
      </p:sp>
    </p:spTree>
    <p:extLst>
      <p:ext uri="{BB962C8B-B14F-4D97-AF65-F5344CB8AC3E}">
        <p14:creationId xmlns:p14="http://schemas.microsoft.com/office/powerpoint/2010/main" val="146430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411" y="2119921"/>
            <a:ext cx="5146461" cy="3743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9989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of Interpreting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1524000"/>
            <a:ext cx="2997105" cy="4339278"/>
          </a:xfrm>
        </p:spPr>
        <p:txBody>
          <a:bodyPr>
            <a:normAutofit/>
          </a:bodyPr>
          <a:lstStyle/>
          <a:p>
            <a:r>
              <a:rPr lang="en-US" sz="4000" b="1" dirty="0"/>
              <a:t>O</a:t>
            </a:r>
            <a:r>
              <a:rPr lang="en-US" sz="3200" dirty="0"/>
              <a:t>bserve</a:t>
            </a:r>
          </a:p>
          <a:p>
            <a:r>
              <a:rPr lang="en-US" sz="4000" b="1" dirty="0"/>
              <a:t>D</a:t>
            </a:r>
            <a:r>
              <a:rPr lang="en-US" sz="3200" dirty="0"/>
              <a:t>escribe</a:t>
            </a:r>
          </a:p>
          <a:p>
            <a:r>
              <a:rPr lang="en-US" sz="4000" b="1" dirty="0"/>
              <a:t>C</a:t>
            </a:r>
            <a:r>
              <a:rPr lang="en-US" sz="3200" dirty="0"/>
              <a:t>ompare</a:t>
            </a:r>
            <a:r>
              <a:rPr lang="en-US" sz="2800" dirty="0"/>
              <a:t> </a:t>
            </a:r>
          </a:p>
          <a:p>
            <a:r>
              <a:rPr lang="en-US" sz="4000" b="1" dirty="0"/>
              <a:t>A</a:t>
            </a:r>
            <a:r>
              <a:rPr lang="en-US" sz="3200" dirty="0"/>
              <a:t>nalyze</a:t>
            </a:r>
          </a:p>
          <a:p>
            <a:r>
              <a:rPr lang="en-US" sz="4000" b="1" dirty="0"/>
              <a:t>R</a:t>
            </a:r>
            <a:r>
              <a:rPr lang="en-US" sz="3200" dirty="0"/>
              <a:t>eflect</a:t>
            </a:r>
          </a:p>
        </p:txBody>
      </p:sp>
      <p:sp>
        <p:nvSpPr>
          <p:cNvPr id="4" name="Rectangle 3"/>
          <p:cNvSpPr/>
          <p:nvPr/>
        </p:nvSpPr>
        <p:spPr>
          <a:xfrm rot="19447200">
            <a:off x="4671832" y="3713517"/>
            <a:ext cx="3968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61135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D2504-49BB-466D-991D-7F6CC25B6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A19D9-02E4-4131-A0C6-D558751EB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453194"/>
            <a:ext cx="6589199" cy="751763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Geographic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Information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(GIS)?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1256232" y="1555335"/>
            <a:ext cx="7278168" cy="505911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dirty="0"/>
              <a:t>A software system where the user inputs and interacts with a variety of spatial data to </a:t>
            </a:r>
          </a:p>
          <a:p>
            <a:pPr marL="520700" indent="-457200"/>
            <a:r>
              <a:rPr lang="en-US" dirty="0"/>
              <a:t>Visualize</a:t>
            </a:r>
          </a:p>
          <a:p>
            <a:pPr marL="520700" indent="-457200"/>
            <a:r>
              <a:rPr lang="en-US" dirty="0"/>
              <a:t>Question</a:t>
            </a:r>
          </a:p>
          <a:p>
            <a:pPr marL="520700" indent="-457200"/>
            <a:r>
              <a:rPr lang="en-US" dirty="0"/>
              <a:t>Analyze</a:t>
            </a:r>
          </a:p>
          <a:p>
            <a:pPr marL="520700" indent="-457200"/>
            <a:r>
              <a:rPr lang="en-US" dirty="0"/>
              <a:t>Interpret</a:t>
            </a:r>
          </a:p>
          <a:p>
            <a:pPr marL="520700" indent="-457200"/>
            <a:r>
              <a:rPr lang="en-US" dirty="0"/>
              <a:t>Reveal relationships, patterns, and trends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690" y="2566061"/>
            <a:ext cx="2539836" cy="20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534" y="544158"/>
            <a:ext cx="6589199" cy="700488"/>
          </a:xfrm>
        </p:spPr>
        <p:txBody>
          <a:bodyPr>
            <a:no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ArcGIS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869" y="1324598"/>
            <a:ext cx="7252531" cy="53411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/>
              <a:t>Cloud-based GIS</a:t>
            </a:r>
          </a:p>
          <a:p>
            <a:r>
              <a:rPr lang="en-US" sz="3200" dirty="0"/>
              <a:t>Hosts your maps</a:t>
            </a:r>
          </a:p>
          <a:p>
            <a:r>
              <a:rPr lang="en-US" sz="3200" dirty="0"/>
              <a:t>Hosts  maps made by</a:t>
            </a:r>
            <a:br>
              <a:rPr lang="en-US" sz="3200" dirty="0"/>
            </a:br>
            <a:r>
              <a:rPr lang="en-US" sz="3200" dirty="0"/>
              <a:t>others</a:t>
            </a:r>
          </a:p>
          <a:p>
            <a:r>
              <a:rPr lang="en-US" sz="3200" dirty="0"/>
              <a:t>Hosts map layers</a:t>
            </a:r>
          </a:p>
          <a:p>
            <a:r>
              <a:rPr lang="en-US" sz="3200" dirty="0"/>
              <a:t>Provides </a:t>
            </a:r>
            <a:r>
              <a:rPr lang="en-US" sz="3200" dirty="0" err="1"/>
              <a:t>basemaps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Users can </a:t>
            </a:r>
          </a:p>
          <a:p>
            <a:r>
              <a:rPr lang="en-US" sz="3200" dirty="0"/>
              <a:t>Add information to a map</a:t>
            </a:r>
          </a:p>
          <a:p>
            <a:r>
              <a:rPr lang="en-US" sz="3200" dirty="0"/>
              <a:t>Explore and represent data a variety of ways (filter,  change symbols)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http://webapps-cdn.esri.com/Apps/StepByStep/</a:t>
            </a:r>
            <a:endParaRPr lang="en-US" sz="24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66" y="405829"/>
            <a:ext cx="1791768" cy="1791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266" y="2299969"/>
            <a:ext cx="1958188" cy="242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6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901" y="1647810"/>
            <a:ext cx="6218646" cy="385155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Everything occurs in time and space.</a:t>
            </a:r>
          </a:p>
          <a:p>
            <a:r>
              <a:rPr lang="en-US" sz="3200" dirty="0"/>
              <a:t>Maps are more than location.</a:t>
            </a:r>
          </a:p>
          <a:p>
            <a:r>
              <a:rPr lang="en-US" sz="3200" dirty="0"/>
              <a:t>Inquiry unlocks meaning.</a:t>
            </a:r>
          </a:p>
          <a:p>
            <a:r>
              <a:rPr lang="en-US" sz="3200" dirty="0"/>
              <a:t>He or she who interacts with the map learns the most.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47" y="1751974"/>
            <a:ext cx="1875207" cy="340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21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617818"/>
            <a:ext cx="4257675" cy="574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9" y="617817"/>
            <a:ext cx="4400652" cy="574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33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BBAF-AB8C-4F56-9EA5-CB4847B3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Virginia </a:t>
            </a:r>
            <a:r>
              <a:rPr lang="en-US" dirty="0" err="1"/>
              <a:t>GeoInquiries</a:t>
            </a:r>
            <a:r>
              <a:rPr lang="en-US" dirty="0"/>
              <a:t> (beta)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782D0-9DA7-4ADF-9B11-C6A45D09D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801640"/>
            <a:ext cx="6591985" cy="410958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GeoInquiry</a:t>
            </a:r>
            <a:r>
              <a:rPr lang="en-US" dirty="0"/>
              <a:t> is a scripted lesson designed for a 15 minute teacher guided map exploration.</a:t>
            </a:r>
          </a:p>
          <a:p>
            <a:r>
              <a:rPr lang="en-US" dirty="0"/>
              <a:t>Introduces students to the tools</a:t>
            </a:r>
          </a:p>
          <a:p>
            <a:r>
              <a:rPr lang="en-US" dirty="0"/>
              <a:t>Provides opportunity to acquire information</a:t>
            </a:r>
          </a:p>
          <a:p>
            <a:r>
              <a:rPr lang="en-US" dirty="0"/>
              <a:t>Supports critical thinking through map analysis</a:t>
            </a:r>
          </a:p>
          <a:p>
            <a:r>
              <a:rPr lang="en-US" dirty="0"/>
              <a:t>Develops spatial thinking essential for STEM</a:t>
            </a:r>
          </a:p>
          <a:p>
            <a:r>
              <a:rPr lang="en-US" dirty="0"/>
              <a:t>Today’s handouts at </a:t>
            </a:r>
            <a:r>
              <a:rPr lang="en-US" sz="2800" dirty="0">
                <a:hlinkClick r:id="rId2"/>
              </a:rPr>
              <a:t>https://sites.wp.odu.edu/mapsrus</a:t>
            </a:r>
            <a:endParaRPr lang="en-US" sz="2800" dirty="0"/>
          </a:p>
          <a:p>
            <a:r>
              <a:rPr lang="en-US" dirty="0"/>
              <a:t>Features of </a:t>
            </a:r>
            <a:r>
              <a:rPr lang="en-US" dirty="0" err="1"/>
              <a:t>MapsRUS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5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313319-5DE5-4D0F-B548-41E3D97E6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974" y="2438400"/>
            <a:ext cx="8410051" cy="42470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C902A1-E9A7-4D2E-AC83-3FF2E5924D23}"/>
              </a:ext>
            </a:extLst>
          </p:cNvPr>
          <p:cNvSpPr txBox="1"/>
          <p:nvPr/>
        </p:nvSpPr>
        <p:spPr>
          <a:xfrm>
            <a:off x="366973" y="914400"/>
            <a:ext cx="8410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access your </a:t>
            </a:r>
            <a:r>
              <a:rPr lang="en-US" sz="2800" dirty="0" err="1"/>
              <a:t>VBSchools</a:t>
            </a:r>
            <a:r>
              <a:rPr lang="en-US" sz="2800" dirty="0"/>
              <a:t> ARCGIS account, navigate to CLEVER. You can use bookmarks, or your school’s website.</a:t>
            </a:r>
          </a:p>
        </p:txBody>
      </p:sp>
    </p:spTree>
    <p:extLst>
      <p:ext uri="{BB962C8B-B14F-4D97-AF65-F5344CB8AC3E}">
        <p14:creationId xmlns:p14="http://schemas.microsoft.com/office/powerpoint/2010/main" val="2405953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1801-A12C-4ABD-B782-6A1B2B52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82" y="1143000"/>
            <a:ext cx="7937500" cy="114617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Under Division Supported Resources, </a:t>
            </a:r>
            <a:br>
              <a:rPr lang="en-US" sz="3600" dirty="0"/>
            </a:br>
            <a:r>
              <a:rPr lang="en-US" sz="3600" dirty="0"/>
              <a:t>Click the ARCGIS icon.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D97576-481A-4F4C-BFEB-6382F7C7B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945" y="2692400"/>
            <a:ext cx="8310137" cy="33638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5369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6D64-4D55-4626-B5AC-62EF0EE5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234" y="398352"/>
            <a:ext cx="7597365" cy="1887647"/>
          </a:xfrm>
        </p:spPr>
        <p:txBody>
          <a:bodyPr>
            <a:noAutofit/>
          </a:bodyPr>
          <a:lstStyle/>
          <a:p>
            <a:r>
              <a:rPr lang="en-US" sz="2800" dirty="0"/>
              <a:t>Click the blue Virginia Beach City Public Schools button. If using a </a:t>
            </a:r>
            <a:r>
              <a:rPr lang="en-US" sz="2800" dirty="0" err="1"/>
              <a:t>VBSchools</a:t>
            </a:r>
            <a:r>
              <a:rPr lang="en-US" sz="2800" dirty="0"/>
              <a:t> device, you will be automatically logged in</a:t>
            </a:r>
            <a:r>
              <a:rPr lang="en-US" sz="3600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4A2AF1-5367-4A5E-B5FA-3A0E9F889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9582" y="2098869"/>
            <a:ext cx="4666667" cy="409523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149758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639B5B5-2344-4B5F-9126-49690D6897C2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3895A30F-B210-4636-8447-BC176C91B35F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77556CDD-D775-4083-B609-80B1554702FF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38852E59-E56E-4602-B1C0-224E118F390C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AB248C0F-E322-48C1-A82A-6622D856FD55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CE619932-0A37-45BF-81D5-412B1CC27671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8D6DD81C-AA02-4D8A-B156-A79E55BC434A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7FB6BD52-47D0-47C9-AA13-8D8E05A70F38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528BE283-C214-454C-908B-AE9CF14A282E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CD4878D1-30C2-47D5-ADEE-BF502390F295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F41F68A6-8900-41FE-944B-EB71E89A3B4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F6ED23B4-293D-499E-9338-427B2B6C9007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2911A816-8F04-4214-9C0E-BD3176C74DA2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F49FA9A4-FD03-41A0-8E02-A1BE9CC2236B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0A285E3C-5F2A-42B1-91A3-1B088B689509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F76F2F07-D5A8-4FEE-99DA-5DD158A70F94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1A4C5307-F3E8-48E2-ADBA-EA120FF03CF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2985</TotalTime>
  <Words>311</Words>
  <Application>Microsoft Office PowerPoint</Application>
  <PresentationFormat>On-screen Show (4:3)</PresentationFormat>
  <Paragraphs>69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Wingdings 2</vt:lpstr>
      <vt:lpstr>Wingdings 3</vt:lpstr>
      <vt:lpstr>Wisp</vt:lpstr>
      <vt:lpstr>GIS and Virginia Studies   </vt:lpstr>
      <vt:lpstr>What is a Geographic Information System (GIS)? </vt:lpstr>
      <vt:lpstr>ArcGIS Online</vt:lpstr>
      <vt:lpstr>Guiding Principles</vt:lpstr>
      <vt:lpstr>Photographs</vt:lpstr>
      <vt:lpstr>Virginia GeoInquiries (beta)</vt:lpstr>
      <vt:lpstr>PowerPoint Presentation</vt:lpstr>
      <vt:lpstr>Under Division Supported Resources,  Click the ARCGIS icon.</vt:lpstr>
      <vt:lpstr>Click the blue Virginia Beach City Public Schools button. If using a VBSchools device, you will be automatically logged in.</vt:lpstr>
      <vt:lpstr>Why Login?</vt:lpstr>
      <vt:lpstr>Virginia Regions</vt:lpstr>
      <vt:lpstr>Steps of Interpreting Maps</vt:lpstr>
      <vt:lpstr>Story Maps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Interpreting Maps</dc:title>
  <dc:creator>dennis hribar</dc:creator>
  <cp:lastModifiedBy>gch</cp:lastModifiedBy>
  <cp:revision>145</cp:revision>
  <cp:lastPrinted>2014-10-28T03:48:15Z</cp:lastPrinted>
  <dcterms:created xsi:type="dcterms:W3CDTF">2014-10-14T23:39:01Z</dcterms:created>
  <dcterms:modified xsi:type="dcterms:W3CDTF">2019-10-23T17:51:18Z</dcterms:modified>
</cp:coreProperties>
</file>