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256" r:id="rId2"/>
    <p:sldId id="257" r:id="rId3"/>
    <p:sldId id="263"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03"/>
    <p:restoredTop sz="94733"/>
  </p:normalViewPr>
  <p:slideViewPr>
    <p:cSldViewPr snapToGrid="0">
      <p:cViewPr varScale="1">
        <p:scale>
          <a:sx n="52" d="100"/>
          <a:sy n="52" d="100"/>
        </p:scale>
        <p:origin x="200" y="12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4/28/26</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53376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4/28/26</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3057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4/28/26</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196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4/28/26</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994379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4/28/26</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225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4/28/26</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998725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4/28/26</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32605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4/28/26</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980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4/28/26</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9333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4/28/26</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82949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4/28/26</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771267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4/28/26</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10600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3wR1SWI0jls"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pewresearch.org/internet/2022/12/15/teens-and-cyberbullying-2022/pi_2022-12-13_teens-cyberbullying_0-08a-png/" TargetMode="External"/><Relationship Id="rId2" Type="http://schemas.openxmlformats.org/officeDocument/2006/relationships/hyperlink" Target="https://cyberbullying.org/bullying-law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Cyber Security and Cyberbullying: There Is a Connection">
            <a:extLst>
              <a:ext uri="{FF2B5EF4-FFF2-40B4-BE49-F238E27FC236}">
                <a16:creationId xmlns:a16="http://schemas.microsoft.com/office/drawing/2014/main" id="{42C54652-BF28-9DE1-5811-667D0C36EF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4629" r="27058" b="1"/>
          <a:stretch>
            <a:fillRect/>
          </a:stretch>
        </p:blipFill>
        <p:spPr bwMode="auto">
          <a:xfrm>
            <a:off x="20" y="10"/>
            <a:ext cx="7803224" cy="6857989"/>
          </a:xfrm>
          <a:prstGeom prst="rect">
            <a:avLst/>
          </a:prstGeom>
          <a:noFill/>
          <a:extLst>
            <a:ext uri="{909E8E84-426E-40DD-AFC4-6F175D3DCCD1}">
              <a14:hiddenFill xmlns:a14="http://schemas.microsoft.com/office/drawing/2010/main">
                <a:solidFill>
                  <a:srgbClr val="FFFFFF"/>
                </a:solidFill>
              </a14:hiddenFill>
            </a:ext>
          </a:extLst>
        </p:spPr>
      </p:pic>
      <p:sp>
        <p:nvSpPr>
          <p:cNvPr id="1035" name="Rectangle 1034">
            <a:extLst>
              <a:ext uri="{FF2B5EF4-FFF2-40B4-BE49-F238E27FC236}">
                <a16:creationId xmlns:a16="http://schemas.microsoft.com/office/drawing/2014/main" id="{F8B2ECD5-47B1-47AD-AC9D-045064631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896636" cy="6858000"/>
          </a:xfrm>
          <a:prstGeom prst="rect">
            <a:avLst/>
          </a:prstGeom>
          <a:gradFill flip="none" rotWithShape="1">
            <a:gsLst>
              <a:gs pos="0">
                <a:srgbClr val="000000">
                  <a:alpha val="0"/>
                </a:srgbClr>
              </a:gs>
              <a:gs pos="58000">
                <a:srgbClr val="000000">
                  <a:alpha val="55000"/>
                </a:srgbClr>
              </a:gs>
              <a:gs pos="93000">
                <a:srgbClr val="000000">
                  <a:alpha val="64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CE80CF08-8B36-CBDF-2231-43358886A111}"/>
              </a:ext>
            </a:extLst>
          </p:cNvPr>
          <p:cNvSpPr>
            <a:spLocks noGrp="1"/>
          </p:cNvSpPr>
          <p:nvPr>
            <p:ph type="ctrTitle"/>
          </p:nvPr>
        </p:nvSpPr>
        <p:spPr>
          <a:xfrm>
            <a:off x="640080" y="914400"/>
            <a:ext cx="4659086" cy="3427867"/>
          </a:xfrm>
        </p:spPr>
        <p:txBody>
          <a:bodyPr anchor="t">
            <a:normAutofit/>
          </a:bodyPr>
          <a:lstStyle/>
          <a:p>
            <a:r>
              <a:rPr lang="en-US" sz="5600">
                <a:solidFill>
                  <a:srgbClr val="FFFFFF"/>
                </a:solidFill>
              </a:rPr>
              <a:t>Cyberbullying and Online Harassment </a:t>
            </a:r>
          </a:p>
        </p:txBody>
      </p:sp>
      <p:sp>
        <p:nvSpPr>
          <p:cNvPr id="3" name="Subtitle 2">
            <a:extLst>
              <a:ext uri="{FF2B5EF4-FFF2-40B4-BE49-F238E27FC236}">
                <a16:creationId xmlns:a16="http://schemas.microsoft.com/office/drawing/2014/main" id="{4DEEEA3B-910B-4F3F-5C53-4545874C8290}"/>
              </a:ext>
            </a:extLst>
          </p:cNvPr>
          <p:cNvSpPr>
            <a:spLocks noGrp="1"/>
          </p:cNvSpPr>
          <p:nvPr>
            <p:ph type="subTitle" idx="1"/>
          </p:nvPr>
        </p:nvSpPr>
        <p:spPr>
          <a:xfrm>
            <a:off x="640080" y="5253051"/>
            <a:ext cx="4589685" cy="812923"/>
          </a:xfrm>
        </p:spPr>
        <p:txBody>
          <a:bodyPr anchor="t">
            <a:normAutofit/>
          </a:bodyPr>
          <a:lstStyle/>
          <a:p>
            <a:r>
              <a:rPr lang="en-US" dirty="0">
                <a:solidFill>
                  <a:srgbClr val="FFFFFF"/>
                </a:solidFill>
              </a:rPr>
              <a:t>BY: ALISSIA Metcalfe</a:t>
            </a:r>
            <a:endParaRPr lang="en-US">
              <a:solidFill>
                <a:srgbClr val="FFFFFF"/>
              </a:solidFill>
            </a:endParaRPr>
          </a:p>
        </p:txBody>
      </p:sp>
      <p:cxnSp>
        <p:nvCxnSpPr>
          <p:cNvPr id="1037" name="Straight Connector 1036">
            <a:extLst>
              <a:ext uri="{FF2B5EF4-FFF2-40B4-BE49-F238E27FC236}">
                <a16:creationId xmlns:a16="http://schemas.microsoft.com/office/drawing/2014/main" id="{97CC2FE6-3AD0-4131-B4BC-1F4D65E25E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4861206"/>
            <a:ext cx="978862"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4D608EAA-799F-5381-6D97-A96924366F6E}"/>
              </a:ext>
            </a:extLst>
          </p:cNvPr>
          <p:cNvPicPr>
            <a:picLocks noChangeAspect="1"/>
          </p:cNvPicPr>
          <p:nvPr/>
        </p:nvPicPr>
        <p:blipFill>
          <a:blip r:embed="rId3"/>
          <a:srcRect l="35195"/>
          <a:stretch>
            <a:fillRect/>
          </a:stretch>
        </p:blipFill>
        <p:spPr>
          <a:xfrm>
            <a:off x="7803244" y="-1"/>
            <a:ext cx="4388756" cy="6857999"/>
          </a:xfrm>
          <a:prstGeom prst="rect">
            <a:avLst/>
          </a:prstGeom>
        </p:spPr>
      </p:pic>
    </p:spTree>
    <p:extLst>
      <p:ext uri="{BB962C8B-B14F-4D97-AF65-F5344CB8AC3E}">
        <p14:creationId xmlns:p14="http://schemas.microsoft.com/office/powerpoint/2010/main" val="415966061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2839E-23A6-1BDC-844D-D1AA00E05203}"/>
              </a:ext>
            </a:extLst>
          </p:cNvPr>
          <p:cNvSpPr>
            <a:spLocks noGrp="1"/>
          </p:cNvSpPr>
          <p:nvPr>
            <p:ph type="title"/>
          </p:nvPr>
        </p:nvSpPr>
        <p:spPr/>
        <p:txBody>
          <a:bodyPr>
            <a:normAutofit fontScale="90000"/>
          </a:bodyPr>
          <a:lstStyle/>
          <a:p>
            <a:r>
              <a:rPr lang="en-US" dirty="0"/>
              <a:t>What are the motives of the ones who are committing the crime?</a:t>
            </a:r>
          </a:p>
        </p:txBody>
      </p:sp>
      <p:sp>
        <p:nvSpPr>
          <p:cNvPr id="3" name="Content Placeholder 2">
            <a:extLst>
              <a:ext uri="{FF2B5EF4-FFF2-40B4-BE49-F238E27FC236}">
                <a16:creationId xmlns:a16="http://schemas.microsoft.com/office/drawing/2014/main" id="{BBDF8005-7903-BC65-9649-33ACE78B7ECD}"/>
              </a:ext>
            </a:extLst>
          </p:cNvPr>
          <p:cNvSpPr>
            <a:spLocks noGrp="1"/>
          </p:cNvSpPr>
          <p:nvPr>
            <p:ph idx="1"/>
          </p:nvPr>
        </p:nvSpPr>
        <p:spPr>
          <a:xfrm>
            <a:off x="640080" y="2633471"/>
            <a:ext cx="10890928" cy="3908005"/>
          </a:xfrm>
        </p:spPr>
        <p:txBody>
          <a:bodyPr/>
          <a:lstStyle/>
          <a:p>
            <a:r>
              <a:rPr lang="en-US" sz="2400" dirty="0">
                <a:solidFill>
                  <a:srgbClr val="FF0000"/>
                </a:solidFill>
              </a:rPr>
              <a:t>Some motives behind cyberbullying include</a:t>
            </a:r>
            <a:r>
              <a:rPr lang="en-US" dirty="0"/>
              <a:t>:</a:t>
            </a:r>
          </a:p>
          <a:p>
            <a:pPr lvl="1"/>
            <a:r>
              <a:rPr lang="en-US" sz="2000" dirty="0"/>
              <a:t>Jealousy or Hate: Possible the bully is jealous and does not want to outwardly show their jealously, so they hide behind a computer.</a:t>
            </a:r>
          </a:p>
          <a:p>
            <a:pPr lvl="1"/>
            <a:r>
              <a:rPr lang="en-US" sz="2000" dirty="0"/>
              <a:t>Power and Social Status: Using blackmail to bring someone of high status down from their position. Ex: Bryon Noems aka Kristi Noem’s husband </a:t>
            </a:r>
          </a:p>
          <a:p>
            <a:pPr lvl="1"/>
            <a:r>
              <a:rPr lang="en-US" sz="2000" dirty="0"/>
              <a:t>Retaliation and Revenge: Possibly someone got the position over they cyberbully and now they are on social media writing bad things about the victims work ethics.</a:t>
            </a:r>
          </a:p>
          <a:p>
            <a:pPr lvl="1"/>
            <a:r>
              <a:rPr lang="en-US" sz="2000" dirty="0"/>
              <a:t>Anonymity and Reduced Consequences: Gives the cyberbully committing the crime the ability to hide behind a fake identity and avoid facing the immediate </a:t>
            </a:r>
          </a:p>
        </p:txBody>
      </p:sp>
    </p:spTree>
    <p:extLst>
      <p:ext uri="{BB962C8B-B14F-4D97-AF65-F5344CB8AC3E}">
        <p14:creationId xmlns:p14="http://schemas.microsoft.com/office/powerpoint/2010/main" val="2559917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181" name="Straight Connector 7180">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7178" name="Rectangle 7177">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4E54CFB8-2077-8CC4-0859-20B18C62FD66}"/>
              </a:ext>
            </a:extLst>
          </p:cNvPr>
          <p:cNvSpPr>
            <a:spLocks noGrp="1"/>
          </p:cNvSpPr>
          <p:nvPr>
            <p:ph type="title"/>
          </p:nvPr>
        </p:nvSpPr>
        <p:spPr>
          <a:xfrm>
            <a:off x="8159932" y="2590800"/>
            <a:ext cx="3324820" cy="1277821"/>
          </a:xfrm>
        </p:spPr>
        <p:txBody>
          <a:bodyPr vert="horz" lIns="91440" tIns="45720" rIns="91440" bIns="45720" rtlCol="0" anchor="b">
            <a:normAutofit fontScale="90000"/>
          </a:bodyPr>
          <a:lstStyle/>
          <a:p>
            <a:r>
              <a:rPr lang="en-US" sz="4400" dirty="0"/>
              <a:t>Age groups </a:t>
            </a:r>
            <a:br>
              <a:rPr lang="en-US" sz="4400" dirty="0"/>
            </a:br>
            <a:r>
              <a:rPr lang="en-US" sz="4400" dirty="0"/>
              <a:t>	and percentages </a:t>
            </a:r>
          </a:p>
        </p:txBody>
      </p:sp>
      <p:pic>
        <p:nvPicPr>
          <p:cNvPr id="7176" name="Picture 8" descr="Cyberbullying Statistics 2021 | Age, Gender, Sexual Orientation, and Race">
            <a:extLst>
              <a:ext uri="{FF2B5EF4-FFF2-40B4-BE49-F238E27FC236}">
                <a16:creationId xmlns:a16="http://schemas.microsoft.com/office/drawing/2014/main" id="{5FCBE9F2-B2A8-716D-7A3B-D6369A2155F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41867" y="655344"/>
            <a:ext cx="7484533" cy="5171654"/>
          </a:xfrm>
          <a:prstGeom prst="rect">
            <a:avLst/>
          </a:prstGeom>
          <a:noFill/>
          <a:extLst>
            <a:ext uri="{909E8E84-426E-40DD-AFC4-6F175D3DCCD1}">
              <a14:hiddenFill xmlns:a14="http://schemas.microsoft.com/office/drawing/2010/main">
                <a:solidFill>
                  <a:srgbClr val="FFFFFF"/>
                </a:solidFill>
              </a14:hiddenFill>
            </a:ext>
          </a:extLst>
        </p:spPr>
      </p:pic>
      <p:cxnSp>
        <p:nvCxnSpPr>
          <p:cNvPr id="7185" name="Straight Connector 7184">
            <a:extLst>
              <a:ext uri="{FF2B5EF4-FFF2-40B4-BE49-F238E27FC236}">
                <a16:creationId xmlns:a16="http://schemas.microsoft.com/office/drawing/2014/main" id="{94AC3912-9445-326E-F355-EA4A288013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2399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8F53C41-740A-AD66-E019-6CB49C6465C7}"/>
              </a:ext>
            </a:extLst>
          </p:cNvPr>
          <p:cNvSpPr>
            <a:spLocks noGrp="1"/>
          </p:cNvSpPr>
          <p:nvPr>
            <p:ph type="title"/>
          </p:nvPr>
        </p:nvSpPr>
        <p:spPr>
          <a:xfrm>
            <a:off x="640080" y="914399"/>
            <a:ext cx="10847494" cy="1171069"/>
          </a:xfrm>
        </p:spPr>
        <p:txBody>
          <a:bodyPr anchor="t">
            <a:normAutofit/>
          </a:bodyPr>
          <a:lstStyle/>
          <a:p>
            <a:r>
              <a:rPr lang="en-US"/>
              <a:t>What are the psychological effects?</a:t>
            </a:r>
            <a:endParaRPr lang="en-US" dirty="0"/>
          </a:p>
        </p:txBody>
      </p:sp>
      <p:pic>
        <p:nvPicPr>
          <p:cNvPr id="4098" name="Picture 2" descr="Effects of Cyberbullying on Children and Teens">
            <a:extLst>
              <a:ext uri="{FF2B5EF4-FFF2-40B4-BE49-F238E27FC236}">
                <a16:creationId xmlns:a16="http://schemas.microsoft.com/office/drawing/2014/main" id="{C5A3B60D-E95D-476F-4819-3EE4EDAC9B0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3232" y="2256287"/>
            <a:ext cx="5640688" cy="376045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BB6CC1C-0728-92CB-E2B6-0851AB2DE84A}"/>
              </a:ext>
            </a:extLst>
          </p:cNvPr>
          <p:cNvSpPr>
            <a:spLocks noGrp="1"/>
          </p:cNvSpPr>
          <p:nvPr>
            <p:ph idx="1"/>
          </p:nvPr>
        </p:nvSpPr>
        <p:spPr>
          <a:xfrm>
            <a:off x="6915150" y="2256287"/>
            <a:ext cx="4563618" cy="3760459"/>
          </a:xfrm>
        </p:spPr>
        <p:txBody>
          <a:bodyPr anchor="t">
            <a:normAutofit/>
          </a:bodyPr>
          <a:lstStyle/>
          <a:p>
            <a:pPr>
              <a:lnSpc>
                <a:spcPct val="110000"/>
              </a:lnSpc>
            </a:pPr>
            <a:r>
              <a:rPr lang="en-US" sz="1500" dirty="0"/>
              <a:t>Victims of Cyberbullying face:</a:t>
            </a:r>
          </a:p>
          <a:p>
            <a:pPr lvl="1">
              <a:lnSpc>
                <a:spcPct val="110000"/>
              </a:lnSpc>
            </a:pPr>
            <a:r>
              <a:rPr lang="en-US" sz="1500" dirty="0"/>
              <a:t>Isolation: cyberbullying can lead to the feeling of being outcasted by society, different from everyone else leading to social isolation.</a:t>
            </a:r>
          </a:p>
          <a:p>
            <a:pPr lvl="1">
              <a:lnSpc>
                <a:spcPct val="110000"/>
              </a:lnSpc>
            </a:pPr>
            <a:r>
              <a:rPr lang="en-US" sz="1500" dirty="0"/>
              <a:t>Depression</a:t>
            </a:r>
          </a:p>
          <a:p>
            <a:pPr lvl="1">
              <a:lnSpc>
                <a:spcPct val="110000"/>
              </a:lnSpc>
            </a:pPr>
            <a:r>
              <a:rPr lang="en-US" sz="1500" dirty="0"/>
              <a:t>Changes in self esteem: victims may begin to view themselves as less than or begin to believe the things the cyberbullies are telling them which can lead to…</a:t>
            </a:r>
          </a:p>
          <a:p>
            <a:pPr lvl="1">
              <a:lnSpc>
                <a:spcPct val="110000"/>
              </a:lnSpc>
            </a:pPr>
            <a:r>
              <a:rPr lang="en-US" sz="1500" dirty="0"/>
              <a:t>And in some cases, suicide. 2008 Unites States v. Drew  resulted in the loss of Sarah. Megan Meier  </a:t>
            </a:r>
          </a:p>
          <a:p>
            <a:pPr marL="265176" lvl="1" indent="0">
              <a:lnSpc>
                <a:spcPct val="110000"/>
              </a:lnSpc>
              <a:buNone/>
            </a:pPr>
            <a:r>
              <a:rPr lang="en-US" sz="1500" dirty="0">
                <a:hlinkClick r:id="rId3"/>
              </a:rPr>
              <a:t>https://www.youtube.com/watch?v=3wR1SWI0jls</a:t>
            </a:r>
            <a:endParaRPr lang="en-US" sz="1500" dirty="0"/>
          </a:p>
        </p:txBody>
      </p:sp>
      <p:cxnSp>
        <p:nvCxnSpPr>
          <p:cNvPr id="4105" name="Straight Connector 4104">
            <a:extLst>
              <a:ext uri="{FF2B5EF4-FFF2-40B4-BE49-F238E27FC236}">
                <a16:creationId xmlns:a16="http://schemas.microsoft.com/office/drawing/2014/main" id="{2EA0F4A6-3CC9-C9E2-BA02-58FA29F7DD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8893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89B872-BE86-803B-FA9C-D93E7F6EACA7}"/>
              </a:ext>
            </a:extLst>
          </p:cNvPr>
          <p:cNvSpPr>
            <a:spLocks noGrp="1"/>
          </p:cNvSpPr>
          <p:nvPr>
            <p:ph type="title"/>
          </p:nvPr>
        </p:nvSpPr>
        <p:spPr>
          <a:xfrm>
            <a:off x="640080" y="1371600"/>
            <a:ext cx="5737859" cy="1097280"/>
          </a:xfrm>
        </p:spPr>
        <p:txBody>
          <a:bodyPr>
            <a:normAutofit/>
          </a:bodyPr>
          <a:lstStyle/>
          <a:p>
            <a:pPr>
              <a:lnSpc>
                <a:spcPct val="90000"/>
              </a:lnSpc>
            </a:pPr>
            <a:r>
              <a:rPr lang="en-US" sz="3400"/>
              <a:t>What is society’s take on cyberbullying?</a:t>
            </a:r>
          </a:p>
        </p:txBody>
      </p:sp>
      <p:cxnSp>
        <p:nvCxnSpPr>
          <p:cNvPr id="2057" name="Straight Connector 2056">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DFE1660-67EF-F4D6-AB03-DD6C929EB24D}"/>
              </a:ext>
            </a:extLst>
          </p:cNvPr>
          <p:cNvSpPr>
            <a:spLocks noGrp="1"/>
          </p:cNvSpPr>
          <p:nvPr>
            <p:ph idx="1"/>
          </p:nvPr>
        </p:nvSpPr>
        <p:spPr>
          <a:xfrm>
            <a:off x="640080" y="2633236"/>
            <a:ext cx="5737860" cy="3666980"/>
          </a:xfrm>
        </p:spPr>
        <p:txBody>
          <a:bodyPr>
            <a:normAutofit/>
          </a:bodyPr>
          <a:lstStyle/>
          <a:p>
            <a:pPr>
              <a:lnSpc>
                <a:spcPct val="110000"/>
              </a:lnSpc>
            </a:pPr>
            <a:r>
              <a:rPr lang="en-US" sz="1700"/>
              <a:t>As technology overtime has evolved and the popularity of social media platforms has grown. Society views cyberbullying as a major issue that causes emotional damage and major mental problems. </a:t>
            </a:r>
          </a:p>
          <a:p>
            <a:pPr>
              <a:lnSpc>
                <a:spcPct val="110000"/>
              </a:lnSpc>
            </a:pPr>
            <a:r>
              <a:rPr lang="en-US" sz="1700"/>
              <a:t>Some of society has voiced their opinion on how social media platforms are dealing with these issues, saying that platforms aren’t doing enough to protect their users from cyberbullying and not enough regulations in place to prevent them from being able to commit the crimes</a:t>
            </a:r>
          </a:p>
        </p:txBody>
      </p:sp>
      <p:pic>
        <p:nvPicPr>
          <p:cNvPr id="2050" name="Picture 2" descr="Teens who have been cyberbullied are more likely  to think groups like politicians, police, social media companies are failing at curtailing online harassment">
            <a:extLst>
              <a:ext uri="{FF2B5EF4-FFF2-40B4-BE49-F238E27FC236}">
                <a16:creationId xmlns:a16="http://schemas.microsoft.com/office/drawing/2014/main" id="{7325FEB5-EE1D-E57D-F23F-E659FA03CC5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018019" y="203200"/>
            <a:ext cx="5073890" cy="60970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5319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5C2111-33EB-AA77-D6BB-5DAA4E1EBD37}"/>
              </a:ext>
            </a:extLst>
          </p:cNvPr>
          <p:cNvSpPr>
            <a:spLocks noGrp="1"/>
          </p:cNvSpPr>
          <p:nvPr>
            <p:ph type="title"/>
          </p:nvPr>
        </p:nvSpPr>
        <p:spPr>
          <a:xfrm>
            <a:off x="640080" y="1371600"/>
            <a:ext cx="5737859" cy="1097280"/>
          </a:xfrm>
        </p:spPr>
        <p:txBody>
          <a:bodyPr>
            <a:normAutofit/>
          </a:bodyPr>
          <a:lstStyle/>
          <a:p>
            <a:pPr>
              <a:lnSpc>
                <a:spcPct val="90000"/>
              </a:lnSpc>
            </a:pPr>
            <a:r>
              <a:rPr lang="en-US" sz="3100"/>
              <a:t>What are cybersecurity professionals doing about this?</a:t>
            </a:r>
          </a:p>
        </p:txBody>
      </p:sp>
      <p:cxnSp>
        <p:nvCxnSpPr>
          <p:cNvPr id="3081" name="Straight Connector 3080">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A9B8209-5D90-124B-A6A9-140C07CDD568}"/>
              </a:ext>
            </a:extLst>
          </p:cNvPr>
          <p:cNvSpPr>
            <a:spLocks noGrp="1"/>
          </p:cNvSpPr>
          <p:nvPr>
            <p:ph idx="1"/>
          </p:nvPr>
        </p:nvSpPr>
        <p:spPr>
          <a:xfrm>
            <a:off x="640080" y="2633236"/>
            <a:ext cx="5737860" cy="3666980"/>
          </a:xfrm>
        </p:spPr>
        <p:txBody>
          <a:bodyPr>
            <a:normAutofit/>
          </a:bodyPr>
          <a:lstStyle/>
          <a:p>
            <a:pPr>
              <a:lnSpc>
                <a:spcPct val="110000"/>
              </a:lnSpc>
            </a:pPr>
            <a:r>
              <a:rPr lang="en-US" sz="1700"/>
              <a:t>AI-powered content filters and detection systems.</a:t>
            </a:r>
          </a:p>
          <a:p>
            <a:pPr lvl="1">
              <a:lnSpc>
                <a:spcPct val="110000"/>
              </a:lnSpc>
            </a:pPr>
            <a:r>
              <a:rPr lang="en-US" sz="1700"/>
              <a:t>These are being used on platforms like Instagram to filter out inappropriate language and emojis underneath comment sections of videos and pictures. </a:t>
            </a:r>
          </a:p>
          <a:p>
            <a:pPr lvl="1">
              <a:lnSpc>
                <a:spcPct val="110000"/>
              </a:lnSpc>
            </a:pPr>
            <a:r>
              <a:rPr lang="en-US" sz="1700"/>
              <a:t>Adding account security</a:t>
            </a:r>
          </a:p>
          <a:p>
            <a:pPr lvl="1">
              <a:lnSpc>
                <a:spcPct val="110000"/>
              </a:lnSpc>
            </a:pPr>
            <a:r>
              <a:rPr lang="en-US" sz="1700"/>
              <a:t>Using Multi-Factor Authentication (MFA) to prevent bullies from gaining access to victim’s profiles/ hacking into their profiles to upload malicious content</a:t>
            </a:r>
          </a:p>
          <a:p>
            <a:pPr lvl="1">
              <a:lnSpc>
                <a:spcPct val="110000"/>
              </a:lnSpc>
            </a:pPr>
            <a:r>
              <a:rPr lang="en-US" sz="1700"/>
              <a:t>Technical Support </a:t>
            </a:r>
          </a:p>
          <a:p>
            <a:pPr lvl="1">
              <a:lnSpc>
                <a:spcPct val="110000"/>
              </a:lnSpc>
            </a:pPr>
            <a:r>
              <a:rPr lang="en-US" sz="1700"/>
              <a:t>Having places on the platform where you can report malicious and inappropriate content/ comments. </a:t>
            </a:r>
          </a:p>
        </p:txBody>
      </p:sp>
      <p:pic>
        <p:nvPicPr>
          <p:cNvPr id="3074" name="Picture 2" descr="Instagram's School Partnership Program – Prioritized Reporting to Help  Students - Cyberbullying Research Center">
            <a:extLst>
              <a:ext uri="{FF2B5EF4-FFF2-40B4-BE49-F238E27FC236}">
                <a16:creationId xmlns:a16="http://schemas.microsoft.com/office/drawing/2014/main" id="{6CF004AB-275B-59E9-3FD2-E923AE14B32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31001" y="635004"/>
            <a:ext cx="5275932" cy="5665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3792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AAC93-8189-FA16-E260-4658AF62F211}"/>
              </a:ext>
            </a:extLst>
          </p:cNvPr>
          <p:cNvSpPr>
            <a:spLocks noGrp="1"/>
          </p:cNvSpPr>
          <p:nvPr>
            <p:ph type="title"/>
          </p:nvPr>
        </p:nvSpPr>
        <p:spPr>
          <a:xfrm>
            <a:off x="650535" y="1732435"/>
            <a:ext cx="10890929" cy="1097280"/>
          </a:xfrm>
        </p:spPr>
        <p:txBody>
          <a:bodyPr>
            <a:normAutofit fontScale="90000"/>
          </a:bodyPr>
          <a:lstStyle/>
          <a:p>
            <a:r>
              <a:rPr lang="en-US" dirty="0"/>
              <a:t>Laws and regulations in place and are they affective?</a:t>
            </a:r>
          </a:p>
        </p:txBody>
      </p:sp>
      <p:sp>
        <p:nvSpPr>
          <p:cNvPr id="3" name="Content Placeholder 2">
            <a:extLst>
              <a:ext uri="{FF2B5EF4-FFF2-40B4-BE49-F238E27FC236}">
                <a16:creationId xmlns:a16="http://schemas.microsoft.com/office/drawing/2014/main" id="{A2D06EE4-1259-1DB6-1A26-E67AABE46B4A}"/>
              </a:ext>
            </a:extLst>
          </p:cNvPr>
          <p:cNvSpPr>
            <a:spLocks noGrp="1"/>
          </p:cNvSpPr>
          <p:nvPr>
            <p:ph idx="1"/>
          </p:nvPr>
        </p:nvSpPr>
        <p:spPr>
          <a:xfrm>
            <a:off x="650537" y="2981282"/>
            <a:ext cx="10890928" cy="3566160"/>
          </a:xfrm>
        </p:spPr>
        <p:txBody>
          <a:bodyPr>
            <a:normAutofit/>
          </a:bodyPr>
          <a:lstStyle/>
          <a:p>
            <a:pPr marL="0" indent="0">
              <a:buNone/>
            </a:pPr>
            <a:r>
              <a:rPr lang="en-US" sz="2400" dirty="0">
                <a:solidFill>
                  <a:srgbClr val="FF0000"/>
                </a:solidFill>
              </a:rPr>
              <a:t>In the state of Virgina </a:t>
            </a:r>
          </a:p>
          <a:p>
            <a:pPr marL="0" indent="0">
              <a:buNone/>
            </a:pPr>
            <a:r>
              <a:rPr lang="en-US" sz="1800" dirty="0">
                <a:solidFill>
                  <a:srgbClr val="FF0000"/>
                </a:solidFill>
              </a:rPr>
              <a:t>H.B. 1871, signed by governor on July 1, 2023. “Bullying’ means any aggressive and unwanted behavior that is intended to harm, intimidate, or humiliate the victim…’Bullying’ includes cyber bullying. ‘Bullying does not include ordinary teasing, horseplay, argument, or peer conflict.” </a:t>
            </a:r>
          </a:p>
          <a:p>
            <a:pPr marL="0" indent="0">
              <a:buNone/>
            </a:pPr>
            <a:r>
              <a:rPr lang="en-US" sz="1800" dirty="0"/>
              <a:t>Although above states law in the state of Virgina, other states do very. Some exclude criminal sanctions ( legal penalties) for cyberbullies. To include New Hampshire, Maine, New Mexico and Minnesota. Other states not requiring school sanctions, Michigan, New Hampshire and Alabama.</a:t>
            </a:r>
          </a:p>
          <a:p>
            <a:pPr marL="0" indent="0">
              <a:buNone/>
            </a:pPr>
            <a:r>
              <a:rPr lang="en-US" sz="1800" dirty="0">
                <a:solidFill>
                  <a:schemeClr val="accent1">
                    <a:lumMod val="75000"/>
                  </a:schemeClr>
                </a:solidFill>
              </a:rPr>
              <a:t>What do you think are the regulations set in place today effective or outdated? </a:t>
            </a:r>
          </a:p>
        </p:txBody>
      </p:sp>
      <p:pic>
        <p:nvPicPr>
          <p:cNvPr id="8194" name="Picture 2" descr="Cyber Bullying: Charges, Penalties and ...">
            <a:extLst>
              <a:ext uri="{FF2B5EF4-FFF2-40B4-BE49-F238E27FC236}">
                <a16:creationId xmlns:a16="http://schemas.microsoft.com/office/drawing/2014/main" id="{AB050AD7-0AD9-2955-0F05-9F8DB9DFAE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6933" y="0"/>
            <a:ext cx="3285067" cy="1732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2314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71B89-1A74-556A-7936-BEE8B5C1B010}"/>
              </a:ext>
            </a:extLst>
          </p:cNvPr>
          <p:cNvSpPr>
            <a:spLocks noGrp="1"/>
          </p:cNvSpPr>
          <p:nvPr>
            <p:ph type="title"/>
          </p:nvPr>
        </p:nvSpPr>
        <p:spPr/>
        <p:txBody>
          <a:bodyPr>
            <a:normAutofit fontScale="90000"/>
          </a:bodyPr>
          <a:lstStyle/>
          <a:p>
            <a:r>
              <a:rPr lang="en-US" dirty="0"/>
              <a:t>Thank you!</a:t>
            </a:r>
            <a:br>
              <a:rPr lang="en-US" dirty="0"/>
            </a:br>
            <a:endParaRPr lang="en-US" dirty="0"/>
          </a:p>
        </p:txBody>
      </p:sp>
      <p:sp>
        <p:nvSpPr>
          <p:cNvPr id="3" name="Content Placeholder 2">
            <a:extLst>
              <a:ext uri="{FF2B5EF4-FFF2-40B4-BE49-F238E27FC236}">
                <a16:creationId xmlns:a16="http://schemas.microsoft.com/office/drawing/2014/main" id="{B32FC566-C331-2FEE-4FC7-30ED4B34320A}"/>
              </a:ext>
            </a:extLst>
          </p:cNvPr>
          <p:cNvSpPr>
            <a:spLocks noGrp="1"/>
          </p:cNvSpPr>
          <p:nvPr>
            <p:ph idx="1"/>
          </p:nvPr>
        </p:nvSpPr>
        <p:spPr/>
        <p:txBody>
          <a:bodyPr/>
          <a:lstStyle/>
          <a:p>
            <a:pPr marL="0" indent="0">
              <a:buNone/>
            </a:pPr>
            <a:r>
              <a:rPr lang="en-US" sz="2400" dirty="0"/>
              <a:t>References</a:t>
            </a:r>
          </a:p>
          <a:p>
            <a:r>
              <a:rPr lang="en-US" dirty="0">
                <a:solidFill>
                  <a:schemeClr val="accent1">
                    <a:lumMod val="75000"/>
                  </a:schemeClr>
                </a:solidFill>
                <a:hlinkClick r:id="rId2"/>
              </a:rPr>
              <a:t>https://cyberbullying.org/bullying-laws</a:t>
            </a:r>
            <a:endParaRPr lang="en-US" dirty="0">
              <a:solidFill>
                <a:schemeClr val="accent1">
                  <a:lumMod val="75000"/>
                </a:schemeClr>
              </a:solidFill>
            </a:endParaRPr>
          </a:p>
          <a:p>
            <a:r>
              <a:rPr lang="en-US" dirty="0">
                <a:solidFill>
                  <a:schemeClr val="accent1">
                    <a:lumMod val="75000"/>
                  </a:schemeClr>
                </a:solidFill>
                <a:hlinkClick r:id="rId3"/>
              </a:rPr>
              <a:t>https://www.pewresearch.org/internet/2022/12/15/teens-and-cyberbullying-2022/pi_2022-12-13_teens-cyberbullying_0-08a-png/</a:t>
            </a:r>
            <a:endParaRPr lang="en-US" dirty="0">
              <a:solidFill>
                <a:schemeClr val="accent1">
                  <a:lumMod val="75000"/>
                </a:schemeClr>
              </a:solidFill>
            </a:endParaRPr>
          </a:p>
          <a:p>
            <a:r>
              <a:rPr lang="en-US" dirty="0">
                <a:solidFill>
                  <a:schemeClr val="accent1">
                    <a:lumMod val="75000"/>
                  </a:schemeClr>
                </a:solidFill>
              </a:rPr>
              <a:t>https://vc.bridgew.edu/cgi/viewcontent.cgi?referer=&amp;httpsredir=1&amp;article=1009&amp;context=marc_pubs</a:t>
            </a:r>
          </a:p>
          <a:p>
            <a:pPr marL="0" indent="0">
              <a:buNone/>
            </a:pPr>
            <a:endParaRPr lang="en-US" dirty="0">
              <a:solidFill>
                <a:schemeClr val="accent1">
                  <a:lumMod val="75000"/>
                </a:schemeClr>
              </a:solidFill>
            </a:endParaRPr>
          </a:p>
        </p:txBody>
      </p:sp>
    </p:spTree>
    <p:extLst>
      <p:ext uri="{BB962C8B-B14F-4D97-AF65-F5344CB8AC3E}">
        <p14:creationId xmlns:p14="http://schemas.microsoft.com/office/powerpoint/2010/main" val="1881324111"/>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1830</TotalTime>
  <Words>608</Words>
  <Application>Microsoft Macintosh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Grandview Display</vt:lpstr>
      <vt:lpstr>DashVTI</vt:lpstr>
      <vt:lpstr>Cyberbullying and Online Harassment </vt:lpstr>
      <vt:lpstr>What are the motives of the ones who are committing the crime?</vt:lpstr>
      <vt:lpstr>Age groups   and percentages </vt:lpstr>
      <vt:lpstr>What are the psychological effects?</vt:lpstr>
      <vt:lpstr>What is society’s take on cyberbullying?</vt:lpstr>
      <vt:lpstr>What are cybersecurity professionals doing about this?</vt:lpstr>
      <vt:lpstr>Laws and regulations in place and are they affective?</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METCALFE, ALISSIA Q.</dc:creator>
  <cp:lastModifiedBy>METCALFE, ALISSIA Q.</cp:lastModifiedBy>
  <cp:revision>27</cp:revision>
  <dcterms:created xsi:type="dcterms:W3CDTF">2026-04-21T14:17:04Z</dcterms:created>
  <dcterms:modified xsi:type="dcterms:W3CDTF">2026-04-28T14:53:09Z</dcterms:modified>
</cp:coreProperties>
</file>