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8" r:id="rId2"/>
    <p:sldId id="257" r:id="rId3"/>
    <p:sldId id="259" r:id="rId4"/>
    <p:sldId id="260" r:id="rId5"/>
    <p:sldId id="261" r:id="rId6"/>
    <p:sldId id="258" r:id="rId7"/>
    <p:sldId id="262" r:id="rId8"/>
    <p:sldId id="263" r:id="rId9"/>
    <p:sldId id="264" r:id="rId10"/>
    <p:sldId id="265" r:id="rId11"/>
    <p:sldId id="266" r:id="rId12"/>
    <p:sldId id="269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28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76C9B-C0F3-437F-A434-F931ABDD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84492-3F5A-4FA3-8571-5105636DA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17BA5-A589-4CB3-8E83-2AE70853D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D527-F1E8-48C0-8198-2630517A95E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7A8D0-C18E-4377-B02E-C14B4906A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BB829-141E-45D4-8909-2329562C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7610-22FD-4650-A19F-D1A38666B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94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E5B69-DDD7-4164-B723-7627A644D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BB9E8B-2927-41F1-B384-10A6F371F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005FB-3E05-4FE8-96F9-E294B9931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D527-F1E8-48C0-8198-2630517A95E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E59F9-2ED8-4150-8AA9-03935A030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9BD79-C26E-421C-9618-2F0585AC4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7610-22FD-4650-A19F-D1A38666B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6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C88A7B-F1F5-4944-94CD-396EEAD7D8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73696F-910F-4120-9C84-6885297B8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E3C37-832D-4A36-834B-E1912722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D527-F1E8-48C0-8198-2630517A95E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81405-55D2-4EF4-990A-35C9BBCA0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8739E-DF47-4194-B450-B71EBDFD2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7610-22FD-4650-A19F-D1A38666B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1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1E6F2-AD4E-499E-807B-94CF6441A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2486B-932B-420A-9FA0-6DE4A6919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CCE4D-3829-48E1-9B8F-544E4DA5E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D527-F1E8-48C0-8198-2630517A95E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20286-073C-4AE1-B4AC-ACC2D6BE6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527E9-B6AA-4DFF-8E1D-6AEF21C2E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7610-22FD-4650-A19F-D1A38666B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71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F1B7C-2B80-48C0-BDEB-0FC5A84D3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56801-5401-47C3-99A4-F2ECD1817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5F196-282B-41EE-9E6E-07952DED5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D527-F1E8-48C0-8198-2630517A95E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93DF7-EC3C-446E-A5C1-ED1225B54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55490-E05E-4483-970F-3E31CD3CC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7610-22FD-4650-A19F-D1A38666B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48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355AA-0EC2-497B-AFB5-DF17FA28C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6A12B-81E6-44F3-BDB3-B54999333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25588E-311A-44BD-B068-180BE51F3A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95A979-2135-456B-BE67-2513EB8D1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D527-F1E8-48C0-8198-2630517A95E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EB64CA-A0CD-406E-A4CD-ED6D8A2D0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3C7B5-6F7B-4BD6-89B2-04C28991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7610-22FD-4650-A19F-D1A38666B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93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C316E-2FAB-4728-8454-9733E6C6C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FCD8A-6524-410C-B0C8-E32B70926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93F303-0F7C-4E5E-80C7-E5EB27F33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970C9D-8F9C-41ED-A106-DCFD56DF65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E2988A-11AB-4899-830D-EF41E06004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3B86E3-8D4D-41E4-9138-501F56B3E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D527-F1E8-48C0-8198-2630517A95E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0C463-CD7A-42B1-BC3D-E40D7C99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2B1007-6F6C-4DF1-AAA6-A184398EB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7610-22FD-4650-A19F-D1A38666B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87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F01BD-CEAF-4B28-9881-F4521CE58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5DBCE4-709A-483A-B549-C01230BAD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D527-F1E8-48C0-8198-2630517A95E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D8A210-7B65-4213-B5C7-15F9370B5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F02A1-5A74-46E4-9D44-D873830E7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7610-22FD-4650-A19F-D1A38666B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51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F994FC-CED7-4C87-8B99-6726476B7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D527-F1E8-48C0-8198-2630517A95E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B3AA81-F5E8-4C20-ABCE-8360006EC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E52AB-DBF8-4F8C-A466-578A2D3C8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7610-22FD-4650-A19F-D1A38666B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76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7D2EB-A12E-4DBB-AAA9-8AAC712F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18625-1CF2-4F05-8A1D-B576644B2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B0468-A033-48C3-9979-0405CE85F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B43ED-CCBD-459E-AFE2-AA08709C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D527-F1E8-48C0-8198-2630517A95E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79C09-FA20-4D81-8E68-EBCD4AB4F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CEE61-24DD-43BF-8DD8-4037FC634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7610-22FD-4650-A19F-D1A38666B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90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E5624-DF5D-4135-948C-810333675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9E2CD8-C8E2-4337-B6C1-A81C75EAA4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F92C0-A07E-42D4-9ED6-CF7AF1434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B025C-FA94-402D-AF98-51BC1AE57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D527-F1E8-48C0-8198-2630517A95E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66A63-7F4F-4ED8-A5A3-28B9CB6CE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1AE92F-B051-4DDE-92C9-54928F907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7610-22FD-4650-A19F-D1A38666B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9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88CCA5-7DEC-48BB-82A3-975D21FBF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83CF8-2BFE-4364-AC60-6C22F66DC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2D12C-8894-48F2-A40B-97B3A0A157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7D527-F1E8-48C0-8198-2630517A95E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4C302-F583-49C2-9DD3-F22B929CA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42AC6-7A90-491D-AF02-C94AFE9C6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C7610-22FD-4650-A19F-D1A38666B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7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mericanlibrariesmagazine.org/2020/09/01/encoding-space-library-design/" TargetMode="External"/><Relationship Id="rId2" Type="http://schemas.openxmlformats.org/officeDocument/2006/relationships/hyperlink" Target="https://theroanokestar.com/2014/10/19/roanoke-main-branch-library-now-has-wow-factor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mporis.com/buildings/336613/roanoke-public-library-main-roanoke-va-us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EDCAA-8132-4276-ACE1-13442AFBAD55}"/>
              </a:ext>
            </a:extLst>
          </p:cNvPr>
          <p:cNvSpPr txBox="1"/>
          <p:nvPr/>
        </p:nvSpPr>
        <p:spPr>
          <a:xfrm>
            <a:off x="74815" y="4887884"/>
            <a:ext cx="71988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Library Visit #2</a:t>
            </a:r>
          </a:p>
          <a:p>
            <a:r>
              <a:rPr lang="en-US" dirty="0"/>
              <a:t>“Outward Appearances”</a:t>
            </a:r>
          </a:p>
          <a:p>
            <a:r>
              <a:rPr lang="en-US" dirty="0"/>
              <a:t>Ashlee Mullis</a:t>
            </a:r>
          </a:p>
          <a:p>
            <a:r>
              <a:rPr lang="en-US" dirty="0"/>
              <a:t>Old Dominion University</a:t>
            </a:r>
          </a:p>
          <a:p>
            <a:r>
              <a:rPr lang="en-US" dirty="0"/>
              <a:t>LIBS 608</a:t>
            </a:r>
          </a:p>
          <a:p>
            <a:r>
              <a:rPr lang="en-US" dirty="0"/>
              <a:t>Dr. Dawn Betts-Green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1D7491-224F-44BA-B97E-D5F850240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D9EDC84-63DE-4943-A63B-D8CFAA579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4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2"/>
    </mc:Choice>
    <mc:Fallback xmlns="">
      <p:transition spd="slow" advTm="7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AE962A-5399-412E-851C-58FA5A3D7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99" y="2217419"/>
            <a:ext cx="6062749" cy="45470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090E3-CDBD-43D6-99EB-6DB2CFD9F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244" y="76894"/>
            <a:ext cx="5022622" cy="37669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05B737-CB73-4B9F-ACCF-4C9236B56443}"/>
              </a:ext>
            </a:extLst>
          </p:cNvPr>
          <p:cNvSpPr txBox="1"/>
          <p:nvPr/>
        </p:nvSpPr>
        <p:spPr>
          <a:xfrm>
            <a:off x="238297" y="274321"/>
            <a:ext cx="4671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Landscape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651E3B-4768-4DED-9A00-5216E07D9C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6478" y="2543696"/>
            <a:ext cx="4788131" cy="359109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9FA37E-33BB-4995-82E6-DD8E78656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1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6"/>
    </mc:Choice>
    <mc:Fallback xmlns="">
      <p:transition spd="slow" advTm="17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313096-CE2B-4B25-BFC9-5DD60696F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1" y="1022465"/>
            <a:ext cx="5386648" cy="40399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BDBAF2-3954-42A5-89D1-F81F37550F3F}"/>
              </a:ext>
            </a:extLst>
          </p:cNvPr>
          <p:cNvSpPr txBox="1"/>
          <p:nvPr/>
        </p:nvSpPr>
        <p:spPr>
          <a:xfrm>
            <a:off x="357447" y="199505"/>
            <a:ext cx="4680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 Seating Area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00E573-33BD-4F7C-8F80-633D076E2A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903" y="3275214"/>
            <a:ext cx="4621876" cy="34664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0DE2B6-AE32-4620-A0DD-53FE9144E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408" y="116379"/>
            <a:ext cx="4821381" cy="361603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D35ADEC-843D-4925-8CD0-0741CD557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5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49"/>
    </mc:Choice>
    <mc:Fallback xmlns="">
      <p:transition spd="slow" advTm="22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4C59A1-74BE-4018-9592-6A2913128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5168" y="1063625"/>
            <a:ext cx="6380941" cy="47857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34F243-05ED-49D7-9B0F-85EC0CDB5013}"/>
              </a:ext>
            </a:extLst>
          </p:cNvPr>
          <p:cNvSpPr txBox="1"/>
          <p:nvPr/>
        </p:nvSpPr>
        <p:spPr>
          <a:xfrm>
            <a:off x="382385" y="266007"/>
            <a:ext cx="5419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36D520B-7446-4859-85AD-317C6D951D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49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14"/>
    </mc:Choice>
    <mc:Fallback>
      <p:transition spd="slow" advTm="25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4E6946-A7AE-4FE1-9A92-C0ADAE128E2E}"/>
              </a:ext>
            </a:extLst>
          </p:cNvPr>
          <p:cNvSpPr txBox="1"/>
          <p:nvPr/>
        </p:nvSpPr>
        <p:spPr>
          <a:xfrm>
            <a:off x="947651" y="689956"/>
            <a:ext cx="18620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D43123-292D-48AB-8996-398094A328A8}"/>
              </a:ext>
            </a:extLst>
          </p:cNvPr>
          <p:cNvSpPr txBox="1"/>
          <p:nvPr/>
        </p:nvSpPr>
        <p:spPr>
          <a:xfrm>
            <a:off x="1213659" y="1504603"/>
            <a:ext cx="1003346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Elmwood Park</a:t>
            </a:r>
            <a:r>
              <a:rPr lang="en-US" dirty="0"/>
              <a:t>. Downtown Roanoke. https://www.downtownroanoke.org/explore/elmwoodpark.</a:t>
            </a:r>
          </a:p>
          <a:p>
            <a:endParaRPr lang="en-US" dirty="0"/>
          </a:p>
          <a:p>
            <a:r>
              <a:rPr lang="en-US" dirty="0" err="1"/>
              <a:t>Lesneski</a:t>
            </a:r>
            <a:r>
              <a:rPr lang="en-US" dirty="0"/>
              <a:t>, T. (August 3, 2016). </a:t>
            </a:r>
            <a:r>
              <a:rPr lang="en-US" i="1" dirty="0"/>
              <a:t>Why outdoor spaces are essential for the 21st-century library. </a:t>
            </a:r>
            <a:r>
              <a:rPr lang="en-US" dirty="0" err="1"/>
              <a:t>Demco</a:t>
            </a:r>
            <a:r>
              <a:rPr lang="en-US" dirty="0"/>
              <a:t> Interiors. https://www.demcointeriors.com/blog/why-outdoor-spaces-are-essential-for-the-21st-century-library/.</a:t>
            </a:r>
          </a:p>
          <a:p>
            <a:endParaRPr lang="en-US" dirty="0"/>
          </a:p>
          <a:p>
            <a:r>
              <a:rPr lang="en-US" dirty="0"/>
              <a:t>Marrano, Gene. (October 19, 2014). </a:t>
            </a:r>
            <a:r>
              <a:rPr lang="en-US" i="1" dirty="0"/>
              <a:t>Roanoke main branch library now has “wow factor</a:t>
            </a:r>
            <a:r>
              <a:rPr lang="en-US" dirty="0"/>
              <a:t>.” The Roanoke Star. </a:t>
            </a:r>
            <a:r>
              <a:rPr lang="en-US" dirty="0">
                <a:hlinkClick r:id="rId2"/>
              </a:rPr>
              <a:t>https://theroanokestar.com/2014/10/19/roanoke-main-branch-library-now-has-wow-factor/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Mathews, Brian and </a:t>
            </a:r>
            <a:r>
              <a:rPr lang="en-US" dirty="0" err="1"/>
              <a:t>Soistmann</a:t>
            </a:r>
            <a:r>
              <a:rPr lang="en-US" dirty="0"/>
              <a:t>, Leigh Ann. (September 30, 2020). </a:t>
            </a:r>
            <a:r>
              <a:rPr lang="en-US" i="1" dirty="0"/>
              <a:t>Encoding space: Shaping learning environments that unlock human potential</a:t>
            </a:r>
            <a:r>
              <a:rPr lang="en-US" dirty="0"/>
              <a:t>. American Libraries. </a:t>
            </a:r>
            <a:r>
              <a:rPr lang="en-US" dirty="0">
                <a:hlinkClick r:id="rId3"/>
              </a:rPr>
              <a:t>https://americanlibrariesmagazine.org/2020/09/01/encoding-space-library-design/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i="1" dirty="0"/>
              <a:t>Roanoke public library main</a:t>
            </a:r>
            <a:r>
              <a:rPr lang="en-US" dirty="0"/>
              <a:t>. </a:t>
            </a:r>
            <a:r>
              <a:rPr lang="en-US" dirty="0" err="1"/>
              <a:t>Emporis</a:t>
            </a:r>
            <a:r>
              <a:rPr lang="en-US" dirty="0"/>
              <a:t>. </a:t>
            </a:r>
            <a:r>
              <a:rPr lang="en-US" dirty="0">
                <a:hlinkClick r:id="rId4"/>
              </a:rPr>
              <a:t>https://www.emporis.com/buildings/336613/roanoke-public-library-main-roanoke-va-usa</a:t>
            </a:r>
            <a:endParaRPr lang="en-US" dirty="0"/>
          </a:p>
          <a:p>
            <a:endParaRPr lang="en-US" dirty="0"/>
          </a:p>
          <a:p>
            <a:r>
              <a:rPr lang="en-US" dirty="0"/>
              <a:t>Rubin, R. E. and Rubin, R. G. (2020). </a:t>
            </a:r>
            <a:r>
              <a:rPr lang="en-US" i="1" dirty="0"/>
              <a:t>Foundations of library and information science</a:t>
            </a:r>
            <a:r>
              <a:rPr lang="en-US" dirty="0"/>
              <a:t> (5th ed.).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219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B6BDE-F1BF-4231-82F3-8DDA7AA89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1753" y="651753"/>
            <a:ext cx="5214025" cy="39105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CA9B60-5491-4D18-99BD-77FEE8CBD3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2050" y="534279"/>
            <a:ext cx="4274229" cy="3205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54F1AB-71F3-4545-A8D7-2DAD19A184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933" y="2461099"/>
            <a:ext cx="5862535" cy="43969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6B589E-7179-49BB-A6E9-D116CE2197B2}"/>
              </a:ext>
            </a:extLst>
          </p:cNvPr>
          <p:cNvSpPr txBox="1"/>
          <p:nvPr/>
        </p:nvSpPr>
        <p:spPr>
          <a:xfrm>
            <a:off x="3910519" y="165370"/>
            <a:ext cx="50758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Roanoke Public Library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706 S Jefferson St.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Downtown Roanoke, VA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1734FA0-6082-4093-9E52-DAFE1FDC9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8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00"/>
    </mc:Choice>
    <mc:Fallback xmlns="">
      <p:transition spd="slow" advTm="21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84B15C-98DF-472B-BD7F-364B3770D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75" y="91441"/>
            <a:ext cx="5940829" cy="4455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7276C4-BF5F-4DE7-9A8E-83C327798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9" y="2635134"/>
            <a:ext cx="5508567" cy="4131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C6DB9F-F35F-4124-AFE3-30E2367926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372" y="3358342"/>
            <a:ext cx="4721628" cy="35412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2122A7-5AAE-47AF-AE1C-E6BF10D090C4}"/>
              </a:ext>
            </a:extLst>
          </p:cNvPr>
          <p:cNvSpPr txBox="1"/>
          <p:nvPr/>
        </p:nvSpPr>
        <p:spPr>
          <a:xfrm>
            <a:off x="166255" y="151999"/>
            <a:ext cx="3283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Building Style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C042B3E-ECCE-461C-A5B1-DBF0791C3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3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42"/>
    </mc:Choice>
    <mc:Fallback xmlns="">
      <p:transition spd="slow" advTm="52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22D452-A7E6-49B0-ADB1-C08615896D56}"/>
              </a:ext>
            </a:extLst>
          </p:cNvPr>
          <p:cNvSpPr txBox="1"/>
          <p:nvPr/>
        </p:nvSpPr>
        <p:spPr>
          <a:xfrm>
            <a:off x="360219" y="149630"/>
            <a:ext cx="3300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Front Courtyard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BEA304-A37D-4B72-BC44-F3DC881EB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9" y="1795549"/>
            <a:ext cx="6007331" cy="4505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CBBCB4-C6F1-44A5-AAF7-347DEA8268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63" y="533801"/>
            <a:ext cx="5297979" cy="397348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F2D1FF-271B-4817-AC16-54C40C4CA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1"/>
    </mc:Choice>
    <mc:Fallback xmlns="">
      <p:transition spd="slow" advTm="12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7B76A6-C832-4F2F-B416-C25364675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8033" y="2091633"/>
            <a:ext cx="4943764" cy="3707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E5AA2F-4600-480A-B92E-9AD000DE54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4010" y="2489139"/>
            <a:ext cx="4850479" cy="36378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82C70A-5579-4E3B-9685-50F8D70938D8}"/>
              </a:ext>
            </a:extLst>
          </p:cNvPr>
          <p:cNvSpPr txBox="1"/>
          <p:nvPr/>
        </p:nvSpPr>
        <p:spPr>
          <a:xfrm>
            <a:off x="232756" y="257695"/>
            <a:ext cx="5863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Front Entrance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7C3E27-397D-44FA-A740-B149398E4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8073" y="1856857"/>
            <a:ext cx="5212080" cy="390906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75C9BD-FC81-4FF0-9AF9-BA6CBB030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2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39"/>
    </mc:Choice>
    <mc:Fallback xmlns="">
      <p:transition spd="slow" advTm="41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D4CEEEA-1FF9-45C2-91E7-089482B93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898" y="3042458"/>
            <a:ext cx="5278549" cy="3740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1DC31F-1980-4E6F-B1C4-88A596DF04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2847" y="780994"/>
            <a:ext cx="4921596" cy="3691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17A814-F3DA-48B2-85EE-001D2C4B2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0935" y="1987726"/>
            <a:ext cx="4245493" cy="31841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97ED1ED-5143-4B8B-9956-A77637D8CD4E}"/>
              </a:ext>
            </a:extLst>
          </p:cNvPr>
          <p:cNvSpPr txBox="1"/>
          <p:nvPr/>
        </p:nvSpPr>
        <p:spPr>
          <a:xfrm>
            <a:off x="640080" y="423949"/>
            <a:ext cx="3184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37521C-37E6-4BAB-9A56-24B0831B9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5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89"/>
    </mc:Choice>
    <mc:Fallback xmlns="">
      <p:transition spd="slow" advTm="23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CC8EA5-5F98-4E83-8251-76526693E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2535382"/>
            <a:ext cx="5575069" cy="41813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17D00D-4FE5-4A50-A9AA-9B0CCA2A9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433" y="168332"/>
            <a:ext cx="6132022" cy="4599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782016-AB1D-4144-BF15-3E51C02A0607}"/>
              </a:ext>
            </a:extLst>
          </p:cNvPr>
          <p:cNvSpPr txBox="1"/>
          <p:nvPr/>
        </p:nvSpPr>
        <p:spPr>
          <a:xfrm>
            <a:off x="274320" y="69415"/>
            <a:ext cx="448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Amphitheater in Elmwood Park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AF4D8CA-C95F-48DE-9BE0-495D571094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99"/>
    </mc:Choice>
    <mc:Fallback xmlns="">
      <p:transition spd="slow" advTm="72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572B9D-C67A-43A3-BA8C-D25FE1EEA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" y="707886"/>
            <a:ext cx="5289666" cy="396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011691-C3A5-4BEA-A115-0A6C29A7A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0944"/>
            <a:ext cx="5708073" cy="42810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42ABA5-AFD5-4DC8-901A-9B10574E2E34}"/>
              </a:ext>
            </a:extLst>
          </p:cNvPr>
          <p:cNvSpPr txBox="1"/>
          <p:nvPr/>
        </p:nvSpPr>
        <p:spPr>
          <a:xfrm>
            <a:off x="457199" y="0"/>
            <a:ext cx="4655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Playground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38EB49-7A70-470D-9F05-A7BDB195E1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10" y="3370810"/>
            <a:ext cx="4560916" cy="342068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6242AC-3C46-4DE6-8F45-1E8D31096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1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06"/>
    </mc:Choice>
    <mc:Fallback xmlns="">
      <p:transition spd="slow" advTm="24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BA399E-CE46-4123-90F7-573374F01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12628" y="647354"/>
            <a:ext cx="4430684" cy="3323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451EBD-807D-412E-B885-556D8983A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3128" y="1822046"/>
            <a:ext cx="4285211" cy="32139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F9426-C81A-4E38-A103-3AFB9C943F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276" y="2580841"/>
            <a:ext cx="5578187" cy="41836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CE4D71-0222-428F-B692-577361968CAD}"/>
              </a:ext>
            </a:extLst>
          </p:cNvPr>
          <p:cNvSpPr txBox="1"/>
          <p:nvPr/>
        </p:nvSpPr>
        <p:spPr>
          <a:xfrm>
            <a:off x="368530" y="189407"/>
            <a:ext cx="4389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Flag Pole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FB9CA9-0B03-4230-B8DB-4E94125357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5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90"/>
    </mc:Choice>
    <mc:Fallback xmlns="">
      <p:transition spd="slow" advTm="17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860</TotalTime>
  <Words>227</Words>
  <Application>Microsoft Office PowerPoint</Application>
  <PresentationFormat>Widescreen</PresentationFormat>
  <Paragraphs>34</Paragraphs>
  <Slides>13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Ashlee Mullis</dc:creator>
  <cp:lastModifiedBy>Ashlee Mullis</cp:lastModifiedBy>
  <cp:revision>28</cp:revision>
  <dcterms:created xsi:type="dcterms:W3CDTF">2021-10-10T21:26:58Z</dcterms:created>
  <dcterms:modified xsi:type="dcterms:W3CDTF">2021-10-14T02:40:18Z</dcterms:modified>
</cp:coreProperties>
</file>