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embeddedFontLst>
    <p:embeddedFont>
      <p:font typeface="Gill Sans" panose="020B060402020202020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k0MhDTTlDe216xID0/xt67TWJ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79" autoAdjust="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Intros</a:t>
            </a:r>
            <a:endParaRPr/>
          </a:p>
          <a:p>
            <a:pPr marL="0" lvl="0" indent="0" algn="l" rtl="0">
              <a:lnSpc>
                <a:spcPct val="100000"/>
              </a:lnSpc>
              <a:spcBef>
                <a:spcPts val="0"/>
              </a:spcBef>
              <a:spcAft>
                <a:spcPts val="0"/>
              </a:spcAft>
              <a:buSzPts val="1100"/>
              <a:buNone/>
            </a:pPr>
            <a:r>
              <a:rPr lang="en-US"/>
              <a:t>Thank co-authors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research was informed by a culmination of 11 years of Dr. Hill’s work of the effects of 1</a:t>
            </a:r>
            <a:r>
              <a:rPr lang="en-US" baseline="30000"/>
              <a:t>st</a:t>
            </a:r>
            <a:r>
              <a:rPr lang="en-US"/>
              <a:t> ASCENT trips on participants outlooks during their experience in the first year of college. This research study is specifically focused on the 1</a:t>
            </a:r>
            <a:r>
              <a:rPr lang="en-US" baseline="30000"/>
              <a:t>st</a:t>
            </a:r>
            <a:r>
              <a:rPr lang="en-US"/>
              <a:t> Ascent trips at ODU from 2017 and 2019.  </a:t>
            </a:r>
            <a:endParaRPr/>
          </a:p>
        </p:txBody>
      </p:sp>
      <p:sp>
        <p:nvSpPr>
          <p:cNvPr id="95" name="Google Shape;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We had 27 subjects for this study, with a few more actual participants on the trips, but due their age, had to be dismissed for analysis. </a:t>
            </a:r>
            <a:endParaRPr/>
          </a:p>
          <a:p>
            <a:pPr marL="0" lvl="0" indent="0" algn="l" rtl="0">
              <a:lnSpc>
                <a:spcPct val="115000"/>
              </a:lnSpc>
              <a:spcBef>
                <a:spcPts val="1200"/>
              </a:spcBef>
              <a:spcAft>
                <a:spcPts val="1200"/>
              </a:spcAft>
              <a:buSzPts val="1100"/>
              <a:buNone/>
            </a:pPr>
            <a:r>
              <a:rPr lang="en-US"/>
              <a:t>interesting – indicative of AORE issues that while we are Minority Service Institute, we see very little minority participation. </a:t>
            </a:r>
            <a:endParaRPr/>
          </a:p>
        </p:txBody>
      </p:sp>
      <p:sp>
        <p:nvSpPr>
          <p:cNvPr id="273" name="Google Shape;27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Reference photo- “little Stoney man.”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a:t>One year did a 25-question, found brief resilience scale- a lot shorter- similar psychometric properties- (reliability and validity are both equal)</a:t>
            </a:r>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rPr>
              <a:t>Breif Resilience Scale has </a:t>
            </a:r>
            <a:r>
              <a:rPr lang="en-US">
                <a:solidFill>
                  <a:schemeClr val="dk1"/>
                </a:solidFill>
                <a:highlight>
                  <a:srgbClr val="FFFF00"/>
                </a:highlight>
              </a:rPr>
              <a:t>similar psychometric properties</a:t>
            </a:r>
            <a:r>
              <a:rPr lang="en-US">
                <a:solidFill>
                  <a:schemeClr val="dk1"/>
                </a:solidFill>
              </a:rPr>
              <a:t> – same reliability but shorter with 6 questions instead. So, why not use?  </a:t>
            </a:r>
            <a:endParaRPr>
              <a:solidFill>
                <a:schemeClr val="dk1"/>
              </a:solidFill>
            </a:endParaRPr>
          </a:p>
          <a:p>
            <a:pPr marL="0" marR="0" lvl="0" indent="0" algn="l" rtl="0">
              <a:lnSpc>
                <a:spcPct val="100000"/>
              </a:lnSpc>
              <a:spcBef>
                <a:spcPts val="120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95" name="Google Shape;29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 used the Mental Health Short Form survey which again, has a great reliability rating to ask questions like, “How </a:t>
            </a:r>
            <a:r>
              <a:rPr lang="en-US" sz="1200" i="1">
                <a:solidFill>
                  <a:schemeClr val="dk2"/>
                </a:solidFill>
                <a:latin typeface="Gill Sans"/>
                <a:ea typeface="Gill Sans"/>
                <a:cs typeface="Gill Sans"/>
                <a:sym typeface="Gill Sans"/>
              </a:rPr>
              <a:t>often in the past week did you feel that your life has a sense of direction or meaning to it.” This helped us analyze the..</a:t>
            </a:r>
            <a:endParaRPr sz="1200"/>
          </a:p>
          <a:p>
            <a:pPr marL="400812" lvl="0" indent="-266700" algn="l" rtl="0">
              <a:lnSpc>
                <a:spcPct val="100000"/>
              </a:lnSpc>
              <a:spcBef>
                <a:spcPts val="0"/>
              </a:spcBef>
              <a:spcAft>
                <a:spcPts val="0"/>
              </a:spcAft>
              <a:buSzPts val="1200"/>
              <a:buFont typeface="Arial"/>
              <a:buChar char="•"/>
            </a:pPr>
            <a:r>
              <a:rPr lang="en-US" sz="1200"/>
              <a:t>Three domains of well-being:</a:t>
            </a:r>
            <a:endParaRPr sz="1200"/>
          </a:p>
          <a:p>
            <a:pPr marL="858012" lvl="1" indent="-266698" algn="l" rtl="0">
              <a:lnSpc>
                <a:spcPct val="100000"/>
              </a:lnSpc>
              <a:spcBef>
                <a:spcPts val="0"/>
              </a:spcBef>
              <a:spcAft>
                <a:spcPts val="0"/>
              </a:spcAft>
              <a:buSzPts val="1200"/>
              <a:buFont typeface="Arial"/>
              <a:buChar char="•"/>
            </a:pPr>
            <a:r>
              <a:rPr lang="en-US" sz="1200"/>
              <a:t>Psychological</a:t>
            </a:r>
            <a:endParaRPr sz="1200"/>
          </a:p>
          <a:p>
            <a:pPr marL="858012" lvl="1" indent="-266698" algn="l" rtl="0">
              <a:lnSpc>
                <a:spcPct val="100000"/>
              </a:lnSpc>
              <a:spcBef>
                <a:spcPts val="0"/>
              </a:spcBef>
              <a:spcAft>
                <a:spcPts val="0"/>
              </a:spcAft>
              <a:buSzPts val="1200"/>
              <a:buFont typeface="Arial"/>
              <a:buChar char="•"/>
            </a:pPr>
            <a:r>
              <a:rPr lang="en-US" sz="1200"/>
              <a:t>Emotional</a:t>
            </a:r>
            <a:endParaRPr sz="1200"/>
          </a:p>
          <a:p>
            <a:pPr marL="858012" lvl="1" indent="-266698" algn="l" rtl="0">
              <a:lnSpc>
                <a:spcPct val="100000"/>
              </a:lnSpc>
              <a:spcBef>
                <a:spcPts val="0"/>
              </a:spcBef>
              <a:spcAft>
                <a:spcPts val="0"/>
              </a:spcAft>
              <a:buSzPts val="1200"/>
              <a:buFont typeface="Arial"/>
              <a:buChar char="•"/>
            </a:pPr>
            <a:r>
              <a:rPr lang="en-US" sz="1200"/>
              <a:t>Social</a:t>
            </a:r>
            <a:endParaRPr sz="1200"/>
          </a:p>
          <a:p>
            <a:pPr marL="0" lvl="0" indent="0" algn="l" rtl="0">
              <a:lnSpc>
                <a:spcPct val="100000"/>
              </a:lnSpc>
              <a:spcBef>
                <a:spcPts val="0"/>
              </a:spcBef>
              <a:spcAft>
                <a:spcPts val="0"/>
              </a:spcAft>
              <a:buSzPts val="1100"/>
              <a:buNone/>
            </a:pPr>
            <a:endParaRPr/>
          </a:p>
        </p:txBody>
      </p:sp>
      <p:sp>
        <p:nvSpPr>
          <p:cNvPr id="316" name="Google Shape;31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Paired samples t-test we found statistical significance of flourishing factors in  students pre to post trip. AND we are close to approaching that significance with resilience at .06 and hope that with more data collection from future summers will close that gap.  CONBRACH’s Alpha means strong reliability</a:t>
            </a:r>
            <a:endParaRPr/>
          </a:p>
        </p:txBody>
      </p:sp>
      <p:sp>
        <p:nvSpPr>
          <p:cNvPr id="337" name="Google Shape;3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I’m excited to share with you this unique portion of our research from 2019.  By analyzing qualitative data from our post-trip surveys from this year, we’ve been able to answer our third research question: how are first ascent goals being met? The graphic above displays instances in which we found quotes that support each of the objectives in the purpose of FA.</a:t>
            </a:r>
            <a:endParaRPr/>
          </a:p>
          <a:p>
            <a:pPr marL="0" lvl="0" indent="0" algn="l" rtl="0">
              <a:lnSpc>
                <a:spcPct val="115000"/>
              </a:lnSpc>
              <a:spcBef>
                <a:spcPts val="0"/>
              </a:spcBef>
              <a:spcAft>
                <a:spcPts val="0"/>
              </a:spcAft>
              <a:buClr>
                <a:schemeClr val="dk1"/>
              </a:buClr>
              <a:buSzPts val="1100"/>
              <a:buFont typeface="Arial"/>
              <a:buNone/>
            </a:pPr>
            <a:r>
              <a:rPr lang="en-US"/>
              <a:t>Our first goal was to ease the stress associated with the transition to college.  We found that 10% of analyzed quotes directly hit on this point.</a:t>
            </a:r>
            <a:endParaRPr/>
          </a:p>
          <a:p>
            <a:pPr marL="0" lvl="0" indent="0" algn="l" rtl="0">
              <a:lnSpc>
                <a:spcPct val="115000"/>
              </a:lnSpc>
              <a:spcBef>
                <a:spcPts val="0"/>
              </a:spcBef>
              <a:spcAft>
                <a:spcPts val="0"/>
              </a:spcAft>
              <a:buClr>
                <a:schemeClr val="dk1"/>
              </a:buClr>
              <a:buSzPts val="1100"/>
              <a:buFont typeface="Arial"/>
              <a:buNone/>
            </a:pPr>
            <a:r>
              <a:rPr lang="en-US"/>
              <a:t>Our second goal was “helping students to develop connections.” Our third goal was to “feel welcome in the university community”. There was some overlap in the quote content and these objectives. When students are getting connected, they are feeling welcome. 42% of the analyzed quotes hit on both of these objectives.</a:t>
            </a:r>
            <a:endParaRPr/>
          </a:p>
          <a:p>
            <a:pPr marL="0" lvl="0" indent="0" algn="l" rtl="0">
              <a:lnSpc>
                <a:spcPct val="115000"/>
              </a:lnSpc>
              <a:spcBef>
                <a:spcPts val="0"/>
              </a:spcBef>
              <a:spcAft>
                <a:spcPts val="0"/>
              </a:spcAft>
              <a:buClr>
                <a:schemeClr val="dk1"/>
              </a:buClr>
              <a:buSzPts val="1100"/>
              <a:buFont typeface="Arial"/>
              <a:buNone/>
            </a:pPr>
            <a:r>
              <a:rPr lang="en-US"/>
              <a:t>Our fourth goal was to understand more about university life. 16% of the analyzed quotes hit on this factor.</a:t>
            </a:r>
            <a:endParaRPr/>
          </a:p>
          <a:p>
            <a:pPr marL="0" lvl="0" indent="0" algn="l" rtl="0">
              <a:lnSpc>
                <a:spcPct val="115000"/>
              </a:lnSpc>
              <a:spcBef>
                <a:spcPts val="0"/>
              </a:spcBef>
              <a:spcAft>
                <a:spcPts val="0"/>
              </a:spcAft>
              <a:buClr>
                <a:schemeClr val="dk1"/>
              </a:buClr>
              <a:buSzPts val="1100"/>
              <a:buFont typeface="Arial"/>
              <a:buNone/>
            </a:pPr>
            <a:r>
              <a:rPr lang="en-US"/>
              <a:t>Finally, our fifth goal was to have students develop confidence in themselves and their abilities.  32% of the analyzed quotes referenced outcomes from this goal.</a:t>
            </a:r>
            <a:endParaRPr/>
          </a:p>
          <a:p>
            <a:pPr marL="0" lvl="0" indent="0" algn="l" rtl="0">
              <a:lnSpc>
                <a:spcPct val="115000"/>
              </a:lnSpc>
              <a:spcBef>
                <a:spcPts val="0"/>
              </a:spcBef>
              <a:spcAft>
                <a:spcPts val="0"/>
              </a:spcAft>
              <a:buClr>
                <a:schemeClr val="dk1"/>
              </a:buClr>
              <a:buSzPts val="1100"/>
              <a:buFont typeface="Arial"/>
              <a:buNone/>
            </a:pPr>
            <a:r>
              <a:rPr lang="en-US"/>
              <a:t>A note about our post-surveys- We are not directly asking students “how has goal number 3 of first ascent impacted you, rather, we ask general questions about what they learned from the trip. From analyzing results from these generalized questions, we gain better insight into how FA goals are being met.  </a:t>
            </a:r>
            <a:endParaRPr/>
          </a:p>
          <a:p>
            <a:pPr marL="0" lvl="0" indent="0" algn="l" rtl="0">
              <a:lnSpc>
                <a:spcPct val="100000"/>
              </a:lnSpc>
              <a:spcBef>
                <a:spcPts val="0"/>
              </a:spcBef>
              <a:spcAft>
                <a:spcPts val="0"/>
              </a:spcAft>
              <a:buSzPts val="1100"/>
              <a:buNone/>
            </a:pPr>
            <a:endParaRPr/>
          </a:p>
        </p:txBody>
      </p:sp>
      <p:sp>
        <p:nvSpPr>
          <p:cNvPr id="359" name="Google Shape;35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12 week follow up data turned out to be (approx 35% response rate) which we coaxed from them at a reunion of participants and student leaders that we hosted and provided pizza.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Why do we see flourishing more at the end of trip?</a:t>
            </a:r>
            <a:endParaRPr/>
          </a:p>
          <a:p>
            <a:pPr marL="0" lvl="0" indent="0" algn="l" rtl="0">
              <a:lnSpc>
                <a:spcPct val="100000"/>
              </a:lnSpc>
              <a:spcBef>
                <a:spcPts val="0"/>
              </a:spcBef>
              <a:spcAft>
                <a:spcPts val="0"/>
              </a:spcAft>
              <a:buSzPts val="1100"/>
              <a:buNone/>
            </a:pPr>
            <a:r>
              <a:rPr lang="en-US"/>
              <a:t>How the results correlate with similar research by other institutions?</a:t>
            </a:r>
            <a:endParaRPr/>
          </a:p>
          <a:p>
            <a:pPr marL="0" lvl="0" indent="0" algn="l" rtl="0">
              <a:lnSpc>
                <a:spcPct val="100000"/>
              </a:lnSpc>
              <a:spcBef>
                <a:spcPts val="0"/>
              </a:spcBef>
              <a:spcAft>
                <a:spcPts val="0"/>
              </a:spcAft>
              <a:buSzPts val="1100"/>
              <a:buNone/>
            </a:pPr>
            <a:r>
              <a:rPr lang="en-US"/>
              <a:t>Does this have broader implications across a university setting?</a:t>
            </a:r>
            <a:endParaRPr/>
          </a:p>
          <a:p>
            <a:pPr marL="0" lvl="0" indent="0" algn="l" rtl="0">
              <a:lnSpc>
                <a:spcPct val="100000"/>
              </a:lnSpc>
              <a:spcBef>
                <a:spcPts val="0"/>
              </a:spcBef>
              <a:spcAft>
                <a:spcPts val="0"/>
              </a:spcAft>
              <a:buSzPts val="1100"/>
              <a:buNone/>
            </a:pPr>
            <a:r>
              <a:rPr lang="en-US"/>
              <a:t>Where is there room for improvement in data analysis and/or programming?</a:t>
            </a:r>
            <a:endParaRPr/>
          </a:p>
          <a:p>
            <a:pPr marL="0" lvl="0" indent="0" algn="l" rtl="0">
              <a:lnSpc>
                <a:spcPct val="100000"/>
              </a:lnSpc>
              <a:spcBef>
                <a:spcPts val="0"/>
              </a:spcBef>
              <a:spcAft>
                <a:spcPts val="0"/>
              </a:spcAft>
              <a:buSzPts val="1100"/>
              <a:buNone/>
            </a:pPr>
            <a:endParaRPr/>
          </a:p>
        </p:txBody>
      </p:sp>
      <p:sp>
        <p:nvSpPr>
          <p:cNvPr id="380" name="Google Shape;38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70a3677c7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As previously stated when discussing our qualitative analysis, we should consider refining the goals of first ascent to 4 objectives instead of 5.  Helping students develop connections and feel welcome in the university community go hand-in-hand, and the many qualitative quotes reflected both these objective simultaneously.</a:t>
            </a:r>
            <a:endParaRPr/>
          </a:p>
          <a:p>
            <a:pPr marL="0" lvl="0" indent="0" algn="l" rtl="0">
              <a:lnSpc>
                <a:spcPct val="115000"/>
              </a:lnSpc>
              <a:spcBef>
                <a:spcPts val="0"/>
              </a:spcBef>
              <a:spcAft>
                <a:spcPts val="0"/>
              </a:spcAft>
              <a:buClr>
                <a:schemeClr val="dk1"/>
              </a:buClr>
              <a:buSzPts val="1100"/>
              <a:buFont typeface="Arial"/>
              <a:buNone/>
            </a:pPr>
            <a:r>
              <a:rPr lang="en-US"/>
              <a:t>Another interesting connection we made from our study was comparing Outdoor Orientation programs to High Impact Practices. The Association of American Colleges and Universities is an organization that sets guidelines for High Impact practices, which is defined as educational programs and experiences that research has shown to increase student success. There is no mention of Outdoor Orientation Programs specifically within these guidelines.  While our data is limited, the culmination of our research and other literature on the topics of OOPs is enough to support adding OOPs to the list of High Impact Practices for institutions.</a:t>
            </a:r>
            <a:endParaRPr/>
          </a:p>
          <a:p>
            <a:pPr marL="0" lvl="0" indent="0" algn="l" rtl="0">
              <a:lnSpc>
                <a:spcPct val="115000"/>
              </a:lnSpc>
              <a:spcBef>
                <a:spcPts val="0"/>
              </a:spcBef>
              <a:spcAft>
                <a:spcPts val="0"/>
              </a:spcAft>
              <a:buClr>
                <a:schemeClr val="dk1"/>
              </a:buClr>
              <a:buSzPts val="1100"/>
              <a:buFont typeface="Arial"/>
              <a:buNone/>
            </a:pPr>
            <a:r>
              <a:rPr lang="en-US"/>
              <a:t>Finally, I want to share my story with you.  I participated in the First Ascent program the summer before my freshman year.  This trip had a lot of firsts for me: my first time I was on a trip with a group of strangers, my first time camping, my first time rock climbing, my first time backpacking.  I faced many challenges, from the physical challenge of stepping over the edge of a cliff to rappel down a rock face, to the mental challenge opening up to a group of people I had just met. At the time I had no idea how impactful this trip would be on my college life… in fact, I would argue that I wouldn’t be who I am today if I hadn’t gone on this trip.  </a:t>
            </a:r>
            <a:endParaRPr/>
          </a:p>
          <a:p>
            <a:pPr marL="0" lvl="0" indent="0" algn="l" rtl="0">
              <a:lnSpc>
                <a:spcPct val="115000"/>
              </a:lnSpc>
              <a:spcBef>
                <a:spcPts val="0"/>
              </a:spcBef>
              <a:spcAft>
                <a:spcPts val="0"/>
              </a:spcAft>
              <a:buClr>
                <a:schemeClr val="dk1"/>
              </a:buClr>
              <a:buSzPts val="1100"/>
              <a:buFont typeface="Arial"/>
              <a:buNone/>
            </a:pPr>
            <a:r>
              <a:rPr lang="en-US"/>
              <a:t>Tying this all back to the objectives in our FA goals, the most impactful objective on me was my development of confidence in myself and my abilities. Coming in as a freshman, I was very shy and I kept to myself.  Stepping over the edge during a rappel, reaching the top of a climb, and overcoming the challenge of sharing my input with a group of people during a group discussion are all factors that led to an increased sense of confidence in myself.  Although my sense of confidence grew through facing personal challenges, I couldn’t have done it without the support I had from student trip leaders, my peers, and faculty mentor. </a:t>
            </a:r>
            <a:endParaRPr/>
          </a:p>
          <a:p>
            <a:pPr marL="0" lvl="0" indent="0" algn="l" rtl="0">
              <a:lnSpc>
                <a:spcPct val="115000"/>
              </a:lnSpc>
              <a:spcBef>
                <a:spcPts val="0"/>
              </a:spcBef>
              <a:spcAft>
                <a:spcPts val="0"/>
              </a:spcAft>
              <a:buClr>
                <a:schemeClr val="dk1"/>
              </a:buClr>
              <a:buSzPts val="1100"/>
              <a:buFont typeface="Arial"/>
              <a:buNone/>
            </a:pPr>
            <a:r>
              <a:rPr lang="en-US"/>
              <a:t>Inspired by this experience, I decided to complete the semester-long apprenticeship to become a trip leader. The next summer, along with the following two summers, I was a leader for the same first ascent trip I participated in as a freshman. This past year, I lead a surfing first ascent as well.  It is an honor to lead participants through an experience that was truly life-changing for me.  As a trip leader, I am eager to see a participant reach new heights, whether that be through overcoming the physical challenge of rock climbing or the challenge of making a life transformation. Through being a student trip leader, I have become more outgoing and have discovered my passion for working with people to reach their goals. I know that if I were to show my freshman self who I am now, I would not be able to fathom my personal evolution.</a:t>
            </a:r>
            <a:endParaRPr/>
          </a:p>
          <a:p>
            <a:pPr marL="0" lvl="0" indent="0" algn="l" rtl="0">
              <a:lnSpc>
                <a:spcPct val="115000"/>
              </a:lnSpc>
              <a:spcBef>
                <a:spcPts val="0"/>
              </a:spcBef>
              <a:spcAft>
                <a:spcPts val="0"/>
              </a:spcAft>
              <a:buClr>
                <a:schemeClr val="dk1"/>
              </a:buClr>
              <a:buSzPts val="1100"/>
              <a:buFont typeface="Arial"/>
              <a:buNone/>
            </a:pPr>
            <a:r>
              <a:rPr lang="en-US"/>
              <a:t>I would consider my first ascent experience a High Impact Practice, because it truly did impact my success in college. Not only am I a student, but I’ve learned to overcome challenges such as balancing a full course load with a part-time job. I’ve not only learned how to adapt to new challenges, but I’ve learned to thrive. My well-being has never been higher than when I surround myself with a community of people who support my personal growth.  I’ve found that through working with the OAP, but I know many of my FA peers and past participants have found that through other facets of university life.  Being on both sides of this program- as a participant and as a leader, I feel that I have a great understanding of how impactful this program is on the students it serves.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01" name="Google Shape;401;g70a3677c7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a:t>Again, we would just like to show our appreciation to our co-authors! We have Dr. Hill and Dr. Z, two awesome FA mentors and supporting professors. We have one of our favorite bosses, Michael Willett, pictured here as “Mike on a Stick”- btw Mike on a stick was on my freshman FA trip.  And then we have Erik “Dusty” Edwards, our favorite trips coordinator.  </a:t>
            </a:r>
            <a:endParaRPr/>
          </a:p>
        </p:txBody>
      </p:sp>
      <p:sp>
        <p:nvSpPr>
          <p:cNvPr id="422" name="Google Shape;42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70c002c7e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45" name="Google Shape;445;g70c002c7e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Our research is based on Outdoor Orientation programs, or OOPs.  OOPs involve exposing a small group of first year students to various outdoor activities such as climbing or surfing in an overnight setting. There is a long history of these programs, dating back to over 80 years ago at Dartmouth college.  Since then, this first OOP at Dartmouth has grown to offer almost 20 different trip types to over 1100 students yearly.  Although many colleges and universities have OOPs on a smaller scale, there are currently around 200 institutions offering OOPs in the United States.  These programs all focus on group initiatives that foster life lessons that can help ease the transition of incoming students into college.  An example of a group initiative during ODU’s OOP is pictured here. </a:t>
            </a:r>
            <a:endParaRPr>
              <a:solidFill>
                <a:schemeClr val="dk1"/>
              </a:solidFill>
            </a:endParaRPr>
          </a:p>
        </p:txBody>
      </p:sp>
      <p:sp>
        <p:nvSpPr>
          <p:cNvPr id="104" name="Google Shape;1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are from Old Dominion University.  We are a minority-serving, coastal, mid-sized campus located in Norfolk, VA.</a:t>
            </a:r>
            <a:endParaRPr/>
          </a:p>
          <a:p>
            <a:pPr marL="0" lvl="0" indent="0" algn="l" rtl="0">
              <a:lnSpc>
                <a:spcPct val="115000"/>
              </a:lnSpc>
              <a:spcBef>
                <a:spcPts val="0"/>
              </a:spcBef>
              <a:spcAft>
                <a:spcPts val="0"/>
              </a:spcAft>
              <a:buClr>
                <a:schemeClr val="dk1"/>
              </a:buClr>
              <a:buSzPts val="1100"/>
              <a:buFont typeface="Arial"/>
              <a:buNone/>
            </a:pPr>
            <a:r>
              <a:rPr lang="en-US"/>
              <a:t>We are part of ODU’s Outdoor Adventure Program. The program was established in 2006, and includes trips, rock wall, challenge course, and bike share programs.  Our first iteration of an OOP was held in the summer of 2010, and was called TENTs (an acronym for -)</a:t>
            </a:r>
            <a:endParaRPr/>
          </a:p>
          <a:p>
            <a:pPr marL="0" lvl="0" indent="0" algn="l" rtl="0">
              <a:lnSpc>
                <a:spcPct val="115000"/>
              </a:lnSpc>
              <a:spcBef>
                <a:spcPts val="0"/>
              </a:spcBef>
              <a:spcAft>
                <a:spcPts val="0"/>
              </a:spcAft>
              <a:buClr>
                <a:schemeClr val="dk1"/>
              </a:buClr>
              <a:buSzPts val="1100"/>
              <a:buFont typeface="Arial"/>
              <a:buNone/>
            </a:pPr>
            <a:r>
              <a:rPr lang="en-US"/>
              <a:t>One of our alumns collected data regarding the TENTs program during an independent study in her undergraduate program. She found that it would be beneficial for students if the OOP were shorter in duration and more affordable. After adjusting to the needs of the population we are serving, we now call our OOP “First Ascent”</a:t>
            </a:r>
            <a:endParaRPr/>
          </a:p>
          <a:p>
            <a:pPr marL="0" lvl="0" indent="0" algn="l" rtl="0">
              <a:lnSpc>
                <a:spcPct val="100000"/>
              </a:lnSpc>
              <a:spcBef>
                <a:spcPts val="0"/>
              </a:spcBef>
              <a:spcAft>
                <a:spcPts val="0"/>
              </a:spcAft>
              <a:buSzPts val="1100"/>
              <a:buNone/>
            </a:pPr>
            <a:endParaRPr/>
          </a:p>
        </p:txBody>
      </p:sp>
      <p:sp>
        <p:nvSpPr>
          <p:cNvPr id="125" name="Google Shape;12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Our 1</a:t>
            </a:r>
            <a:r>
              <a:rPr lang="en-US" sz="1800" baseline="30000">
                <a:solidFill>
                  <a:schemeClr val="dk1"/>
                </a:solidFill>
              </a:rPr>
              <a:t>st</a:t>
            </a:r>
            <a:r>
              <a:rPr lang="en-US">
                <a:solidFill>
                  <a:schemeClr val="dk1"/>
                </a:solidFill>
              </a:rPr>
              <a:t> Ascent program has five main objectives to help first year students feel welcomed to university life as they take on their new role as a college student.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We hope that students improve upon these five goals following participation in our OOP.  One of these goals is to ease the stress associated with the transition to college.  As students deal with stress in transitioning to college life, they must learn how to adapt, which brings us to our literature review.</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46" name="Google Shape;1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When students adapt to a new environment or circumstance, they are being resilient.  There are numerous definitions for resiliency, but simply stated, resiliency is defined as one’s ability to deal with and adapt to stress or adverse circumstances.  Students who are not able to develop necessary processes to manage new stressors often leave higher education, thus first-year orientation programs such as first ascent aim to alleviate the stress associated with this difficult transition period. </a:t>
            </a:r>
            <a:endParaRPr/>
          </a:p>
        </p:txBody>
      </p:sp>
      <p:sp>
        <p:nvSpPr>
          <p:cNvPr id="167" name="Google Shape;1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Another factor vital to the success of first year college students nationwide is well-being, or flourishing.  Not only do we want students to have the ability to bounce back from stressors associated with a transition to college, we want them to thrive.  Flourishing is a way that we define this, and focuses on the emotional energy that determines how students function in personal and social facets of their lives.  As stated by Keyes in </a:t>
            </a:r>
            <a:r>
              <a:rPr lang="en-US" i="1">
                <a:solidFill>
                  <a:schemeClr val="dk1"/>
                </a:solidFill>
              </a:rPr>
              <a:t>Flourishing: Positive Psychology and the Life Well-Lived</a:t>
            </a:r>
            <a:r>
              <a:rPr lang="en-US">
                <a:solidFill>
                  <a:schemeClr val="dk1"/>
                </a:solidFill>
              </a:rPr>
              <a:t>,  far from being supermen or superwomen, flourishing individuals are truly living rather than merely existing. </a:t>
            </a:r>
            <a:endParaRPr/>
          </a:p>
        </p:txBody>
      </p:sp>
      <p:sp>
        <p:nvSpPr>
          <p:cNvPr id="188" name="Google Shape;1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ODU’s First Ascent program offers three trips and two trip types each summer.</a:t>
            </a:r>
            <a:endParaRPr/>
          </a:p>
          <a:p>
            <a:pPr marL="0" lvl="0" indent="0" algn="l" rtl="0">
              <a:lnSpc>
                <a:spcPct val="115000"/>
              </a:lnSpc>
              <a:spcBef>
                <a:spcPts val="0"/>
              </a:spcBef>
              <a:spcAft>
                <a:spcPts val="0"/>
              </a:spcAft>
              <a:buClr>
                <a:schemeClr val="dk1"/>
              </a:buClr>
              <a:buSzPts val="1100"/>
              <a:buFont typeface="Arial"/>
              <a:buNone/>
            </a:pPr>
            <a:r>
              <a:rPr lang="en-US"/>
              <a:t>-Two of our annual trips are located on Ocracoke island in the Outer Banks of North Carolina.  Ocracoke island is one of the East Coast’s top watersport recreation destinations, but is still secluded from the rest of the OBX.  A ferry ride is the only way onto the island, where tourists can visit small, historic villages separated by miles of undeveloped, protected beaches. For these trips, we stay on the island’s campground, teach students how to surf, and bike to the village.</a:t>
            </a:r>
            <a:endParaRPr/>
          </a:p>
          <a:p>
            <a:pPr marL="0" lvl="0" indent="0" algn="l" rtl="0">
              <a:lnSpc>
                <a:spcPct val="115000"/>
              </a:lnSpc>
              <a:spcBef>
                <a:spcPts val="0"/>
              </a:spcBef>
              <a:spcAft>
                <a:spcPts val="0"/>
              </a:spcAft>
              <a:buClr>
                <a:schemeClr val="dk1"/>
              </a:buClr>
              <a:buSzPts val="1100"/>
              <a:buFont typeface="Arial"/>
              <a:buNone/>
            </a:pPr>
            <a:r>
              <a:rPr lang="en-US"/>
              <a:t>-Our other First Ascent trip located in the beautiful Shenandoah National Park.  Located in the Blue Ridge Mountains of Virginia, Shenandoah national park is 200,000 acres of wilderness terrain, contains over 500 miles of trails, and includes a 100 mile stretch of the Appalachian trail.  For these trips, we climb at Little Stony Man and backpack along the waterfalls of Whiteoak Canyon train and the AT. </a:t>
            </a:r>
            <a:endParaRPr/>
          </a:p>
          <a:p>
            <a:pPr marL="0" lvl="0" indent="0" algn="l" rtl="0">
              <a:lnSpc>
                <a:spcPct val="115000"/>
              </a:lnSpc>
              <a:spcBef>
                <a:spcPts val="0"/>
              </a:spcBef>
              <a:spcAft>
                <a:spcPts val="0"/>
              </a:spcAft>
              <a:buClr>
                <a:schemeClr val="dk1"/>
              </a:buClr>
              <a:buSzPts val="1100"/>
              <a:buFont typeface="Arial"/>
              <a:buNone/>
            </a:pPr>
            <a:r>
              <a:rPr lang="en-US"/>
              <a:t>Our First Ascent program is unique because it is student led with three student trip leaders, with the inclusion of a faculty mentor.  We recruit our faculty from a diverse range of disciplines across campus, and have included our very own Dr. Hill and Dr. Z on these trips.  Students meet at the university on the first day, and after trip preparation and introduction activities, make the journey to the destination of the trip. Along with participating in outdoor activities, each day is themed with different lessons in the forms of discussions and activities, which include Challenges Ahead, Asking for Help, and Self-leadership. Students reflect on the trip when they return to the university.</a:t>
            </a:r>
            <a:endParaRPr/>
          </a:p>
          <a:p>
            <a:pPr marL="0" lvl="0" indent="0" algn="l" rtl="0">
              <a:lnSpc>
                <a:spcPct val="100000"/>
              </a:lnSpc>
              <a:spcBef>
                <a:spcPts val="0"/>
              </a:spcBef>
              <a:spcAft>
                <a:spcPts val="0"/>
              </a:spcAft>
              <a:buSzPts val="1100"/>
              <a:buNone/>
            </a:pPr>
            <a:endParaRPr/>
          </a:p>
        </p:txBody>
      </p:sp>
      <p:sp>
        <p:nvSpPr>
          <p:cNvPr id="210" name="Google Shape;2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Mixed Methods - quantitative and a thematic analysis of qualitative data</a:t>
            </a:r>
            <a:endParaRPr/>
          </a:p>
          <a:p>
            <a:pPr marL="0" lvl="0" indent="0" algn="l" rtl="0">
              <a:lnSpc>
                <a:spcPct val="100000"/>
              </a:lnSpc>
              <a:spcBef>
                <a:spcPts val="0"/>
              </a:spcBef>
              <a:spcAft>
                <a:spcPts val="0"/>
              </a:spcAft>
              <a:buSzPts val="1100"/>
              <a:buNone/>
            </a:pPr>
            <a:r>
              <a:rPr lang="en-US"/>
              <a:t>with Pre, Post and Follow-Up survey (mention survey scale types?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Limitations included no follow-up survey for previous 2019. 2018 ahd no data due to change in leadership of program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31" name="Google Shape;23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Purpose of Study: </a:t>
            </a:r>
            <a:r>
              <a:rPr lang="en-US" sz="1100"/>
              <a:t>To identify the effects of an outdoor orientation program on participants’ level of resilience and flourishing, but we are inquiring the following…</a:t>
            </a:r>
            <a:endParaRPr/>
          </a:p>
          <a:p>
            <a:pPr marL="123444" lvl="0" indent="0" algn="l" rtl="0">
              <a:lnSpc>
                <a:spcPct val="100000"/>
              </a:lnSpc>
              <a:spcBef>
                <a:spcPts val="360"/>
              </a:spcBef>
              <a:spcAft>
                <a:spcPts val="0"/>
              </a:spcAft>
              <a:buSzPts val="1656"/>
              <a:buNone/>
            </a:pPr>
            <a:r>
              <a:rPr lang="en-US" sz="1100"/>
              <a:t>1. Does participation in First Ascent affect participants’ perceived level of resilience?</a:t>
            </a:r>
            <a:endParaRPr sz="1100"/>
          </a:p>
          <a:p>
            <a:pPr marL="123444" lvl="0" indent="0" algn="l" rtl="0">
              <a:lnSpc>
                <a:spcPct val="100000"/>
              </a:lnSpc>
              <a:spcBef>
                <a:spcPts val="360"/>
              </a:spcBef>
              <a:spcAft>
                <a:spcPts val="0"/>
              </a:spcAft>
              <a:buSzPts val="1656"/>
              <a:buNone/>
            </a:pPr>
            <a:r>
              <a:rPr lang="en-US" sz="1100"/>
              <a:t>2. Does participation in First Ascent affect participants’ perceived level of flourishing?</a:t>
            </a:r>
            <a:endParaRPr sz="1100"/>
          </a:p>
          <a:p>
            <a:pPr marL="0" lvl="0" indent="0" algn="l" rtl="0">
              <a:lnSpc>
                <a:spcPct val="100000"/>
              </a:lnSpc>
              <a:spcBef>
                <a:spcPts val="0"/>
              </a:spcBef>
              <a:spcAft>
                <a:spcPts val="0"/>
              </a:spcAft>
              <a:buSzPts val="1100"/>
              <a:buNone/>
            </a:pPr>
            <a:r>
              <a:rPr lang="en-US"/>
              <a:t>3. How are the First Ascent goals being met? - refer back to goals - open ended questions around the goals</a:t>
            </a:r>
            <a:endParaRPr/>
          </a:p>
          <a:p>
            <a:pPr marL="0" lvl="0" indent="0" algn="l" rtl="0">
              <a:lnSpc>
                <a:spcPct val="115000"/>
              </a:lnSpc>
              <a:spcBef>
                <a:spcPts val="1200"/>
              </a:spcBef>
              <a:spcAft>
                <a:spcPts val="0"/>
              </a:spcAft>
              <a:buClr>
                <a:schemeClr val="dk1"/>
              </a:buClr>
              <a:buSzPts val="1100"/>
              <a:buFont typeface="Arial"/>
              <a:buNone/>
            </a:pPr>
            <a:r>
              <a:rPr lang="en-US"/>
              <a:t>Referinf back to out goal #1. ”ease of transition”; was that goal being met utilizing the open ended questions? </a:t>
            </a:r>
            <a:endParaRPr/>
          </a:p>
          <a:p>
            <a:pPr marL="0" lvl="0" indent="0" algn="l" rtl="0">
              <a:lnSpc>
                <a:spcPct val="100000"/>
              </a:lnSpc>
              <a:spcBef>
                <a:spcPts val="1200"/>
              </a:spcBef>
              <a:spcAft>
                <a:spcPts val="0"/>
              </a:spcAft>
              <a:buSzPts val="1100"/>
              <a:buNone/>
            </a:pPr>
            <a:endParaRPr/>
          </a:p>
        </p:txBody>
      </p:sp>
      <p:sp>
        <p:nvSpPr>
          <p:cNvPr id="252" name="Google Shape;2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5"/>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18" name="Google Shape;18;p5"/>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5"/>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5"/>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2" name="Google Shape;82;p15"/>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5"/>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7"/>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5" name="Google Shape;25;p7"/>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6" name="Google Shape;26;p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6"/>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6"/>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9"/>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39" name="Google Shape;39;p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0"/>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6" name="Google Shape;46;p10"/>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7" name="Google Shape;47;p10"/>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48" name="Google Shape;48;p10"/>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9" name="Google Shape;49;p1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2"/>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2"/>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Gill Sans"/>
              <a:buNone/>
              <a:defRPr sz="20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2"/>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60" name="Google Shape;60;p12"/>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61" name="Google Shape;61;p1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3"/>
          <p:cNvSpPr>
            <a:spLocks noGrp="1"/>
          </p:cNvSpPr>
          <p:nvPr>
            <p:ph type="pic" idx="2"/>
          </p:nvPr>
        </p:nvSpPr>
        <p:spPr>
          <a:xfrm>
            <a:off x="447817" y="599725"/>
            <a:ext cx="11290859" cy="3557252"/>
          </a:xfrm>
          <a:prstGeom prst="rect">
            <a:avLst/>
          </a:prstGeom>
          <a:noFill/>
          <a:ln>
            <a:noFill/>
          </a:ln>
        </p:spPr>
        <p:txBody>
          <a:bodyPr spcFirstLastPara="1" wrap="square" lIns="91425" tIns="45700" rIns="91425" bIns="45700" anchor="t" anchorCtr="0">
            <a:normAutofit/>
          </a:bodyPr>
          <a:lstStyle>
            <a:lvl1pPr marR="0" lvl="0" algn="ctr" rtl="0">
              <a:lnSpc>
                <a:spcPct val="100000"/>
              </a:lnSpc>
              <a:spcBef>
                <a:spcPts val="32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1pPr>
            <a:lvl2pPr marR="0" lvl="1"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2pPr>
            <a:lvl3pPr marR="0" lvl="2"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3pPr>
            <a:lvl4pPr marR="0" lvl="3"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4pPr>
            <a:lvl5pPr marR="0" lvl="4"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5pPr>
            <a:lvl6pPr marR="0" lvl="5"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6pPr>
            <a:lvl7pPr marR="0" lvl="6"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7pPr>
            <a:lvl8pPr marR="0" lvl="7" algn="l" rtl="0">
              <a:lnSpc>
                <a:spcPct val="100000"/>
              </a:lnSpc>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8pPr>
            <a:lvl9pPr marR="0" lvl="8" algn="l" rtl="0">
              <a:lnSpc>
                <a:spcPct val="100000"/>
              </a:lnSpc>
              <a:spcBef>
                <a:spcPts val="600"/>
              </a:spcBef>
              <a:spcAft>
                <a:spcPts val="60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9pPr>
          </a:lstStyle>
          <a:p>
            <a:endParaRPr/>
          </a:p>
        </p:txBody>
      </p:sp>
      <p:sp>
        <p:nvSpPr>
          <p:cNvPr id="67" name="Google Shape;67;p13"/>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68" name="Google Shape;68;p1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4"/>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4"/>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75" name="Google Shape;75;p1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4"/>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3600"/>
              <a:buFont typeface="Gill Sans"/>
              <a:buNone/>
            </a:pPr>
            <a:r>
              <a:rPr lang="en-US"/>
              <a:t>Promoting Resiliency and Flourishing Through Collegiate Outdoor Orientation Programming</a:t>
            </a:r>
            <a:endParaRPr/>
          </a:p>
        </p:txBody>
      </p:sp>
      <p:sp>
        <p:nvSpPr>
          <p:cNvPr id="98" name="Google Shape;98;p1"/>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sz="2000"/>
              <a:t>Eleanor Crofford, Abigail Rossiter, Eddie Hill, Erik Edwards, Mike Willett, &amp; Chris Zajchowski</a:t>
            </a:r>
            <a:endParaRPr sz="2000"/>
          </a:p>
        </p:txBody>
      </p:sp>
      <p:pic>
        <p:nvPicPr>
          <p:cNvPr id="99" name="Google Shape;99;p1" descr="odu-fullsigtm-white-bluebg"/>
          <p:cNvPicPr preferRelativeResize="0"/>
          <p:nvPr/>
        </p:nvPicPr>
        <p:blipFill rotWithShape="1">
          <a:blip r:embed="rId3">
            <a:alphaModFix/>
          </a:blip>
          <a:srcRect/>
          <a:stretch/>
        </p:blipFill>
        <p:spPr>
          <a:xfrm>
            <a:off x="9339062" y="5238395"/>
            <a:ext cx="2235678" cy="954463"/>
          </a:xfrm>
          <a:prstGeom prst="rect">
            <a:avLst/>
          </a:prstGeom>
          <a:noFill/>
          <a:ln>
            <a:noFill/>
          </a:ln>
        </p:spPr>
      </p:pic>
      <p:pic>
        <p:nvPicPr>
          <p:cNvPr id="100" name="Google Shape;100;p1"/>
          <p:cNvPicPr preferRelativeResize="0"/>
          <p:nvPr/>
        </p:nvPicPr>
        <p:blipFill rotWithShape="1">
          <a:blip r:embed="rId4">
            <a:alphaModFix/>
          </a:blip>
          <a:srcRect/>
          <a:stretch/>
        </p:blipFill>
        <p:spPr>
          <a:xfrm>
            <a:off x="809799" y="3254862"/>
            <a:ext cx="3907750" cy="2930796"/>
          </a:xfrm>
          <a:prstGeom prst="rect">
            <a:avLst/>
          </a:prstGeom>
          <a:noFill/>
          <a:ln>
            <a:noFill/>
          </a:ln>
        </p:spPr>
      </p:pic>
      <p:pic>
        <p:nvPicPr>
          <p:cNvPr id="101" name="Google Shape;101;p1"/>
          <p:cNvPicPr preferRelativeResize="0"/>
          <p:nvPr/>
        </p:nvPicPr>
        <p:blipFill rotWithShape="1">
          <a:blip r:embed="rId5">
            <a:alphaModFix/>
          </a:blip>
          <a:srcRect/>
          <a:stretch/>
        </p:blipFill>
        <p:spPr>
          <a:xfrm>
            <a:off x="5112526" y="3254850"/>
            <a:ext cx="3907744" cy="293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2"/>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Study participants for 2017 and 2019</a:t>
            </a:r>
            <a:endParaRPr/>
          </a:p>
        </p:txBody>
      </p:sp>
      <p:pic>
        <p:nvPicPr>
          <p:cNvPr id="276" name="Google Shape;276;p22"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sp>
        <p:nvSpPr>
          <p:cNvPr id="277" name="Google Shape;277;p22"/>
          <p:cNvSpPr txBox="1">
            <a:spLocks noGrp="1"/>
          </p:cNvSpPr>
          <p:nvPr>
            <p:ph type="body" idx="2"/>
          </p:nvPr>
        </p:nvSpPr>
        <p:spPr>
          <a:xfrm>
            <a:off x="492550" y="1867338"/>
            <a:ext cx="2965200" cy="3475500"/>
          </a:xfrm>
          <a:prstGeom prst="rect">
            <a:avLst/>
          </a:prstGeom>
          <a:noFill/>
          <a:ln>
            <a:noFill/>
          </a:ln>
        </p:spPr>
        <p:txBody>
          <a:bodyPr spcFirstLastPara="1" wrap="square" lIns="91425" tIns="45700" rIns="91425" bIns="45700" anchor="ctr" anchorCtr="0">
            <a:normAutofit/>
          </a:bodyPr>
          <a:lstStyle/>
          <a:p>
            <a:pPr marL="562356" lvl="0" indent="-485394" algn="l" rtl="0">
              <a:lnSpc>
                <a:spcPct val="80000"/>
              </a:lnSpc>
              <a:spcBef>
                <a:spcPts val="0"/>
              </a:spcBef>
              <a:spcAft>
                <a:spcPts val="0"/>
              </a:spcAft>
              <a:buSzPts val="2100"/>
              <a:buFont typeface="Arial"/>
              <a:buChar char="•"/>
            </a:pPr>
            <a:r>
              <a:rPr lang="en-US" sz="2100"/>
              <a:t>Sample:</a:t>
            </a:r>
            <a:r>
              <a:rPr lang="en-US" sz="2100" i="1"/>
              <a:t> n</a:t>
            </a:r>
            <a:r>
              <a:rPr lang="en-US" sz="2100"/>
              <a:t> = 27</a:t>
            </a:r>
            <a:endParaRPr sz="2100"/>
          </a:p>
          <a:p>
            <a:pPr marL="562356" lvl="0" indent="-352044" algn="l" rtl="0">
              <a:lnSpc>
                <a:spcPct val="80000"/>
              </a:lnSpc>
              <a:spcBef>
                <a:spcPts val="0"/>
              </a:spcBef>
              <a:spcAft>
                <a:spcPts val="0"/>
              </a:spcAft>
              <a:buSzPts val="1656"/>
              <a:buFont typeface="Arial"/>
              <a:buNone/>
            </a:pPr>
            <a:endParaRPr sz="2100"/>
          </a:p>
          <a:p>
            <a:pPr marL="562356" lvl="0" indent="-485394" algn="l" rtl="0">
              <a:lnSpc>
                <a:spcPct val="80000"/>
              </a:lnSpc>
              <a:spcBef>
                <a:spcPts val="0"/>
              </a:spcBef>
              <a:spcAft>
                <a:spcPts val="0"/>
              </a:spcAft>
              <a:buSzPts val="2100"/>
              <a:buFont typeface="Arial"/>
              <a:buChar char="•"/>
            </a:pPr>
            <a:r>
              <a:rPr lang="en-US" sz="2100"/>
              <a:t>Gender:</a:t>
            </a:r>
            <a:endParaRPr sz="2100"/>
          </a:p>
          <a:p>
            <a:pPr marL="905256" lvl="1" indent="-371093" algn="l" rtl="0">
              <a:lnSpc>
                <a:spcPct val="80000"/>
              </a:lnSpc>
              <a:spcBef>
                <a:spcPts val="0"/>
              </a:spcBef>
              <a:spcAft>
                <a:spcPts val="0"/>
              </a:spcAft>
              <a:buSzPts val="2100"/>
              <a:buFont typeface="Arial"/>
              <a:buChar char="•"/>
            </a:pPr>
            <a:r>
              <a:rPr lang="en-US" sz="2100"/>
              <a:t>Males: 21</a:t>
            </a:r>
            <a:endParaRPr sz="2100"/>
          </a:p>
          <a:p>
            <a:pPr marL="905256" lvl="1" indent="-371093" algn="l" rtl="0">
              <a:lnSpc>
                <a:spcPct val="80000"/>
              </a:lnSpc>
              <a:spcBef>
                <a:spcPts val="0"/>
              </a:spcBef>
              <a:spcAft>
                <a:spcPts val="0"/>
              </a:spcAft>
              <a:buSzPts val="2100"/>
              <a:buFont typeface="Arial"/>
              <a:buChar char="•"/>
            </a:pPr>
            <a:r>
              <a:rPr lang="en-US" sz="2100"/>
              <a:t>Females: 6</a:t>
            </a:r>
            <a:endParaRPr sz="2100"/>
          </a:p>
          <a:p>
            <a:pPr marL="905256" lvl="1" indent="-237743" algn="l" rtl="0">
              <a:lnSpc>
                <a:spcPct val="80000"/>
              </a:lnSpc>
              <a:spcBef>
                <a:spcPts val="0"/>
              </a:spcBef>
              <a:spcAft>
                <a:spcPts val="0"/>
              </a:spcAft>
              <a:buSzPts val="1656"/>
              <a:buFont typeface="Arial"/>
              <a:buNone/>
            </a:pPr>
            <a:endParaRPr sz="2100"/>
          </a:p>
          <a:p>
            <a:pPr marL="562356" lvl="0" indent="-485394" algn="l" rtl="0">
              <a:lnSpc>
                <a:spcPct val="80000"/>
              </a:lnSpc>
              <a:spcBef>
                <a:spcPts val="0"/>
              </a:spcBef>
              <a:spcAft>
                <a:spcPts val="0"/>
              </a:spcAft>
              <a:buSzPts val="2100"/>
              <a:buFont typeface="Arial"/>
              <a:buChar char="•"/>
            </a:pPr>
            <a:r>
              <a:rPr lang="en-US" sz="2100"/>
              <a:t>Age: 18-39</a:t>
            </a:r>
            <a:endParaRPr sz="2100"/>
          </a:p>
          <a:p>
            <a:pPr marL="905256" lvl="1" indent="-371093" algn="l" rtl="0">
              <a:lnSpc>
                <a:spcPct val="80000"/>
              </a:lnSpc>
              <a:spcBef>
                <a:spcPts val="0"/>
              </a:spcBef>
              <a:spcAft>
                <a:spcPts val="0"/>
              </a:spcAft>
              <a:buSzPts val="2100"/>
              <a:buFont typeface="Arial"/>
              <a:buChar char="•"/>
            </a:pPr>
            <a:r>
              <a:rPr lang="en-US" sz="2100"/>
              <a:t>Average = 19</a:t>
            </a:r>
            <a:endParaRPr sz="2100"/>
          </a:p>
          <a:p>
            <a:pPr marL="0" lvl="0" indent="0" algn="l" rtl="0">
              <a:lnSpc>
                <a:spcPct val="80000"/>
              </a:lnSpc>
              <a:spcBef>
                <a:spcPts val="0"/>
              </a:spcBef>
              <a:spcAft>
                <a:spcPts val="0"/>
              </a:spcAft>
              <a:buSzPts val="1656"/>
              <a:buNone/>
            </a:pPr>
            <a:endParaRPr sz="880"/>
          </a:p>
          <a:p>
            <a:pPr marL="848106" lvl="1" indent="-180593" algn="l" rtl="0">
              <a:lnSpc>
                <a:spcPct val="80000"/>
              </a:lnSpc>
              <a:spcBef>
                <a:spcPts val="0"/>
              </a:spcBef>
              <a:spcAft>
                <a:spcPts val="0"/>
              </a:spcAft>
              <a:buSzPts val="1656"/>
              <a:buNone/>
            </a:pPr>
            <a:endParaRPr sz="880"/>
          </a:p>
          <a:p>
            <a:pPr marL="562356" lvl="1" indent="0" algn="l" rtl="0">
              <a:lnSpc>
                <a:spcPct val="80000"/>
              </a:lnSpc>
              <a:spcBef>
                <a:spcPts val="0"/>
              </a:spcBef>
              <a:spcAft>
                <a:spcPts val="0"/>
              </a:spcAft>
              <a:buSzPts val="1656"/>
              <a:buNone/>
            </a:pPr>
            <a:endParaRPr sz="1320"/>
          </a:p>
        </p:txBody>
      </p:sp>
      <p:sp>
        <p:nvSpPr>
          <p:cNvPr id="278" name="Google Shape;278;p22"/>
          <p:cNvSpPr txBox="1"/>
          <p:nvPr/>
        </p:nvSpPr>
        <p:spPr>
          <a:xfrm>
            <a:off x="8474575" y="2118012"/>
            <a:ext cx="3724500" cy="3787800"/>
          </a:xfrm>
          <a:prstGeom prst="rect">
            <a:avLst/>
          </a:prstGeom>
          <a:noFill/>
          <a:ln>
            <a:noFill/>
          </a:ln>
        </p:spPr>
        <p:txBody>
          <a:bodyPr spcFirstLastPara="1" wrap="square" lIns="91425" tIns="91425" rIns="91425" bIns="91425" anchor="ctr" anchorCtr="0">
            <a:noAutofit/>
          </a:bodyPr>
          <a:lstStyle/>
          <a:p>
            <a:pPr marL="562356" marR="0" lvl="0" indent="-485394"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Race:</a:t>
            </a:r>
            <a:endParaRPr sz="2100" b="0" i="0" u="none" strike="noStrike" cap="none">
              <a:solidFill>
                <a:schemeClr val="dk2"/>
              </a:solidFill>
              <a:latin typeface="Gill Sans"/>
              <a:ea typeface="Gill Sans"/>
              <a:cs typeface="Gill Sans"/>
              <a:sym typeface="Gill Sans"/>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White/Caucasian: 22</a:t>
            </a:r>
            <a:endParaRPr sz="2100" b="0" i="0" u="none" strike="noStrike" cap="none">
              <a:solidFill>
                <a:schemeClr val="dk2"/>
              </a:solidFill>
              <a:latin typeface="Gill Sans"/>
              <a:ea typeface="Gill Sans"/>
              <a:cs typeface="Gill Sans"/>
              <a:sym typeface="Gill Sans"/>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Black or African American: 2</a:t>
            </a:r>
            <a:endParaRPr sz="2100" b="0" i="0" u="none" strike="noStrike" cap="none">
              <a:solidFill>
                <a:schemeClr val="dk2"/>
              </a:solidFill>
              <a:latin typeface="Gill Sans"/>
              <a:ea typeface="Gill Sans"/>
              <a:cs typeface="Gill Sans"/>
              <a:sym typeface="Gill Sans"/>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Hispanic/Latino: 2 </a:t>
            </a:r>
            <a:endParaRPr sz="2100" b="0" i="0" u="none" strike="noStrike" cap="none">
              <a:solidFill>
                <a:schemeClr val="dk2"/>
              </a:solidFill>
              <a:latin typeface="Gill Sans"/>
              <a:ea typeface="Gill Sans"/>
              <a:cs typeface="Gill Sans"/>
              <a:sym typeface="Gill Sans"/>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Asian/Pacific Islander: 1</a:t>
            </a:r>
            <a:endParaRPr sz="2100" b="0" i="0" u="none" strike="noStrike" cap="none">
              <a:solidFill>
                <a:schemeClr val="dk2"/>
              </a:solidFill>
              <a:latin typeface="Gill Sans"/>
              <a:ea typeface="Gill Sans"/>
              <a:cs typeface="Gill Sans"/>
              <a:sym typeface="Gill Sans"/>
            </a:endParaRPr>
          </a:p>
          <a:p>
            <a:pPr marL="905256" marR="0" lvl="1" indent="-237743" algn="l" rtl="0">
              <a:lnSpc>
                <a:spcPct val="80000"/>
              </a:lnSpc>
              <a:spcBef>
                <a:spcPts val="0"/>
              </a:spcBef>
              <a:spcAft>
                <a:spcPts val="0"/>
              </a:spcAft>
              <a:buClr>
                <a:schemeClr val="dk1"/>
              </a:buClr>
              <a:buSzPts val="1656"/>
              <a:buFont typeface="Arial"/>
              <a:buNone/>
            </a:pPr>
            <a:endParaRPr sz="2100" b="0" i="0" u="none" strike="noStrike" cap="none">
              <a:solidFill>
                <a:schemeClr val="dk2"/>
              </a:solidFill>
              <a:latin typeface="Gill Sans"/>
              <a:ea typeface="Gill Sans"/>
              <a:cs typeface="Gill Sans"/>
              <a:sym typeface="Gill Sans"/>
            </a:endParaRPr>
          </a:p>
          <a:p>
            <a:pPr marL="562356" marR="0" lvl="0" indent="-485394"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Marital Status: </a:t>
            </a:r>
            <a:endParaRPr sz="2100" b="0" i="0" u="none" strike="noStrike" cap="none">
              <a:solidFill>
                <a:schemeClr val="dk2"/>
              </a:solidFill>
              <a:latin typeface="Gill Sans"/>
              <a:ea typeface="Gill Sans"/>
              <a:cs typeface="Gill Sans"/>
              <a:sym typeface="Gill Sans"/>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rPr>
              <a:t>100% Single</a:t>
            </a:r>
            <a:endParaRPr sz="2100" b="0" i="0" u="none" strike="noStrike" cap="none">
              <a:solidFill>
                <a:schemeClr val="dk2"/>
              </a:solidFill>
              <a:latin typeface="Gill Sans"/>
              <a:ea typeface="Gill Sans"/>
              <a:cs typeface="Gill Sans"/>
              <a:sym typeface="Gill Sans"/>
            </a:endParaRPr>
          </a:p>
          <a:p>
            <a:pPr marL="848106" marR="0" lvl="1" indent="-180593" algn="l" rtl="0">
              <a:lnSpc>
                <a:spcPct val="80000"/>
              </a:lnSpc>
              <a:spcBef>
                <a:spcPts val="0"/>
              </a:spcBef>
              <a:spcAft>
                <a:spcPts val="0"/>
              </a:spcAft>
              <a:buClr>
                <a:schemeClr val="dk1"/>
              </a:buClr>
              <a:buSzPts val="1656"/>
              <a:buFont typeface="Arial"/>
              <a:buNone/>
            </a:pPr>
            <a:endParaRPr sz="2100" b="0" i="0" u="none" strike="noStrike" cap="none">
              <a:solidFill>
                <a:schemeClr val="dk2"/>
              </a:solidFill>
              <a:latin typeface="Gill Sans"/>
              <a:ea typeface="Gill Sans"/>
              <a:cs typeface="Gill Sans"/>
              <a:sym typeface="Gill Sans"/>
            </a:endParaRPr>
          </a:p>
          <a:p>
            <a:pPr marL="562356" marR="0" lvl="0" indent="-485394"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Trip Type: </a:t>
            </a:r>
            <a:endParaRPr sz="2100" b="0" i="0" u="none" strike="noStrike" cap="none">
              <a:solidFill>
                <a:schemeClr val="dk2"/>
              </a:solidFill>
              <a:latin typeface="Gill Sans"/>
              <a:ea typeface="Gill Sans"/>
              <a:cs typeface="Gill Sans"/>
              <a:sym typeface="Gill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Surfing: 17 attendees</a:t>
            </a:r>
            <a:endParaRPr sz="2100" b="0" i="0" u="none" strike="noStrike" cap="none">
              <a:solidFill>
                <a:schemeClr val="dk2"/>
              </a:solidFill>
              <a:latin typeface="Gill Sans"/>
              <a:ea typeface="Gill Sans"/>
              <a:cs typeface="Gill Sans"/>
              <a:sym typeface="Gill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905256" marR="0" lvl="1" indent="-371093" algn="l" rtl="0">
              <a:lnSpc>
                <a:spcPct val="80000"/>
              </a:lnSpc>
              <a:spcBef>
                <a:spcPts val="0"/>
              </a:spcBef>
              <a:spcAft>
                <a:spcPts val="0"/>
              </a:spcAft>
              <a:buClr>
                <a:schemeClr val="accent2"/>
              </a:buClr>
              <a:buSzPts val="2100"/>
              <a:buFont typeface="Arial"/>
              <a:buChar char="•"/>
            </a:pPr>
            <a:r>
              <a:rPr lang="en-US" sz="2100" b="0" i="0" u="none" strike="noStrike" cap="none">
                <a:solidFill>
                  <a:schemeClr val="dk2"/>
                </a:solidFill>
                <a:latin typeface="Gill Sans"/>
                <a:ea typeface="Gill Sans"/>
                <a:cs typeface="Gill Sans"/>
                <a:sym typeface="Gill San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Climbing: 10 attendees</a:t>
            </a:r>
            <a:endParaRPr sz="1400" b="0" i="0" u="none" strike="noStrike" cap="none">
              <a:solidFill>
                <a:srgbClr val="000000"/>
              </a:solidFill>
              <a:latin typeface="Arial"/>
              <a:ea typeface="Arial"/>
              <a:cs typeface="Arial"/>
              <a:sym typeface="Arial"/>
            </a:endParaRPr>
          </a:p>
        </p:txBody>
      </p:sp>
      <p:pic>
        <p:nvPicPr>
          <p:cNvPr id="279" name="Google Shape;279;p22"/>
          <p:cNvPicPr preferRelativeResize="0"/>
          <p:nvPr/>
        </p:nvPicPr>
        <p:blipFill>
          <a:blip r:embed="rId4">
            <a:alphaModFix/>
          </a:blip>
          <a:stretch>
            <a:fillRect/>
          </a:stretch>
        </p:blipFill>
        <p:spPr>
          <a:xfrm>
            <a:off x="3610150" y="1930575"/>
            <a:ext cx="4747853" cy="4242473"/>
          </a:xfrm>
          <a:prstGeom prst="rect">
            <a:avLst/>
          </a:prstGeom>
          <a:noFill/>
          <a:ln>
            <a:noFill/>
          </a:ln>
        </p:spPr>
      </p:pic>
      <p:grpSp>
        <p:nvGrpSpPr>
          <p:cNvPr id="280" name="Google Shape;280;p22"/>
          <p:cNvGrpSpPr/>
          <p:nvPr/>
        </p:nvGrpSpPr>
        <p:grpSpPr>
          <a:xfrm>
            <a:off x="501087" y="6275717"/>
            <a:ext cx="11412028" cy="548400"/>
            <a:chOff x="1393" y="0"/>
            <a:chExt cx="11412028" cy="548400"/>
          </a:xfrm>
        </p:grpSpPr>
        <p:sp>
          <p:nvSpPr>
            <p:cNvPr id="281" name="Google Shape;281;p22"/>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2"/>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283" name="Google Shape;283;p22"/>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22"/>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285" name="Google Shape;285;p22"/>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2"/>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287" name="Google Shape;287;p22"/>
            <p:cNvSpPr/>
            <p:nvPr/>
          </p:nvSpPr>
          <p:spPr>
            <a:xfrm>
              <a:off x="5479170"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2"/>
            <p:cNvSpPr txBox="1"/>
            <p:nvPr/>
          </p:nvSpPr>
          <p:spPr>
            <a:xfrm>
              <a:off x="5753378"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289" name="Google Shape;289;p22"/>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2"/>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291" name="Google Shape;291;p22"/>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2"/>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Instrumentation- Resiliency</a:t>
            </a:r>
            <a:endParaRPr/>
          </a:p>
        </p:txBody>
      </p:sp>
      <p:sp>
        <p:nvSpPr>
          <p:cNvPr id="298" name="Google Shape;298;p23"/>
          <p:cNvSpPr txBox="1">
            <a:spLocks noGrp="1"/>
          </p:cNvSpPr>
          <p:nvPr>
            <p:ph type="body" idx="1"/>
          </p:nvPr>
        </p:nvSpPr>
        <p:spPr>
          <a:xfrm>
            <a:off x="469525" y="2022100"/>
            <a:ext cx="6333900" cy="3951900"/>
          </a:xfrm>
          <a:prstGeom prst="rect">
            <a:avLst/>
          </a:prstGeom>
          <a:noFill/>
          <a:ln>
            <a:noFill/>
          </a:ln>
        </p:spPr>
        <p:txBody>
          <a:bodyPr spcFirstLastPara="1" wrap="square" lIns="91425" tIns="45700" rIns="91425" bIns="45700" anchor="ctr" anchorCtr="0">
            <a:normAutofit/>
          </a:bodyPr>
          <a:lstStyle/>
          <a:p>
            <a:pPr marL="448056" lvl="0" indent="-371094" algn="l" rtl="0">
              <a:lnSpc>
                <a:spcPct val="90000"/>
              </a:lnSpc>
              <a:spcBef>
                <a:spcPts val="0"/>
              </a:spcBef>
              <a:spcAft>
                <a:spcPts val="0"/>
              </a:spcAft>
              <a:buSzPts val="2100"/>
              <a:buFont typeface="Arial"/>
              <a:buChar char="•"/>
            </a:pPr>
            <a:r>
              <a:rPr lang="en-US" sz="2100"/>
              <a:t>Brief Resilience Scale (BRS; Smith et al., 2008)</a:t>
            </a:r>
            <a:endParaRPr sz="2100"/>
          </a:p>
          <a:p>
            <a:pPr marL="448056" lvl="0" indent="-237742" algn="l" rtl="0">
              <a:lnSpc>
                <a:spcPct val="90000"/>
              </a:lnSpc>
              <a:spcBef>
                <a:spcPts val="0"/>
              </a:spcBef>
              <a:spcAft>
                <a:spcPts val="0"/>
              </a:spcAft>
              <a:buSzPts val="1656"/>
              <a:buFont typeface="Arial"/>
              <a:buNone/>
            </a:pPr>
            <a:endParaRPr sz="2100"/>
          </a:p>
          <a:p>
            <a:pPr marL="448056" lvl="0" indent="-371094" algn="l" rtl="0">
              <a:lnSpc>
                <a:spcPct val="90000"/>
              </a:lnSpc>
              <a:spcBef>
                <a:spcPts val="0"/>
              </a:spcBef>
              <a:spcAft>
                <a:spcPts val="0"/>
              </a:spcAft>
              <a:buSzPts val="2100"/>
              <a:buFont typeface="Arial"/>
              <a:buChar char="•"/>
            </a:pPr>
            <a:r>
              <a:rPr lang="en-US" sz="2100"/>
              <a:t>6 items; 5-point Likert-scale</a:t>
            </a:r>
            <a:endParaRPr sz="2100"/>
          </a:p>
          <a:p>
            <a:pPr marL="448056" lvl="0" indent="-237742" algn="l" rtl="0">
              <a:lnSpc>
                <a:spcPct val="90000"/>
              </a:lnSpc>
              <a:spcBef>
                <a:spcPts val="0"/>
              </a:spcBef>
              <a:spcAft>
                <a:spcPts val="0"/>
              </a:spcAft>
              <a:buSzPts val="1656"/>
              <a:buFont typeface="Arial"/>
              <a:buNone/>
            </a:pPr>
            <a:endParaRPr sz="2100"/>
          </a:p>
          <a:p>
            <a:pPr marL="448056" lvl="0" indent="-371094" algn="l" rtl="0">
              <a:lnSpc>
                <a:spcPct val="90000"/>
              </a:lnSpc>
              <a:spcBef>
                <a:spcPts val="0"/>
              </a:spcBef>
              <a:spcAft>
                <a:spcPts val="0"/>
              </a:spcAft>
              <a:buSzPts val="2100"/>
              <a:buFont typeface="Arial"/>
              <a:buChar char="•"/>
            </a:pPr>
            <a:r>
              <a:rPr lang="en-US" sz="2100"/>
              <a:t>Overall measure of resilience</a:t>
            </a:r>
            <a:endParaRPr sz="2100"/>
          </a:p>
          <a:p>
            <a:pPr marL="448056" lvl="0" indent="-237742" algn="l" rtl="0">
              <a:lnSpc>
                <a:spcPct val="90000"/>
              </a:lnSpc>
              <a:spcBef>
                <a:spcPts val="0"/>
              </a:spcBef>
              <a:spcAft>
                <a:spcPts val="0"/>
              </a:spcAft>
              <a:buSzPts val="1656"/>
              <a:buFont typeface="Arial"/>
              <a:buNone/>
            </a:pPr>
            <a:endParaRPr sz="2100"/>
          </a:p>
          <a:p>
            <a:pPr marL="448056" lvl="0" indent="-371094" algn="l" rtl="0">
              <a:lnSpc>
                <a:spcPct val="90000"/>
              </a:lnSpc>
              <a:spcBef>
                <a:spcPts val="0"/>
              </a:spcBef>
              <a:spcAft>
                <a:spcPts val="0"/>
              </a:spcAft>
              <a:buSzPts val="2100"/>
              <a:buFont typeface="Arial"/>
              <a:buChar char="•"/>
            </a:pPr>
            <a:r>
              <a:rPr lang="en-US" sz="2100"/>
              <a:t>Cronbach’s alpha .90</a:t>
            </a:r>
            <a:endParaRPr sz="2100"/>
          </a:p>
          <a:p>
            <a:pPr marL="105156" lvl="0" indent="0" algn="l" rtl="0">
              <a:lnSpc>
                <a:spcPct val="90000"/>
              </a:lnSpc>
              <a:spcBef>
                <a:spcPts val="0"/>
              </a:spcBef>
              <a:spcAft>
                <a:spcPts val="0"/>
              </a:spcAft>
              <a:buSzPts val="1656"/>
              <a:buNone/>
            </a:pPr>
            <a:endParaRPr sz="2100"/>
          </a:p>
          <a:p>
            <a:pPr marL="448056" lvl="0" indent="-371094" algn="l" rtl="0">
              <a:lnSpc>
                <a:spcPct val="90000"/>
              </a:lnSpc>
              <a:spcBef>
                <a:spcPts val="0"/>
              </a:spcBef>
              <a:spcAft>
                <a:spcPts val="0"/>
              </a:spcAft>
              <a:buSzPts val="2100"/>
              <a:buFont typeface="Arial"/>
              <a:buChar char="•"/>
            </a:pPr>
            <a:r>
              <a:rPr lang="en-US" sz="2100" i="1"/>
              <a:t>“I usually come through difficult times with little trouble.”</a:t>
            </a:r>
            <a:endParaRPr sz="2100" i="1"/>
          </a:p>
        </p:txBody>
      </p:sp>
      <p:pic>
        <p:nvPicPr>
          <p:cNvPr id="299" name="Google Shape;299;p23"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300" name="Google Shape;300;p23"/>
          <p:cNvPicPr preferRelativeResize="0"/>
          <p:nvPr/>
        </p:nvPicPr>
        <p:blipFill rotWithShape="1">
          <a:blip r:embed="rId4">
            <a:alphaModFix/>
          </a:blip>
          <a:srcRect/>
          <a:stretch/>
        </p:blipFill>
        <p:spPr>
          <a:xfrm>
            <a:off x="7876700" y="2022100"/>
            <a:ext cx="3774700" cy="4148775"/>
          </a:xfrm>
          <a:prstGeom prst="rect">
            <a:avLst/>
          </a:prstGeom>
          <a:noFill/>
          <a:ln>
            <a:noFill/>
          </a:ln>
        </p:spPr>
      </p:pic>
      <p:grpSp>
        <p:nvGrpSpPr>
          <p:cNvPr id="301" name="Google Shape;301;p23"/>
          <p:cNvGrpSpPr/>
          <p:nvPr/>
        </p:nvGrpSpPr>
        <p:grpSpPr>
          <a:xfrm>
            <a:off x="501087" y="6275717"/>
            <a:ext cx="11412028" cy="548400"/>
            <a:chOff x="1393" y="0"/>
            <a:chExt cx="11412028" cy="548400"/>
          </a:xfrm>
        </p:grpSpPr>
        <p:sp>
          <p:nvSpPr>
            <p:cNvPr id="302" name="Google Shape;302;p23"/>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3"/>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304" name="Google Shape;304;p23"/>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3"/>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306" name="Google Shape;306;p23"/>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3"/>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308" name="Google Shape;308;p23"/>
            <p:cNvSpPr/>
            <p:nvPr/>
          </p:nvSpPr>
          <p:spPr>
            <a:xfrm>
              <a:off x="5479170"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3"/>
            <p:cNvSpPr txBox="1"/>
            <p:nvPr/>
          </p:nvSpPr>
          <p:spPr>
            <a:xfrm>
              <a:off x="5753378"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310" name="Google Shape;310;p23"/>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3"/>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312" name="Google Shape;312;p23"/>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3"/>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Instrumentation- Flourishing</a:t>
            </a:r>
            <a:endParaRPr/>
          </a:p>
        </p:txBody>
      </p:sp>
      <p:sp>
        <p:nvSpPr>
          <p:cNvPr id="319" name="Google Shape;319;p24"/>
          <p:cNvSpPr txBox="1">
            <a:spLocks noGrp="1"/>
          </p:cNvSpPr>
          <p:nvPr>
            <p:ph type="body" idx="1"/>
          </p:nvPr>
        </p:nvSpPr>
        <p:spPr>
          <a:xfrm>
            <a:off x="581200" y="2228000"/>
            <a:ext cx="5367300" cy="3546000"/>
          </a:xfrm>
          <a:prstGeom prst="rect">
            <a:avLst/>
          </a:prstGeom>
          <a:noFill/>
          <a:ln>
            <a:noFill/>
          </a:ln>
        </p:spPr>
        <p:txBody>
          <a:bodyPr spcFirstLastPara="1" wrap="square" lIns="91425" tIns="45700" rIns="91425" bIns="45700" anchor="ctr" anchorCtr="0">
            <a:normAutofit/>
          </a:bodyPr>
          <a:lstStyle/>
          <a:p>
            <a:pPr marL="400812" lvl="0" indent="-323850" algn="l" rtl="0">
              <a:lnSpc>
                <a:spcPct val="90000"/>
              </a:lnSpc>
              <a:spcBef>
                <a:spcPts val="0"/>
              </a:spcBef>
              <a:spcAft>
                <a:spcPts val="0"/>
              </a:spcAft>
              <a:buSzPts val="2100"/>
              <a:buFont typeface="Arial"/>
              <a:buChar char="•"/>
            </a:pPr>
            <a:r>
              <a:rPr lang="en-US" sz="2100"/>
              <a:t>Mental Health Continuum Short Form (MHC-SF, Keyes, 2009).</a:t>
            </a:r>
            <a:endParaRPr sz="2100"/>
          </a:p>
          <a:p>
            <a:pPr marL="400812" lvl="0" indent="-190500" algn="l" rtl="0">
              <a:lnSpc>
                <a:spcPct val="90000"/>
              </a:lnSpc>
              <a:spcBef>
                <a:spcPts val="0"/>
              </a:spcBef>
              <a:spcAft>
                <a:spcPts val="0"/>
              </a:spcAft>
              <a:buSzPts val="2400"/>
              <a:buFont typeface="Arial"/>
              <a:buNone/>
            </a:pPr>
            <a:endParaRPr sz="2100"/>
          </a:p>
          <a:p>
            <a:pPr marL="400812" lvl="0" indent="-323850" algn="l" rtl="0">
              <a:lnSpc>
                <a:spcPct val="90000"/>
              </a:lnSpc>
              <a:spcBef>
                <a:spcPts val="0"/>
              </a:spcBef>
              <a:spcAft>
                <a:spcPts val="0"/>
              </a:spcAft>
              <a:buSzPts val="2100"/>
              <a:buFont typeface="Arial"/>
              <a:buChar char="•"/>
            </a:pPr>
            <a:r>
              <a:rPr lang="en-US" sz="2100"/>
              <a:t>14-items, 6-point Likert scale: never to everyday.</a:t>
            </a:r>
            <a:endParaRPr sz="2100"/>
          </a:p>
          <a:p>
            <a:pPr marL="400812" lvl="0" indent="-190500" algn="l" rtl="0">
              <a:lnSpc>
                <a:spcPct val="90000"/>
              </a:lnSpc>
              <a:spcBef>
                <a:spcPts val="0"/>
              </a:spcBef>
              <a:spcAft>
                <a:spcPts val="0"/>
              </a:spcAft>
              <a:buSzPts val="2400"/>
              <a:buFont typeface="Arial"/>
              <a:buNone/>
            </a:pPr>
            <a:endParaRPr sz="2100"/>
          </a:p>
          <a:p>
            <a:pPr marL="400812" lvl="0" indent="-323850" algn="l" rtl="0">
              <a:lnSpc>
                <a:spcPct val="90000"/>
              </a:lnSpc>
              <a:spcBef>
                <a:spcPts val="0"/>
              </a:spcBef>
              <a:spcAft>
                <a:spcPts val="0"/>
              </a:spcAft>
              <a:buSzPts val="2100"/>
              <a:buFont typeface="Arial"/>
              <a:buChar char="•"/>
            </a:pPr>
            <a:r>
              <a:rPr lang="en-US" sz="2100"/>
              <a:t>Overall measure of flourishing</a:t>
            </a:r>
            <a:endParaRPr sz="2100"/>
          </a:p>
          <a:p>
            <a:pPr marL="400812" lvl="0" indent="-190500" algn="l" rtl="0">
              <a:lnSpc>
                <a:spcPct val="90000"/>
              </a:lnSpc>
              <a:spcBef>
                <a:spcPts val="0"/>
              </a:spcBef>
              <a:spcAft>
                <a:spcPts val="0"/>
              </a:spcAft>
              <a:buSzPts val="2400"/>
              <a:buFont typeface="Arial"/>
              <a:buNone/>
            </a:pPr>
            <a:endParaRPr sz="2100"/>
          </a:p>
          <a:p>
            <a:pPr marL="400812" lvl="0" indent="-323850" algn="l" rtl="0">
              <a:lnSpc>
                <a:spcPct val="90000"/>
              </a:lnSpc>
              <a:spcBef>
                <a:spcPts val="0"/>
              </a:spcBef>
              <a:spcAft>
                <a:spcPts val="0"/>
              </a:spcAft>
              <a:buSzPts val="2100"/>
              <a:buFont typeface="Arial"/>
              <a:buChar char="•"/>
            </a:pPr>
            <a:r>
              <a:rPr lang="en-US" sz="2100"/>
              <a:t>Cronbach’s alpha .98</a:t>
            </a:r>
            <a:endParaRPr sz="2100"/>
          </a:p>
          <a:p>
            <a:pPr marL="400812" lvl="0" indent="-190500" algn="l" rtl="0">
              <a:lnSpc>
                <a:spcPct val="90000"/>
              </a:lnSpc>
              <a:spcBef>
                <a:spcPts val="0"/>
              </a:spcBef>
              <a:spcAft>
                <a:spcPts val="0"/>
              </a:spcAft>
              <a:buSzPts val="2400"/>
              <a:buFont typeface="Arial"/>
              <a:buNone/>
            </a:pPr>
            <a:endParaRPr sz="2100"/>
          </a:p>
          <a:p>
            <a:pPr marL="400812" lvl="0" indent="-323850" algn="l" rtl="0">
              <a:lnSpc>
                <a:spcPct val="90000"/>
              </a:lnSpc>
              <a:spcBef>
                <a:spcPts val="0"/>
              </a:spcBef>
              <a:spcAft>
                <a:spcPts val="0"/>
              </a:spcAft>
              <a:buSzPts val="2100"/>
              <a:buFont typeface="Arial"/>
              <a:buChar char="•"/>
            </a:pPr>
            <a:r>
              <a:rPr lang="en-US" sz="2100" i="1"/>
              <a:t>“How often in the past week did you feel that your life has a sense of direction or meaning to it.”</a:t>
            </a:r>
            <a:endParaRPr sz="2100" i="1"/>
          </a:p>
        </p:txBody>
      </p:sp>
      <p:pic>
        <p:nvPicPr>
          <p:cNvPr id="320" name="Google Shape;320;p24"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321" name="Google Shape;321;p24" descr="A group of people standing on top of a sandy beach&#10;&#10;Description automatically generated"/>
          <p:cNvPicPr preferRelativeResize="0"/>
          <p:nvPr/>
        </p:nvPicPr>
        <p:blipFill rotWithShape="1">
          <a:blip r:embed="rId4">
            <a:alphaModFix/>
          </a:blip>
          <a:srcRect/>
          <a:stretch/>
        </p:blipFill>
        <p:spPr>
          <a:xfrm>
            <a:off x="6392725" y="1918750"/>
            <a:ext cx="5367300" cy="4260464"/>
          </a:xfrm>
          <a:prstGeom prst="rect">
            <a:avLst/>
          </a:prstGeom>
          <a:noFill/>
          <a:ln>
            <a:noFill/>
          </a:ln>
        </p:spPr>
      </p:pic>
      <p:grpSp>
        <p:nvGrpSpPr>
          <p:cNvPr id="322" name="Google Shape;322;p24"/>
          <p:cNvGrpSpPr/>
          <p:nvPr/>
        </p:nvGrpSpPr>
        <p:grpSpPr>
          <a:xfrm>
            <a:off x="501087" y="6275717"/>
            <a:ext cx="11412028" cy="548400"/>
            <a:chOff x="1393" y="0"/>
            <a:chExt cx="11412028" cy="548400"/>
          </a:xfrm>
        </p:grpSpPr>
        <p:sp>
          <p:nvSpPr>
            <p:cNvPr id="323" name="Google Shape;323;p24"/>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5479170"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txBox="1"/>
            <p:nvPr/>
          </p:nvSpPr>
          <p:spPr>
            <a:xfrm>
              <a:off x="5753378"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
          <p:cNvSpPr txBox="1">
            <a:spLocks noGrp="1"/>
          </p:cNvSpPr>
          <p:nvPr>
            <p:ph type="title"/>
          </p:nvPr>
        </p:nvSpPr>
        <p:spPr>
          <a:xfrm>
            <a:off x="581192" y="729658"/>
            <a:ext cx="11313241" cy="988332"/>
          </a:xfrm>
          <a:prstGeom prst="rect">
            <a:avLst/>
          </a:prstGeom>
          <a:noFill/>
          <a:ln>
            <a:noFill/>
          </a:ln>
        </p:spPr>
        <p:txBody>
          <a:bodyPr spcFirstLastPara="1" wrap="square" lIns="91425" tIns="45700" rIns="91425" bIns="45700" anchor="b" anchorCtr="0">
            <a:normAutofit/>
          </a:bodyPr>
          <a:lstStyle/>
          <a:p>
            <a:pPr marL="390906" lvl="0" indent="-285750" algn="l" rtl="0">
              <a:lnSpc>
                <a:spcPct val="100000"/>
              </a:lnSpc>
              <a:spcBef>
                <a:spcPts val="0"/>
              </a:spcBef>
              <a:spcAft>
                <a:spcPts val="0"/>
              </a:spcAft>
              <a:buSzPts val="1800"/>
              <a:buNone/>
            </a:pPr>
            <a:r>
              <a:rPr lang="en-US"/>
              <a:t>Results: Does participation in First Ascent increase</a:t>
            </a:r>
            <a:endParaRPr/>
          </a:p>
          <a:p>
            <a:pPr marL="390906" lvl="0" indent="-285750" algn="l" rtl="0">
              <a:lnSpc>
                <a:spcPct val="100000"/>
              </a:lnSpc>
              <a:spcBef>
                <a:spcPts val="0"/>
              </a:spcBef>
              <a:spcAft>
                <a:spcPts val="0"/>
              </a:spcAft>
              <a:buSzPts val="1800"/>
              <a:buNone/>
            </a:pPr>
            <a:r>
              <a:rPr lang="en-US"/>
              <a:t> perceived level of flourishing and/or resilience?</a:t>
            </a:r>
            <a:endParaRPr/>
          </a:p>
        </p:txBody>
      </p:sp>
      <p:sp>
        <p:nvSpPr>
          <p:cNvPr id="340" name="Google Shape;340;p3"/>
          <p:cNvSpPr txBox="1">
            <a:spLocks noGrp="1"/>
          </p:cNvSpPr>
          <p:nvPr>
            <p:ph type="body" idx="1"/>
          </p:nvPr>
        </p:nvSpPr>
        <p:spPr>
          <a:xfrm>
            <a:off x="581191" y="1946806"/>
            <a:ext cx="3485983" cy="3159323"/>
          </a:xfrm>
          <a:prstGeom prst="rect">
            <a:avLst/>
          </a:prstGeom>
          <a:noFill/>
          <a:ln>
            <a:noFill/>
          </a:ln>
        </p:spPr>
        <p:txBody>
          <a:bodyPr spcFirstLastPara="1" wrap="square" lIns="91425" tIns="45700" rIns="91425" bIns="45700" anchor="ctr" anchorCtr="0">
            <a:normAutofit/>
          </a:bodyPr>
          <a:lstStyle/>
          <a:p>
            <a:pPr marL="0" lvl="0" indent="457200" algn="l" rtl="0">
              <a:lnSpc>
                <a:spcPct val="100000"/>
              </a:lnSpc>
              <a:spcBef>
                <a:spcPts val="360"/>
              </a:spcBef>
              <a:spcAft>
                <a:spcPts val="0"/>
              </a:spcAft>
              <a:buSzPts val="1656"/>
              <a:buNone/>
            </a:pPr>
            <a:r>
              <a:rPr lang="en-US" sz="2800"/>
              <a:t>Flourishing</a:t>
            </a:r>
            <a:endParaRPr sz="2800"/>
          </a:p>
          <a:p>
            <a:pPr marL="914400" lvl="1" indent="-381000" algn="l" rtl="0">
              <a:lnSpc>
                <a:spcPct val="100000"/>
              </a:lnSpc>
              <a:spcBef>
                <a:spcPts val="600"/>
              </a:spcBef>
              <a:spcAft>
                <a:spcPts val="0"/>
              </a:spcAft>
              <a:buSzPts val="2400"/>
              <a:buFont typeface="Arial"/>
              <a:buChar char="•"/>
            </a:pPr>
            <a:r>
              <a:rPr lang="en-US" sz="2000" i="1"/>
              <a:t>t</a:t>
            </a:r>
            <a:r>
              <a:rPr lang="en-US" sz="2000"/>
              <a:t>(27) = 4.653 p = .01</a:t>
            </a:r>
            <a:endParaRPr sz="2000"/>
          </a:p>
          <a:p>
            <a:pPr marL="914400" lvl="1" indent="-381000" algn="l" rtl="0">
              <a:lnSpc>
                <a:spcPct val="100000"/>
              </a:lnSpc>
              <a:spcBef>
                <a:spcPts val="600"/>
              </a:spcBef>
              <a:spcAft>
                <a:spcPts val="0"/>
              </a:spcAft>
              <a:buSzPts val="2400"/>
              <a:buFont typeface="Arial"/>
              <a:buChar char="•"/>
            </a:pPr>
            <a:r>
              <a:rPr lang="en-US" sz="2000"/>
              <a:t>Cronbach’s alpha = .98</a:t>
            </a:r>
            <a:endParaRPr sz="2000"/>
          </a:p>
          <a:p>
            <a:pPr marL="914400" lvl="1" indent="-228600" algn="l" rtl="0">
              <a:lnSpc>
                <a:spcPct val="100000"/>
              </a:lnSpc>
              <a:spcBef>
                <a:spcPts val="600"/>
              </a:spcBef>
              <a:spcAft>
                <a:spcPts val="0"/>
              </a:spcAft>
              <a:buSzPts val="1656"/>
              <a:buFont typeface="Arial"/>
              <a:buNone/>
            </a:pPr>
            <a:endParaRPr/>
          </a:p>
          <a:p>
            <a:pPr marL="914400" lvl="1" indent="-228600" algn="l" rtl="0">
              <a:lnSpc>
                <a:spcPct val="100000"/>
              </a:lnSpc>
              <a:spcBef>
                <a:spcPts val="600"/>
              </a:spcBef>
              <a:spcAft>
                <a:spcPts val="0"/>
              </a:spcAft>
              <a:buSzPts val="1656"/>
              <a:buNone/>
            </a:pPr>
            <a:endParaRPr/>
          </a:p>
          <a:p>
            <a:pPr marL="105156" lvl="0" indent="0" algn="l" rtl="0">
              <a:lnSpc>
                <a:spcPct val="100000"/>
              </a:lnSpc>
              <a:spcBef>
                <a:spcPts val="0"/>
              </a:spcBef>
              <a:spcAft>
                <a:spcPts val="0"/>
              </a:spcAft>
              <a:buSzPts val="1656"/>
              <a:buNone/>
            </a:pPr>
            <a:endParaRPr/>
          </a:p>
        </p:txBody>
      </p:sp>
      <p:pic>
        <p:nvPicPr>
          <p:cNvPr id="341" name="Google Shape;341;p3"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sp>
        <p:nvSpPr>
          <p:cNvPr id="342" name="Google Shape;342;p3"/>
          <p:cNvSpPr txBox="1">
            <a:spLocks noGrp="1"/>
          </p:cNvSpPr>
          <p:nvPr>
            <p:ph type="body" idx="2"/>
          </p:nvPr>
        </p:nvSpPr>
        <p:spPr>
          <a:xfrm>
            <a:off x="581192" y="3637972"/>
            <a:ext cx="3485983" cy="1963520"/>
          </a:xfrm>
          <a:prstGeom prst="rect">
            <a:avLst/>
          </a:prstGeom>
          <a:noFill/>
          <a:ln>
            <a:noFill/>
          </a:ln>
        </p:spPr>
        <p:txBody>
          <a:bodyPr spcFirstLastPara="1" wrap="square" lIns="91425" tIns="45700" rIns="91425" bIns="45700" anchor="ctr" anchorCtr="0">
            <a:normAutofit/>
          </a:bodyPr>
          <a:lstStyle/>
          <a:p>
            <a:pPr marL="0" lvl="0" indent="457200" algn="l" rtl="0">
              <a:lnSpc>
                <a:spcPct val="100000"/>
              </a:lnSpc>
              <a:spcBef>
                <a:spcPts val="360"/>
              </a:spcBef>
              <a:spcAft>
                <a:spcPts val="0"/>
              </a:spcAft>
              <a:buSzPts val="1656"/>
              <a:buNone/>
            </a:pPr>
            <a:r>
              <a:rPr lang="en-US" sz="2800"/>
              <a:t>Resiliency</a:t>
            </a:r>
            <a:endParaRPr sz="2800"/>
          </a:p>
          <a:p>
            <a:pPr marL="914400" lvl="1" indent="-381000" algn="l" rtl="0">
              <a:lnSpc>
                <a:spcPct val="100000"/>
              </a:lnSpc>
              <a:spcBef>
                <a:spcPts val="600"/>
              </a:spcBef>
              <a:spcAft>
                <a:spcPts val="0"/>
              </a:spcAft>
              <a:buSzPts val="2400"/>
              <a:buFont typeface="Arial"/>
              <a:buChar char="•"/>
            </a:pPr>
            <a:r>
              <a:rPr lang="en-US" sz="2000" i="1"/>
              <a:t>t</a:t>
            </a:r>
            <a:r>
              <a:rPr lang="en-US" sz="2000"/>
              <a:t>(27) = 1.923 p = .06</a:t>
            </a:r>
            <a:endParaRPr sz="2000"/>
          </a:p>
          <a:p>
            <a:pPr marL="914400" lvl="1" indent="-381000" algn="l" rtl="0">
              <a:lnSpc>
                <a:spcPct val="100000"/>
              </a:lnSpc>
              <a:spcBef>
                <a:spcPts val="600"/>
              </a:spcBef>
              <a:spcAft>
                <a:spcPts val="0"/>
              </a:spcAft>
              <a:buSzPts val="2400"/>
              <a:buFont typeface="Arial"/>
              <a:buChar char="•"/>
            </a:pPr>
            <a:r>
              <a:rPr lang="en-US" sz="2000"/>
              <a:t>Cronbach’s alpha = .90</a:t>
            </a:r>
            <a:endParaRPr sz="2000"/>
          </a:p>
          <a:p>
            <a:pPr marL="306000" lvl="0" indent="-200844" algn="l" rtl="0">
              <a:lnSpc>
                <a:spcPct val="100000"/>
              </a:lnSpc>
              <a:spcBef>
                <a:spcPts val="0"/>
              </a:spcBef>
              <a:spcAft>
                <a:spcPts val="0"/>
              </a:spcAft>
              <a:buSzPts val="1656"/>
              <a:buNone/>
            </a:pPr>
            <a:endParaRPr b="1"/>
          </a:p>
        </p:txBody>
      </p:sp>
      <p:pic>
        <p:nvPicPr>
          <p:cNvPr id="343" name="Google Shape;343;p3"/>
          <p:cNvPicPr preferRelativeResize="0"/>
          <p:nvPr/>
        </p:nvPicPr>
        <p:blipFill rotWithShape="1">
          <a:blip r:embed="rId4">
            <a:alphaModFix/>
          </a:blip>
          <a:srcRect/>
          <a:stretch/>
        </p:blipFill>
        <p:spPr>
          <a:xfrm>
            <a:off x="4480050" y="1946600"/>
            <a:ext cx="7249578" cy="4112862"/>
          </a:xfrm>
          <a:prstGeom prst="rect">
            <a:avLst/>
          </a:prstGeom>
          <a:noFill/>
          <a:ln>
            <a:noFill/>
          </a:ln>
        </p:spPr>
      </p:pic>
      <p:grpSp>
        <p:nvGrpSpPr>
          <p:cNvPr id="344" name="Google Shape;344;p3"/>
          <p:cNvGrpSpPr/>
          <p:nvPr/>
        </p:nvGrpSpPr>
        <p:grpSpPr>
          <a:xfrm>
            <a:off x="501087" y="6275717"/>
            <a:ext cx="11412028" cy="548400"/>
            <a:chOff x="1393" y="0"/>
            <a:chExt cx="11412028" cy="548400"/>
          </a:xfrm>
        </p:grpSpPr>
        <p:sp>
          <p:nvSpPr>
            <p:cNvPr id="345" name="Google Shape;345;p3"/>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3"/>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347" name="Google Shape;347;p3"/>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3"/>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349" name="Google Shape;349;p3"/>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351" name="Google Shape;351;p3"/>
            <p:cNvSpPr/>
            <p:nvPr/>
          </p:nvSpPr>
          <p:spPr>
            <a:xfrm>
              <a:off x="5479170"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
            <p:cNvSpPr txBox="1"/>
            <p:nvPr/>
          </p:nvSpPr>
          <p:spPr>
            <a:xfrm>
              <a:off x="5753378"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353" name="Google Shape;353;p3"/>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355" name="Google Shape;355;p3"/>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Qualitative Data: Post Trip Surveys</a:t>
            </a:r>
            <a:endParaRPr/>
          </a:p>
        </p:txBody>
      </p:sp>
      <p:sp>
        <p:nvSpPr>
          <p:cNvPr id="362" name="Google Shape;362;p27"/>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p>
            <a:pPr marL="105156" lvl="0" indent="0" algn="l" rtl="0">
              <a:lnSpc>
                <a:spcPct val="100000"/>
              </a:lnSpc>
              <a:spcBef>
                <a:spcPts val="0"/>
              </a:spcBef>
              <a:spcAft>
                <a:spcPts val="0"/>
              </a:spcAft>
              <a:buSzPts val="1656"/>
              <a:buNone/>
            </a:pPr>
            <a:endParaRPr b="1"/>
          </a:p>
          <a:p>
            <a:pPr marL="105156" lvl="0" indent="0" algn="l" rtl="0">
              <a:lnSpc>
                <a:spcPct val="100000"/>
              </a:lnSpc>
              <a:spcBef>
                <a:spcPts val="0"/>
              </a:spcBef>
              <a:spcAft>
                <a:spcPts val="0"/>
              </a:spcAft>
              <a:buSzPts val="1656"/>
              <a:buNone/>
            </a:pPr>
            <a:endParaRPr b="1"/>
          </a:p>
        </p:txBody>
      </p:sp>
      <p:pic>
        <p:nvPicPr>
          <p:cNvPr id="363" name="Google Shape;363;p27"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grpSp>
        <p:nvGrpSpPr>
          <p:cNvPr id="364" name="Google Shape;364;p27"/>
          <p:cNvGrpSpPr/>
          <p:nvPr/>
        </p:nvGrpSpPr>
        <p:grpSpPr>
          <a:xfrm>
            <a:off x="501087" y="6275717"/>
            <a:ext cx="11412028" cy="548400"/>
            <a:chOff x="1393" y="0"/>
            <a:chExt cx="11412028" cy="548400"/>
          </a:xfrm>
        </p:grpSpPr>
        <p:sp>
          <p:nvSpPr>
            <p:cNvPr id="365" name="Google Shape;365;p27"/>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7"/>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367" name="Google Shape;367;p27"/>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7"/>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369" name="Google Shape;369;p27"/>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7"/>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371" name="Google Shape;371;p27"/>
            <p:cNvSpPr/>
            <p:nvPr/>
          </p:nvSpPr>
          <p:spPr>
            <a:xfrm>
              <a:off x="5479170"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7"/>
            <p:cNvSpPr txBox="1"/>
            <p:nvPr/>
          </p:nvSpPr>
          <p:spPr>
            <a:xfrm>
              <a:off x="5753378"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373" name="Google Shape;373;p27"/>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7"/>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375" name="Google Shape;375;p27"/>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7"/>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pic>
        <p:nvPicPr>
          <p:cNvPr id="377" name="Google Shape;377;p27"/>
          <p:cNvPicPr preferRelativeResize="0"/>
          <p:nvPr/>
        </p:nvPicPr>
        <p:blipFill>
          <a:blip r:embed="rId4">
            <a:alphaModFix/>
          </a:blip>
          <a:stretch>
            <a:fillRect/>
          </a:stretch>
        </p:blipFill>
        <p:spPr>
          <a:xfrm>
            <a:off x="350575" y="1967375"/>
            <a:ext cx="11412051" cy="4131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Discussion, Recommendations and Implications</a:t>
            </a:r>
            <a:endParaRPr/>
          </a:p>
        </p:txBody>
      </p:sp>
      <p:sp>
        <p:nvSpPr>
          <p:cNvPr id="383" name="Google Shape;383;p28"/>
          <p:cNvSpPr txBox="1">
            <a:spLocks noGrp="1"/>
          </p:cNvSpPr>
          <p:nvPr>
            <p:ph type="body" idx="1"/>
          </p:nvPr>
        </p:nvSpPr>
        <p:spPr>
          <a:xfrm>
            <a:off x="581200" y="2108224"/>
            <a:ext cx="5422500" cy="4009800"/>
          </a:xfrm>
          <a:prstGeom prst="rect">
            <a:avLst/>
          </a:prstGeom>
          <a:noFill/>
          <a:ln>
            <a:noFill/>
          </a:ln>
        </p:spPr>
        <p:txBody>
          <a:bodyPr spcFirstLastPara="1" wrap="square" lIns="91425" tIns="45700" rIns="91425" bIns="45700" anchor="ctr" anchorCtr="0">
            <a:normAutofit/>
          </a:bodyPr>
          <a:lstStyle/>
          <a:p>
            <a:pPr marL="457200" lvl="0" indent="-228600" algn="l" rtl="0">
              <a:lnSpc>
                <a:spcPct val="80000"/>
              </a:lnSpc>
              <a:spcBef>
                <a:spcPts val="0"/>
              </a:spcBef>
              <a:spcAft>
                <a:spcPts val="0"/>
              </a:spcAft>
              <a:buSzPts val="2400"/>
              <a:buNone/>
            </a:pPr>
            <a:endParaRPr sz="2210"/>
          </a:p>
          <a:p>
            <a:pPr marL="457200" lvl="0" indent="-361950" algn="l" rtl="0">
              <a:lnSpc>
                <a:spcPct val="80000"/>
              </a:lnSpc>
              <a:spcBef>
                <a:spcPts val="0"/>
              </a:spcBef>
              <a:spcAft>
                <a:spcPts val="0"/>
              </a:spcAft>
              <a:buSzPts val="2100"/>
              <a:buChar char="•"/>
            </a:pPr>
            <a:r>
              <a:rPr lang="en-US" sz="2100"/>
              <a:t>Results of Flourishing and Resilience</a:t>
            </a:r>
            <a:endParaRPr sz="2100"/>
          </a:p>
          <a:p>
            <a:pPr marL="0" lvl="0" indent="0" algn="l" rtl="0">
              <a:lnSpc>
                <a:spcPct val="80000"/>
              </a:lnSpc>
              <a:spcBef>
                <a:spcPts val="0"/>
              </a:spcBef>
              <a:spcAft>
                <a:spcPts val="0"/>
              </a:spcAft>
              <a:buSzPts val="2400"/>
              <a:buNone/>
            </a:pPr>
            <a:endParaRPr sz="2100"/>
          </a:p>
          <a:p>
            <a:pPr marL="457200" lvl="0" indent="-361950" algn="l" rtl="0">
              <a:lnSpc>
                <a:spcPct val="80000"/>
              </a:lnSpc>
              <a:spcBef>
                <a:spcPts val="0"/>
              </a:spcBef>
              <a:spcAft>
                <a:spcPts val="0"/>
              </a:spcAft>
              <a:buSzPts val="2100"/>
              <a:buFont typeface="Arial"/>
              <a:buChar char="•"/>
            </a:pPr>
            <a:r>
              <a:rPr lang="en-US" sz="2100"/>
              <a:t>Consistent with previous work in less time </a:t>
            </a:r>
            <a:r>
              <a:rPr lang="en-US"/>
              <a:t>(Shellman &amp; Hill, 2017)</a:t>
            </a:r>
            <a:endParaRPr/>
          </a:p>
          <a:p>
            <a:pPr marL="457200" lvl="0" indent="0" algn="l" rtl="0">
              <a:lnSpc>
                <a:spcPct val="80000"/>
              </a:lnSpc>
              <a:spcBef>
                <a:spcPts val="0"/>
              </a:spcBef>
              <a:spcAft>
                <a:spcPts val="0"/>
              </a:spcAft>
              <a:buNone/>
            </a:pPr>
            <a:endParaRPr sz="2100"/>
          </a:p>
          <a:p>
            <a:pPr marL="457200" lvl="0" indent="-361950" algn="l" rtl="0">
              <a:lnSpc>
                <a:spcPct val="80000"/>
              </a:lnSpc>
              <a:spcBef>
                <a:spcPts val="0"/>
              </a:spcBef>
              <a:spcAft>
                <a:spcPts val="0"/>
              </a:spcAft>
              <a:buSzPts val="2100"/>
              <a:buFont typeface="Arial"/>
              <a:buChar char="•"/>
            </a:pPr>
            <a:r>
              <a:rPr lang="en-US" sz="2100"/>
              <a:t>More responses in follow-up data</a:t>
            </a:r>
            <a:endParaRPr sz="2100"/>
          </a:p>
          <a:p>
            <a:pPr marL="390906" lvl="0" indent="-180592" algn="l" rtl="0">
              <a:lnSpc>
                <a:spcPct val="80000"/>
              </a:lnSpc>
              <a:spcBef>
                <a:spcPts val="0"/>
              </a:spcBef>
              <a:spcAft>
                <a:spcPts val="0"/>
              </a:spcAft>
              <a:buNone/>
            </a:pPr>
            <a:endParaRPr sz="2100"/>
          </a:p>
          <a:p>
            <a:pPr marL="457200" lvl="0" indent="-361950" algn="l" rtl="0">
              <a:lnSpc>
                <a:spcPct val="80000"/>
              </a:lnSpc>
              <a:spcBef>
                <a:spcPts val="0"/>
              </a:spcBef>
              <a:spcAft>
                <a:spcPts val="0"/>
              </a:spcAft>
              <a:buSzPts val="2100"/>
              <a:buFont typeface="Arial"/>
              <a:buChar char="•"/>
            </a:pPr>
            <a:r>
              <a:rPr lang="en-US" sz="2100"/>
              <a:t>Change data collection time intervals</a:t>
            </a:r>
            <a:endParaRPr sz="2100"/>
          </a:p>
          <a:p>
            <a:pPr marL="457200" lvl="0" indent="-228600" algn="l" rtl="0">
              <a:lnSpc>
                <a:spcPct val="80000"/>
              </a:lnSpc>
              <a:spcBef>
                <a:spcPts val="0"/>
              </a:spcBef>
              <a:spcAft>
                <a:spcPts val="0"/>
              </a:spcAft>
              <a:buSzPts val="2400"/>
              <a:buFont typeface="Arial"/>
              <a:buNone/>
            </a:pPr>
            <a:endParaRPr sz="2100"/>
          </a:p>
          <a:p>
            <a:pPr marL="457200" lvl="0" indent="-361950" algn="l" rtl="0">
              <a:lnSpc>
                <a:spcPct val="80000"/>
              </a:lnSpc>
              <a:spcBef>
                <a:spcPts val="0"/>
              </a:spcBef>
              <a:spcAft>
                <a:spcPts val="0"/>
              </a:spcAft>
              <a:buSzPts val="2100"/>
              <a:buFont typeface="Arial"/>
              <a:buChar char="•"/>
            </a:pPr>
            <a:r>
              <a:rPr lang="en-US" sz="2100"/>
              <a:t>Limitations </a:t>
            </a:r>
            <a:endParaRPr sz="2100"/>
          </a:p>
          <a:p>
            <a:pPr marL="914400" lvl="1" indent="-361950" algn="l" rtl="0">
              <a:lnSpc>
                <a:spcPct val="80000"/>
              </a:lnSpc>
              <a:spcBef>
                <a:spcPts val="0"/>
              </a:spcBef>
              <a:spcAft>
                <a:spcPts val="0"/>
              </a:spcAft>
              <a:buSzPts val="2100"/>
              <a:buFont typeface="Arial"/>
              <a:buChar char="•"/>
            </a:pPr>
            <a:r>
              <a:rPr lang="en-US" sz="2100"/>
              <a:t>Small sample size</a:t>
            </a:r>
            <a:endParaRPr sz="2100"/>
          </a:p>
          <a:p>
            <a:pPr marL="914400" lvl="1" indent="-361950" algn="l" rtl="0">
              <a:lnSpc>
                <a:spcPct val="80000"/>
              </a:lnSpc>
              <a:spcBef>
                <a:spcPts val="0"/>
              </a:spcBef>
              <a:spcAft>
                <a:spcPts val="0"/>
              </a:spcAft>
              <a:buSzPts val="2100"/>
              <a:buFont typeface="Arial"/>
              <a:buChar char="•"/>
            </a:pPr>
            <a:r>
              <a:rPr lang="en-US" sz="2100"/>
              <a:t>Limited follow-up data</a:t>
            </a:r>
            <a:endParaRPr sz="2100"/>
          </a:p>
          <a:p>
            <a:pPr marL="914400" lvl="1" indent="-228600" algn="l" rtl="0">
              <a:lnSpc>
                <a:spcPct val="80000"/>
              </a:lnSpc>
              <a:spcBef>
                <a:spcPts val="0"/>
              </a:spcBef>
              <a:spcAft>
                <a:spcPts val="0"/>
              </a:spcAft>
              <a:buSzPts val="2400"/>
              <a:buFont typeface="Arial"/>
              <a:buNone/>
            </a:pPr>
            <a:endParaRPr sz="1870"/>
          </a:p>
          <a:p>
            <a:pPr marL="914400" lvl="1" indent="-228600" algn="l" rtl="0">
              <a:lnSpc>
                <a:spcPct val="80000"/>
              </a:lnSpc>
              <a:spcBef>
                <a:spcPts val="0"/>
              </a:spcBef>
              <a:spcAft>
                <a:spcPts val="0"/>
              </a:spcAft>
              <a:buSzPts val="2400"/>
              <a:buFont typeface="Arial"/>
              <a:buNone/>
            </a:pPr>
            <a:endParaRPr sz="1870"/>
          </a:p>
        </p:txBody>
      </p:sp>
      <p:pic>
        <p:nvPicPr>
          <p:cNvPr id="384" name="Google Shape;384;p28"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385" name="Google Shape;385;p28" descr="A group of people posing for a photo&#10;&#10;Description automatically generated"/>
          <p:cNvPicPr preferRelativeResize="0"/>
          <p:nvPr/>
        </p:nvPicPr>
        <p:blipFill rotWithShape="1">
          <a:blip r:embed="rId4">
            <a:alphaModFix/>
          </a:blip>
          <a:srcRect/>
          <a:stretch/>
        </p:blipFill>
        <p:spPr>
          <a:xfrm>
            <a:off x="6155400" y="1969025"/>
            <a:ext cx="5532000" cy="4149000"/>
          </a:xfrm>
          <a:prstGeom prst="rect">
            <a:avLst/>
          </a:prstGeom>
          <a:noFill/>
          <a:ln>
            <a:noFill/>
          </a:ln>
        </p:spPr>
      </p:pic>
      <p:grpSp>
        <p:nvGrpSpPr>
          <p:cNvPr id="386" name="Google Shape;386;p28"/>
          <p:cNvGrpSpPr/>
          <p:nvPr/>
        </p:nvGrpSpPr>
        <p:grpSpPr>
          <a:xfrm>
            <a:off x="501087" y="6275717"/>
            <a:ext cx="11412028" cy="548400"/>
            <a:chOff x="1393" y="0"/>
            <a:chExt cx="11412028" cy="548400"/>
          </a:xfrm>
        </p:grpSpPr>
        <p:sp>
          <p:nvSpPr>
            <p:cNvPr id="387" name="Google Shape;387;p28"/>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8"/>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389" name="Google Shape;389;p28"/>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8"/>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391" name="Google Shape;391;p28"/>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8"/>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393" name="Google Shape;393;p28"/>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8"/>
            <p:cNvSpPr txBox="1"/>
            <p:nvPr/>
          </p:nvSpPr>
          <p:spPr>
            <a:xfrm>
              <a:off x="5753378"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395" name="Google Shape;395;p28"/>
            <p:cNvSpPr/>
            <p:nvPr/>
          </p:nvSpPr>
          <p:spPr>
            <a:xfrm>
              <a:off x="7305095"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8"/>
            <p:cNvSpPr txBox="1"/>
            <p:nvPr/>
          </p:nvSpPr>
          <p:spPr>
            <a:xfrm>
              <a:off x="7579303"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397" name="Google Shape;397;p28"/>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8"/>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70a3677c7a_0_6"/>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Gill Sans"/>
              <a:buNone/>
            </a:pPr>
            <a:r>
              <a:rPr lang="en-US"/>
              <a:t>Discussion, Recommendations and Implications</a:t>
            </a:r>
            <a:endParaRPr/>
          </a:p>
        </p:txBody>
      </p:sp>
      <p:sp>
        <p:nvSpPr>
          <p:cNvPr id="404" name="Google Shape;404;g70a3677c7a_0_6"/>
          <p:cNvSpPr txBox="1">
            <a:spLocks noGrp="1"/>
          </p:cNvSpPr>
          <p:nvPr>
            <p:ph type="body" idx="1"/>
          </p:nvPr>
        </p:nvSpPr>
        <p:spPr>
          <a:xfrm>
            <a:off x="581200" y="2097575"/>
            <a:ext cx="5422500" cy="3891900"/>
          </a:xfrm>
          <a:prstGeom prst="rect">
            <a:avLst/>
          </a:prstGeom>
          <a:noFill/>
          <a:ln>
            <a:noFill/>
          </a:ln>
        </p:spPr>
        <p:txBody>
          <a:bodyPr spcFirstLastPara="1" wrap="square" lIns="91425" tIns="45700" rIns="91425" bIns="45700" anchor="ctr" anchorCtr="0">
            <a:noAutofit/>
          </a:bodyPr>
          <a:lstStyle/>
          <a:p>
            <a:pPr marL="457200" lvl="0" indent="0" algn="l" rtl="0">
              <a:lnSpc>
                <a:spcPct val="80000"/>
              </a:lnSpc>
              <a:spcBef>
                <a:spcPts val="0"/>
              </a:spcBef>
              <a:spcAft>
                <a:spcPts val="0"/>
              </a:spcAft>
              <a:buSzPts val="1656"/>
              <a:buNone/>
            </a:pPr>
            <a:endParaRPr sz="2100"/>
          </a:p>
          <a:p>
            <a:pPr marL="390906" lvl="0" indent="-313943" algn="l" rtl="0">
              <a:lnSpc>
                <a:spcPct val="80000"/>
              </a:lnSpc>
              <a:spcBef>
                <a:spcPts val="0"/>
              </a:spcBef>
              <a:spcAft>
                <a:spcPts val="0"/>
              </a:spcAft>
              <a:buSzPts val="2100"/>
              <a:buFont typeface="Arial"/>
              <a:buChar char="•"/>
            </a:pPr>
            <a:r>
              <a:rPr lang="en-US" sz="2100"/>
              <a:t>Combination of First Ascent goals</a:t>
            </a:r>
            <a:endParaRPr sz="2100"/>
          </a:p>
          <a:p>
            <a:pPr marL="390906" lvl="0" indent="-180593" algn="l" rtl="0">
              <a:lnSpc>
                <a:spcPct val="80000"/>
              </a:lnSpc>
              <a:spcBef>
                <a:spcPts val="0"/>
              </a:spcBef>
              <a:spcAft>
                <a:spcPts val="0"/>
              </a:spcAft>
              <a:buSzPts val="2100"/>
              <a:buFont typeface="Arial"/>
              <a:buNone/>
            </a:pPr>
            <a:endParaRPr sz="2100"/>
          </a:p>
          <a:p>
            <a:pPr marL="390906" lvl="0" indent="-313942" algn="l" rtl="0">
              <a:lnSpc>
                <a:spcPct val="80000"/>
              </a:lnSpc>
              <a:spcBef>
                <a:spcPts val="0"/>
              </a:spcBef>
              <a:spcAft>
                <a:spcPts val="0"/>
              </a:spcAft>
              <a:buSzPts val="2100"/>
              <a:buChar char="•"/>
            </a:pPr>
            <a:r>
              <a:rPr lang="en-US" sz="2100"/>
              <a:t>Identification of OOP as High Impact Practices as defined by the AAC&amp;U</a:t>
            </a:r>
            <a:endParaRPr sz="2100"/>
          </a:p>
          <a:p>
            <a:pPr marL="0" lvl="0" indent="0" algn="l" rtl="0">
              <a:lnSpc>
                <a:spcPct val="80000"/>
              </a:lnSpc>
              <a:spcBef>
                <a:spcPts val="0"/>
              </a:spcBef>
              <a:spcAft>
                <a:spcPts val="0"/>
              </a:spcAft>
              <a:buNone/>
            </a:pPr>
            <a:endParaRPr sz="2100"/>
          </a:p>
          <a:p>
            <a:pPr marL="848106" lvl="1" indent="-313943" algn="l" rtl="0">
              <a:lnSpc>
                <a:spcPct val="80000"/>
              </a:lnSpc>
              <a:spcBef>
                <a:spcPts val="0"/>
              </a:spcBef>
              <a:spcAft>
                <a:spcPts val="0"/>
              </a:spcAft>
              <a:buSzPts val="2100"/>
              <a:buChar char="•"/>
            </a:pPr>
            <a:r>
              <a:rPr lang="en-US" sz="2100"/>
              <a:t>First year seminars and experiences</a:t>
            </a:r>
            <a:endParaRPr sz="2100"/>
          </a:p>
          <a:p>
            <a:pPr marL="848106" lvl="1" indent="-313943" algn="l" rtl="0">
              <a:lnSpc>
                <a:spcPct val="80000"/>
              </a:lnSpc>
              <a:spcBef>
                <a:spcPts val="0"/>
              </a:spcBef>
              <a:spcAft>
                <a:spcPts val="0"/>
              </a:spcAft>
              <a:buSzPts val="2100"/>
              <a:buChar char="•"/>
            </a:pPr>
            <a:r>
              <a:rPr lang="en-US" sz="2100"/>
              <a:t>Learning communities</a:t>
            </a:r>
            <a:endParaRPr sz="2100"/>
          </a:p>
          <a:p>
            <a:pPr marL="848106" lvl="1" indent="-313942" algn="l" rtl="0">
              <a:lnSpc>
                <a:spcPct val="80000"/>
              </a:lnSpc>
              <a:spcBef>
                <a:spcPts val="0"/>
              </a:spcBef>
              <a:spcAft>
                <a:spcPts val="0"/>
              </a:spcAft>
              <a:buSzPts val="2100"/>
              <a:buChar char="•"/>
            </a:pPr>
            <a:r>
              <a:rPr lang="en-US" sz="2100"/>
              <a:t>Service learning</a:t>
            </a:r>
            <a:endParaRPr sz="2100"/>
          </a:p>
          <a:p>
            <a:pPr marL="848106" lvl="1" indent="-313943" algn="l" rtl="0">
              <a:lnSpc>
                <a:spcPct val="80000"/>
              </a:lnSpc>
              <a:spcBef>
                <a:spcPts val="0"/>
              </a:spcBef>
              <a:spcAft>
                <a:spcPts val="0"/>
              </a:spcAft>
              <a:buSzPts val="2100"/>
              <a:buChar char="•"/>
            </a:pPr>
            <a:r>
              <a:rPr lang="en-US" sz="2100"/>
              <a:t>Undergraduate research</a:t>
            </a:r>
            <a:endParaRPr sz="2100"/>
          </a:p>
          <a:p>
            <a:pPr marL="848106" lvl="1" indent="-313943" algn="l" rtl="0">
              <a:lnSpc>
                <a:spcPct val="80000"/>
              </a:lnSpc>
              <a:spcBef>
                <a:spcPts val="0"/>
              </a:spcBef>
              <a:spcAft>
                <a:spcPts val="0"/>
              </a:spcAft>
              <a:buSzPts val="2100"/>
              <a:buChar char="•"/>
            </a:pPr>
            <a:r>
              <a:rPr lang="en-US" sz="2100"/>
              <a:t>ePortfolio</a:t>
            </a:r>
            <a:endParaRPr sz="2100"/>
          </a:p>
          <a:p>
            <a:pPr marL="848106" lvl="1" indent="-180593" algn="l" rtl="0">
              <a:lnSpc>
                <a:spcPct val="80000"/>
              </a:lnSpc>
              <a:spcBef>
                <a:spcPts val="0"/>
              </a:spcBef>
              <a:spcAft>
                <a:spcPts val="0"/>
              </a:spcAft>
              <a:buSzPts val="2100"/>
              <a:buNone/>
            </a:pPr>
            <a:endParaRPr sz="2100"/>
          </a:p>
          <a:p>
            <a:pPr marL="390906" lvl="0" indent="-313943" algn="l" rtl="0">
              <a:lnSpc>
                <a:spcPct val="80000"/>
              </a:lnSpc>
              <a:spcBef>
                <a:spcPts val="0"/>
              </a:spcBef>
              <a:spcAft>
                <a:spcPts val="0"/>
              </a:spcAft>
              <a:buSzPts val="2100"/>
              <a:buFont typeface="Arial"/>
              <a:buChar char="•"/>
            </a:pPr>
            <a:r>
              <a:rPr lang="en-US" sz="2100"/>
              <a:t>Personal testimony </a:t>
            </a:r>
            <a:endParaRPr sz="2100"/>
          </a:p>
          <a:p>
            <a:pPr marL="848106" lvl="1" indent="-180593" algn="l" rtl="0">
              <a:lnSpc>
                <a:spcPct val="100000"/>
              </a:lnSpc>
              <a:spcBef>
                <a:spcPts val="0"/>
              </a:spcBef>
              <a:spcAft>
                <a:spcPts val="0"/>
              </a:spcAft>
              <a:buSzPts val="2100"/>
              <a:buNone/>
            </a:pPr>
            <a:endParaRPr sz="2100"/>
          </a:p>
          <a:p>
            <a:pPr marL="0" lvl="0" indent="0" algn="l" rtl="0">
              <a:lnSpc>
                <a:spcPct val="100000"/>
              </a:lnSpc>
              <a:spcBef>
                <a:spcPts val="0"/>
              </a:spcBef>
              <a:spcAft>
                <a:spcPts val="0"/>
              </a:spcAft>
              <a:buSzPts val="1656"/>
              <a:buNone/>
            </a:pPr>
            <a:endParaRPr sz="1800"/>
          </a:p>
        </p:txBody>
      </p:sp>
      <p:pic>
        <p:nvPicPr>
          <p:cNvPr id="405" name="Google Shape;405;g70a3677c7a_0_6"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406" name="Google Shape;406;g70a3677c7a_0_6" descr="A group of people posing for a photo&#10;&#10;Description automatically generated"/>
          <p:cNvPicPr preferRelativeResize="0"/>
          <p:nvPr/>
        </p:nvPicPr>
        <p:blipFill rotWithShape="1">
          <a:blip r:embed="rId4">
            <a:alphaModFix/>
          </a:blip>
          <a:srcRect/>
          <a:stretch/>
        </p:blipFill>
        <p:spPr>
          <a:xfrm>
            <a:off x="6155400" y="1969025"/>
            <a:ext cx="5532000" cy="4149000"/>
          </a:xfrm>
          <a:prstGeom prst="rect">
            <a:avLst/>
          </a:prstGeom>
          <a:noFill/>
          <a:ln>
            <a:noFill/>
          </a:ln>
        </p:spPr>
      </p:pic>
      <p:grpSp>
        <p:nvGrpSpPr>
          <p:cNvPr id="407" name="Google Shape;407;g70a3677c7a_0_6"/>
          <p:cNvGrpSpPr/>
          <p:nvPr/>
        </p:nvGrpSpPr>
        <p:grpSpPr>
          <a:xfrm>
            <a:off x="501087" y="6275717"/>
            <a:ext cx="11412028" cy="548400"/>
            <a:chOff x="1393" y="0"/>
            <a:chExt cx="11412028" cy="548400"/>
          </a:xfrm>
        </p:grpSpPr>
        <p:sp>
          <p:nvSpPr>
            <p:cNvPr id="408" name="Google Shape;408;g70a3677c7a_0_6"/>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70a3677c7a_0_6"/>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410" name="Google Shape;410;g70a3677c7a_0_6"/>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70a3677c7a_0_6"/>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412" name="Google Shape;412;g70a3677c7a_0_6"/>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g70a3677c7a_0_6"/>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414" name="Google Shape;414;g70a3677c7a_0_6"/>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70a3677c7a_0_6"/>
            <p:cNvSpPr txBox="1"/>
            <p:nvPr/>
          </p:nvSpPr>
          <p:spPr>
            <a:xfrm>
              <a:off x="5753378"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416" name="Google Shape;416;g70a3677c7a_0_6"/>
            <p:cNvSpPr/>
            <p:nvPr/>
          </p:nvSpPr>
          <p:spPr>
            <a:xfrm>
              <a:off x="7305095"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70a3677c7a_0_6"/>
            <p:cNvSpPr txBox="1"/>
            <p:nvPr/>
          </p:nvSpPr>
          <p:spPr>
            <a:xfrm>
              <a:off x="7579303"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418" name="Google Shape;418;g70a3677c7a_0_6"/>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70a3677c7a_0_6"/>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Thank you Co-Authors!</a:t>
            </a:r>
            <a:endParaRPr/>
          </a:p>
        </p:txBody>
      </p:sp>
      <p:pic>
        <p:nvPicPr>
          <p:cNvPr id="425" name="Google Shape;425;p29"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426" name="Google Shape;426;p29"/>
          <p:cNvPicPr preferRelativeResize="0"/>
          <p:nvPr/>
        </p:nvPicPr>
        <p:blipFill rotWithShape="1">
          <a:blip r:embed="rId4">
            <a:alphaModFix/>
          </a:blip>
          <a:srcRect t="24936" b="14538"/>
          <a:stretch/>
        </p:blipFill>
        <p:spPr>
          <a:xfrm>
            <a:off x="787200" y="2004800"/>
            <a:ext cx="5070299" cy="4161951"/>
          </a:xfrm>
          <a:prstGeom prst="rect">
            <a:avLst/>
          </a:prstGeom>
          <a:noFill/>
          <a:ln>
            <a:noFill/>
          </a:ln>
        </p:spPr>
      </p:pic>
      <p:pic>
        <p:nvPicPr>
          <p:cNvPr id="427" name="Google Shape;427;p29"/>
          <p:cNvPicPr preferRelativeResize="0"/>
          <p:nvPr/>
        </p:nvPicPr>
        <p:blipFill rotWithShape="1">
          <a:blip r:embed="rId5">
            <a:alphaModFix/>
          </a:blip>
          <a:srcRect l="4119" t="30638" r="55568" b="22241"/>
          <a:stretch/>
        </p:blipFill>
        <p:spPr>
          <a:xfrm>
            <a:off x="6155975" y="2004800"/>
            <a:ext cx="5291894" cy="4161950"/>
          </a:xfrm>
          <a:prstGeom prst="rect">
            <a:avLst/>
          </a:prstGeom>
          <a:noFill/>
          <a:ln>
            <a:noFill/>
          </a:ln>
        </p:spPr>
      </p:pic>
      <p:sp>
        <p:nvSpPr>
          <p:cNvPr id="428" name="Google Shape;428;p29"/>
          <p:cNvSpPr txBox="1"/>
          <p:nvPr/>
        </p:nvSpPr>
        <p:spPr>
          <a:xfrm>
            <a:off x="787200" y="5365025"/>
            <a:ext cx="3549600" cy="54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highlight>
                  <a:schemeClr val="lt1"/>
                </a:highlight>
                <a:latin typeface="Gill Sans"/>
                <a:ea typeface="Gill Sans"/>
                <a:cs typeface="Gill Sans"/>
                <a:sym typeface="Gill Sans"/>
              </a:rPr>
              <a:t> “Mike on a stick”</a:t>
            </a:r>
            <a:endParaRPr sz="3000">
              <a:highlight>
                <a:schemeClr val="lt1"/>
              </a:highlight>
              <a:latin typeface="Gill Sans"/>
              <a:ea typeface="Gill Sans"/>
              <a:cs typeface="Gill Sans"/>
              <a:sym typeface="Gill Sans"/>
            </a:endParaRPr>
          </a:p>
        </p:txBody>
      </p:sp>
      <p:sp>
        <p:nvSpPr>
          <p:cNvPr id="429" name="Google Shape;429;p29"/>
          <p:cNvSpPr txBox="1"/>
          <p:nvPr/>
        </p:nvSpPr>
        <p:spPr>
          <a:xfrm>
            <a:off x="6155975" y="5441225"/>
            <a:ext cx="4131000" cy="5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highlight>
                  <a:schemeClr val="lt1"/>
                </a:highlight>
                <a:latin typeface="Gill Sans"/>
                <a:ea typeface="Gill Sans"/>
                <a:cs typeface="Gill Sans"/>
                <a:sym typeface="Gill Sans"/>
              </a:rPr>
              <a:t> Erik “Dusty” Edwards </a:t>
            </a:r>
            <a:endParaRPr sz="3000">
              <a:highlight>
                <a:schemeClr val="lt1"/>
              </a:highlight>
              <a:latin typeface="Gill Sans"/>
              <a:ea typeface="Gill Sans"/>
              <a:cs typeface="Gill Sans"/>
              <a:sym typeface="Gill Sans"/>
            </a:endParaRPr>
          </a:p>
        </p:txBody>
      </p:sp>
      <p:grpSp>
        <p:nvGrpSpPr>
          <p:cNvPr id="430" name="Google Shape;430;p29"/>
          <p:cNvGrpSpPr/>
          <p:nvPr/>
        </p:nvGrpSpPr>
        <p:grpSpPr>
          <a:xfrm>
            <a:off x="501087" y="6275717"/>
            <a:ext cx="11412028" cy="548400"/>
            <a:chOff x="1393" y="0"/>
            <a:chExt cx="11412028" cy="548400"/>
          </a:xfrm>
        </p:grpSpPr>
        <p:sp>
          <p:nvSpPr>
            <p:cNvPr id="431" name="Google Shape;431;p29"/>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29"/>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433" name="Google Shape;433;p29"/>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9"/>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435" name="Google Shape;435;p29"/>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29"/>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437" name="Google Shape;437;p29"/>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29"/>
            <p:cNvSpPr txBox="1"/>
            <p:nvPr/>
          </p:nvSpPr>
          <p:spPr>
            <a:xfrm>
              <a:off x="5753378"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439" name="Google Shape;439;p29"/>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29"/>
            <p:cNvSpPr txBox="1"/>
            <p:nvPr/>
          </p:nvSpPr>
          <p:spPr>
            <a:xfrm>
              <a:off x="7579303"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441" name="Google Shape;441;p29"/>
            <p:cNvSpPr/>
            <p:nvPr/>
          </p:nvSpPr>
          <p:spPr>
            <a:xfrm>
              <a:off x="9131021"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29"/>
            <p:cNvSpPr txBox="1"/>
            <p:nvPr/>
          </p:nvSpPr>
          <p:spPr>
            <a:xfrm>
              <a:off x="9405229"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70c002c7ea_0_8"/>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Gill Sans"/>
              <a:buNone/>
            </a:pPr>
            <a:r>
              <a:rPr lang="en-US"/>
              <a:t>Questions or Thoughts?</a:t>
            </a:r>
            <a:endParaRPr/>
          </a:p>
        </p:txBody>
      </p:sp>
      <p:sp>
        <p:nvSpPr>
          <p:cNvPr id="448" name="Google Shape;448;g70c002c7ea_0_8"/>
          <p:cNvSpPr txBox="1">
            <a:spLocks noGrp="1"/>
          </p:cNvSpPr>
          <p:nvPr>
            <p:ph type="body" idx="1"/>
          </p:nvPr>
        </p:nvSpPr>
        <p:spPr>
          <a:xfrm>
            <a:off x="428793" y="2228003"/>
            <a:ext cx="5422500" cy="3633000"/>
          </a:xfrm>
          <a:prstGeom prst="rect">
            <a:avLst/>
          </a:prstGeom>
          <a:noFill/>
          <a:ln>
            <a:noFill/>
          </a:ln>
        </p:spPr>
        <p:txBody>
          <a:bodyPr spcFirstLastPara="1" wrap="square" lIns="91425" tIns="45700" rIns="91425" bIns="45700" anchor="ctr" anchorCtr="0">
            <a:noAutofit/>
          </a:bodyPr>
          <a:lstStyle/>
          <a:p>
            <a:pPr marL="306000" lvl="0" indent="-200844" algn="l" rtl="0">
              <a:lnSpc>
                <a:spcPct val="100000"/>
              </a:lnSpc>
              <a:spcBef>
                <a:spcPts val="0"/>
              </a:spcBef>
              <a:spcAft>
                <a:spcPts val="0"/>
              </a:spcAft>
              <a:buSzPts val="1656"/>
              <a:buNone/>
            </a:pPr>
            <a:r>
              <a:rPr lang="en-US" sz="2100"/>
              <a:t>Eleanor Crofford</a:t>
            </a:r>
            <a:endParaRPr sz="2100"/>
          </a:p>
          <a:p>
            <a:pPr marL="306000" lvl="0" indent="-200844" algn="l" rtl="0">
              <a:lnSpc>
                <a:spcPct val="100000"/>
              </a:lnSpc>
              <a:spcBef>
                <a:spcPts val="0"/>
              </a:spcBef>
              <a:spcAft>
                <a:spcPts val="0"/>
              </a:spcAft>
              <a:buSzPts val="1656"/>
              <a:buNone/>
            </a:pPr>
            <a:endParaRPr sz="2100"/>
          </a:p>
          <a:p>
            <a:pPr marL="306000" lvl="0" indent="-200844" algn="l" rtl="0">
              <a:lnSpc>
                <a:spcPct val="100000"/>
              </a:lnSpc>
              <a:spcBef>
                <a:spcPts val="0"/>
              </a:spcBef>
              <a:spcAft>
                <a:spcPts val="0"/>
              </a:spcAft>
              <a:buSzPts val="1656"/>
              <a:buNone/>
            </a:pPr>
            <a:r>
              <a:rPr lang="en-US" sz="2100"/>
              <a:t>ecrof002@odu.edu</a:t>
            </a:r>
            <a:endParaRPr sz="2100"/>
          </a:p>
          <a:p>
            <a:pPr marL="306000" lvl="0" indent="-200844" algn="l" rtl="0">
              <a:lnSpc>
                <a:spcPct val="100000"/>
              </a:lnSpc>
              <a:spcBef>
                <a:spcPts val="0"/>
              </a:spcBef>
              <a:spcAft>
                <a:spcPts val="0"/>
              </a:spcAft>
              <a:buSzPts val="1656"/>
              <a:buNone/>
            </a:pPr>
            <a:endParaRPr sz="2100"/>
          </a:p>
          <a:p>
            <a:pPr marL="306000" lvl="0" indent="-200844" algn="l" rtl="0">
              <a:lnSpc>
                <a:spcPct val="100000"/>
              </a:lnSpc>
              <a:spcBef>
                <a:spcPts val="0"/>
              </a:spcBef>
              <a:spcAft>
                <a:spcPts val="0"/>
              </a:spcAft>
              <a:buSzPts val="1656"/>
              <a:buNone/>
            </a:pPr>
            <a:r>
              <a:rPr lang="en-US" sz="2100"/>
              <a:t>Old Dominion</a:t>
            </a:r>
            <a:endParaRPr sz="2100"/>
          </a:p>
          <a:p>
            <a:pPr marL="306000" lvl="0" indent="-200844" algn="l" rtl="0">
              <a:lnSpc>
                <a:spcPct val="100000"/>
              </a:lnSpc>
              <a:spcBef>
                <a:spcPts val="0"/>
              </a:spcBef>
              <a:spcAft>
                <a:spcPts val="0"/>
              </a:spcAft>
              <a:buSzPts val="1656"/>
              <a:buNone/>
            </a:pPr>
            <a:r>
              <a:rPr lang="en-US" sz="2100"/>
              <a:t>University</a:t>
            </a:r>
            <a:endParaRPr sz="2100"/>
          </a:p>
          <a:p>
            <a:pPr marL="306000" lvl="0" indent="-200844" algn="l" rtl="0">
              <a:lnSpc>
                <a:spcPct val="100000"/>
              </a:lnSpc>
              <a:spcBef>
                <a:spcPts val="0"/>
              </a:spcBef>
              <a:spcAft>
                <a:spcPts val="0"/>
              </a:spcAft>
              <a:buSzPts val="1656"/>
              <a:buNone/>
            </a:pPr>
            <a:endParaRPr sz="2100"/>
          </a:p>
        </p:txBody>
      </p:sp>
      <p:pic>
        <p:nvPicPr>
          <p:cNvPr id="449" name="Google Shape;449;g70c002c7ea_0_8"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sp>
        <p:nvSpPr>
          <p:cNvPr id="450" name="Google Shape;450;g70c002c7ea_0_8"/>
          <p:cNvSpPr txBox="1">
            <a:spLocks noGrp="1"/>
          </p:cNvSpPr>
          <p:nvPr>
            <p:ph type="body" idx="2"/>
          </p:nvPr>
        </p:nvSpPr>
        <p:spPr>
          <a:xfrm>
            <a:off x="6112217" y="2228003"/>
            <a:ext cx="5422500" cy="3633000"/>
          </a:xfrm>
          <a:prstGeom prst="rect">
            <a:avLst/>
          </a:prstGeom>
          <a:noFill/>
          <a:ln>
            <a:noFill/>
          </a:ln>
        </p:spPr>
        <p:txBody>
          <a:bodyPr spcFirstLastPara="1" wrap="square" lIns="91425" tIns="45700" rIns="91425" bIns="45700" anchor="ctr" anchorCtr="0">
            <a:noAutofit/>
          </a:bodyPr>
          <a:lstStyle/>
          <a:p>
            <a:pPr marL="306000" lvl="0" indent="-200844" algn="l" rtl="0">
              <a:lnSpc>
                <a:spcPct val="100000"/>
              </a:lnSpc>
              <a:spcBef>
                <a:spcPts val="0"/>
              </a:spcBef>
              <a:spcAft>
                <a:spcPts val="0"/>
              </a:spcAft>
              <a:buSzPts val="1656"/>
              <a:buNone/>
            </a:pPr>
            <a:r>
              <a:rPr lang="en-US" sz="2100"/>
              <a:t>Abby Rossiter</a:t>
            </a:r>
            <a:endParaRPr sz="2100"/>
          </a:p>
          <a:p>
            <a:pPr marL="306000" lvl="0" indent="-200844" algn="l" rtl="0">
              <a:lnSpc>
                <a:spcPct val="100000"/>
              </a:lnSpc>
              <a:spcBef>
                <a:spcPts val="0"/>
              </a:spcBef>
              <a:spcAft>
                <a:spcPts val="0"/>
              </a:spcAft>
              <a:buSzPts val="1656"/>
              <a:buNone/>
            </a:pPr>
            <a:endParaRPr sz="2100"/>
          </a:p>
          <a:p>
            <a:pPr marL="306000" lvl="0" indent="-200844" algn="l" rtl="0">
              <a:lnSpc>
                <a:spcPct val="100000"/>
              </a:lnSpc>
              <a:spcBef>
                <a:spcPts val="0"/>
              </a:spcBef>
              <a:spcAft>
                <a:spcPts val="0"/>
              </a:spcAft>
              <a:buSzPts val="1656"/>
              <a:buNone/>
            </a:pPr>
            <a:r>
              <a:rPr lang="en-US" sz="2100"/>
              <a:t>aross006@odu.edu</a:t>
            </a:r>
            <a:endParaRPr sz="2100"/>
          </a:p>
          <a:p>
            <a:pPr marL="306000" lvl="0" indent="-200844" algn="l" rtl="0">
              <a:lnSpc>
                <a:spcPct val="100000"/>
              </a:lnSpc>
              <a:spcBef>
                <a:spcPts val="0"/>
              </a:spcBef>
              <a:spcAft>
                <a:spcPts val="0"/>
              </a:spcAft>
              <a:buSzPts val="1656"/>
              <a:buNone/>
            </a:pPr>
            <a:endParaRPr sz="2100"/>
          </a:p>
          <a:p>
            <a:pPr marL="306000" lvl="0" indent="-200844" algn="l" rtl="0">
              <a:lnSpc>
                <a:spcPct val="100000"/>
              </a:lnSpc>
              <a:spcBef>
                <a:spcPts val="0"/>
              </a:spcBef>
              <a:spcAft>
                <a:spcPts val="0"/>
              </a:spcAft>
              <a:buSzPts val="1656"/>
              <a:buNone/>
            </a:pPr>
            <a:r>
              <a:rPr lang="en-US" sz="2100"/>
              <a:t>Old Dominion</a:t>
            </a:r>
            <a:endParaRPr sz="2100"/>
          </a:p>
          <a:p>
            <a:pPr marL="306000" lvl="0" indent="-200844" algn="l" rtl="0">
              <a:lnSpc>
                <a:spcPct val="100000"/>
              </a:lnSpc>
              <a:spcBef>
                <a:spcPts val="0"/>
              </a:spcBef>
              <a:spcAft>
                <a:spcPts val="0"/>
              </a:spcAft>
              <a:buSzPts val="1656"/>
              <a:buNone/>
            </a:pPr>
            <a:r>
              <a:rPr lang="en-US" sz="2100"/>
              <a:t>University</a:t>
            </a:r>
            <a:endParaRPr sz="2100"/>
          </a:p>
          <a:p>
            <a:pPr marL="306000" lvl="0" indent="-200844" algn="l" rtl="0">
              <a:lnSpc>
                <a:spcPct val="100000"/>
              </a:lnSpc>
              <a:spcBef>
                <a:spcPts val="0"/>
              </a:spcBef>
              <a:spcAft>
                <a:spcPts val="0"/>
              </a:spcAft>
              <a:buSzPts val="1656"/>
              <a:buNone/>
            </a:pPr>
            <a:endParaRPr sz="2100"/>
          </a:p>
        </p:txBody>
      </p:sp>
      <p:pic>
        <p:nvPicPr>
          <p:cNvPr id="451" name="Google Shape;451;g70c002c7ea_0_8" descr="A group of people on a rocky hill&#10;&#10;Description automatically generated"/>
          <p:cNvPicPr preferRelativeResize="0"/>
          <p:nvPr/>
        </p:nvPicPr>
        <p:blipFill rotWithShape="1">
          <a:blip r:embed="rId4">
            <a:alphaModFix/>
          </a:blip>
          <a:srcRect l="37666" t="31434" r="10336" b="16814"/>
          <a:stretch/>
        </p:blipFill>
        <p:spPr>
          <a:xfrm>
            <a:off x="8598075" y="1919275"/>
            <a:ext cx="3152950" cy="4260574"/>
          </a:xfrm>
          <a:prstGeom prst="rect">
            <a:avLst/>
          </a:prstGeom>
          <a:noFill/>
          <a:ln>
            <a:noFill/>
          </a:ln>
        </p:spPr>
      </p:pic>
      <p:pic>
        <p:nvPicPr>
          <p:cNvPr id="452" name="Google Shape;452;g70c002c7ea_0_8" descr="A black bear walking across a lush green field&#10;&#10;Description automatically generated"/>
          <p:cNvPicPr preferRelativeResize="0"/>
          <p:nvPr/>
        </p:nvPicPr>
        <p:blipFill rotWithShape="1">
          <a:blip r:embed="rId5">
            <a:alphaModFix/>
          </a:blip>
          <a:srcRect l="11891" t="306" r="7489" b="18930"/>
          <a:stretch/>
        </p:blipFill>
        <p:spPr>
          <a:xfrm>
            <a:off x="2959284" y="1919275"/>
            <a:ext cx="3152939" cy="4211350"/>
          </a:xfrm>
          <a:prstGeom prst="rect">
            <a:avLst/>
          </a:prstGeom>
          <a:noFill/>
          <a:ln>
            <a:noFill/>
          </a:ln>
        </p:spPr>
      </p:pic>
      <p:grpSp>
        <p:nvGrpSpPr>
          <p:cNvPr id="453" name="Google Shape;453;g70c002c7ea_0_8"/>
          <p:cNvGrpSpPr/>
          <p:nvPr/>
        </p:nvGrpSpPr>
        <p:grpSpPr>
          <a:xfrm>
            <a:off x="501087" y="6275717"/>
            <a:ext cx="11412028" cy="548400"/>
            <a:chOff x="1393" y="0"/>
            <a:chExt cx="11412028" cy="548400"/>
          </a:xfrm>
        </p:grpSpPr>
        <p:sp>
          <p:nvSpPr>
            <p:cNvPr id="454" name="Google Shape;454;g70c002c7ea_0_8"/>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70c002c7ea_0_8"/>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456" name="Google Shape;456;g70c002c7ea_0_8"/>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70c002c7ea_0_8"/>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458" name="Google Shape;458;g70c002c7ea_0_8"/>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70c002c7ea_0_8"/>
            <p:cNvSpPr txBox="1"/>
            <p:nvPr/>
          </p:nvSpPr>
          <p:spPr>
            <a:xfrm>
              <a:off x="3927452"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460" name="Google Shape;460;g70c002c7ea_0_8"/>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70c002c7ea_0_8"/>
            <p:cNvSpPr txBox="1"/>
            <p:nvPr/>
          </p:nvSpPr>
          <p:spPr>
            <a:xfrm>
              <a:off x="5753378"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462" name="Google Shape;462;g70c002c7ea_0_8"/>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70c002c7ea_0_8"/>
            <p:cNvSpPr txBox="1"/>
            <p:nvPr/>
          </p:nvSpPr>
          <p:spPr>
            <a:xfrm>
              <a:off x="7579303"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464" name="Google Shape;464;g70c002c7ea_0_8"/>
            <p:cNvSpPr/>
            <p:nvPr/>
          </p:nvSpPr>
          <p:spPr>
            <a:xfrm>
              <a:off x="9131021"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70c002c7ea_0_8"/>
            <p:cNvSpPr txBox="1"/>
            <p:nvPr/>
          </p:nvSpPr>
          <p:spPr>
            <a:xfrm>
              <a:off x="9405229"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Introduction: Outdoor Orientation Programs</a:t>
            </a:r>
            <a:endParaRPr/>
          </a:p>
        </p:txBody>
      </p:sp>
      <p:sp>
        <p:nvSpPr>
          <p:cNvPr id="107" name="Google Shape;107;p8"/>
          <p:cNvSpPr txBox="1">
            <a:spLocks noGrp="1"/>
          </p:cNvSpPr>
          <p:nvPr>
            <p:ph type="body" idx="1"/>
          </p:nvPr>
        </p:nvSpPr>
        <p:spPr>
          <a:xfrm>
            <a:off x="436575" y="1870338"/>
            <a:ext cx="5376900" cy="4420800"/>
          </a:xfrm>
          <a:prstGeom prst="rect">
            <a:avLst/>
          </a:prstGeom>
          <a:noFill/>
          <a:ln>
            <a:noFill/>
          </a:ln>
        </p:spPr>
        <p:txBody>
          <a:bodyPr spcFirstLastPara="1" wrap="square" lIns="91425" tIns="45700" rIns="91425" bIns="45700" anchor="ctr" anchorCtr="0">
            <a:normAutofit/>
          </a:bodyPr>
          <a:lstStyle/>
          <a:p>
            <a:pPr marL="457200" lvl="0" indent="-333756" algn="l" rtl="0">
              <a:lnSpc>
                <a:spcPct val="100000"/>
              </a:lnSpc>
              <a:spcBef>
                <a:spcPts val="360"/>
              </a:spcBef>
              <a:spcAft>
                <a:spcPts val="0"/>
              </a:spcAft>
              <a:buSzPts val="1656"/>
              <a:buChar char="◼"/>
            </a:pPr>
            <a:r>
              <a:rPr lang="en-US" sz="2100"/>
              <a:t>College programs that use wilderness and adventure experiences</a:t>
            </a:r>
            <a:r>
              <a:rPr lang="en-US" sz="1900"/>
              <a:t> </a:t>
            </a:r>
            <a:r>
              <a:rPr lang="en-US"/>
              <a:t>(Davis-Berman &amp; Berman, 1996</a:t>
            </a:r>
            <a:r>
              <a:rPr lang="en-U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en-US"/>
              <a:t>  </a:t>
            </a:r>
            <a:endParaRPr/>
          </a:p>
          <a:p>
            <a:pPr marL="457200" lvl="0" indent="0" algn="l" rtl="0">
              <a:lnSpc>
                <a:spcPct val="100000"/>
              </a:lnSpc>
              <a:spcBef>
                <a:spcPts val="360"/>
              </a:spcBef>
              <a:spcAft>
                <a:spcPts val="0"/>
              </a:spcAft>
              <a:buNone/>
            </a:pPr>
            <a:endParaRPr/>
          </a:p>
          <a:p>
            <a:pPr marL="457200" lvl="0" indent="-333756" algn="l" rtl="0">
              <a:lnSpc>
                <a:spcPct val="100000"/>
              </a:lnSpc>
              <a:spcBef>
                <a:spcPts val="360"/>
              </a:spcBef>
              <a:spcAft>
                <a:spcPts val="0"/>
              </a:spcAft>
              <a:buSzPts val="1656"/>
              <a:buChar char="◼"/>
            </a:pPr>
            <a:r>
              <a:rPr lang="en-US" sz="2100"/>
              <a:t>The first O.O.P. began at Dartmouth College in 1935</a:t>
            </a:r>
            <a:endParaRPr sz="2100"/>
          </a:p>
          <a:p>
            <a:pPr marL="457200" lvl="0" indent="0" algn="l" rtl="0">
              <a:lnSpc>
                <a:spcPct val="100000"/>
              </a:lnSpc>
              <a:spcBef>
                <a:spcPts val="360"/>
              </a:spcBef>
              <a:spcAft>
                <a:spcPts val="0"/>
              </a:spcAft>
              <a:buNone/>
            </a:pPr>
            <a:endParaRPr sz="2100"/>
          </a:p>
          <a:p>
            <a:pPr marL="457200" lvl="0" indent="-333756" algn="l" rtl="0">
              <a:lnSpc>
                <a:spcPct val="100000"/>
              </a:lnSpc>
              <a:spcBef>
                <a:spcPts val="360"/>
              </a:spcBef>
              <a:spcAft>
                <a:spcPts val="0"/>
              </a:spcAft>
              <a:buSzPts val="1656"/>
              <a:buChar char="◼"/>
            </a:pPr>
            <a:r>
              <a:rPr lang="en-US" sz="2100"/>
              <a:t>By 2014, there were &gt;191 O.O.P’s at colleges and universities in the U.S. </a:t>
            </a:r>
            <a:r>
              <a:rPr lang="en-US"/>
              <a:t>(Bell et al., 2014). </a:t>
            </a:r>
            <a:r>
              <a:rPr lang="en-US" sz="1900"/>
              <a:t> </a:t>
            </a:r>
            <a:endParaRPr sz="1900"/>
          </a:p>
          <a:p>
            <a:pPr marL="457200" lvl="0" indent="0" algn="l" rtl="0">
              <a:lnSpc>
                <a:spcPct val="100000"/>
              </a:lnSpc>
              <a:spcBef>
                <a:spcPts val="360"/>
              </a:spcBef>
              <a:spcAft>
                <a:spcPts val="0"/>
              </a:spcAft>
              <a:buNone/>
            </a:pPr>
            <a:endParaRPr sz="1900"/>
          </a:p>
          <a:p>
            <a:pPr marL="457200" lvl="0" indent="-333756" algn="l" rtl="0">
              <a:lnSpc>
                <a:spcPct val="100000"/>
              </a:lnSpc>
              <a:spcBef>
                <a:spcPts val="360"/>
              </a:spcBef>
              <a:spcAft>
                <a:spcPts val="0"/>
              </a:spcAft>
              <a:buSzPts val="1656"/>
              <a:buChar char="◼"/>
            </a:pPr>
            <a:r>
              <a:rPr lang="en-US" sz="2100"/>
              <a:t>Focus on group initiatives</a:t>
            </a:r>
            <a:r>
              <a:rPr lang="en-US" sz="1900"/>
              <a:t> </a:t>
            </a:r>
            <a:r>
              <a:rPr lang="en-US"/>
              <a:t>(e.g., Gass &amp; Seaman, 2012; Priest &amp; Gass, 2005). </a:t>
            </a:r>
            <a:endParaRPr/>
          </a:p>
        </p:txBody>
      </p:sp>
      <p:grpSp>
        <p:nvGrpSpPr>
          <p:cNvPr id="108" name="Google Shape;108;p8"/>
          <p:cNvGrpSpPr/>
          <p:nvPr/>
        </p:nvGrpSpPr>
        <p:grpSpPr>
          <a:xfrm>
            <a:off x="581193" y="6291070"/>
            <a:ext cx="11412035" cy="548416"/>
            <a:chOff x="1393" y="0"/>
            <a:chExt cx="11412035" cy="548416"/>
          </a:xfrm>
        </p:grpSpPr>
        <p:sp>
          <p:nvSpPr>
            <p:cNvPr id="109" name="Google Shape;109;p8"/>
            <p:cNvSpPr/>
            <p:nvPr/>
          </p:nvSpPr>
          <p:spPr>
            <a:xfrm>
              <a:off x="1393" y="0"/>
              <a:ext cx="2282407" cy="548416"/>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8"/>
            <p:cNvSpPr txBox="1"/>
            <p:nvPr/>
          </p:nvSpPr>
          <p:spPr>
            <a:xfrm>
              <a:off x="1393" y="0"/>
              <a:ext cx="2145303" cy="548416"/>
            </a:xfrm>
            <a:prstGeom prst="rect">
              <a:avLst/>
            </a:prstGeom>
            <a:no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111" name="Google Shape;111;p8"/>
            <p:cNvSpPr/>
            <p:nvPr/>
          </p:nvSpPr>
          <p:spPr>
            <a:xfrm>
              <a:off x="1827319"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8"/>
            <p:cNvSpPr txBox="1"/>
            <p:nvPr/>
          </p:nvSpPr>
          <p:spPr>
            <a:xfrm>
              <a:off x="2101527"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113" name="Google Shape;113;p8"/>
            <p:cNvSpPr/>
            <p:nvPr/>
          </p:nvSpPr>
          <p:spPr>
            <a:xfrm>
              <a:off x="3653244"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
            <p:cNvSpPr txBox="1"/>
            <p:nvPr/>
          </p:nvSpPr>
          <p:spPr>
            <a:xfrm>
              <a:off x="3927452"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115" name="Google Shape;115;p8"/>
            <p:cNvSpPr/>
            <p:nvPr/>
          </p:nvSpPr>
          <p:spPr>
            <a:xfrm>
              <a:off x="5479170"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8"/>
            <p:cNvSpPr txBox="1"/>
            <p:nvPr/>
          </p:nvSpPr>
          <p:spPr>
            <a:xfrm>
              <a:off x="5753378"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117" name="Google Shape;117;p8"/>
            <p:cNvSpPr/>
            <p:nvPr/>
          </p:nvSpPr>
          <p:spPr>
            <a:xfrm>
              <a:off x="7305095"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8"/>
            <p:cNvSpPr txBox="1"/>
            <p:nvPr/>
          </p:nvSpPr>
          <p:spPr>
            <a:xfrm>
              <a:off x="7579303"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119" name="Google Shape;119;p8"/>
            <p:cNvSpPr/>
            <p:nvPr/>
          </p:nvSpPr>
          <p:spPr>
            <a:xfrm>
              <a:off x="9131021"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8"/>
            <p:cNvSpPr txBox="1"/>
            <p:nvPr/>
          </p:nvSpPr>
          <p:spPr>
            <a:xfrm>
              <a:off x="9405229"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pic>
        <p:nvPicPr>
          <p:cNvPr id="121" name="Google Shape;121;p8"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122" name="Google Shape;122;p8"/>
          <p:cNvPicPr preferRelativeResize="0"/>
          <p:nvPr/>
        </p:nvPicPr>
        <p:blipFill rotWithShape="1">
          <a:blip r:embed="rId4">
            <a:alphaModFix/>
          </a:blip>
          <a:srcRect/>
          <a:stretch/>
        </p:blipFill>
        <p:spPr>
          <a:xfrm>
            <a:off x="5910263" y="1986925"/>
            <a:ext cx="5824538" cy="41863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Introduction</a:t>
            </a:r>
            <a:endParaRPr/>
          </a:p>
        </p:txBody>
      </p:sp>
      <p:sp>
        <p:nvSpPr>
          <p:cNvPr id="128" name="Google Shape;128;p30"/>
          <p:cNvSpPr txBox="1">
            <a:spLocks noGrp="1"/>
          </p:cNvSpPr>
          <p:nvPr>
            <p:ph type="body" idx="1"/>
          </p:nvPr>
        </p:nvSpPr>
        <p:spPr>
          <a:xfrm>
            <a:off x="581200" y="1718000"/>
            <a:ext cx="6766500" cy="4415400"/>
          </a:xfrm>
          <a:prstGeom prst="rect">
            <a:avLst/>
          </a:prstGeom>
          <a:noFill/>
          <a:ln>
            <a:noFill/>
          </a:ln>
        </p:spPr>
        <p:txBody>
          <a:bodyPr spcFirstLastPara="1" wrap="square" lIns="91425" tIns="45700" rIns="91425" bIns="45700" anchor="ctr" anchorCtr="0">
            <a:normAutofit/>
          </a:bodyPr>
          <a:lstStyle/>
          <a:p>
            <a:pPr marL="457200" lvl="0" indent="-361950" algn="l" rtl="0">
              <a:lnSpc>
                <a:spcPct val="100000"/>
              </a:lnSpc>
              <a:spcBef>
                <a:spcPts val="360"/>
              </a:spcBef>
              <a:spcAft>
                <a:spcPts val="0"/>
              </a:spcAft>
              <a:buSzPts val="2100"/>
              <a:buFont typeface="Arial"/>
              <a:buChar char="•"/>
            </a:pPr>
            <a:r>
              <a:rPr lang="en-US" sz="2100" dirty="0"/>
              <a:t>Old Dominion University (ODU) </a:t>
            </a:r>
            <a:endParaRPr sz="2100" dirty="0"/>
          </a:p>
          <a:p>
            <a:pPr marL="914400" lvl="1" indent="-361950" algn="l" rtl="0">
              <a:lnSpc>
                <a:spcPct val="100000"/>
              </a:lnSpc>
              <a:spcBef>
                <a:spcPts val="600"/>
              </a:spcBef>
              <a:spcAft>
                <a:spcPts val="0"/>
              </a:spcAft>
              <a:buSzPts val="2100"/>
              <a:buFont typeface="Arial"/>
              <a:buChar char="•"/>
            </a:pPr>
            <a:r>
              <a:rPr lang="en-US" sz="2100" dirty="0"/>
              <a:t>Located near the mouth of the Chesapeake Bay, in Norfolk, Virginia</a:t>
            </a:r>
            <a:endParaRPr sz="2100" dirty="0"/>
          </a:p>
          <a:p>
            <a:pPr marL="914400" lvl="1" indent="-361950" algn="l" rtl="0">
              <a:lnSpc>
                <a:spcPct val="100000"/>
              </a:lnSpc>
              <a:spcBef>
                <a:spcPts val="600"/>
              </a:spcBef>
              <a:spcAft>
                <a:spcPts val="0"/>
              </a:spcAft>
              <a:buSzPts val="2100"/>
              <a:buFont typeface="Arial"/>
              <a:buChar char="•"/>
            </a:pPr>
            <a:r>
              <a:rPr lang="en-US" sz="2100" dirty="0"/>
              <a:t>24,000 students</a:t>
            </a:r>
            <a:endParaRPr sz="2100" dirty="0"/>
          </a:p>
          <a:p>
            <a:pPr marL="914400" lvl="1" indent="-361950" algn="l" rtl="0">
              <a:lnSpc>
                <a:spcPct val="100000"/>
              </a:lnSpc>
              <a:spcBef>
                <a:spcPts val="600"/>
              </a:spcBef>
              <a:spcAft>
                <a:spcPts val="0"/>
              </a:spcAft>
              <a:buSzPts val="2100"/>
              <a:buFont typeface="Arial"/>
              <a:buChar char="•"/>
            </a:pPr>
            <a:r>
              <a:rPr lang="en-US" sz="2100" dirty="0"/>
              <a:t>Urban campus</a:t>
            </a:r>
            <a:endParaRPr sz="2100" dirty="0"/>
          </a:p>
          <a:p>
            <a:pPr marL="914400" lvl="1" indent="-361950" algn="l" rtl="0">
              <a:lnSpc>
                <a:spcPct val="100000"/>
              </a:lnSpc>
              <a:spcBef>
                <a:spcPts val="600"/>
              </a:spcBef>
              <a:spcAft>
                <a:spcPts val="0"/>
              </a:spcAft>
              <a:buSzPts val="2100"/>
              <a:buFont typeface="Arial"/>
              <a:buChar char="•"/>
            </a:pPr>
            <a:r>
              <a:rPr lang="en-US" sz="2100" dirty="0"/>
              <a:t>Minority serving institution (M.S.I.) </a:t>
            </a:r>
            <a:endParaRPr sz="2100" dirty="0"/>
          </a:p>
          <a:p>
            <a:pPr marL="457200" lvl="0" indent="-361950" algn="l" rtl="0">
              <a:lnSpc>
                <a:spcPct val="100000"/>
              </a:lnSpc>
              <a:spcBef>
                <a:spcPts val="360"/>
              </a:spcBef>
              <a:spcAft>
                <a:spcPts val="0"/>
              </a:spcAft>
              <a:buSzPts val="2100"/>
              <a:buFont typeface="Arial"/>
              <a:buChar char="•"/>
            </a:pPr>
            <a:r>
              <a:rPr lang="en-US" sz="2100" dirty="0"/>
              <a:t>ODU Outdoor Adventure Program</a:t>
            </a:r>
            <a:endParaRPr sz="2100" dirty="0"/>
          </a:p>
          <a:p>
            <a:pPr marL="914400" lvl="1" indent="-361950" algn="l" rtl="0">
              <a:lnSpc>
                <a:spcPct val="100000"/>
              </a:lnSpc>
              <a:spcBef>
                <a:spcPts val="600"/>
              </a:spcBef>
              <a:spcAft>
                <a:spcPts val="0"/>
              </a:spcAft>
              <a:buSzPts val="2100"/>
              <a:buFont typeface="Arial"/>
              <a:buChar char="•"/>
            </a:pPr>
            <a:r>
              <a:rPr lang="en-US" sz="2100" dirty="0"/>
              <a:t>Established in 2006</a:t>
            </a:r>
            <a:endParaRPr sz="2100" dirty="0"/>
          </a:p>
          <a:p>
            <a:pPr marL="914400" lvl="1" indent="-361950" algn="l" rtl="0">
              <a:lnSpc>
                <a:spcPct val="100000"/>
              </a:lnSpc>
              <a:spcBef>
                <a:spcPts val="600"/>
              </a:spcBef>
              <a:spcAft>
                <a:spcPts val="0"/>
              </a:spcAft>
              <a:buSzPts val="2100"/>
              <a:buFont typeface="Arial"/>
              <a:buChar char="•"/>
            </a:pPr>
            <a:r>
              <a:rPr lang="en-US" sz="2100" dirty="0"/>
              <a:t>O.D.U.’s O.O.P. program: First Ascent</a:t>
            </a:r>
            <a:endParaRPr sz="2100" dirty="0"/>
          </a:p>
        </p:txBody>
      </p:sp>
      <p:grpSp>
        <p:nvGrpSpPr>
          <p:cNvPr id="129" name="Google Shape;129;p30"/>
          <p:cNvGrpSpPr/>
          <p:nvPr/>
        </p:nvGrpSpPr>
        <p:grpSpPr>
          <a:xfrm>
            <a:off x="581193" y="6291070"/>
            <a:ext cx="11412035" cy="548416"/>
            <a:chOff x="1393" y="0"/>
            <a:chExt cx="11412035" cy="548416"/>
          </a:xfrm>
        </p:grpSpPr>
        <p:sp>
          <p:nvSpPr>
            <p:cNvPr id="130" name="Google Shape;130;p30"/>
            <p:cNvSpPr/>
            <p:nvPr/>
          </p:nvSpPr>
          <p:spPr>
            <a:xfrm>
              <a:off x="1393" y="0"/>
              <a:ext cx="2282407" cy="548416"/>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30"/>
            <p:cNvSpPr txBox="1"/>
            <p:nvPr/>
          </p:nvSpPr>
          <p:spPr>
            <a:xfrm>
              <a:off x="1393" y="0"/>
              <a:ext cx="2145303" cy="548416"/>
            </a:xfrm>
            <a:prstGeom prst="rect">
              <a:avLst/>
            </a:prstGeom>
            <a:no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132" name="Google Shape;132;p30"/>
            <p:cNvSpPr/>
            <p:nvPr/>
          </p:nvSpPr>
          <p:spPr>
            <a:xfrm>
              <a:off x="1827319"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30"/>
            <p:cNvSpPr txBox="1"/>
            <p:nvPr/>
          </p:nvSpPr>
          <p:spPr>
            <a:xfrm>
              <a:off x="2101527"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134" name="Google Shape;134;p30"/>
            <p:cNvSpPr/>
            <p:nvPr/>
          </p:nvSpPr>
          <p:spPr>
            <a:xfrm>
              <a:off x="3653244"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0"/>
            <p:cNvSpPr txBox="1"/>
            <p:nvPr/>
          </p:nvSpPr>
          <p:spPr>
            <a:xfrm>
              <a:off x="3927452"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136" name="Google Shape;136;p30"/>
            <p:cNvSpPr/>
            <p:nvPr/>
          </p:nvSpPr>
          <p:spPr>
            <a:xfrm>
              <a:off x="5479170"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0"/>
            <p:cNvSpPr txBox="1"/>
            <p:nvPr/>
          </p:nvSpPr>
          <p:spPr>
            <a:xfrm>
              <a:off x="5753378"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138" name="Google Shape;138;p30"/>
            <p:cNvSpPr/>
            <p:nvPr/>
          </p:nvSpPr>
          <p:spPr>
            <a:xfrm>
              <a:off x="7305095"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0"/>
            <p:cNvSpPr txBox="1"/>
            <p:nvPr/>
          </p:nvSpPr>
          <p:spPr>
            <a:xfrm>
              <a:off x="7579303"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140" name="Google Shape;140;p30"/>
            <p:cNvSpPr/>
            <p:nvPr/>
          </p:nvSpPr>
          <p:spPr>
            <a:xfrm>
              <a:off x="9131021"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0"/>
            <p:cNvSpPr txBox="1"/>
            <p:nvPr/>
          </p:nvSpPr>
          <p:spPr>
            <a:xfrm>
              <a:off x="9405229"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pic>
        <p:nvPicPr>
          <p:cNvPr id="142" name="Google Shape;142;p30"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143" name="Google Shape;143;p30"/>
          <p:cNvPicPr preferRelativeResize="0"/>
          <p:nvPr/>
        </p:nvPicPr>
        <p:blipFill rotWithShape="1">
          <a:blip r:embed="rId4">
            <a:alphaModFix/>
          </a:blip>
          <a:srcRect/>
          <a:stretch/>
        </p:blipFill>
        <p:spPr>
          <a:xfrm>
            <a:off x="7347700" y="1920875"/>
            <a:ext cx="4369075" cy="4294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First Ascent Goals</a:t>
            </a:r>
            <a:endParaRPr/>
          </a:p>
        </p:txBody>
      </p:sp>
      <p:sp>
        <p:nvSpPr>
          <p:cNvPr id="149" name="Google Shape;149;p21"/>
          <p:cNvSpPr txBox="1">
            <a:spLocks noGrp="1"/>
          </p:cNvSpPr>
          <p:nvPr>
            <p:ph type="body" idx="1"/>
          </p:nvPr>
        </p:nvSpPr>
        <p:spPr>
          <a:xfrm>
            <a:off x="581200" y="2015150"/>
            <a:ext cx="5422500" cy="4078800"/>
          </a:xfrm>
          <a:prstGeom prst="rect">
            <a:avLst/>
          </a:prstGeom>
          <a:noFill/>
          <a:ln>
            <a:noFill/>
          </a:ln>
        </p:spPr>
        <p:txBody>
          <a:bodyPr spcFirstLastPara="1" wrap="square" lIns="91425" tIns="45700" rIns="91425" bIns="45700" anchor="ctr" anchorCtr="0">
            <a:normAutofit/>
          </a:bodyPr>
          <a:lstStyle/>
          <a:p>
            <a:pPr marL="105156" lvl="0" indent="0" algn="l" rtl="0">
              <a:lnSpc>
                <a:spcPct val="80000"/>
              </a:lnSpc>
              <a:spcBef>
                <a:spcPts val="0"/>
              </a:spcBef>
              <a:spcAft>
                <a:spcPts val="0"/>
              </a:spcAft>
              <a:buSzPts val="1656"/>
              <a:buNone/>
            </a:pPr>
            <a:r>
              <a:rPr lang="en-US" sz="2100"/>
              <a:t>“The goal of the First Ascent Program is to engage every student as completely as possible and ensure that they feel like they are part of the university community.”</a:t>
            </a:r>
            <a:endParaRPr sz="2100"/>
          </a:p>
          <a:p>
            <a:pPr marL="496063" lvl="0" indent="-180593" algn="l" rtl="0">
              <a:lnSpc>
                <a:spcPct val="80000"/>
              </a:lnSpc>
              <a:spcBef>
                <a:spcPts val="0"/>
              </a:spcBef>
              <a:spcAft>
                <a:spcPts val="0"/>
              </a:spcAft>
              <a:buSzPts val="1656"/>
              <a:buFont typeface="Arial"/>
              <a:buNone/>
            </a:pPr>
            <a:endParaRPr/>
          </a:p>
          <a:p>
            <a:pPr marL="457200" lvl="0" indent="-333756" algn="l" rtl="0">
              <a:lnSpc>
                <a:spcPct val="80000"/>
              </a:lnSpc>
              <a:spcBef>
                <a:spcPts val="0"/>
              </a:spcBef>
              <a:spcAft>
                <a:spcPts val="0"/>
              </a:spcAft>
              <a:buSzPts val="1656"/>
              <a:buAutoNum type="arabicPeriod"/>
            </a:pPr>
            <a:r>
              <a:rPr lang="en-US"/>
              <a:t>Ease the stress associated with the transition to college</a:t>
            </a:r>
            <a:endParaRPr/>
          </a:p>
          <a:p>
            <a:pPr marL="457200" lvl="0" indent="-333756" algn="l" rtl="0">
              <a:lnSpc>
                <a:spcPct val="80000"/>
              </a:lnSpc>
              <a:spcBef>
                <a:spcPts val="1000"/>
              </a:spcBef>
              <a:spcAft>
                <a:spcPts val="0"/>
              </a:spcAft>
              <a:buSzPts val="1656"/>
              <a:buAutoNum type="arabicPeriod"/>
            </a:pPr>
            <a:r>
              <a:rPr lang="en-US"/>
              <a:t>Helping students to develop connections</a:t>
            </a:r>
            <a:endParaRPr/>
          </a:p>
          <a:p>
            <a:pPr marL="457200" lvl="0" indent="-333756" algn="l" rtl="0">
              <a:lnSpc>
                <a:spcPct val="80000"/>
              </a:lnSpc>
              <a:spcBef>
                <a:spcPts val="1000"/>
              </a:spcBef>
              <a:spcAft>
                <a:spcPts val="0"/>
              </a:spcAft>
              <a:buSzPts val="1656"/>
              <a:buAutoNum type="arabicPeriod"/>
            </a:pPr>
            <a:r>
              <a:rPr lang="en-US"/>
              <a:t>Feel welcome in the university community</a:t>
            </a:r>
            <a:endParaRPr/>
          </a:p>
          <a:p>
            <a:pPr marL="457200" lvl="0" indent="-333756" algn="l" rtl="0">
              <a:lnSpc>
                <a:spcPct val="80000"/>
              </a:lnSpc>
              <a:spcBef>
                <a:spcPts val="1000"/>
              </a:spcBef>
              <a:spcAft>
                <a:spcPts val="0"/>
              </a:spcAft>
              <a:buSzPts val="1656"/>
              <a:buAutoNum type="arabicPeriod"/>
            </a:pPr>
            <a:r>
              <a:rPr lang="en-US"/>
              <a:t>Understand more about university life</a:t>
            </a:r>
            <a:endParaRPr/>
          </a:p>
          <a:p>
            <a:pPr marL="457200" lvl="0" indent="-333756" algn="l" rtl="0">
              <a:lnSpc>
                <a:spcPct val="80000"/>
              </a:lnSpc>
              <a:spcBef>
                <a:spcPts val="1000"/>
              </a:spcBef>
              <a:spcAft>
                <a:spcPts val="1000"/>
              </a:spcAft>
              <a:buSzPts val="1656"/>
              <a:buAutoNum type="arabicPeriod"/>
            </a:pPr>
            <a:r>
              <a:rPr lang="en-US"/>
              <a:t>Develop confidence in themselves and their abilities</a:t>
            </a:r>
            <a:endParaRPr/>
          </a:p>
        </p:txBody>
      </p:sp>
      <p:pic>
        <p:nvPicPr>
          <p:cNvPr id="150" name="Google Shape;150;p21"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151" name="Google Shape;151;p21"/>
          <p:cNvPicPr preferRelativeResize="0"/>
          <p:nvPr/>
        </p:nvPicPr>
        <p:blipFill rotWithShape="1">
          <a:blip r:embed="rId4">
            <a:alphaModFix/>
          </a:blip>
          <a:srcRect/>
          <a:stretch/>
        </p:blipFill>
        <p:spPr>
          <a:xfrm>
            <a:off x="6079530" y="1931025"/>
            <a:ext cx="5679270" cy="4360049"/>
          </a:xfrm>
          <a:prstGeom prst="rect">
            <a:avLst/>
          </a:prstGeom>
          <a:noFill/>
          <a:ln>
            <a:noFill/>
          </a:ln>
        </p:spPr>
      </p:pic>
      <p:grpSp>
        <p:nvGrpSpPr>
          <p:cNvPr id="152" name="Google Shape;152;p21"/>
          <p:cNvGrpSpPr/>
          <p:nvPr/>
        </p:nvGrpSpPr>
        <p:grpSpPr>
          <a:xfrm>
            <a:off x="581193" y="6291070"/>
            <a:ext cx="11412028" cy="548400"/>
            <a:chOff x="1393" y="0"/>
            <a:chExt cx="11412028" cy="548400"/>
          </a:xfrm>
        </p:grpSpPr>
        <p:sp>
          <p:nvSpPr>
            <p:cNvPr id="153" name="Google Shape;153;p21"/>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1"/>
            <p:cNvSpPr txBox="1"/>
            <p:nvPr/>
          </p:nvSpPr>
          <p:spPr>
            <a:xfrm>
              <a:off x="1393" y="0"/>
              <a:ext cx="2145300" cy="548400"/>
            </a:xfrm>
            <a:prstGeom prst="rect">
              <a:avLst/>
            </a:prstGeom>
            <a:no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155" name="Google Shape;155;p21"/>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1"/>
            <p:cNvSpPr txBox="1"/>
            <p:nvPr/>
          </p:nvSpPr>
          <p:spPr>
            <a:xfrm>
              <a:off x="2101527"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157" name="Google Shape;157;p21"/>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1"/>
            <p:cNvSpPr txBox="1"/>
            <p:nvPr/>
          </p:nvSpPr>
          <p:spPr>
            <a:xfrm>
              <a:off x="3927452"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159" name="Google Shape;159;p21"/>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1"/>
            <p:cNvSpPr txBox="1"/>
            <p:nvPr/>
          </p:nvSpPr>
          <p:spPr>
            <a:xfrm>
              <a:off x="5753378"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161" name="Google Shape;161;p21"/>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1"/>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163" name="Google Shape;163;p21"/>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1"/>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Resilience</a:t>
            </a:r>
            <a:endParaRPr/>
          </a:p>
        </p:txBody>
      </p:sp>
      <p:pic>
        <p:nvPicPr>
          <p:cNvPr id="170" name="Google Shape;170;p2"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171" name="Google Shape;171;p2" descr="A group of people standing on a beach&#10;&#10;Description automatically generated"/>
          <p:cNvPicPr preferRelativeResize="0"/>
          <p:nvPr/>
        </p:nvPicPr>
        <p:blipFill rotWithShape="1">
          <a:blip r:embed="rId4">
            <a:alphaModFix/>
          </a:blip>
          <a:srcRect/>
          <a:stretch/>
        </p:blipFill>
        <p:spPr>
          <a:xfrm>
            <a:off x="6146475" y="1949750"/>
            <a:ext cx="5582700" cy="4187002"/>
          </a:xfrm>
          <a:prstGeom prst="rect">
            <a:avLst/>
          </a:prstGeom>
          <a:noFill/>
          <a:ln>
            <a:noFill/>
          </a:ln>
        </p:spPr>
      </p:pic>
      <p:grpSp>
        <p:nvGrpSpPr>
          <p:cNvPr id="172" name="Google Shape;172;p2"/>
          <p:cNvGrpSpPr/>
          <p:nvPr/>
        </p:nvGrpSpPr>
        <p:grpSpPr>
          <a:xfrm>
            <a:off x="501087" y="6275717"/>
            <a:ext cx="11412028" cy="548400"/>
            <a:chOff x="1393" y="0"/>
            <a:chExt cx="11412028" cy="548400"/>
          </a:xfrm>
        </p:grpSpPr>
        <p:sp>
          <p:nvSpPr>
            <p:cNvPr id="173" name="Google Shape;173;p2"/>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175" name="Google Shape;175;p2"/>
            <p:cNvSpPr/>
            <p:nvPr/>
          </p:nvSpPr>
          <p:spPr>
            <a:xfrm>
              <a:off x="1827319"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
            <p:cNvSpPr txBox="1"/>
            <p:nvPr/>
          </p:nvSpPr>
          <p:spPr>
            <a:xfrm>
              <a:off x="2101527"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177" name="Google Shape;177;p2"/>
            <p:cNvSpPr/>
            <p:nvPr/>
          </p:nvSpPr>
          <p:spPr>
            <a:xfrm>
              <a:off x="3653244"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
            <p:cNvSpPr txBox="1"/>
            <p:nvPr/>
          </p:nvSpPr>
          <p:spPr>
            <a:xfrm>
              <a:off x="3927452"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179" name="Google Shape;179;p2"/>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
            <p:cNvSpPr txBox="1"/>
            <p:nvPr/>
          </p:nvSpPr>
          <p:spPr>
            <a:xfrm>
              <a:off x="5753378"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181" name="Google Shape;181;p2"/>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183" name="Google Shape;183;p2"/>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
        <p:nvSpPr>
          <p:cNvPr id="185" name="Google Shape;185;p2"/>
          <p:cNvSpPr txBox="1">
            <a:spLocks noGrp="1"/>
          </p:cNvSpPr>
          <p:nvPr>
            <p:ph type="body" idx="1"/>
          </p:nvPr>
        </p:nvSpPr>
        <p:spPr>
          <a:xfrm>
            <a:off x="507125" y="2022800"/>
            <a:ext cx="5386800" cy="4201800"/>
          </a:xfrm>
          <a:prstGeom prst="rect">
            <a:avLst/>
          </a:prstGeom>
          <a:noFill/>
          <a:ln>
            <a:noFill/>
          </a:ln>
        </p:spPr>
        <p:txBody>
          <a:bodyPr spcFirstLastPara="1" wrap="square" lIns="91425" tIns="45700" rIns="91425" bIns="45700" anchor="ctr" anchorCtr="0">
            <a:noAutofit/>
          </a:bodyPr>
          <a:lstStyle/>
          <a:p>
            <a:pPr marL="123444" lvl="0" indent="0" algn="l" rtl="0">
              <a:lnSpc>
                <a:spcPct val="100000"/>
              </a:lnSpc>
              <a:spcBef>
                <a:spcPts val="360"/>
              </a:spcBef>
              <a:spcAft>
                <a:spcPts val="0"/>
              </a:spcAft>
              <a:buSzPts val="1656"/>
              <a:buNone/>
            </a:pPr>
            <a:r>
              <a:rPr lang="en-US" sz="2600"/>
              <a:t>“Resilience, simply stated, is one’s ability to deal with and adapt to stress or adverse circumstances </a:t>
            </a:r>
            <a:r>
              <a:rPr lang="en-US"/>
              <a:t>(Wagnild &amp; Young, 1993).</a:t>
            </a:r>
            <a:r>
              <a:rPr lang="en-US" sz="2600"/>
              <a:t> By definition then, one’s degree of resilience is developed, at least in part, when one is exposed to stressful situations” </a:t>
            </a:r>
            <a:r>
              <a:rPr lang="en-US"/>
              <a:t>(Shellman &amp; Hill, 2017).</a:t>
            </a:r>
            <a:endParaRPr/>
          </a:p>
          <a:p>
            <a:pPr marL="457200" lvl="0" indent="-228600" algn="l" rtl="0">
              <a:lnSpc>
                <a:spcPct val="100000"/>
              </a:lnSpc>
              <a:spcBef>
                <a:spcPts val="360"/>
              </a:spcBef>
              <a:spcAft>
                <a:spcPts val="0"/>
              </a:spcAft>
              <a:buSzPts val="1656"/>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Flourishing</a:t>
            </a:r>
            <a:endParaRPr/>
          </a:p>
        </p:txBody>
      </p:sp>
      <p:grpSp>
        <p:nvGrpSpPr>
          <p:cNvPr id="191" name="Google Shape;191;p17"/>
          <p:cNvGrpSpPr/>
          <p:nvPr/>
        </p:nvGrpSpPr>
        <p:grpSpPr>
          <a:xfrm>
            <a:off x="501087" y="6275717"/>
            <a:ext cx="11412035" cy="548416"/>
            <a:chOff x="1393" y="0"/>
            <a:chExt cx="11412035" cy="548416"/>
          </a:xfrm>
        </p:grpSpPr>
        <p:sp>
          <p:nvSpPr>
            <p:cNvPr id="192" name="Google Shape;192;p17"/>
            <p:cNvSpPr/>
            <p:nvPr/>
          </p:nvSpPr>
          <p:spPr>
            <a:xfrm>
              <a:off x="1393" y="0"/>
              <a:ext cx="2282407" cy="548416"/>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7"/>
            <p:cNvSpPr txBox="1"/>
            <p:nvPr/>
          </p:nvSpPr>
          <p:spPr>
            <a:xfrm>
              <a:off x="1393" y="0"/>
              <a:ext cx="2145303" cy="548416"/>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194" name="Google Shape;194;p17"/>
            <p:cNvSpPr/>
            <p:nvPr/>
          </p:nvSpPr>
          <p:spPr>
            <a:xfrm>
              <a:off x="1827319" y="0"/>
              <a:ext cx="2282407" cy="548416"/>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7"/>
            <p:cNvSpPr txBox="1"/>
            <p:nvPr/>
          </p:nvSpPr>
          <p:spPr>
            <a:xfrm>
              <a:off x="2101527" y="0"/>
              <a:ext cx="1733991" cy="548416"/>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196" name="Google Shape;196;p17"/>
            <p:cNvSpPr/>
            <p:nvPr/>
          </p:nvSpPr>
          <p:spPr>
            <a:xfrm>
              <a:off x="3653244"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7"/>
            <p:cNvSpPr txBox="1"/>
            <p:nvPr/>
          </p:nvSpPr>
          <p:spPr>
            <a:xfrm>
              <a:off x="3927452"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198" name="Google Shape;198;p17"/>
            <p:cNvSpPr/>
            <p:nvPr/>
          </p:nvSpPr>
          <p:spPr>
            <a:xfrm>
              <a:off x="5479170"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7"/>
            <p:cNvSpPr txBox="1"/>
            <p:nvPr/>
          </p:nvSpPr>
          <p:spPr>
            <a:xfrm>
              <a:off x="5753378"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200" name="Google Shape;200;p17"/>
            <p:cNvSpPr/>
            <p:nvPr/>
          </p:nvSpPr>
          <p:spPr>
            <a:xfrm>
              <a:off x="7305095"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7"/>
            <p:cNvSpPr txBox="1"/>
            <p:nvPr/>
          </p:nvSpPr>
          <p:spPr>
            <a:xfrm>
              <a:off x="7579303"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202" name="Google Shape;202;p17"/>
            <p:cNvSpPr/>
            <p:nvPr/>
          </p:nvSpPr>
          <p:spPr>
            <a:xfrm>
              <a:off x="9131021"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7"/>
            <p:cNvSpPr txBox="1"/>
            <p:nvPr/>
          </p:nvSpPr>
          <p:spPr>
            <a:xfrm>
              <a:off x="9405229"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pic>
        <p:nvPicPr>
          <p:cNvPr id="204" name="Google Shape;204;p17"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205" name="Google Shape;205;p17" descr="A person standing next to a river&#10;&#10;Description automatically generated"/>
          <p:cNvPicPr preferRelativeResize="0"/>
          <p:nvPr/>
        </p:nvPicPr>
        <p:blipFill rotWithShape="1">
          <a:blip r:embed="rId4">
            <a:alphaModFix/>
          </a:blip>
          <a:srcRect/>
          <a:stretch/>
        </p:blipFill>
        <p:spPr>
          <a:xfrm>
            <a:off x="8578275" y="1972150"/>
            <a:ext cx="3151373" cy="4219375"/>
          </a:xfrm>
          <a:prstGeom prst="rect">
            <a:avLst/>
          </a:prstGeom>
          <a:noFill/>
          <a:ln>
            <a:noFill/>
          </a:ln>
        </p:spPr>
      </p:pic>
      <p:pic>
        <p:nvPicPr>
          <p:cNvPr id="206" name="Google Shape;206;p17" descr="A group of people standing on a rock&#10;&#10;Description automatically generated"/>
          <p:cNvPicPr preferRelativeResize="0"/>
          <p:nvPr/>
        </p:nvPicPr>
        <p:blipFill rotWithShape="1">
          <a:blip r:embed="rId5">
            <a:alphaModFix/>
          </a:blip>
          <a:srcRect/>
          <a:stretch/>
        </p:blipFill>
        <p:spPr>
          <a:xfrm>
            <a:off x="501073" y="1984625"/>
            <a:ext cx="3151373" cy="4201813"/>
          </a:xfrm>
          <a:prstGeom prst="rect">
            <a:avLst/>
          </a:prstGeom>
          <a:noFill/>
          <a:ln>
            <a:noFill/>
          </a:ln>
        </p:spPr>
      </p:pic>
      <p:sp>
        <p:nvSpPr>
          <p:cNvPr id="207" name="Google Shape;207;p17"/>
          <p:cNvSpPr txBox="1">
            <a:spLocks noGrp="1"/>
          </p:cNvSpPr>
          <p:nvPr>
            <p:ph type="body" idx="1"/>
          </p:nvPr>
        </p:nvSpPr>
        <p:spPr>
          <a:xfrm>
            <a:off x="3765525" y="1984625"/>
            <a:ext cx="4812900" cy="4130700"/>
          </a:xfrm>
          <a:prstGeom prst="rect">
            <a:avLst/>
          </a:prstGeom>
          <a:noFill/>
          <a:ln>
            <a:noFill/>
          </a:ln>
        </p:spPr>
        <p:txBody>
          <a:bodyPr spcFirstLastPara="1" wrap="square" lIns="91425" tIns="45700" rIns="91425" bIns="45700" anchor="ctr" anchorCtr="0">
            <a:noAutofit/>
          </a:bodyPr>
          <a:lstStyle/>
          <a:p>
            <a:pPr marL="123444" lvl="0" indent="0" algn="l" rtl="0">
              <a:lnSpc>
                <a:spcPct val="100000"/>
              </a:lnSpc>
              <a:spcBef>
                <a:spcPts val="360"/>
              </a:spcBef>
              <a:spcAft>
                <a:spcPts val="0"/>
              </a:spcAft>
              <a:buSzPts val="1656"/>
              <a:buNone/>
            </a:pPr>
            <a:r>
              <a:rPr lang="en-US" sz="2600"/>
              <a:t>“Not only are flourishing individuals free of mental illness, they also are filled with emotional vitality and they are functioning positively in the private and social realms of their lives. Far from being supermen or superwomen, flourishing individuals are truly living rather than merely existing” </a:t>
            </a:r>
            <a:r>
              <a:rPr lang="en-US"/>
              <a:t>(Keyes, 2003).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Setting</a:t>
            </a:r>
            <a:endParaRPr/>
          </a:p>
        </p:txBody>
      </p:sp>
      <p:sp>
        <p:nvSpPr>
          <p:cNvPr id="213" name="Google Shape;213;p20"/>
          <p:cNvSpPr txBox="1">
            <a:spLocks noGrp="1"/>
          </p:cNvSpPr>
          <p:nvPr>
            <p:ph type="body" idx="1"/>
          </p:nvPr>
        </p:nvSpPr>
        <p:spPr>
          <a:xfrm>
            <a:off x="505000" y="1969025"/>
            <a:ext cx="5640000" cy="3891900"/>
          </a:xfrm>
          <a:prstGeom prst="rect">
            <a:avLst/>
          </a:prstGeom>
          <a:noFill/>
          <a:ln>
            <a:noFill/>
          </a:ln>
        </p:spPr>
        <p:txBody>
          <a:bodyPr spcFirstLastPara="1" wrap="square" lIns="91425" tIns="45700" rIns="91425" bIns="45700" anchor="ctr" anchorCtr="0">
            <a:normAutofit/>
          </a:bodyPr>
          <a:lstStyle/>
          <a:p>
            <a:pPr marL="448056" lvl="0" indent="-371094" algn="l" rtl="0">
              <a:lnSpc>
                <a:spcPct val="90000"/>
              </a:lnSpc>
              <a:spcBef>
                <a:spcPts val="0"/>
              </a:spcBef>
              <a:spcAft>
                <a:spcPts val="0"/>
              </a:spcAft>
              <a:buSzPts val="2100"/>
              <a:buFont typeface="Arial"/>
              <a:buChar char="•"/>
            </a:pPr>
            <a:r>
              <a:rPr lang="en-US" sz="2100"/>
              <a:t>Four-day programs (Friday through Monday)</a:t>
            </a:r>
            <a:endParaRPr sz="2100"/>
          </a:p>
          <a:p>
            <a:pPr marL="553212" lvl="0" indent="-237744" algn="l" rtl="0">
              <a:lnSpc>
                <a:spcPct val="90000"/>
              </a:lnSpc>
              <a:spcBef>
                <a:spcPts val="0"/>
              </a:spcBef>
              <a:spcAft>
                <a:spcPts val="0"/>
              </a:spcAft>
              <a:buSzPts val="1656"/>
              <a:buFont typeface="Arial"/>
              <a:buNone/>
            </a:pPr>
            <a:endParaRPr sz="2100"/>
          </a:p>
          <a:p>
            <a:pPr marL="448056" lvl="0" indent="-371094" algn="l" rtl="0">
              <a:lnSpc>
                <a:spcPct val="90000"/>
              </a:lnSpc>
              <a:spcBef>
                <a:spcPts val="0"/>
              </a:spcBef>
              <a:spcAft>
                <a:spcPts val="0"/>
              </a:spcAft>
              <a:buSzPts val="2100"/>
              <a:buFont typeface="Arial"/>
              <a:buChar char="•"/>
            </a:pPr>
            <a:r>
              <a:rPr lang="en-US" sz="2100"/>
              <a:t>Student led; faculty mentor</a:t>
            </a:r>
            <a:endParaRPr sz="2100"/>
          </a:p>
          <a:p>
            <a:pPr marL="553212" lvl="0" indent="-237744" algn="l" rtl="0">
              <a:lnSpc>
                <a:spcPct val="90000"/>
              </a:lnSpc>
              <a:spcBef>
                <a:spcPts val="0"/>
              </a:spcBef>
              <a:spcAft>
                <a:spcPts val="0"/>
              </a:spcAft>
              <a:buSzPts val="1656"/>
              <a:buFont typeface="Arial"/>
              <a:buNone/>
            </a:pPr>
            <a:endParaRPr sz="2100"/>
          </a:p>
          <a:p>
            <a:pPr marL="448056" lvl="0" indent="-371094" algn="l" rtl="0">
              <a:lnSpc>
                <a:spcPct val="90000"/>
              </a:lnSpc>
              <a:spcBef>
                <a:spcPts val="0"/>
              </a:spcBef>
              <a:spcAft>
                <a:spcPts val="0"/>
              </a:spcAft>
              <a:buSzPts val="2100"/>
              <a:buFont typeface="Arial"/>
              <a:buChar char="•"/>
            </a:pPr>
            <a:r>
              <a:rPr lang="en-US" sz="2100"/>
              <a:t>Two program types</a:t>
            </a:r>
            <a:endParaRPr sz="2100"/>
          </a:p>
          <a:p>
            <a:pPr marL="448056" lvl="0" indent="-237741" algn="l" rtl="0">
              <a:lnSpc>
                <a:spcPct val="90000"/>
              </a:lnSpc>
              <a:spcBef>
                <a:spcPts val="0"/>
              </a:spcBef>
              <a:spcAft>
                <a:spcPts val="0"/>
              </a:spcAft>
              <a:buSzPts val="1656"/>
              <a:buFont typeface="Arial"/>
              <a:buNone/>
            </a:pPr>
            <a:endParaRPr sz="2100"/>
          </a:p>
          <a:p>
            <a:pPr marL="848106" lvl="1" indent="-313943" algn="l" rtl="0">
              <a:lnSpc>
                <a:spcPct val="90000"/>
              </a:lnSpc>
              <a:spcBef>
                <a:spcPts val="0"/>
              </a:spcBef>
              <a:spcAft>
                <a:spcPts val="0"/>
              </a:spcAft>
              <a:buSzPts val="2100"/>
              <a:buFont typeface="Arial"/>
              <a:buChar char="•"/>
            </a:pPr>
            <a:r>
              <a:rPr lang="en-US" sz="2100"/>
              <a:t>Backpacking and climbing trip in Shenandoah National Park, VA</a:t>
            </a:r>
            <a:endParaRPr sz="2100"/>
          </a:p>
          <a:p>
            <a:pPr marL="553212" lvl="0" indent="-237744" algn="l" rtl="0">
              <a:lnSpc>
                <a:spcPct val="90000"/>
              </a:lnSpc>
              <a:spcBef>
                <a:spcPts val="0"/>
              </a:spcBef>
              <a:spcAft>
                <a:spcPts val="0"/>
              </a:spcAft>
              <a:buSzPts val="1656"/>
              <a:buFont typeface="Arial"/>
              <a:buNone/>
            </a:pPr>
            <a:endParaRPr sz="2100"/>
          </a:p>
          <a:p>
            <a:pPr marL="848106" lvl="1" indent="-313943" algn="l" rtl="0">
              <a:lnSpc>
                <a:spcPct val="90000"/>
              </a:lnSpc>
              <a:spcBef>
                <a:spcPts val="0"/>
              </a:spcBef>
              <a:spcAft>
                <a:spcPts val="0"/>
              </a:spcAft>
              <a:buSzPts val="2100"/>
              <a:buFont typeface="Arial"/>
              <a:buChar char="•"/>
            </a:pPr>
            <a:r>
              <a:rPr lang="en-US" sz="2100"/>
              <a:t>Surfing and biking trip to Ocracoke Island, Cape Hatteras National Seashore, NC</a:t>
            </a:r>
            <a:endParaRPr sz="2100"/>
          </a:p>
        </p:txBody>
      </p:sp>
      <p:pic>
        <p:nvPicPr>
          <p:cNvPr id="214" name="Google Shape;214;p20"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215" name="Google Shape;215;p20" descr="A group of people posing for a photo&#10;&#10;Description automatically generated"/>
          <p:cNvPicPr preferRelativeResize="0"/>
          <p:nvPr/>
        </p:nvPicPr>
        <p:blipFill rotWithShape="1">
          <a:blip r:embed="rId4">
            <a:alphaModFix/>
          </a:blip>
          <a:srcRect/>
          <a:stretch/>
        </p:blipFill>
        <p:spPr>
          <a:xfrm>
            <a:off x="6087600" y="1929801"/>
            <a:ext cx="5640000" cy="4229977"/>
          </a:xfrm>
          <a:prstGeom prst="rect">
            <a:avLst/>
          </a:prstGeom>
          <a:noFill/>
          <a:ln>
            <a:noFill/>
          </a:ln>
        </p:spPr>
      </p:pic>
      <p:grpSp>
        <p:nvGrpSpPr>
          <p:cNvPr id="216" name="Google Shape;216;p20"/>
          <p:cNvGrpSpPr/>
          <p:nvPr/>
        </p:nvGrpSpPr>
        <p:grpSpPr>
          <a:xfrm>
            <a:off x="501087" y="6275717"/>
            <a:ext cx="11412028" cy="548400"/>
            <a:chOff x="1393" y="0"/>
            <a:chExt cx="11412028" cy="548400"/>
          </a:xfrm>
        </p:grpSpPr>
        <p:sp>
          <p:nvSpPr>
            <p:cNvPr id="217" name="Google Shape;217;p20"/>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0"/>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0"/>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221" name="Google Shape;221;p20"/>
            <p:cNvSpPr/>
            <p:nvPr/>
          </p:nvSpPr>
          <p:spPr>
            <a:xfrm>
              <a:off x="3653244"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0"/>
            <p:cNvSpPr txBox="1"/>
            <p:nvPr/>
          </p:nvSpPr>
          <p:spPr>
            <a:xfrm>
              <a:off x="3927452"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223" name="Google Shape;223;p20"/>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0"/>
            <p:cNvSpPr txBox="1"/>
            <p:nvPr/>
          </p:nvSpPr>
          <p:spPr>
            <a:xfrm>
              <a:off x="5753378"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225" name="Google Shape;225;p20"/>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0"/>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227" name="Google Shape;227;p20"/>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0"/>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Methods</a:t>
            </a:r>
            <a:endParaRPr/>
          </a:p>
        </p:txBody>
      </p:sp>
      <p:sp>
        <p:nvSpPr>
          <p:cNvPr id="234" name="Google Shape;234;p31"/>
          <p:cNvSpPr txBox="1">
            <a:spLocks noGrp="1"/>
          </p:cNvSpPr>
          <p:nvPr>
            <p:ph type="body" idx="1"/>
          </p:nvPr>
        </p:nvSpPr>
        <p:spPr>
          <a:xfrm>
            <a:off x="581200" y="2022800"/>
            <a:ext cx="5422500" cy="4005900"/>
          </a:xfrm>
          <a:prstGeom prst="rect">
            <a:avLst/>
          </a:prstGeom>
          <a:noFill/>
          <a:ln>
            <a:noFill/>
          </a:ln>
        </p:spPr>
        <p:txBody>
          <a:bodyPr spcFirstLastPara="1" wrap="square" lIns="91425" tIns="45700" rIns="91425" bIns="45700" anchor="ctr" anchorCtr="0">
            <a:normAutofit/>
          </a:bodyPr>
          <a:lstStyle/>
          <a:p>
            <a:pPr marL="448056" lvl="0" indent="-371093" algn="l" rtl="0">
              <a:lnSpc>
                <a:spcPct val="100000"/>
              </a:lnSpc>
              <a:spcBef>
                <a:spcPts val="0"/>
              </a:spcBef>
              <a:spcAft>
                <a:spcPts val="0"/>
              </a:spcAft>
              <a:buSzPts val="2100"/>
              <a:buFont typeface="Arial"/>
              <a:buChar char="•"/>
            </a:pPr>
            <a:r>
              <a:rPr lang="en-US" sz="2100"/>
              <a:t>Pre-trip, post-trip, and follow-up surveys</a:t>
            </a:r>
            <a:endParaRPr sz="2100"/>
          </a:p>
          <a:p>
            <a:pPr marL="905256" lvl="1" indent="-237743" algn="l" rtl="0">
              <a:lnSpc>
                <a:spcPct val="100000"/>
              </a:lnSpc>
              <a:spcBef>
                <a:spcPts val="0"/>
              </a:spcBef>
              <a:spcAft>
                <a:spcPts val="0"/>
              </a:spcAft>
              <a:buSzPts val="2000"/>
              <a:buFont typeface="Arial"/>
              <a:buNone/>
            </a:pPr>
            <a:endParaRPr sz="2100"/>
          </a:p>
          <a:p>
            <a:pPr marL="448056" lvl="0" indent="-371093" algn="l" rtl="0">
              <a:lnSpc>
                <a:spcPct val="100000"/>
              </a:lnSpc>
              <a:spcBef>
                <a:spcPts val="0"/>
              </a:spcBef>
              <a:spcAft>
                <a:spcPts val="0"/>
              </a:spcAft>
              <a:buSzPts val="2100"/>
              <a:buFont typeface="Arial"/>
              <a:buChar char="•"/>
            </a:pPr>
            <a:r>
              <a:rPr lang="en-US" sz="2100"/>
              <a:t>2017 &amp; 2019 </a:t>
            </a:r>
            <a:r>
              <a:rPr lang="en-US" sz="2100">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(6 trips; 27 participants)</a:t>
            </a:r>
            <a:endParaRPr sz="2100"/>
          </a:p>
          <a:p>
            <a:pPr marL="905256" lvl="1" indent="-237743" algn="l" rtl="0">
              <a:lnSpc>
                <a:spcPct val="100000"/>
              </a:lnSpc>
              <a:spcBef>
                <a:spcPts val="0"/>
              </a:spcBef>
              <a:spcAft>
                <a:spcPts val="0"/>
              </a:spcAft>
              <a:buSzPts val="2000"/>
              <a:buFont typeface="Arial"/>
              <a:buNone/>
            </a:pPr>
            <a:endParaRPr sz="2100"/>
          </a:p>
          <a:p>
            <a:pPr marL="448056" lvl="0" indent="-371094" algn="l" rtl="0">
              <a:lnSpc>
                <a:spcPct val="100000"/>
              </a:lnSpc>
              <a:spcBef>
                <a:spcPts val="0"/>
              </a:spcBef>
              <a:spcAft>
                <a:spcPts val="0"/>
              </a:spcAft>
              <a:buSzPts val="2100"/>
              <a:buFont typeface="Arial"/>
              <a:buChar char="•"/>
            </a:pPr>
            <a:r>
              <a:rPr lang="en-US" sz="2100"/>
              <a:t>Mixed Methods approach</a:t>
            </a:r>
            <a:endParaRPr sz="2100"/>
          </a:p>
          <a:p>
            <a:pPr marL="905256" lvl="1" indent="-371093" algn="l" rtl="0">
              <a:lnSpc>
                <a:spcPct val="100000"/>
              </a:lnSpc>
              <a:spcBef>
                <a:spcPts val="0"/>
              </a:spcBef>
              <a:spcAft>
                <a:spcPts val="0"/>
              </a:spcAft>
              <a:buSzPts val="2100"/>
              <a:buFont typeface="Arial"/>
              <a:buChar char="•"/>
            </a:pPr>
            <a:r>
              <a:rPr lang="en-US" sz="2100"/>
              <a:t>Quantitative analysis: Paired </a:t>
            </a:r>
            <a:r>
              <a:rPr lang="en-US" sz="2100" i="1"/>
              <a:t>t</a:t>
            </a:r>
            <a:r>
              <a:rPr lang="en-US" sz="2100"/>
              <a:t>-test</a:t>
            </a:r>
            <a:endParaRPr sz="2100"/>
          </a:p>
          <a:p>
            <a:pPr marL="905256" lvl="1" indent="-237743" algn="l" rtl="0">
              <a:lnSpc>
                <a:spcPct val="100000"/>
              </a:lnSpc>
              <a:spcBef>
                <a:spcPts val="0"/>
              </a:spcBef>
              <a:spcAft>
                <a:spcPts val="0"/>
              </a:spcAft>
              <a:buSzPts val="2000"/>
              <a:buFont typeface="Arial"/>
              <a:buNone/>
            </a:pPr>
            <a:endParaRPr sz="2100"/>
          </a:p>
          <a:p>
            <a:pPr marL="905256" lvl="1" indent="-371093" algn="l" rtl="0">
              <a:lnSpc>
                <a:spcPct val="100000"/>
              </a:lnSpc>
              <a:spcBef>
                <a:spcPts val="0"/>
              </a:spcBef>
              <a:spcAft>
                <a:spcPts val="0"/>
              </a:spcAft>
              <a:buSzPts val="2100"/>
              <a:buFont typeface="Arial"/>
              <a:buChar char="•"/>
            </a:pPr>
            <a:r>
              <a:rPr lang="en-US" sz="2100"/>
              <a:t>Qualitative analysis: Thematic analysis</a:t>
            </a:r>
            <a:endParaRPr sz="2100"/>
          </a:p>
          <a:p>
            <a:pPr marL="457200" lvl="0" indent="0" algn="l" rtl="0">
              <a:lnSpc>
                <a:spcPct val="100000"/>
              </a:lnSpc>
              <a:spcBef>
                <a:spcPts val="0"/>
              </a:spcBef>
              <a:spcAft>
                <a:spcPts val="0"/>
              </a:spcAft>
              <a:buSzPts val="1656"/>
              <a:buNone/>
            </a:pPr>
            <a:endParaRPr/>
          </a:p>
          <a:p>
            <a:pPr marL="562356" lvl="1" indent="0" algn="l" rtl="0">
              <a:lnSpc>
                <a:spcPct val="100000"/>
              </a:lnSpc>
              <a:spcBef>
                <a:spcPts val="0"/>
              </a:spcBef>
              <a:spcAft>
                <a:spcPts val="0"/>
              </a:spcAft>
              <a:buSzPts val="1656"/>
              <a:buNone/>
            </a:pPr>
            <a:endParaRPr sz="1600"/>
          </a:p>
        </p:txBody>
      </p:sp>
      <p:pic>
        <p:nvPicPr>
          <p:cNvPr id="235" name="Google Shape;235;p31"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236" name="Google Shape;236;p31" descr="A group of people that are standing in the grass&#10;&#10;Description automatically generated"/>
          <p:cNvPicPr preferRelativeResize="0"/>
          <p:nvPr/>
        </p:nvPicPr>
        <p:blipFill rotWithShape="1">
          <a:blip r:embed="rId4">
            <a:alphaModFix/>
          </a:blip>
          <a:srcRect/>
          <a:stretch/>
        </p:blipFill>
        <p:spPr>
          <a:xfrm>
            <a:off x="6265425" y="1946600"/>
            <a:ext cx="5422500" cy="4228022"/>
          </a:xfrm>
          <a:prstGeom prst="rect">
            <a:avLst/>
          </a:prstGeom>
          <a:noFill/>
          <a:ln>
            <a:noFill/>
          </a:ln>
        </p:spPr>
      </p:pic>
      <p:grpSp>
        <p:nvGrpSpPr>
          <p:cNvPr id="237" name="Google Shape;237;p31"/>
          <p:cNvGrpSpPr/>
          <p:nvPr/>
        </p:nvGrpSpPr>
        <p:grpSpPr>
          <a:xfrm>
            <a:off x="501087" y="6275717"/>
            <a:ext cx="11412028" cy="548400"/>
            <a:chOff x="1393" y="0"/>
            <a:chExt cx="11412028" cy="548400"/>
          </a:xfrm>
        </p:grpSpPr>
        <p:sp>
          <p:nvSpPr>
            <p:cNvPr id="238" name="Google Shape;238;p31"/>
            <p:cNvSpPr/>
            <p:nvPr/>
          </p:nvSpPr>
          <p:spPr>
            <a:xfrm>
              <a:off x="1393" y="0"/>
              <a:ext cx="2282400" cy="548400"/>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1"/>
            <p:cNvSpPr txBox="1"/>
            <p:nvPr/>
          </p:nvSpPr>
          <p:spPr>
            <a:xfrm>
              <a:off x="1393" y="0"/>
              <a:ext cx="2145300" cy="548400"/>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240" name="Google Shape;240;p31"/>
            <p:cNvSpPr/>
            <p:nvPr/>
          </p:nvSpPr>
          <p:spPr>
            <a:xfrm>
              <a:off x="1827319"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1"/>
            <p:cNvSpPr txBox="1"/>
            <p:nvPr/>
          </p:nvSpPr>
          <p:spPr>
            <a:xfrm>
              <a:off x="2101527" y="0"/>
              <a:ext cx="1734000" cy="548400"/>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242" name="Google Shape;242;p31"/>
            <p:cNvSpPr/>
            <p:nvPr/>
          </p:nvSpPr>
          <p:spPr>
            <a:xfrm>
              <a:off x="3653244" y="0"/>
              <a:ext cx="2282400" cy="548400"/>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1"/>
            <p:cNvSpPr txBox="1"/>
            <p:nvPr/>
          </p:nvSpPr>
          <p:spPr>
            <a:xfrm>
              <a:off x="3927452" y="0"/>
              <a:ext cx="1734000" cy="548400"/>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244" name="Google Shape;244;p31"/>
            <p:cNvSpPr/>
            <p:nvPr/>
          </p:nvSpPr>
          <p:spPr>
            <a:xfrm>
              <a:off x="5479170"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1"/>
            <p:cNvSpPr txBox="1"/>
            <p:nvPr/>
          </p:nvSpPr>
          <p:spPr>
            <a:xfrm>
              <a:off x="5753378"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246" name="Google Shape;246;p31"/>
            <p:cNvSpPr/>
            <p:nvPr/>
          </p:nvSpPr>
          <p:spPr>
            <a:xfrm>
              <a:off x="7305095"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1"/>
            <p:cNvSpPr txBox="1"/>
            <p:nvPr/>
          </p:nvSpPr>
          <p:spPr>
            <a:xfrm>
              <a:off x="7579303"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248" name="Google Shape;248;p31"/>
            <p:cNvSpPr/>
            <p:nvPr/>
          </p:nvSpPr>
          <p:spPr>
            <a:xfrm>
              <a:off x="9131021" y="0"/>
              <a:ext cx="2282400" cy="548400"/>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1"/>
            <p:cNvSpPr txBox="1"/>
            <p:nvPr/>
          </p:nvSpPr>
          <p:spPr>
            <a:xfrm>
              <a:off x="9405229" y="0"/>
              <a:ext cx="1734000" cy="548400"/>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Gill Sans"/>
              <a:buNone/>
            </a:pPr>
            <a:r>
              <a:rPr lang="en-US"/>
              <a:t>Research Questions </a:t>
            </a:r>
            <a:endParaRPr/>
          </a:p>
        </p:txBody>
      </p:sp>
      <p:sp>
        <p:nvSpPr>
          <p:cNvPr id="255" name="Google Shape;255;p19"/>
          <p:cNvSpPr txBox="1">
            <a:spLocks noGrp="1"/>
          </p:cNvSpPr>
          <p:nvPr>
            <p:ph type="body" idx="1"/>
          </p:nvPr>
        </p:nvSpPr>
        <p:spPr>
          <a:xfrm>
            <a:off x="581193" y="2022791"/>
            <a:ext cx="5422500" cy="3871800"/>
          </a:xfrm>
          <a:prstGeom prst="rect">
            <a:avLst/>
          </a:prstGeom>
          <a:noFill/>
          <a:ln>
            <a:noFill/>
          </a:ln>
        </p:spPr>
        <p:txBody>
          <a:bodyPr spcFirstLastPara="1" wrap="square" lIns="91425" tIns="45700" rIns="91425" bIns="45700" anchor="ctr" anchorCtr="0">
            <a:normAutofit/>
          </a:bodyPr>
          <a:lstStyle/>
          <a:p>
            <a:pPr marL="123444" lvl="0" indent="0" algn="l" rtl="0">
              <a:lnSpc>
                <a:spcPct val="80000"/>
              </a:lnSpc>
              <a:spcBef>
                <a:spcPts val="360"/>
              </a:spcBef>
              <a:spcAft>
                <a:spcPts val="0"/>
              </a:spcAft>
              <a:buSzPts val="1656"/>
              <a:buNone/>
            </a:pPr>
            <a:r>
              <a:rPr lang="en-US" sz="2600"/>
              <a:t>1. Does participation in First Ascent increase participants’ perceived level of resilience?</a:t>
            </a:r>
            <a:endParaRPr sz="2600"/>
          </a:p>
          <a:p>
            <a:pPr marL="123444" lvl="0" indent="0" algn="l" rtl="0">
              <a:lnSpc>
                <a:spcPct val="80000"/>
              </a:lnSpc>
              <a:spcBef>
                <a:spcPts val="360"/>
              </a:spcBef>
              <a:spcAft>
                <a:spcPts val="0"/>
              </a:spcAft>
              <a:buSzPts val="1656"/>
              <a:buNone/>
            </a:pPr>
            <a:endParaRPr sz="2600"/>
          </a:p>
          <a:p>
            <a:pPr marL="123444" lvl="0" indent="0" algn="l" rtl="0">
              <a:lnSpc>
                <a:spcPct val="80000"/>
              </a:lnSpc>
              <a:spcBef>
                <a:spcPts val="360"/>
              </a:spcBef>
              <a:spcAft>
                <a:spcPts val="0"/>
              </a:spcAft>
              <a:buSzPts val="1656"/>
              <a:buNone/>
            </a:pPr>
            <a:r>
              <a:rPr lang="en-US" sz="2600"/>
              <a:t>2. Does participation in First Ascent increase participants’ perceived level of flourishing?</a:t>
            </a:r>
            <a:endParaRPr sz="2600"/>
          </a:p>
          <a:p>
            <a:pPr marL="123444" lvl="0" indent="0" algn="l" rtl="0">
              <a:lnSpc>
                <a:spcPct val="80000"/>
              </a:lnSpc>
              <a:spcBef>
                <a:spcPts val="360"/>
              </a:spcBef>
              <a:spcAft>
                <a:spcPts val="0"/>
              </a:spcAft>
              <a:buSzPts val="1656"/>
              <a:buNone/>
            </a:pPr>
            <a:endParaRPr sz="2600"/>
          </a:p>
          <a:p>
            <a:pPr marL="123444" lvl="0" indent="0" algn="l" rtl="0">
              <a:lnSpc>
                <a:spcPct val="80000"/>
              </a:lnSpc>
              <a:spcBef>
                <a:spcPts val="360"/>
              </a:spcBef>
              <a:spcAft>
                <a:spcPts val="0"/>
              </a:spcAft>
              <a:buSzPts val="1656"/>
              <a:buNone/>
            </a:pPr>
            <a:r>
              <a:rPr lang="en-US" sz="2600"/>
              <a:t>3. How are the First Ascent goals being met? </a:t>
            </a:r>
            <a:endParaRPr sz="2600"/>
          </a:p>
        </p:txBody>
      </p:sp>
      <p:grpSp>
        <p:nvGrpSpPr>
          <p:cNvPr id="256" name="Google Shape;256;p19"/>
          <p:cNvGrpSpPr/>
          <p:nvPr/>
        </p:nvGrpSpPr>
        <p:grpSpPr>
          <a:xfrm>
            <a:off x="501087" y="6275717"/>
            <a:ext cx="11412035" cy="548416"/>
            <a:chOff x="1393" y="0"/>
            <a:chExt cx="11412035" cy="548416"/>
          </a:xfrm>
        </p:grpSpPr>
        <p:sp>
          <p:nvSpPr>
            <p:cNvPr id="257" name="Google Shape;257;p19"/>
            <p:cNvSpPr/>
            <p:nvPr/>
          </p:nvSpPr>
          <p:spPr>
            <a:xfrm>
              <a:off x="1393" y="0"/>
              <a:ext cx="2282407" cy="548416"/>
            </a:xfrm>
            <a:prstGeom prst="homePlate">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9"/>
            <p:cNvSpPr txBox="1"/>
            <p:nvPr/>
          </p:nvSpPr>
          <p:spPr>
            <a:xfrm>
              <a:off x="1393" y="0"/>
              <a:ext cx="2145303" cy="548416"/>
            </a:xfrm>
            <a:prstGeom prst="rect">
              <a:avLst/>
            </a:prstGeom>
            <a:solidFill>
              <a:schemeClr val="accent1"/>
            </a:solidFill>
            <a:ln>
              <a:noFill/>
            </a:ln>
          </p:spPr>
          <p:txBody>
            <a:bodyPr spcFirstLastPara="1" wrap="square" lIns="144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p:txBody>
        </p:sp>
        <p:sp>
          <p:nvSpPr>
            <p:cNvPr id="259" name="Google Shape;259;p19"/>
            <p:cNvSpPr/>
            <p:nvPr/>
          </p:nvSpPr>
          <p:spPr>
            <a:xfrm>
              <a:off x="1827319"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9"/>
            <p:cNvSpPr txBox="1"/>
            <p:nvPr/>
          </p:nvSpPr>
          <p:spPr>
            <a:xfrm>
              <a:off x="2101527" y="0"/>
              <a:ext cx="1733991" cy="548416"/>
            </a:xfrm>
            <a:prstGeom prst="rect">
              <a:avLst/>
            </a:prstGeom>
            <a:solidFill>
              <a:srgbClr val="173160"/>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Literature</a:t>
              </a:r>
              <a:endParaRPr sz="1400" b="0" i="0" u="none" strike="noStrike" cap="none">
                <a:solidFill>
                  <a:srgbClr val="000000"/>
                </a:solidFill>
                <a:latin typeface="Arial"/>
                <a:ea typeface="Arial"/>
                <a:cs typeface="Arial"/>
                <a:sym typeface="Arial"/>
              </a:endParaRPr>
            </a:p>
          </p:txBody>
        </p:sp>
        <p:sp>
          <p:nvSpPr>
            <p:cNvPr id="261" name="Google Shape;261;p19"/>
            <p:cNvSpPr/>
            <p:nvPr/>
          </p:nvSpPr>
          <p:spPr>
            <a:xfrm>
              <a:off x="3653244" y="0"/>
              <a:ext cx="2282407" cy="548416"/>
            </a:xfrm>
            <a:prstGeom prst="chevron">
              <a:avLst>
                <a:gd name="adj" fmla="val 50000"/>
              </a:avLst>
            </a:prstGeom>
            <a:solidFill>
              <a:srgbClr val="83A4DE"/>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9"/>
            <p:cNvSpPr txBox="1"/>
            <p:nvPr/>
          </p:nvSpPr>
          <p:spPr>
            <a:xfrm>
              <a:off x="3927452" y="0"/>
              <a:ext cx="1733991" cy="548416"/>
            </a:xfrm>
            <a:prstGeom prst="rect">
              <a:avLst/>
            </a:prstGeom>
            <a:solidFill>
              <a:srgbClr val="83A4DE"/>
            </a:solid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sp>
          <p:nvSpPr>
            <p:cNvPr id="263" name="Google Shape;263;p19"/>
            <p:cNvSpPr/>
            <p:nvPr/>
          </p:nvSpPr>
          <p:spPr>
            <a:xfrm>
              <a:off x="5479170"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9"/>
            <p:cNvSpPr txBox="1"/>
            <p:nvPr/>
          </p:nvSpPr>
          <p:spPr>
            <a:xfrm>
              <a:off x="5753378"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Results</a:t>
              </a:r>
              <a:endParaRPr sz="1400" b="0" i="0" u="none" strike="noStrike" cap="none">
                <a:solidFill>
                  <a:srgbClr val="000000"/>
                </a:solidFill>
                <a:latin typeface="Arial"/>
                <a:ea typeface="Arial"/>
                <a:cs typeface="Arial"/>
                <a:sym typeface="Arial"/>
              </a:endParaRPr>
            </a:p>
          </p:txBody>
        </p:sp>
        <p:sp>
          <p:nvSpPr>
            <p:cNvPr id="265" name="Google Shape;265;p19"/>
            <p:cNvSpPr/>
            <p:nvPr/>
          </p:nvSpPr>
          <p:spPr>
            <a:xfrm>
              <a:off x="7305095"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9"/>
            <p:cNvSpPr txBox="1"/>
            <p:nvPr/>
          </p:nvSpPr>
          <p:spPr>
            <a:xfrm>
              <a:off x="7579303"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Discussion</a:t>
              </a:r>
              <a:endParaRPr sz="1400" b="0" i="0" u="none" strike="noStrike" cap="none">
                <a:solidFill>
                  <a:srgbClr val="000000"/>
                </a:solidFill>
                <a:latin typeface="Arial"/>
                <a:ea typeface="Arial"/>
                <a:cs typeface="Arial"/>
                <a:sym typeface="Arial"/>
              </a:endParaRPr>
            </a:p>
          </p:txBody>
        </p:sp>
        <p:sp>
          <p:nvSpPr>
            <p:cNvPr id="267" name="Google Shape;267;p19"/>
            <p:cNvSpPr/>
            <p:nvPr/>
          </p:nvSpPr>
          <p:spPr>
            <a:xfrm>
              <a:off x="9131021" y="0"/>
              <a:ext cx="2282407" cy="548416"/>
            </a:xfrm>
            <a:prstGeom prst="chevron">
              <a:avLst>
                <a:gd name="adj" fmla="val 50000"/>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9"/>
            <p:cNvSpPr txBox="1"/>
            <p:nvPr/>
          </p:nvSpPr>
          <p:spPr>
            <a:xfrm>
              <a:off x="9405229" y="0"/>
              <a:ext cx="1733991" cy="548416"/>
            </a:xfrm>
            <a:prstGeom prst="rect">
              <a:avLst/>
            </a:prstGeom>
            <a:noFill/>
            <a:ln>
              <a:noFill/>
            </a:ln>
          </p:spPr>
          <p:txBody>
            <a:bodyPr spcFirstLastPara="1" wrap="square" lIns="108000" tIns="72000" rIns="36000" bIns="72000" anchor="ctr" anchorCtr="0">
              <a:noAutofit/>
            </a:bodyPr>
            <a:lstStyle/>
            <a:p>
              <a:pPr marL="0" marR="0" lvl="0" indent="0" algn="ctr" rtl="0">
                <a:lnSpc>
                  <a:spcPct val="90000"/>
                </a:lnSpc>
                <a:spcBef>
                  <a:spcPts val="0"/>
                </a:spcBef>
                <a:spcAft>
                  <a:spcPts val="0"/>
                </a:spcAft>
                <a:buClr>
                  <a:schemeClr val="lt1"/>
                </a:buClr>
                <a:buSzPts val="2700"/>
                <a:buFont typeface="Gill Sans"/>
                <a:buNone/>
              </a:pPr>
              <a:r>
                <a:rPr lang="en-US" sz="2700" b="0" i="0" u="none" strike="noStrike" cap="none">
                  <a:solidFill>
                    <a:schemeClr val="lt1"/>
                  </a:solidFill>
                  <a:latin typeface="Gill Sans"/>
                  <a:ea typeface="Gill Sans"/>
                  <a:cs typeface="Gill Sans"/>
                  <a:sym typeface="Gill Sans"/>
                </a:rPr>
                <a:t>Questions?</a:t>
              </a:r>
              <a:endParaRPr sz="1400" b="0" i="0" u="none" strike="noStrike" cap="none">
                <a:solidFill>
                  <a:srgbClr val="000000"/>
                </a:solidFill>
                <a:latin typeface="Arial"/>
                <a:ea typeface="Arial"/>
                <a:cs typeface="Arial"/>
                <a:sym typeface="Arial"/>
              </a:endParaRPr>
            </a:p>
          </p:txBody>
        </p:sp>
      </p:grpSp>
      <p:pic>
        <p:nvPicPr>
          <p:cNvPr id="269" name="Google Shape;269;p19" descr="odu-fullsigtm-white-bluebg"/>
          <p:cNvPicPr preferRelativeResize="0"/>
          <p:nvPr/>
        </p:nvPicPr>
        <p:blipFill rotWithShape="1">
          <a:blip r:embed="rId3">
            <a:alphaModFix/>
          </a:blip>
          <a:srcRect/>
          <a:stretch/>
        </p:blipFill>
        <p:spPr>
          <a:xfrm>
            <a:off x="9263325" y="755605"/>
            <a:ext cx="2235678" cy="954463"/>
          </a:xfrm>
          <a:prstGeom prst="rect">
            <a:avLst/>
          </a:prstGeom>
          <a:noFill/>
          <a:ln>
            <a:noFill/>
          </a:ln>
        </p:spPr>
      </p:pic>
      <p:pic>
        <p:nvPicPr>
          <p:cNvPr id="270" name="Google Shape;270;p19" descr="A group of people standing on a rock&#10;&#10;Description automatically generated"/>
          <p:cNvPicPr preferRelativeResize="0"/>
          <p:nvPr/>
        </p:nvPicPr>
        <p:blipFill rotWithShape="1">
          <a:blip r:embed="rId4">
            <a:alphaModFix/>
          </a:blip>
          <a:srcRect/>
          <a:stretch/>
        </p:blipFill>
        <p:spPr>
          <a:xfrm>
            <a:off x="6307975" y="2022800"/>
            <a:ext cx="5422500" cy="4066898"/>
          </a:xfrm>
          <a:prstGeom prst="rect">
            <a:avLst/>
          </a:prstGeom>
          <a:noFill/>
          <a:ln>
            <a:noFill/>
          </a:ln>
        </p:spPr>
      </p:pic>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2695</TotalTime>
  <Words>3361</Words>
  <Application>Microsoft Office PowerPoint</Application>
  <PresentationFormat>Widescreen</PresentationFormat>
  <Paragraphs>309</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Gill Sans</vt:lpstr>
      <vt:lpstr>Noto Sans Symbols</vt:lpstr>
      <vt:lpstr>Dividend</vt:lpstr>
      <vt:lpstr>Promoting Resiliency and Flourishing Through Collegiate Outdoor Orientation Programming</vt:lpstr>
      <vt:lpstr>Introduction: Outdoor Orientation Programs</vt:lpstr>
      <vt:lpstr>Introduction</vt:lpstr>
      <vt:lpstr>First Ascent Goals</vt:lpstr>
      <vt:lpstr>Resilience</vt:lpstr>
      <vt:lpstr>Flourishing</vt:lpstr>
      <vt:lpstr>Setting</vt:lpstr>
      <vt:lpstr>Methods</vt:lpstr>
      <vt:lpstr>Research Questions </vt:lpstr>
      <vt:lpstr>Study participants for 2017 and 2019</vt:lpstr>
      <vt:lpstr>Instrumentation- Resiliency</vt:lpstr>
      <vt:lpstr>Instrumentation- Flourishing</vt:lpstr>
      <vt:lpstr>Results: Does participation in First Ascent increase  perceived level of flourishing and/or resilience?</vt:lpstr>
      <vt:lpstr>Qualitative Data: Post Trip Surveys</vt:lpstr>
      <vt:lpstr>Discussion, Recommendations and Implications</vt:lpstr>
      <vt:lpstr>Discussion, Recommendations and Implications</vt:lpstr>
      <vt:lpstr>Thank you Co-Authors!</vt:lpstr>
      <vt:lpstr>Questions or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Resiliency and Flourishing Through Collegiate Outdoor Orientation Programming</dc:title>
  <dc:creator>Eleanor Crofford</dc:creator>
  <cp:lastModifiedBy>Abby Rossiter</cp:lastModifiedBy>
  <cp:revision>3</cp:revision>
  <dcterms:created xsi:type="dcterms:W3CDTF">2019-10-17T01:34:34Z</dcterms:created>
  <dcterms:modified xsi:type="dcterms:W3CDTF">2020-02-09T23:00:29Z</dcterms:modified>
</cp:coreProperties>
</file>