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handoutMasterIdLst>
    <p:handoutMasterId r:id="rId19"/>
  </p:handoutMasterIdLst>
  <p:sldIdLst>
    <p:sldId id="264" r:id="rId2"/>
    <p:sldId id="276" r:id="rId3"/>
    <p:sldId id="289" r:id="rId4"/>
    <p:sldId id="281" r:id="rId5"/>
    <p:sldId id="290" r:id="rId6"/>
    <p:sldId id="291" r:id="rId7"/>
    <p:sldId id="282" r:id="rId8"/>
    <p:sldId id="283" r:id="rId9"/>
    <p:sldId id="284" r:id="rId10"/>
    <p:sldId id="292" r:id="rId11"/>
    <p:sldId id="285" r:id="rId12"/>
    <p:sldId id="288" r:id="rId13"/>
    <p:sldId id="286" r:id="rId14"/>
    <p:sldId id="287" r:id="rId15"/>
    <p:sldId id="293" r:id="rId16"/>
    <p:sldId id="266" r:id="rId17"/>
  </p:sldIdLst>
  <p:sldSz cx="12188825" cy="6858000"/>
  <p:notesSz cx="7010400" cy="9296400"/>
  <p:defaultTextStyle>
    <a:defPPr>
      <a:defRPr lang="en-US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9" pos="3839" userDrawn="1">
          <p15:clr>
            <a:srgbClr val="A4A3A4"/>
          </p15:clr>
        </p15:guide>
        <p15:guide id="10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280" autoAdjust="0"/>
  </p:normalViewPr>
  <p:slideViewPr>
    <p:cSldViewPr showGuides="1">
      <p:cViewPr>
        <p:scale>
          <a:sx n="86" d="100"/>
          <a:sy n="86" d="100"/>
        </p:scale>
        <p:origin x="562" y="72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3" d="100"/>
          <a:sy n="63" d="100"/>
        </p:scale>
        <p:origin x="1986" y="108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>
              <a:solidFill>
                <a:schemeClr val="tx2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973C59C-4E16-4A64-A766-34DB213E11B3}" type="datetimeFigureOut">
              <a:rPr lang="en-US">
                <a:solidFill>
                  <a:schemeClr val="tx2"/>
                </a:solidFill>
              </a:rPr>
              <a:t>10/17/2021</a:t>
            </a:fld>
            <a:endParaRPr>
              <a:solidFill>
                <a:schemeClr val="tx2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>
              <a:solidFill>
                <a:schemeClr val="tx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FD77566-CD65-4859-9FA1-43956DC85B8C}" type="slidenum">
              <a:rPr>
                <a:solidFill>
                  <a:schemeClr val="tx2"/>
                </a:solidFill>
              </a:rPr>
              <a:t>‹#›</a:t>
            </a:fld>
            <a:endParaRPr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7983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95CF31C-F757-429C-A789-86504F04C3BE}" type="datetimeFigureOut">
              <a:rPr lang="en-US"/>
              <a:pPr/>
              <a:t>10/17/2021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25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8796F01-7154-41E0-B48B-A6921757531A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077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96F01-7154-41E0-B48B-A6921757531A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3648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96F01-7154-41E0-B48B-A6921757531A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9333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96F01-7154-41E0-B48B-A6921757531A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0466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96F01-7154-41E0-B48B-A6921757531A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0774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96F01-7154-41E0-B48B-A6921757531A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4136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96F01-7154-41E0-B48B-A6921757531A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8020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96F01-7154-41E0-B48B-A6921757531A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2290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6622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96F01-7154-41E0-B48B-A6921757531A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100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96F01-7154-41E0-B48B-A6921757531A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9310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96F01-7154-41E0-B48B-A6921757531A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0825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96F01-7154-41E0-B48B-A6921757531A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309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96F01-7154-41E0-B48B-A6921757531A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9875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96F01-7154-41E0-B48B-A6921757531A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086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96F01-7154-41E0-B48B-A6921757531A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8486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96F01-7154-41E0-B48B-A6921757531A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706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2383" y="1498601"/>
            <a:ext cx="7008574" cy="3298825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540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2383" y="4927600"/>
            <a:ext cx="7008574" cy="12446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800" b="0">
                <a:solidFill>
                  <a:schemeClr val="tx1"/>
                </a:solidFill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222770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CB6C2-1084-4AED-A74A-DF028B0094EA}" type="datetimeFigureOut">
              <a:rPr lang="en-US"/>
              <a:t>10/17/2021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C5AD9-787D-40FA-8A4D-16A055B9AF81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043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52633" y="274638"/>
            <a:ext cx="1422030" cy="589756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7309" y="274638"/>
            <a:ext cx="8532178" cy="589756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CB6C2-1084-4AED-A74A-DF028B0094EA}" type="datetimeFigureOut">
              <a:rPr lang="en-US"/>
              <a:t>10/17/2021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C5AD9-787D-40FA-8A4D-16A055B9AF81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5071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30F4-0B4E-4E4B-BC36-C30CD13F4E17}" type="datetimeFigureOut">
              <a:rPr lang="en-US"/>
              <a:t>10/17/2021</a:t>
            </a:fld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BA0E-20D0-4E7C-B286-26C960A6788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6352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589" y="4445000"/>
            <a:ext cx="7008574" cy="1930400"/>
          </a:xfrm>
        </p:spPr>
        <p:txBody>
          <a:bodyPr anchor="t">
            <a:normAutofit/>
          </a:bodyPr>
          <a:lstStyle>
            <a:lvl1pPr algn="l">
              <a:defRPr sz="5400" b="0" cap="none" baseline="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589" y="3124200"/>
            <a:ext cx="7008574" cy="1296987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60949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8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7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4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9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63402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309" y="1701800"/>
            <a:ext cx="4977104" cy="4470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1706581" indent="0">
              <a:buNone/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7559" y="1701800"/>
            <a:ext cx="4977104" cy="4470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011328"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04D1-F9BD-4643-8480-6EA41EB484F1}" type="datetimeFigureOut">
              <a:rPr lang="en-US"/>
              <a:t>10/17/2021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933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1372" y="1608836"/>
            <a:ext cx="4973041" cy="51206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7309" y="2209800"/>
            <a:ext cx="4977104" cy="3962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011328"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01622" y="1608836"/>
            <a:ext cx="4973041" cy="51206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7559" y="2209800"/>
            <a:ext cx="4977104" cy="3962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011328"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04D1-F9BD-4643-8480-6EA41EB484F1}" type="datetimeFigureOut">
              <a:rPr lang="en-US"/>
              <a:t>10/17/2021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28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04D1-F9BD-4643-8480-6EA41EB484F1}" type="datetimeFigureOut">
              <a:rPr lang="en-US"/>
              <a:t>10/17/2021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676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04D1-F9BD-4643-8480-6EA41EB484F1}" type="datetimeFigureOut">
              <a:rPr lang="en-US"/>
              <a:t>10/17/2021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8731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961368" y="0"/>
            <a:ext cx="7922736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721" y="1701800"/>
            <a:ext cx="3351927" cy="2844800"/>
          </a:xfrm>
        </p:spPr>
        <p:txBody>
          <a:bodyPr anchor="b">
            <a:normAutofit/>
          </a:bodyPr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21" y="4648200"/>
            <a:ext cx="3351927" cy="17272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9236" y="482600"/>
            <a:ext cx="6805427" cy="5892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BF754-515F-40B9-8D24-D54D5825B3D0}" type="datetimeFigureOut">
              <a:rPr lang="en-US"/>
              <a:t>10/17/2021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BB78A-01B4-41F2-96B0-677A4A28283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807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082258" y="0"/>
            <a:ext cx="802431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7765" y="4800600"/>
            <a:ext cx="7313295" cy="762000"/>
          </a:xfrm>
        </p:spPr>
        <p:txBody>
          <a:bodyPr anchor="b">
            <a:normAutofit/>
          </a:bodyPr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2437765" y="279401"/>
            <a:ext cx="7313295" cy="4448175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609493" indent="0">
              <a:buNone/>
              <a:defRPr sz="3700"/>
            </a:lvl2pPr>
            <a:lvl3pPr marL="1218987" indent="0">
              <a:buNone/>
              <a:defRPr sz="3200"/>
            </a:lvl3pPr>
            <a:lvl4pPr marL="1828480" indent="0">
              <a:buNone/>
              <a:defRPr sz="2700"/>
            </a:lvl4pPr>
            <a:lvl5pPr marL="2437973" indent="0">
              <a:buNone/>
              <a:defRPr sz="2700"/>
            </a:lvl5pPr>
            <a:lvl6pPr marL="3047467" indent="0">
              <a:buNone/>
              <a:defRPr sz="2700"/>
            </a:lvl6pPr>
            <a:lvl7pPr marL="3656960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37765" y="5562600"/>
            <a:ext cx="7313295" cy="8128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BF754-515F-40B9-8D24-D54D5825B3D0}" type="datetimeFigureOut">
              <a:rPr lang="en-US"/>
              <a:t>10/17/2021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BB78A-01B4-41F2-96B0-677A4A28283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133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04721" y="0"/>
            <a:ext cx="11579384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1397000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7309" y="1701800"/>
            <a:ext cx="10157354" cy="4470400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17309" y="6400801"/>
            <a:ext cx="2742486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l">
              <a:defRPr sz="1200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fld id="{2DD204D1-F9BD-4643-8480-6EA41EB484F1}" type="datetimeFigureOut">
              <a:rPr lang="en-US" smtClean="0"/>
              <a:pPr/>
              <a:t>10/17/2021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07842" y="6400801"/>
            <a:ext cx="6216301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ctr">
              <a:defRPr sz="1200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7146" y="6400801"/>
            <a:ext cx="1107518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r">
              <a:defRPr sz="1200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fld id="{EB37DED6-D4C7-42EE-AB49-D2E39E64FD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047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9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5" r:id="rId8"/>
    <p:sldLayoutId id="2147483676" r:id="rId9"/>
    <p:sldLayoutId id="2147483677" r:id="rId10"/>
    <p:sldLayoutId id="2147483678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218987" rtl="0" eaLnBrk="1" latinLnBrk="0" hangingPunct="1">
        <a:lnSpc>
          <a:spcPct val="85000"/>
        </a:lnSpc>
        <a:spcBef>
          <a:spcPct val="0"/>
        </a:spcBef>
        <a:buNone/>
        <a:tabLst/>
        <a:defRPr sz="4400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47" indent="-304747" algn="l" defTabSz="1218987" rtl="0" eaLnBrk="1" latinLnBrk="0" hangingPunct="1">
        <a:lnSpc>
          <a:spcPct val="95000"/>
        </a:lnSpc>
        <a:spcBef>
          <a:spcPts val="1866"/>
        </a:spcBef>
        <a:buSzPct val="10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31392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58037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584683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11328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437973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864619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91264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78859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jpe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4.png"/><Relationship Id="rId5" Type="http://schemas.openxmlformats.org/officeDocument/2006/relationships/image" Target="../media/image40.jpe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patcovahistory.org/" TargetMode="External"/><Relationship Id="rId3" Type="http://schemas.openxmlformats.org/officeDocument/2006/relationships/slideLayout" Target="../slideLayouts/slideLayout3.xml"/><Relationship Id="rId7" Type="http://schemas.openxmlformats.org/officeDocument/2006/relationships/hyperlink" Target="https://www.brrl.lib.va.us/branch.php?id=4" TargetMode="Externa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hyperlink" Target="https://americanlibrariesmagazine.org/2020/09/01/encoding-space-library-design/" TargetMode="External"/><Relationship Id="rId5" Type="http://schemas.openxmlformats.org/officeDocument/2006/relationships/hyperlink" Target="https://www.demcointeriors.com/blog/why-outdoor-spaces-are-essential-for-the-21st-century-library/" TargetMode="External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16.xml"/><Relationship Id="rId9" Type="http://schemas.openxmlformats.org/officeDocument/2006/relationships/hyperlink" Target="https://www.hgtv.com/design/decorating/design-101/colonial-architecture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jp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jpe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jpe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jpe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75012" y="1944456"/>
            <a:ext cx="9296399" cy="3298825"/>
          </a:xfrm>
        </p:spPr>
        <p:txBody>
          <a:bodyPr>
            <a:normAutofit fontScale="90000"/>
          </a:bodyPr>
          <a:lstStyle/>
          <a:p>
            <a:pPr algn="ctr"/>
            <a:br>
              <a:rPr lang="en-US" dirty="0"/>
            </a:br>
            <a:r>
              <a:rPr lang="en-US" sz="6100" b="1" dirty="0"/>
              <a:t>An Exterior Exploration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Amy Vernon</a:t>
            </a:r>
          </a:p>
          <a:p>
            <a:r>
              <a:rPr lang="en-US" dirty="0"/>
              <a:t>Library Visit #2</a:t>
            </a:r>
          </a:p>
          <a:p>
            <a:r>
              <a:rPr lang="en-US" dirty="0"/>
              <a:t>Old Dominion University</a:t>
            </a:r>
          </a:p>
          <a:p>
            <a:r>
              <a:rPr lang="en-US" dirty="0"/>
              <a:t>LIBS 608</a:t>
            </a:r>
          </a:p>
          <a:p>
            <a:r>
              <a:rPr lang="en-US" dirty="0"/>
              <a:t>Dr. Dawn Betts-Green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AF64042-5EBA-400B-ABEE-B08787A548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49063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340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3432">
        <p:fade/>
      </p:transition>
    </mc:Choice>
    <mc:Fallback>
      <p:transition spd="med" advTm="134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4B4D652-3744-4652-849F-55C36947E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/>
              <a:t>Books on Wheels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6A54A3-DEEF-41A6-9D10-BD8EDC0E12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812" y="1458774"/>
            <a:ext cx="4038600" cy="51816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F084F91-D125-4E65-8349-B0B78FB6A36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5316" y="1458775"/>
            <a:ext cx="3886200" cy="51816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8FCA61A-3E98-4312-90C6-B16EBE0B30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49063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367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1835">
        <p:fade/>
      </p:transition>
    </mc:Choice>
    <mc:Fallback>
      <p:transition spd="med" advTm="5183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4B4D652-3744-4652-849F-55C36947E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/>
              <a:t>Outdoor Enjoyment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29819D6E-DCED-4B40-84F9-8834C010E2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13" y="1905000"/>
            <a:ext cx="5257800" cy="394335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1C7A29C-E5C7-44A3-AFCC-B080FD87D70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612" y="1905000"/>
            <a:ext cx="5308600" cy="394335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49688B9-504D-4CCF-836C-B2BBD17166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49063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130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5532">
        <p:fade/>
      </p:transition>
    </mc:Choice>
    <mc:Fallback>
      <p:transition spd="med" advTm="555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4B4D652-3744-4652-849F-55C36947E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412" y="304800"/>
            <a:ext cx="10157354" cy="1397000"/>
          </a:xfrm>
        </p:spPr>
        <p:txBody>
          <a:bodyPr>
            <a:normAutofit/>
          </a:bodyPr>
          <a:lstStyle/>
          <a:p>
            <a:r>
              <a:rPr lang="en-US" sz="6000" b="1" dirty="0"/>
              <a:t>More Outdoor Enjoyment</a:t>
            </a:r>
          </a:p>
        </p:txBody>
      </p:sp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7C307FE0-0CA1-4072-AF0E-46C7F53C01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612" y="2286000"/>
            <a:ext cx="4705822" cy="4267200"/>
          </a:xfr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77AAA05-E67C-456E-B323-F92AB8F296A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3" r="18319"/>
          <a:stretch/>
        </p:blipFill>
        <p:spPr>
          <a:xfrm>
            <a:off x="339487" y="2285260"/>
            <a:ext cx="3429001" cy="42672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CF9062D-A761-4FF3-AE8E-860B8322D2B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6558" y="2286000"/>
            <a:ext cx="3200400" cy="42672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EEE7CA6-1679-44BA-BE89-26439C6CA7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49063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509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9853">
        <p:fade/>
      </p:transition>
    </mc:Choice>
    <mc:Fallback>
      <p:transition spd="med" advTm="2985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4B4D652-3744-4652-849F-55C36947E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/>
              <a:t>Virginia is for Library Lovers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6CA2A62E-B344-4F10-97C1-6E0843DCFD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012" y="2238376"/>
            <a:ext cx="3808612" cy="3733800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F8F205B-2319-42D0-AE21-BEB0033DE72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12" y="1676400"/>
            <a:ext cx="6477001" cy="4857752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CFA43F0-7469-49BF-B071-0B6884C73D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49063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636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6586">
        <p:fade/>
      </p:transition>
    </mc:Choice>
    <mc:Fallback>
      <p:transition spd="med" advTm="3658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4B4D652-3744-4652-849F-55C36947E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/>
              <a:t>Special Features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C3FBE3-0192-4BF1-B1D4-C48EBD0CD5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12" y="1818196"/>
            <a:ext cx="5960533" cy="4470400"/>
          </a:xfrm>
          <a:prstGeom prst="rect">
            <a:avLst/>
          </a:prstGeom>
        </p:spPr>
      </p:pic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6B6DF19B-D13F-4ABA-92CE-BD8D313A29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524" y="304800"/>
            <a:ext cx="4283852" cy="5983796"/>
          </a:xfr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8B61E6E-2DB0-428B-B758-03466FE2AE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49063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816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8258">
        <p:fade/>
      </p:transition>
    </mc:Choice>
    <mc:Fallback>
      <p:transition spd="med" advTm="3825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39A5FC3-6D9B-4F28-8ED3-EAB3753C21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412" y="533400"/>
            <a:ext cx="7882467" cy="5911851"/>
          </a:xfr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9F5A811-C9A9-4379-AE79-FF78A3C48D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49063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427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8024">
        <p:fade/>
      </p:transition>
    </mc:Choice>
    <mc:Fallback>
      <p:transition spd="med" advTm="7802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12" y="788193"/>
            <a:ext cx="7213151" cy="5587207"/>
          </a:xfrm>
        </p:spPr>
        <p:txBody>
          <a:bodyPr>
            <a:normAutofit fontScale="90000"/>
          </a:bodyPr>
          <a:lstStyle/>
          <a:p>
            <a:r>
              <a:rPr lang="en-US" sz="1400" dirty="0" err="1"/>
              <a:t>Lesneski</a:t>
            </a:r>
            <a:r>
              <a:rPr lang="en-US" sz="1400" dirty="0"/>
              <a:t>, T. (August 3, 2016). </a:t>
            </a:r>
            <a:r>
              <a:rPr lang="en-US" sz="1400" i="1" dirty="0"/>
              <a:t>Why outdoor spaces are essential for the 21st-century library. </a:t>
            </a:r>
            <a:r>
              <a:rPr lang="en-US" sz="1400" dirty="0" err="1"/>
              <a:t>Demco</a:t>
            </a:r>
            <a:r>
              <a:rPr lang="en-US" sz="1400" dirty="0"/>
              <a:t> Interiors. </a:t>
            </a:r>
            <a:r>
              <a:rPr lang="en-US" sz="1400" dirty="0">
                <a:hlinkClick r:id="rId5"/>
              </a:rPr>
              <a:t>https://www.demcointeriors.com/blog/why-outdoor-spaces-are-essential-for-the-21st-century-library/</a:t>
            </a:r>
            <a:br>
              <a:rPr lang="en-US" sz="1400" dirty="0"/>
            </a:br>
            <a:br>
              <a:rPr lang="en-US" sz="1400" dirty="0"/>
            </a:br>
            <a:br>
              <a:rPr lang="en-US" sz="1400" dirty="0"/>
            </a:br>
            <a:r>
              <a:rPr lang="en-US" sz="1400" dirty="0"/>
              <a:t>Mathews, Brian and </a:t>
            </a:r>
            <a:r>
              <a:rPr lang="en-US" sz="1400" dirty="0" err="1"/>
              <a:t>Soistmann</a:t>
            </a:r>
            <a:r>
              <a:rPr lang="en-US" sz="1400" dirty="0"/>
              <a:t>, Leigh Ann. (September 30, 2020). </a:t>
            </a:r>
            <a:r>
              <a:rPr lang="en-US" sz="1400" i="1" dirty="0"/>
              <a:t>Encoding space: Shaping learning environments that unlock human potential</a:t>
            </a:r>
            <a:r>
              <a:rPr lang="en-US" sz="1400" dirty="0"/>
              <a:t>. American Libraries. </a:t>
            </a:r>
            <a:r>
              <a:rPr lang="en-US" sz="1400" dirty="0">
                <a:hlinkClick r:id="rId6"/>
              </a:rPr>
              <a:t>https://americanlibrariesmagazine.org/2020/09/01/encoding-space-library-design/</a:t>
            </a:r>
            <a:r>
              <a:rPr lang="en-US" sz="1400" dirty="0"/>
              <a:t>.</a:t>
            </a:r>
            <a:br>
              <a:rPr lang="en-US" sz="1400" dirty="0"/>
            </a:br>
            <a:br>
              <a:rPr lang="en-US" sz="1400" dirty="0"/>
            </a:br>
            <a:br>
              <a:rPr lang="en-US" sz="1400" dirty="0"/>
            </a:br>
            <a:r>
              <a:rPr lang="en-US" sz="1400" dirty="0"/>
              <a:t>Rubin, R. E. and Rubin, R. G. (2020). </a:t>
            </a:r>
            <a:r>
              <a:rPr lang="en-US" sz="1400" i="1" dirty="0"/>
              <a:t>Foundations of library and information science</a:t>
            </a:r>
            <a:r>
              <a:rPr lang="en-US" sz="1400" dirty="0"/>
              <a:t> (5th ed.).</a:t>
            </a:r>
            <a:br>
              <a:rPr lang="en-US" sz="1400" dirty="0"/>
            </a:br>
            <a:br>
              <a:rPr lang="en-US" sz="1400" dirty="0"/>
            </a:br>
            <a:br>
              <a:rPr lang="en-US" sz="1400" dirty="0"/>
            </a:br>
            <a:r>
              <a:rPr lang="en-US" sz="1400" i="1" dirty="0"/>
              <a:t>Blue ridge regional library</a:t>
            </a:r>
            <a:r>
              <a:rPr lang="en-US" sz="1400" dirty="0"/>
              <a:t>. (2012). </a:t>
            </a:r>
            <a:r>
              <a:rPr lang="en-US" sz="1400" i="1" dirty="0"/>
              <a:t>Patrick county branch library</a:t>
            </a:r>
            <a:r>
              <a:rPr lang="en-US" sz="1400" dirty="0"/>
              <a:t>. Retrieved October 14, 2021,from </a:t>
            </a:r>
            <a:r>
              <a:rPr lang="en-US" sz="1400" dirty="0">
                <a:hlinkClick r:id="rId7"/>
              </a:rPr>
              <a:t>https://www.brrl.lib.va.us/branch.php?id=4</a:t>
            </a:r>
            <a:r>
              <a:rPr lang="en-US" sz="1400" dirty="0"/>
              <a:t>.</a:t>
            </a:r>
            <a:br>
              <a:rPr lang="en-US" sz="1400" dirty="0"/>
            </a:br>
            <a:br>
              <a:rPr lang="en-US" sz="1400" dirty="0"/>
            </a:br>
            <a:br>
              <a:rPr lang="en-US" sz="1400" dirty="0"/>
            </a:br>
            <a:r>
              <a:rPr lang="en-US" sz="1400" i="1" dirty="0"/>
              <a:t>Patrick County Virginia history.  </a:t>
            </a:r>
            <a:r>
              <a:rPr lang="en-US" sz="1400" dirty="0"/>
              <a:t>(2021). </a:t>
            </a:r>
            <a:r>
              <a:rPr lang="en-US" sz="1400" i="1" dirty="0"/>
              <a:t>Patrick county historical society and museum. </a:t>
            </a:r>
            <a:r>
              <a:rPr lang="en-US" sz="1400" dirty="0"/>
              <a:t>Retrieved October 14, 2021, from </a:t>
            </a:r>
            <a:r>
              <a:rPr lang="en-US" sz="1400" dirty="0">
                <a:hlinkClick r:id="rId8"/>
              </a:rPr>
              <a:t>https://patcovahistory.org/</a:t>
            </a:r>
            <a:r>
              <a:rPr lang="en-US" sz="1400" dirty="0"/>
              <a:t>. </a:t>
            </a:r>
            <a:br>
              <a:rPr lang="en-US" sz="1200" i="1" dirty="0"/>
            </a:br>
            <a:br>
              <a:rPr lang="en-US" sz="1200" i="1" dirty="0"/>
            </a:br>
            <a:r>
              <a:rPr lang="en-US" sz="1400" dirty="0" err="1"/>
              <a:t>Trattner</a:t>
            </a:r>
            <a:r>
              <a:rPr lang="en-US" sz="1400" dirty="0"/>
              <a:t>, D. (n.d.). </a:t>
            </a:r>
            <a:r>
              <a:rPr lang="en-US" sz="1400" i="1" dirty="0"/>
              <a:t>Colonial architecture. </a:t>
            </a:r>
            <a:r>
              <a:rPr lang="en-US" sz="1400" dirty="0"/>
              <a:t>HGTV. </a:t>
            </a:r>
            <a:r>
              <a:rPr lang="en-US" sz="1400" dirty="0">
                <a:hlinkClick r:id="rId9"/>
              </a:rPr>
              <a:t>https://www.hgtv.com/design/decorating/design-101/colonial-architecture</a:t>
            </a:r>
            <a:br>
              <a:rPr lang="en-US" sz="1400" dirty="0"/>
            </a:br>
            <a:br>
              <a:rPr lang="en-US" sz="1400" dirty="0"/>
            </a:br>
            <a:r>
              <a:rPr lang="en-US" sz="1400" i="1" dirty="0"/>
              <a:t> </a:t>
            </a:r>
            <a:br>
              <a:rPr lang="en-US" sz="1200" i="1" dirty="0"/>
            </a:br>
            <a:br>
              <a:rPr lang="en-US" sz="1200" dirty="0"/>
            </a:br>
            <a:br>
              <a:rPr lang="en-US" sz="1200" dirty="0"/>
            </a:br>
            <a:br>
              <a:rPr lang="en-US" sz="1200" dirty="0"/>
            </a:br>
            <a:br>
              <a:rPr lang="en-US" sz="2400" dirty="0"/>
            </a:br>
            <a:br>
              <a:rPr lang="en-US" sz="2400" dirty="0"/>
            </a:b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5612" y="177006"/>
            <a:ext cx="7008574" cy="611187"/>
          </a:xfrm>
        </p:spPr>
        <p:txBody>
          <a:bodyPr/>
          <a:lstStyle/>
          <a:p>
            <a:r>
              <a:rPr lang="en-US" b="1" dirty="0"/>
              <a:t>Citations: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77AEFBB-3E0C-4A8A-A0F7-8ED865070D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49063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697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570">
        <p:fade/>
      </p:transition>
    </mc:Choice>
    <mc:Fallback>
      <p:transition spd="med" advTm="357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141412" y="228600"/>
            <a:ext cx="10157354" cy="16002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b="1" dirty="0"/>
              <a:t>Patrick County Branch Library </a:t>
            </a:r>
            <a:br>
              <a:rPr lang="en-US" dirty="0"/>
            </a:br>
            <a:r>
              <a:rPr lang="en-US" sz="3100" dirty="0"/>
              <a:t>116 West Blue Ridge Street</a:t>
            </a:r>
            <a:br>
              <a:rPr lang="en-US" sz="3100" dirty="0"/>
            </a:br>
            <a:r>
              <a:rPr lang="en-US" sz="3100" dirty="0"/>
              <a:t>Stuart, Virginia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FB677F-AFCA-4681-8832-BC84CF8D83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012" y="2286000"/>
            <a:ext cx="5154679" cy="38660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866E5A4-35F7-4DAD-82EE-FEC2EFC1AF51}"/>
              </a:ext>
            </a:extLst>
          </p:cNvPr>
          <p:cNvSpPr txBox="1"/>
          <p:nvPr/>
        </p:nvSpPr>
        <p:spPr>
          <a:xfrm>
            <a:off x="7999412" y="6019800"/>
            <a:ext cx="2362200" cy="769441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NOW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19C967-9DC4-4FBF-B252-3C7FF7B3E8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33" y="2305050"/>
            <a:ext cx="5129280" cy="38469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63F924A-F196-4FC3-A070-834ECDA86670}"/>
              </a:ext>
            </a:extLst>
          </p:cNvPr>
          <p:cNvSpPr txBox="1"/>
          <p:nvPr/>
        </p:nvSpPr>
        <p:spPr>
          <a:xfrm>
            <a:off x="2120073" y="5943600"/>
            <a:ext cx="2362200" cy="769441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THEN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A262757-CD62-4B19-B7D1-0F5FF4A8CA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49063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182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9753">
        <p:fade/>
      </p:transition>
    </mc:Choice>
    <mc:Fallback>
      <p:transition spd="med" advTm="8975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228600"/>
            <a:ext cx="10157354" cy="1397000"/>
          </a:xfrm>
        </p:spPr>
        <p:txBody>
          <a:bodyPr>
            <a:normAutofit/>
          </a:bodyPr>
          <a:lstStyle/>
          <a:p>
            <a:r>
              <a:rPr lang="en-US" sz="6000" b="1" dirty="0"/>
              <a:t>The Building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F8B64DF-3C54-4F06-86DA-B35022BAD0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12" y="1632258"/>
            <a:ext cx="3004907" cy="4006542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57499D3-8515-4D1C-BBDD-AD9C4E977C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344" y="1632258"/>
            <a:ext cx="4978400" cy="44770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477263A-06F2-4468-8968-8F310D019F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369" y="1632258"/>
            <a:ext cx="2947385" cy="400654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4147AB9-8E27-4073-88D0-BF9E87C1EE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49063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891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7011">
        <p:fade/>
      </p:transition>
    </mc:Choice>
    <mc:Fallback>
      <p:transition spd="med" advTm="2701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228600"/>
            <a:ext cx="10157354" cy="1397000"/>
          </a:xfrm>
        </p:spPr>
        <p:txBody>
          <a:bodyPr>
            <a:normAutofit/>
          </a:bodyPr>
          <a:lstStyle/>
          <a:p>
            <a:r>
              <a:rPr lang="en-US" sz="6000" b="1" dirty="0"/>
              <a:t>Location</a:t>
            </a:r>
          </a:p>
        </p:txBody>
      </p:sp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2913BD58-BA38-4CCF-86DF-FF6DFBA9CD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2" y="2514600"/>
            <a:ext cx="4377267" cy="3282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C16314D-1959-4AE8-AAB7-0AF53071D99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986" y="2455292"/>
            <a:ext cx="4495800" cy="3371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4663E89-0565-42E1-8A8B-221D078BDB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49063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619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0809">
        <p:fade/>
      </p:transition>
    </mc:Choice>
    <mc:Fallback>
      <p:transition spd="med" advTm="2080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228600"/>
            <a:ext cx="10157354" cy="1397000"/>
          </a:xfrm>
        </p:spPr>
        <p:txBody>
          <a:bodyPr>
            <a:normAutofit/>
          </a:bodyPr>
          <a:lstStyle/>
          <a:p>
            <a:r>
              <a:rPr lang="en-US" sz="6000" b="1" dirty="0"/>
              <a:t>Location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8D664A1-1068-42BB-97C4-B238BDCFFC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2" y="1905000"/>
            <a:ext cx="3352800" cy="4470400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D1A8F07-C5E7-44C0-AFAF-21207D44ADF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012" y="1905000"/>
            <a:ext cx="3352800" cy="4470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193DA78-4AC4-466E-8C1A-6BD777B8529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814" y="1905000"/>
            <a:ext cx="3327832" cy="44704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5363D17-5AD8-4DE0-8DF0-FA640BF555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49063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90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5640">
        <p:fade/>
      </p:transition>
    </mc:Choice>
    <mc:Fallback>
      <p:transition spd="med" advTm="256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12" y="304800"/>
            <a:ext cx="10092621" cy="1513890"/>
          </a:xfrm>
        </p:spPr>
        <p:txBody>
          <a:bodyPr>
            <a:normAutofit fontScale="90000"/>
          </a:bodyPr>
          <a:lstStyle/>
          <a:p>
            <a:r>
              <a:rPr lang="en-US" sz="6000" b="1" dirty="0"/>
              <a:t>Recreation Area </a:t>
            </a:r>
            <a:br>
              <a:rPr lang="en-US" sz="6000" b="1" dirty="0"/>
            </a:br>
            <a:r>
              <a:rPr lang="en-US" sz="6000" b="1" dirty="0"/>
              <a:t>Dehart Park, Pool, &amp; Trail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8CA8CF6-5F19-4B5A-8949-822D73B94D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612" y="2057400"/>
            <a:ext cx="6248400" cy="4011319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30E58DD-8B4D-4713-8AD0-5470D19CBA4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945" y="2059619"/>
            <a:ext cx="5345467" cy="40091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2F95950-1F3D-4424-BAAA-DCF0DE7358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49063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509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5735">
        <p:fade/>
      </p:transition>
    </mc:Choice>
    <mc:Fallback>
      <p:transition spd="med" advTm="2573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4B4D652-3744-4652-849F-55C36947E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/>
              <a:t>Accessibility</a:t>
            </a:r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32CDA596-A9D3-4821-BE9A-7FEA239721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3" t="6818" b="18182"/>
          <a:stretch/>
        </p:blipFill>
        <p:spPr>
          <a:xfrm>
            <a:off x="608013" y="2209801"/>
            <a:ext cx="3200400" cy="4191000"/>
          </a:xfr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08C70FB-5E98-407C-9A8B-18B4A537E2B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812" y="2216101"/>
            <a:ext cx="3340962" cy="419100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BBB7CFB-0839-48AF-90BE-9AB3F94D9FE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264" y="2209801"/>
            <a:ext cx="3604697" cy="41913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B5E85D4-3A45-4EA2-9161-5A369EB7C55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234" y="2209801"/>
            <a:ext cx="1216278" cy="16764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CC22A38-2782-440D-8FB8-C8F34011C3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49063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16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4275">
        <p:fade/>
      </p:transition>
    </mc:Choice>
    <mc:Fallback>
      <p:transition spd="med" advTm="3427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4B4D652-3744-4652-849F-55C36947E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/>
              <a:t>Signage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0D7AB901-AF87-4B77-8488-0D67C29087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12" y="1641505"/>
            <a:ext cx="3632200" cy="272415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0A9CE5-298F-4BF9-8C52-258AA845CE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288" y="609600"/>
            <a:ext cx="3759200" cy="2819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B61087A-F141-4B7A-97E4-B6FA6B7EEF8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81" y="4533960"/>
            <a:ext cx="2967262" cy="21911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EBBE00A-F47B-4996-A53F-9B2655D025A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637" y="1905000"/>
            <a:ext cx="2495550" cy="3327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35AF5C7-6087-490F-93CE-DABF636C015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288" y="3948843"/>
            <a:ext cx="3759200" cy="277622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0754A28-FCF1-4043-8747-5670D89CB0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49063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93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5594">
        <p:fade/>
      </p:transition>
    </mc:Choice>
    <mc:Fallback>
      <p:transition spd="med" advTm="4559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4B4D652-3744-4652-849F-55C36947E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/>
              <a:t>Exterior Services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5F1BFA1B-924C-4949-9D6D-9E231CDECF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612" y="1701800"/>
            <a:ext cx="3352800" cy="44704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71F6EC-BD5C-4632-83C1-2FE4C197530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212" y="1701800"/>
            <a:ext cx="3240088" cy="43201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310696-BCCF-418D-A187-BFC69E0DFAD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12" y="2362200"/>
            <a:ext cx="3581400" cy="268605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477A233-CA60-4394-B7E8-C0BF5928D6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49063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828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6719">
        <p:fade/>
      </p:transition>
    </mc:Choice>
    <mc:Fallback>
      <p:transition spd="med" advTm="1671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ooks 16x9">
  <a:themeElements>
    <a:clrScheme name="Books_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2787940.potx" id="{9A4E33EC-D715-440E-9062-8AFA4CC9E341}" vid="{0DFBCB81-4ACA-49F1-BA1C-2B43B27F1FC4}"/>
    </a:ext>
  </a:extLst>
</a:theme>
</file>

<file path=ppt/theme/theme2.xml><?xml version="1.0" encoding="utf-8"?>
<a:theme xmlns:a="http://schemas.openxmlformats.org/drawingml/2006/main" name="Office Theme">
  <a:themeElements>
    <a:clrScheme name="Books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Books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Blue bookstack presentation (widescreen)</Template>
  <TotalTime>631</TotalTime>
  <Words>311</Words>
  <Application>Microsoft Office PowerPoint</Application>
  <PresentationFormat>Custom</PresentationFormat>
  <Paragraphs>39</Paragraphs>
  <Slides>16</Slides>
  <Notes>16</Notes>
  <HiddenSlides>0</HiddenSlides>
  <MMClips>16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Arial</vt:lpstr>
      <vt:lpstr>Century Gothic</vt:lpstr>
      <vt:lpstr>Books 16x9</vt:lpstr>
      <vt:lpstr> An Exterior Exploration   </vt:lpstr>
      <vt:lpstr>Patrick County Branch Library  116 West Blue Ridge Street Stuart, Virginia</vt:lpstr>
      <vt:lpstr>The Building</vt:lpstr>
      <vt:lpstr>Location</vt:lpstr>
      <vt:lpstr>Location</vt:lpstr>
      <vt:lpstr>Recreation Area  Dehart Park, Pool, &amp; Trail</vt:lpstr>
      <vt:lpstr>Accessibility</vt:lpstr>
      <vt:lpstr>Signage</vt:lpstr>
      <vt:lpstr>Exterior Services</vt:lpstr>
      <vt:lpstr>Books on Wheels</vt:lpstr>
      <vt:lpstr>Outdoor Enjoyment</vt:lpstr>
      <vt:lpstr>More Outdoor Enjoyment</vt:lpstr>
      <vt:lpstr>Virginia is for Library Lovers</vt:lpstr>
      <vt:lpstr>Special Features </vt:lpstr>
      <vt:lpstr>PowerPoint Presentation</vt:lpstr>
      <vt:lpstr>Lesneski, T. (August 3, 2016). Why outdoor spaces are essential for the 21st-century library. Demco Interiors. https://www.demcointeriors.com/blog/why-outdoor-spaces-are-essential-for-the-21st-century-library/   Mathews, Brian and Soistmann, Leigh Ann. (September 30, 2020). Encoding space: Shaping learning environments that unlock human potential. American Libraries. https://americanlibrariesmagazine.org/2020/09/01/encoding-space-library-design/.   Rubin, R. E. and Rubin, R. G. (2020). Foundations of library and information science (5th ed.).   Blue ridge regional library. (2012). Patrick county branch library. Retrieved October 14, 2021,from https://www.brrl.lib.va.us/branch.php?id=4.   Patrick County Virginia history.  (2021). Patrick county historical society and museum. Retrieved October 14, 2021, from https://patcovahistory.org/.   Trattner, D. (n.d.). Colonial architecture. HGTV. https://www.hgtv.com/design/decorating/design-101/colonial-architecture     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 Exterior Exploration  Library Visit #2</dc:title>
  <dc:creator>Amy Vernon</dc:creator>
  <cp:lastModifiedBy>Amy Vernon</cp:lastModifiedBy>
  <cp:revision>29</cp:revision>
  <cp:lastPrinted>2021-10-14T21:16:20Z</cp:lastPrinted>
  <dcterms:created xsi:type="dcterms:W3CDTF">2021-10-13T16:07:01Z</dcterms:created>
  <dcterms:modified xsi:type="dcterms:W3CDTF">2021-10-18T00:37:05Z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CampaignTags">
    <vt:lpwstr/>
  </property>
  <property fmtid="{D5CDD505-2E9C-101B-9397-08002B2CF9AE}" pid="7" name="ScenarioTags">
    <vt:lpwstr/>
  </property>
</Properties>
</file>