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ioij4rg8afXGZmCjAqMzoMg0h2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a68ab716fd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a68ab716fd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>
  <p:cSld name="仅标题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副标题" type="twoTxTwoObj">
  <p:cSld name="TWO_OBJECTS_WITH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版式">
  <p:cSld name="仅标题版式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" descr="A graphic of a smart city&#10;&#10;AI-generated content may be incorrect.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2438400" y="685800"/>
            <a:ext cx="6986592" cy="524629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"/>
          <p:cNvSpPr txBox="1"/>
          <p:nvPr/>
        </p:nvSpPr>
        <p:spPr>
          <a:xfrm>
            <a:off x="2667000" y="1371600"/>
            <a:ext cx="6318885" cy="363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Cybersecurity in Smart Cities</a:t>
            </a:r>
            <a:endParaRPr sz="1100" b="0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"/>
          <p:cNvSpPr/>
          <p:nvPr/>
        </p:nvSpPr>
        <p:spPr>
          <a:xfrm>
            <a:off x="10795000" y="6540500"/>
            <a:ext cx="1270000" cy="1905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0"/>
          <p:cNvSpPr txBox="1"/>
          <p:nvPr/>
        </p:nvSpPr>
        <p:spPr>
          <a:xfrm>
            <a:off x="660400" y="3807460"/>
            <a:ext cx="4895850" cy="50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50" tIns="46975" rIns="90150" bIns="46975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FF00"/>
                </a:solidFill>
              </a:rPr>
              <a:t>Addressing </a:t>
            </a:r>
            <a:r>
              <a:rPr lang="en-US" sz="2000" b="1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Evolving Threats</a:t>
            </a:r>
            <a:endParaRPr sz="11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0"/>
          <p:cNvSpPr/>
          <p:nvPr/>
        </p:nvSpPr>
        <p:spPr>
          <a:xfrm>
            <a:off x="660400" y="4315460"/>
            <a:ext cx="4896000" cy="186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50" tIns="46975" rIns="90150" bIns="46975" anchor="t" anchorCtr="0">
            <a:norm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rgbClr val="FFFF00"/>
                </a:solidFill>
              </a:rPr>
              <a:t>Being prepared</a:t>
            </a:r>
            <a:r>
              <a:rPr lang="en-US" sz="1500" b="0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for new </a:t>
            </a:r>
            <a:r>
              <a:rPr lang="en-US" sz="1500" dirty="0">
                <a:solidFill>
                  <a:srgbClr val="FFFF00"/>
                </a:solidFill>
              </a:rPr>
              <a:t>types </a:t>
            </a:r>
            <a:r>
              <a:rPr lang="en-US" sz="1500" b="0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of cyber threats that target smart city systems is vital. We need constant innovation and to always be ready for the next threat.</a:t>
            </a:r>
            <a:endParaRPr dirty="0"/>
          </a:p>
        </p:txBody>
      </p:sp>
      <p:sp>
        <p:nvSpPr>
          <p:cNvPr id="113" name="Google Shape;113;p10"/>
          <p:cNvSpPr txBox="1"/>
          <p:nvPr/>
        </p:nvSpPr>
        <p:spPr>
          <a:xfrm>
            <a:off x="6647815" y="3807460"/>
            <a:ext cx="4895850" cy="50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50" tIns="46975" rIns="90150" bIns="46975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Staying Ahead of Cyber Threats</a:t>
            </a:r>
            <a:endParaRPr sz="11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0"/>
          <p:cNvSpPr/>
          <p:nvPr/>
        </p:nvSpPr>
        <p:spPr>
          <a:xfrm>
            <a:off x="6647815" y="4315460"/>
            <a:ext cx="4896000" cy="186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50" tIns="46975" rIns="90150" bIns="46975" anchor="t" anchorCtr="0">
            <a:norm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Mak</a:t>
            </a:r>
            <a:r>
              <a:rPr lang="en-US" sz="1500" dirty="0">
                <a:solidFill>
                  <a:srgbClr val="FFFF00"/>
                </a:solidFill>
              </a:rPr>
              <a:t>ing</a:t>
            </a:r>
            <a:r>
              <a:rPr lang="en-US" sz="1500" b="0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cybersecurity part of the culture</a:t>
            </a:r>
            <a:r>
              <a:rPr lang="en-US" sz="1500" dirty="0">
                <a:solidFill>
                  <a:srgbClr val="FFFF00"/>
                </a:solidFill>
              </a:rPr>
              <a:t> and k</a:t>
            </a:r>
            <a:r>
              <a:rPr lang="en-US" sz="1500" b="0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eeping the conversation going </a:t>
            </a:r>
            <a:r>
              <a:rPr lang="en-US" sz="1500" dirty="0">
                <a:solidFill>
                  <a:srgbClr val="FFFF00"/>
                </a:solidFill>
              </a:rPr>
              <a:t>about cyber threats to the smart cities can help us stay one step ahead.</a:t>
            </a:r>
            <a:r>
              <a:rPr lang="en-US" sz="1500" b="0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Make sure to share what you learn and stay current. </a:t>
            </a:r>
            <a:endParaRPr dirty="0"/>
          </a:p>
        </p:txBody>
      </p:sp>
      <p:sp>
        <p:nvSpPr>
          <p:cNvPr id="115" name="Google Shape;115;p10"/>
          <p:cNvSpPr txBox="1"/>
          <p:nvPr/>
        </p:nvSpPr>
        <p:spPr>
          <a:xfrm>
            <a:off x="781050" y="319405"/>
            <a:ext cx="10800000" cy="72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50" tIns="46975" rIns="90150" bIns="46975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Addressing Future Challenges in Smart Cities</a:t>
            </a:r>
            <a:endParaRPr sz="11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10" descr="A screenshot of a computer generated image of a city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9836" y="985037"/>
            <a:ext cx="6922811" cy="2876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1D242B-78BE-EAAE-08C1-4AB31B035E85}"/>
              </a:ext>
            </a:extLst>
          </p:cNvPr>
          <p:cNvSpPr txBox="1"/>
          <p:nvPr/>
        </p:nvSpPr>
        <p:spPr>
          <a:xfrm>
            <a:off x="3614057" y="2661557"/>
            <a:ext cx="496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FF00"/>
                </a:solidFill>
              </a:rPr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/>
          <p:nvPr/>
        </p:nvSpPr>
        <p:spPr>
          <a:xfrm>
            <a:off x="685165" y="1831975"/>
            <a:ext cx="5594985" cy="19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50" tIns="46975" rIns="90150" bIns="46975" anchor="t" anchorCtr="0">
            <a:norm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"/>
          <p:cNvSpPr txBox="1"/>
          <p:nvPr/>
        </p:nvSpPr>
        <p:spPr>
          <a:xfrm>
            <a:off x="685165" y="1292225"/>
            <a:ext cx="5594985" cy="53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50" tIns="46975" rIns="90150" bIns="46975" anchor="ctr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What is a Smart City?</a:t>
            </a:r>
            <a:endParaRPr sz="1100" b="0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"/>
          <p:cNvSpPr txBox="1"/>
          <p:nvPr/>
        </p:nvSpPr>
        <p:spPr>
          <a:xfrm>
            <a:off x="685165" y="4518660"/>
            <a:ext cx="5594985" cy="19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50" tIns="46975" rIns="90150" bIns="46975" anchor="t" anchorCtr="0">
            <a:norm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2"/>
          <p:cNvSpPr txBox="1"/>
          <p:nvPr/>
        </p:nvSpPr>
        <p:spPr>
          <a:xfrm>
            <a:off x="685171" y="3429007"/>
            <a:ext cx="55950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50" tIns="46975" rIns="90150" bIns="46975" anchor="ctr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Key Features of Smart Cities</a:t>
            </a:r>
            <a:endParaRPr sz="1100" b="0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"/>
          <p:cNvSpPr txBox="1"/>
          <p:nvPr/>
        </p:nvSpPr>
        <p:spPr>
          <a:xfrm>
            <a:off x="675333" y="301231"/>
            <a:ext cx="5848350" cy="72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50" tIns="46975" rIns="90150" bIns="46975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Defining Smart Cities</a:t>
            </a:r>
            <a:endParaRPr sz="1100" b="0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Google Shape;27;p2" descr="A diagram of a cit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34200" y="863577"/>
            <a:ext cx="5039740" cy="426021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"/>
          <p:cNvSpPr txBox="1"/>
          <p:nvPr/>
        </p:nvSpPr>
        <p:spPr>
          <a:xfrm>
            <a:off x="685165" y="1996717"/>
            <a:ext cx="60987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FF00"/>
                </a:solidFill>
              </a:rPr>
              <a:t>S</a:t>
            </a:r>
            <a:r>
              <a:rPr lang="en-US" sz="1800" b="0" i="0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mart cit</a:t>
            </a:r>
            <a:r>
              <a:rPr lang="en-US" sz="1800" dirty="0">
                <a:solidFill>
                  <a:srgbClr val="FFFF00"/>
                </a:solidFill>
              </a:rPr>
              <a:t>ies</a:t>
            </a:r>
            <a:r>
              <a:rPr lang="en-US" sz="1800" b="0" i="0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>
                <a:solidFill>
                  <a:srgbClr val="FFFF00"/>
                </a:solidFill>
              </a:rPr>
              <a:t>incorporate </a:t>
            </a:r>
            <a:r>
              <a:rPr lang="en-US" sz="1800" b="0" i="0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technology and data into daily life. It upgrades transportation, energy, and public safety by connecting to systems that </a:t>
            </a:r>
            <a:r>
              <a:rPr lang="en-US" sz="1800" dirty="0">
                <a:solidFill>
                  <a:srgbClr val="FFFF00"/>
                </a:solidFill>
              </a:rPr>
              <a:t>interact with</a:t>
            </a:r>
            <a:r>
              <a:rPr lang="en-US" sz="1800" b="0" i="0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each other. </a:t>
            </a:r>
            <a:endParaRPr dirty="0"/>
          </a:p>
        </p:txBody>
      </p:sp>
      <p:sp>
        <p:nvSpPr>
          <p:cNvPr id="29" name="Google Shape;29;p2"/>
          <p:cNvSpPr txBox="1"/>
          <p:nvPr/>
        </p:nvSpPr>
        <p:spPr>
          <a:xfrm>
            <a:off x="685165" y="4074359"/>
            <a:ext cx="6098700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IoT devices </a:t>
            </a:r>
            <a:r>
              <a:rPr lang="en-US" sz="1800" dirty="0">
                <a:solidFill>
                  <a:srgbClr val="FFFF00"/>
                </a:solidFill>
              </a:rPr>
              <a:t>are found on </a:t>
            </a:r>
            <a:r>
              <a:rPr lang="en-US" sz="18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sensors </a:t>
            </a:r>
            <a:r>
              <a:rPr lang="en-US" sz="1800" dirty="0">
                <a:solidFill>
                  <a:srgbClr val="FFFF00"/>
                </a:solidFill>
              </a:rPr>
              <a:t>of </a:t>
            </a:r>
            <a:r>
              <a:rPr lang="en-US" sz="18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streetlights, data streaming </a:t>
            </a:r>
            <a:r>
              <a:rPr lang="en-US" sz="1800" dirty="0">
                <a:solidFill>
                  <a:srgbClr val="FFFF00"/>
                </a:solidFill>
              </a:rPr>
              <a:t>on </a:t>
            </a:r>
            <a:r>
              <a:rPr lang="en-US" sz="18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buses, and </a:t>
            </a:r>
            <a:r>
              <a:rPr lang="en-US" sz="1800" dirty="0">
                <a:solidFill>
                  <a:srgbClr val="FFFF00"/>
                </a:solidFill>
              </a:rPr>
              <a:t>tracks energy use</a:t>
            </a:r>
            <a:r>
              <a:rPr lang="en-US" sz="18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minute by minute.  Data analytics </a:t>
            </a:r>
            <a:r>
              <a:rPr lang="en-US" sz="1800" dirty="0">
                <a:solidFill>
                  <a:srgbClr val="FFFF00"/>
                </a:solidFill>
              </a:rPr>
              <a:t>combine</a:t>
            </a:r>
            <a:r>
              <a:rPr lang="en-US" sz="18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this information </a:t>
            </a:r>
            <a:r>
              <a:rPr lang="en-US" sz="1800" dirty="0">
                <a:solidFill>
                  <a:srgbClr val="FFFF00"/>
                </a:solidFill>
              </a:rPr>
              <a:t>as a guide, and with interconnected</a:t>
            </a:r>
            <a:r>
              <a:rPr lang="en-US" sz="18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infrastructures, cities </a:t>
            </a:r>
            <a:r>
              <a:rPr lang="en-US" sz="1800" dirty="0">
                <a:solidFill>
                  <a:srgbClr val="FFFF00"/>
                </a:solidFill>
              </a:rPr>
              <a:t>function</a:t>
            </a:r>
            <a:r>
              <a:rPr lang="en-US" sz="18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efficiently </a:t>
            </a:r>
            <a:r>
              <a:rPr lang="en-US" sz="1800" dirty="0">
                <a:solidFill>
                  <a:srgbClr val="FFFF00"/>
                </a:solidFill>
              </a:rPr>
              <a:t>and</a:t>
            </a:r>
            <a:r>
              <a:rPr lang="en-US" sz="18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become</a:t>
            </a:r>
            <a:r>
              <a:rPr lang="en-US" sz="1800" dirty="0">
                <a:solidFill>
                  <a:srgbClr val="FFFF00"/>
                </a:solidFill>
              </a:rPr>
              <a:t> </a:t>
            </a:r>
            <a:r>
              <a:rPr lang="en-US" sz="18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sustainable </a:t>
            </a:r>
            <a:r>
              <a:rPr lang="en-US" sz="1800" dirty="0">
                <a:solidFill>
                  <a:srgbClr val="FFFF00"/>
                </a:solidFill>
              </a:rPr>
              <a:t>for </a:t>
            </a:r>
            <a:r>
              <a:rPr lang="en-US" sz="18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people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"/>
          <p:cNvSpPr txBox="1"/>
          <p:nvPr/>
        </p:nvSpPr>
        <p:spPr>
          <a:xfrm>
            <a:off x="8563610" y="2960370"/>
            <a:ext cx="838200" cy="67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50" tIns="46975" rIns="90150" bIns="46975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 txBox="1"/>
          <p:nvPr/>
        </p:nvSpPr>
        <p:spPr>
          <a:xfrm>
            <a:off x="775970" y="3756660"/>
            <a:ext cx="4896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50" tIns="46975" rIns="90150" bIns="46975" anchor="b" anchorCtr="0">
            <a:norm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The Growing Threat in Smart Cities</a:t>
            </a:r>
            <a:endParaRPr sz="11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775970" y="4321810"/>
            <a:ext cx="4896000" cy="186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50" tIns="46975" rIns="90150" bIns="46975" anchor="t" anchorCtr="0">
            <a:norm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"/>
          <p:cNvSpPr txBox="1"/>
          <p:nvPr/>
        </p:nvSpPr>
        <p:spPr>
          <a:xfrm>
            <a:off x="6601450" y="3764801"/>
            <a:ext cx="46140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50" tIns="46975" rIns="90150" bIns="46975" anchor="b" anchorCtr="0">
            <a:norm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Why Cybersecurity Matters in Smart Cities</a:t>
            </a:r>
            <a:endParaRPr sz="11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6601460" y="4321810"/>
            <a:ext cx="4896000" cy="186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50" tIns="46975" rIns="90150" bIns="46975" anchor="t" anchorCtr="0">
            <a:norm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 txBox="1"/>
          <p:nvPr/>
        </p:nvSpPr>
        <p:spPr>
          <a:xfrm>
            <a:off x="781050" y="319405"/>
            <a:ext cx="10800000" cy="72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50" tIns="46975" rIns="90150" bIns="46975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Cybersecurity in the Urban Landscape</a:t>
            </a:r>
            <a:endParaRPr sz="11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40;p3" descr="A city with a lock and a city skyline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5970" y="1039496"/>
            <a:ext cx="10439400" cy="2553698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3"/>
          <p:cNvSpPr txBox="1"/>
          <p:nvPr/>
        </p:nvSpPr>
        <p:spPr>
          <a:xfrm>
            <a:off x="694540" y="4382503"/>
            <a:ext cx="4977300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As smart cities infrastructure </a:t>
            </a:r>
            <a:r>
              <a:rPr lang="en-US" sz="1800" dirty="0">
                <a:solidFill>
                  <a:srgbClr val="FFFF00"/>
                </a:solidFill>
              </a:rPr>
              <a:t>expands</a:t>
            </a:r>
            <a:r>
              <a:rPr lang="en-US" sz="18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US" sz="1800" dirty="0">
                <a:solidFill>
                  <a:srgbClr val="FFFF00"/>
                </a:solidFill>
              </a:rPr>
              <a:t> weak spots continue to increase they cybersecurity risks.  Since everyone and everything is connected, this allows </a:t>
            </a:r>
            <a:r>
              <a:rPr lang="en-US" sz="18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hackers</a:t>
            </a:r>
            <a:r>
              <a:rPr lang="en-US" sz="1800" dirty="0">
                <a:solidFill>
                  <a:srgbClr val="FFFF00"/>
                </a:solidFill>
              </a:rPr>
              <a:t> to find </a:t>
            </a:r>
            <a:r>
              <a:rPr lang="en-US" sz="18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more ways in</a:t>
            </a:r>
            <a:r>
              <a:rPr lang="en-US" sz="1800" dirty="0">
                <a:solidFill>
                  <a:srgbClr val="FFFF00"/>
                </a:solidFill>
              </a:rPr>
              <a:t>to systems.  </a:t>
            </a:r>
            <a:endParaRPr dirty="0"/>
          </a:p>
        </p:txBody>
      </p:sp>
      <p:sp>
        <p:nvSpPr>
          <p:cNvPr id="42" name="Google Shape;42;p3"/>
          <p:cNvSpPr txBox="1"/>
          <p:nvPr/>
        </p:nvSpPr>
        <p:spPr>
          <a:xfrm>
            <a:off x="6601460" y="4615898"/>
            <a:ext cx="48960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FF00"/>
                </a:solidFill>
              </a:rPr>
              <a:t>Cybersecurity keeps </a:t>
            </a:r>
            <a:r>
              <a:rPr lang="en-US" sz="18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data, systems, and people safe. A single breach can shut things down, it</a:t>
            </a:r>
            <a:r>
              <a:rPr lang="en-US" sz="1800" dirty="0">
                <a:solidFill>
                  <a:srgbClr val="FFFF00"/>
                </a:solidFill>
              </a:rPr>
              <a:t>’s expensive</a:t>
            </a:r>
            <a:r>
              <a:rPr lang="en-US" sz="18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, threatens safety, and shakes people’s trust in the </a:t>
            </a:r>
            <a:r>
              <a:rPr lang="en-US" sz="1800" dirty="0">
                <a:solidFill>
                  <a:srgbClr val="FFFF00"/>
                </a:solidFill>
              </a:rPr>
              <a:t>system</a:t>
            </a:r>
            <a:r>
              <a:rPr lang="en-US" sz="18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 txBox="1"/>
          <p:nvPr/>
        </p:nvSpPr>
        <p:spPr>
          <a:xfrm>
            <a:off x="5739130" y="1586865"/>
            <a:ext cx="5689600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50" tIns="46975" rIns="90150" bIns="46975" anchor="b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Internet of Things (IoT)</a:t>
            </a:r>
            <a:endParaRPr sz="11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4"/>
          <p:cNvSpPr/>
          <p:nvPr/>
        </p:nvSpPr>
        <p:spPr>
          <a:xfrm>
            <a:off x="5739175" y="2138500"/>
            <a:ext cx="5689500" cy="12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50" tIns="46975" rIns="90150" bIns="46975" anchor="t" anchorCtr="0">
            <a:normAutofit lnSpcReduction="10000"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IoT sensors gather and send </a:t>
            </a:r>
            <a:r>
              <a:rPr lang="en-US" sz="1700" dirty="0">
                <a:solidFill>
                  <a:srgbClr val="FFFF00"/>
                </a:solidFill>
              </a:rPr>
              <a:t>data</a:t>
            </a:r>
            <a:r>
              <a:rPr lang="en-US" sz="1700" b="0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out</a:t>
            </a:r>
            <a:r>
              <a:rPr lang="en-US" sz="1700" dirty="0">
                <a:solidFill>
                  <a:srgbClr val="FFFF00"/>
                </a:solidFill>
              </a:rPr>
              <a:t> to allow </a:t>
            </a:r>
            <a:r>
              <a:rPr lang="en-US" sz="1700" b="0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system</a:t>
            </a:r>
            <a:r>
              <a:rPr lang="en-US" sz="1700" dirty="0">
                <a:solidFill>
                  <a:srgbClr val="FFFF00"/>
                </a:solidFill>
              </a:rPr>
              <a:t> monitoring and control</a:t>
            </a:r>
            <a:r>
              <a:rPr lang="en-US" sz="1700" b="0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. Having security and</a:t>
            </a:r>
            <a:r>
              <a:rPr lang="en-US" sz="1700" dirty="0">
                <a:solidFill>
                  <a:srgbClr val="FFFF00"/>
                </a:solidFill>
              </a:rPr>
              <a:t> </a:t>
            </a:r>
            <a:r>
              <a:rPr lang="en-US" sz="1700" b="0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data priva</a:t>
            </a:r>
            <a:r>
              <a:rPr lang="en-US" sz="1700" dirty="0">
                <a:solidFill>
                  <a:srgbClr val="FFFF00"/>
                </a:solidFill>
              </a:rPr>
              <a:t>cy for these devices can be a challenge.</a:t>
            </a:r>
            <a:endParaRPr sz="1600" dirty="0"/>
          </a:p>
        </p:txBody>
      </p:sp>
      <p:sp>
        <p:nvSpPr>
          <p:cNvPr id="49" name="Google Shape;49;p4"/>
          <p:cNvSpPr txBox="1"/>
          <p:nvPr/>
        </p:nvSpPr>
        <p:spPr>
          <a:xfrm>
            <a:off x="5739180" y="3728500"/>
            <a:ext cx="56895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50" tIns="46975" rIns="90150" bIns="46975" anchor="b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Data Analytics and Cloud Computing</a:t>
            </a:r>
            <a:endParaRPr sz="11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4"/>
          <p:cNvSpPr/>
          <p:nvPr/>
        </p:nvSpPr>
        <p:spPr>
          <a:xfrm>
            <a:off x="5739125" y="4271200"/>
            <a:ext cx="5689500" cy="17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50" tIns="46975" rIns="90150" bIns="46975" anchor="t" anchorCtr="0">
            <a:norm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Data analytics </a:t>
            </a:r>
            <a:r>
              <a:rPr lang="en-US" sz="1700" dirty="0">
                <a:solidFill>
                  <a:srgbClr val="FFFF00"/>
                </a:solidFill>
              </a:rPr>
              <a:t>use</a:t>
            </a:r>
            <a:r>
              <a:rPr lang="en-US" sz="1700" b="0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information </a:t>
            </a:r>
            <a:r>
              <a:rPr lang="en-US" sz="1700" dirty="0">
                <a:solidFill>
                  <a:srgbClr val="FFFF00"/>
                </a:solidFill>
              </a:rPr>
              <a:t>to</a:t>
            </a:r>
            <a:r>
              <a:rPr lang="en-US" sz="1700" b="0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find patterns we can use to make better plans for the cities. Cloud computing </a:t>
            </a:r>
            <a:r>
              <a:rPr lang="en-US" sz="1700" dirty="0">
                <a:solidFill>
                  <a:srgbClr val="FFFF00"/>
                </a:solidFill>
              </a:rPr>
              <a:t>allows us to store and share this data better</a:t>
            </a:r>
            <a:r>
              <a:rPr lang="en-US" sz="1700" b="0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. Still, data breache</a:t>
            </a:r>
            <a:r>
              <a:rPr lang="en-US" sz="1700" dirty="0">
                <a:solidFill>
                  <a:srgbClr val="FFFF00"/>
                </a:solidFill>
              </a:rPr>
              <a:t>s </a:t>
            </a:r>
            <a:r>
              <a:rPr lang="en-US" sz="1700" b="0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or sudden service outages</a:t>
            </a:r>
            <a:r>
              <a:rPr lang="en-US" sz="1700" dirty="0">
                <a:solidFill>
                  <a:srgbClr val="FFFF00"/>
                </a:solidFill>
              </a:rPr>
              <a:t> can happen</a:t>
            </a:r>
            <a:r>
              <a:rPr lang="en-US" sz="1700" b="0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.  </a:t>
            </a:r>
            <a:endParaRPr sz="1600" dirty="0"/>
          </a:p>
        </p:txBody>
      </p:sp>
      <p:sp>
        <p:nvSpPr>
          <p:cNvPr id="51" name="Google Shape;51;p4"/>
          <p:cNvSpPr txBox="1"/>
          <p:nvPr/>
        </p:nvSpPr>
        <p:spPr>
          <a:xfrm>
            <a:off x="781050" y="319405"/>
            <a:ext cx="10800000" cy="72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50" tIns="46975" rIns="90150" bIns="46975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Technologies </a:t>
            </a:r>
            <a:r>
              <a:rPr lang="en-US" sz="32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32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hat Power Smart Cities</a:t>
            </a:r>
            <a:endParaRPr sz="11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" name="Google Shape;52;p4" descr="A diagram of a smart cit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582" y="2018665"/>
            <a:ext cx="5257800" cy="3506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>
            <a:off x="781050" y="2039475"/>
            <a:ext cx="4432500" cy="2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50" tIns="46975" rIns="90150" bIns="46975" anchor="t" anchorCtr="0">
            <a:norm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Hackers often target weak spots like insecure IoT</a:t>
            </a:r>
            <a:r>
              <a:rPr lang="en-US" sz="1800" dirty="0">
                <a:solidFill>
                  <a:srgbClr val="FFFF00"/>
                </a:solidFill>
              </a:rPr>
              <a:t> </a:t>
            </a:r>
            <a:r>
              <a:rPr lang="en-US" sz="1800" b="0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devices, outdated software, and network </a:t>
            </a:r>
            <a:r>
              <a:rPr lang="en-US" sz="1800" dirty="0">
                <a:solidFill>
                  <a:srgbClr val="FFFF00"/>
                </a:solidFill>
              </a:rPr>
              <a:t>vulnerabilities</a:t>
            </a:r>
            <a:r>
              <a:rPr lang="en-US" sz="1800" b="0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. When they break through, they can </a:t>
            </a:r>
            <a:r>
              <a:rPr lang="en-US" sz="1800" dirty="0">
                <a:solidFill>
                  <a:srgbClr val="FFFF00"/>
                </a:solidFill>
              </a:rPr>
              <a:t>take control of a system and do damage</a:t>
            </a:r>
            <a:r>
              <a:rPr lang="en-US" sz="1800" b="0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700" dirty="0"/>
          </a:p>
        </p:txBody>
      </p:sp>
      <p:sp>
        <p:nvSpPr>
          <p:cNvPr id="58" name="Google Shape;58;p5"/>
          <p:cNvSpPr/>
          <p:nvPr/>
        </p:nvSpPr>
        <p:spPr>
          <a:xfrm>
            <a:off x="7480650" y="2039475"/>
            <a:ext cx="3960000" cy="2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50" tIns="46975" rIns="90150" bIns="46975" anchor="t" anchorCtr="0">
            <a:normAutofit lnSpcReduction="10000"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An example of this would be traffic lights getting hacked, surveillance cameras being hijacked, or power grids being attacked. They show just how much damage a single vulnerability can </a:t>
            </a:r>
            <a:r>
              <a:rPr lang="en-US" sz="1800" dirty="0">
                <a:solidFill>
                  <a:srgbClr val="FFFF00"/>
                </a:solidFill>
              </a:rPr>
              <a:t>cause</a:t>
            </a:r>
            <a:r>
              <a:rPr lang="en-US" sz="1800" b="0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700" dirty="0"/>
          </a:p>
        </p:txBody>
      </p:sp>
      <p:sp>
        <p:nvSpPr>
          <p:cNvPr id="59" name="Google Shape;59;p5"/>
          <p:cNvSpPr txBox="1"/>
          <p:nvPr/>
        </p:nvSpPr>
        <p:spPr>
          <a:xfrm>
            <a:off x="781040" y="1427945"/>
            <a:ext cx="3960000" cy="7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50" tIns="46975" rIns="90150" bIns="46975" anchor="t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Weak Points</a:t>
            </a:r>
            <a:endParaRPr sz="11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5"/>
          <p:cNvSpPr txBox="1"/>
          <p:nvPr/>
        </p:nvSpPr>
        <p:spPr>
          <a:xfrm>
            <a:off x="7621045" y="1233745"/>
            <a:ext cx="3960000" cy="7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50" tIns="46975" rIns="90150" bIns="46975" anchor="t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Examples of Vulnerabilities</a:t>
            </a:r>
            <a:endParaRPr sz="11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5"/>
          <p:cNvSpPr txBox="1"/>
          <p:nvPr/>
        </p:nvSpPr>
        <p:spPr>
          <a:xfrm>
            <a:off x="781050" y="319405"/>
            <a:ext cx="10800000" cy="72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50" tIns="46975" rIns="90150" bIns="46975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n-US" sz="32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Vulnerabilities in Smart Cities</a:t>
            </a:r>
            <a:endParaRPr sz="11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5" descr="a yellow sign that says prepare to stop with a traffic light on it (Provided by Tenor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9900" y="4713882"/>
            <a:ext cx="3667750" cy="1801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5" descr="a picture of a security camera with the word picmix written on it (Provided by Tenor)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1375" y="4457475"/>
            <a:ext cx="3258550" cy="260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"/>
          <p:cNvSpPr txBox="1"/>
          <p:nvPr/>
        </p:nvSpPr>
        <p:spPr>
          <a:xfrm>
            <a:off x="781050" y="319405"/>
            <a:ext cx="10800000" cy="72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50" tIns="46975" rIns="90150" bIns="46975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Privacy Concerns and Data Governance</a:t>
            </a:r>
            <a:endParaRPr sz="11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6"/>
          <p:cNvSpPr txBox="1"/>
          <p:nvPr/>
        </p:nvSpPr>
        <p:spPr>
          <a:xfrm>
            <a:off x="781053" y="1296535"/>
            <a:ext cx="48603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50" tIns="46975" rIns="90150" bIns="46975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Citizen Data Collection and Usage</a:t>
            </a:r>
            <a:endParaRPr sz="11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6"/>
          <p:cNvSpPr txBox="1"/>
          <p:nvPr/>
        </p:nvSpPr>
        <p:spPr>
          <a:xfrm>
            <a:off x="781055" y="1883215"/>
            <a:ext cx="4860300" cy="20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50" tIns="46975" rIns="90150" bIns="46975" anchor="t" anchorCtr="0">
            <a:norm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Smart cities systems can collect large amounts of data about people. This creates real </a:t>
            </a:r>
            <a:r>
              <a:rPr lang="en-US" sz="1700" dirty="0">
                <a:solidFill>
                  <a:srgbClr val="FFFF00"/>
                </a:solidFill>
              </a:rPr>
              <a:t>privacy concerns</a:t>
            </a:r>
            <a:r>
              <a:rPr lang="en-US" sz="1700" b="0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like data leaks, constant surveillance, or someone abusing someone's personal information.</a:t>
            </a:r>
            <a:endParaRPr sz="13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6"/>
          <p:cNvSpPr txBox="1"/>
          <p:nvPr/>
        </p:nvSpPr>
        <p:spPr>
          <a:xfrm>
            <a:off x="6866252" y="1343235"/>
            <a:ext cx="48603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50" tIns="46975" rIns="90150" bIns="46975" anchor="ctr" anchorCtr="0">
            <a:normAutofit fontScale="850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Importance of Data Governance and Regulation</a:t>
            </a:r>
            <a:endParaRPr sz="11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6"/>
          <p:cNvSpPr txBox="1"/>
          <p:nvPr/>
        </p:nvSpPr>
        <p:spPr>
          <a:xfrm>
            <a:off x="6866250" y="1973226"/>
            <a:ext cx="4860300" cy="22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50" tIns="46975" rIns="90150" bIns="46975" anchor="t" anchorCtr="0">
            <a:norm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Data regulation is </a:t>
            </a:r>
            <a:r>
              <a:rPr lang="en-US" sz="1600" dirty="0">
                <a:solidFill>
                  <a:srgbClr val="FFFF00"/>
                </a:solidFill>
              </a:rPr>
              <a:t>important </a:t>
            </a:r>
            <a:r>
              <a:rPr lang="en-US" sz="1600" b="0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to </a:t>
            </a:r>
            <a:r>
              <a:rPr lang="en-US" sz="1600" dirty="0">
                <a:solidFill>
                  <a:srgbClr val="FFFF00"/>
                </a:solidFill>
              </a:rPr>
              <a:t>maintain </a:t>
            </a:r>
            <a:r>
              <a:rPr lang="en-US" sz="1600" b="0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privacy and </a:t>
            </a:r>
            <a:r>
              <a:rPr lang="en-US" sz="1600" dirty="0">
                <a:solidFill>
                  <a:srgbClr val="FFFF00"/>
                </a:solidFill>
              </a:rPr>
              <a:t>enforce</a:t>
            </a:r>
            <a:r>
              <a:rPr lang="en-US" sz="1600" b="0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>
                <a:solidFill>
                  <a:srgbClr val="FFFF00"/>
                </a:solidFill>
              </a:rPr>
              <a:t>strict policies</a:t>
            </a:r>
            <a:r>
              <a:rPr lang="en-US" sz="1600" b="0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for managing data. People want to know what’s happening with their information. That’s the only way to build </a:t>
            </a:r>
            <a:r>
              <a:rPr lang="en-US" sz="1600" dirty="0">
                <a:solidFill>
                  <a:srgbClr val="FFFF00"/>
                </a:solidFill>
              </a:rPr>
              <a:t>integrity </a:t>
            </a:r>
            <a:r>
              <a:rPr lang="en-US" sz="1600" b="0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1600" dirty="0">
                <a:solidFill>
                  <a:srgbClr val="FFFF00"/>
                </a:solidFill>
              </a:rPr>
              <a:t>trust for the smart cities systems</a:t>
            </a:r>
            <a:r>
              <a:rPr lang="en-US" sz="1600" b="0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8900" y="3529275"/>
            <a:ext cx="3236725" cy="323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"/>
          <p:cNvSpPr/>
          <p:nvPr/>
        </p:nvSpPr>
        <p:spPr>
          <a:xfrm>
            <a:off x="587919" y="1424713"/>
            <a:ext cx="6374765" cy="585470"/>
          </a:xfrm>
          <a:custGeom>
            <a:avLst/>
            <a:gdLst/>
            <a:ahLst/>
            <a:cxnLst/>
            <a:rect l="l" t="t" r="r" b="b"/>
            <a:pathLst>
              <a:path w="10573" h="1032" extrusionOk="0">
                <a:moveTo>
                  <a:pt x="10573" y="0"/>
                </a:moveTo>
                <a:lnTo>
                  <a:pt x="10573" y="545"/>
                </a:lnTo>
                <a:lnTo>
                  <a:pt x="9607" y="1032"/>
                </a:lnTo>
                <a:lnTo>
                  <a:pt x="0" y="1032"/>
                </a:lnTo>
                <a:lnTo>
                  <a:pt x="0" y="487"/>
                </a:lnTo>
                <a:lnTo>
                  <a:pt x="544" y="9"/>
                </a:lnTo>
                <a:lnTo>
                  <a:pt x="10573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252075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The Ethics of Smart City Technologies</a:t>
            </a:r>
            <a:endParaRPr/>
          </a:p>
        </p:txBody>
      </p:sp>
      <p:sp>
        <p:nvSpPr>
          <p:cNvPr id="79" name="Google Shape;79;p7"/>
          <p:cNvSpPr/>
          <p:nvPr/>
        </p:nvSpPr>
        <p:spPr>
          <a:xfrm>
            <a:off x="535577" y="3964123"/>
            <a:ext cx="6374765" cy="585470"/>
          </a:xfrm>
          <a:custGeom>
            <a:avLst/>
            <a:gdLst/>
            <a:ahLst/>
            <a:cxnLst/>
            <a:rect l="l" t="t" r="r" b="b"/>
            <a:pathLst>
              <a:path w="10573" h="1032" extrusionOk="0">
                <a:moveTo>
                  <a:pt x="10573" y="0"/>
                </a:moveTo>
                <a:lnTo>
                  <a:pt x="10573" y="545"/>
                </a:lnTo>
                <a:lnTo>
                  <a:pt x="9607" y="1032"/>
                </a:lnTo>
                <a:lnTo>
                  <a:pt x="0" y="1032"/>
                </a:lnTo>
                <a:lnTo>
                  <a:pt x="0" y="487"/>
                </a:lnTo>
                <a:lnTo>
                  <a:pt x="544" y="9"/>
                </a:lnTo>
                <a:lnTo>
                  <a:pt x="10573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252075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Ensuring Fairness and Transparency</a:t>
            </a:r>
            <a:endParaRPr/>
          </a:p>
        </p:txBody>
      </p:sp>
      <p:sp>
        <p:nvSpPr>
          <p:cNvPr id="80" name="Google Shape;80;p7"/>
          <p:cNvSpPr txBox="1"/>
          <p:nvPr/>
        </p:nvSpPr>
        <p:spPr>
          <a:xfrm>
            <a:off x="748475" y="2076724"/>
            <a:ext cx="6242700" cy="1646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AI-driven decisions and personal data collection an</a:t>
            </a:r>
            <a:r>
              <a:rPr lang="en-US" sz="1500" dirty="0">
                <a:solidFill>
                  <a:srgbClr val="FFFF00"/>
                </a:solidFill>
              </a:rPr>
              <a:t>d </a:t>
            </a:r>
            <a:r>
              <a:rPr lang="en-US" sz="1500" b="0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use  in smart cities raise some ethical </a:t>
            </a:r>
            <a:r>
              <a:rPr lang="en-US" sz="1500" dirty="0">
                <a:solidFill>
                  <a:srgbClr val="FFFF00"/>
                </a:solidFill>
              </a:rPr>
              <a:t>concerns. </a:t>
            </a:r>
            <a:r>
              <a:rPr lang="en-US" sz="1500" b="0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dirty="0">
                <a:solidFill>
                  <a:srgbClr val="FFFF00"/>
                </a:solidFill>
              </a:rPr>
              <a:t>B</a:t>
            </a:r>
            <a:r>
              <a:rPr lang="en-US" sz="1500" b="0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ias and discrimination can happen and </a:t>
            </a:r>
            <a:r>
              <a:rPr lang="en-US" sz="1500" dirty="0">
                <a:solidFill>
                  <a:srgbClr val="FFFF00"/>
                </a:solidFill>
              </a:rPr>
              <a:t>go un</a:t>
            </a:r>
            <a:r>
              <a:rPr lang="en-US" sz="1500" b="0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notic</a:t>
            </a:r>
            <a:r>
              <a:rPr lang="en-US" sz="1500" dirty="0">
                <a:solidFill>
                  <a:srgbClr val="FFFF00"/>
                </a:solidFill>
              </a:rPr>
              <a:t>ed. This can lead to figuring out who is responsible if the system makes a mistake. </a:t>
            </a:r>
            <a:endParaRPr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7"/>
          <p:cNvSpPr txBox="1"/>
          <p:nvPr/>
        </p:nvSpPr>
        <p:spPr>
          <a:xfrm>
            <a:off x="748487" y="4549598"/>
            <a:ext cx="6242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To create fair systems, we need to </a:t>
            </a:r>
            <a:r>
              <a:rPr lang="en-US" sz="1500" dirty="0">
                <a:solidFill>
                  <a:srgbClr val="FFFF00"/>
                </a:solidFill>
              </a:rPr>
              <a:t>make sure the algorithms are not</a:t>
            </a:r>
            <a:r>
              <a:rPr lang="en-US" sz="1500" b="0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bias. We must be open about how smart city data is processed because it helps build trust with the public.</a:t>
            </a:r>
            <a:endParaRPr sz="11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7"/>
          <p:cNvSpPr txBox="1"/>
          <p:nvPr/>
        </p:nvSpPr>
        <p:spPr>
          <a:xfrm>
            <a:off x="781050" y="319405"/>
            <a:ext cx="10800000" cy="72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50" tIns="46975" rIns="90150" bIns="46975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Ethical Considerations</a:t>
            </a:r>
            <a:endParaRPr sz="11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7" descr="A city with a lake and a park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03050" y="1666816"/>
            <a:ext cx="4848324" cy="3524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5755650" y="1220475"/>
            <a:ext cx="5594975" cy="5376850"/>
            <a:chOff x="9064" y="1742"/>
            <a:chExt cx="8811" cy="8067"/>
          </a:xfrm>
        </p:grpSpPr>
        <p:sp>
          <p:nvSpPr>
            <p:cNvPr id="89" name="Google Shape;89;p8"/>
            <p:cNvSpPr txBox="1"/>
            <p:nvPr/>
          </p:nvSpPr>
          <p:spPr>
            <a:xfrm>
              <a:off x="9064" y="2592"/>
              <a:ext cx="8811" cy="3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150" tIns="46975" rIns="90150" bIns="46975" anchor="t" anchorCtr="0">
              <a:normAutofit/>
            </a:bodyPr>
            <a:lstStyle/>
            <a:p>
              <a:pPr marL="0" marR="0" lvl="0" indent="0" algn="just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dirty="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A good security strategy keeps smart cities safe and</a:t>
              </a:r>
              <a:r>
                <a:rPr lang="en-US" sz="1800" dirty="0">
                  <a:solidFill>
                    <a:srgbClr val="FFFF00"/>
                  </a:solidFill>
                </a:rPr>
                <a:t> </a:t>
              </a:r>
              <a:r>
                <a:rPr lang="en-US" sz="1800" b="0" i="0" u="none" dirty="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brings </a:t>
              </a:r>
              <a:r>
                <a:rPr lang="en-US" sz="1800" dirty="0">
                  <a:solidFill>
                    <a:srgbClr val="FFFF00"/>
                  </a:solidFill>
                </a:rPr>
                <a:t>all the</a:t>
              </a:r>
              <a:r>
                <a:rPr lang="en-US" sz="1800" b="0" i="0" u="none" dirty="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 technologies together. It can also help build strong</a:t>
              </a:r>
              <a:r>
                <a:rPr lang="en-US" sz="1800" dirty="0">
                  <a:solidFill>
                    <a:srgbClr val="FFFF00"/>
                  </a:solidFill>
                </a:rPr>
                <a:t> </a:t>
              </a:r>
              <a:r>
                <a:rPr lang="en-US" sz="1800" b="0" i="0" u="none" dirty="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and organized teams and </a:t>
              </a:r>
              <a:r>
                <a:rPr lang="en-US" sz="1800" dirty="0">
                  <a:solidFill>
                    <a:srgbClr val="FFFF00"/>
                  </a:solidFill>
                </a:rPr>
                <a:t>policies</a:t>
              </a:r>
              <a:r>
                <a:rPr lang="en-US" sz="1800" b="0" i="0" u="none" dirty="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, which work</a:t>
              </a:r>
              <a:r>
                <a:rPr lang="en-US" sz="1800" dirty="0">
                  <a:solidFill>
                    <a:srgbClr val="FFFF00"/>
                  </a:solidFill>
                </a:rPr>
                <a:t> </a:t>
              </a:r>
              <a:r>
                <a:rPr lang="en-US" sz="1800" b="0" i="0" u="none" dirty="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side by side</a:t>
              </a:r>
              <a:r>
                <a:rPr lang="en-US" sz="1800" dirty="0">
                  <a:solidFill>
                    <a:srgbClr val="FFFF00"/>
                  </a:solidFill>
                </a:rPr>
                <a:t>.  </a:t>
              </a:r>
              <a:endParaRPr sz="13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8"/>
            <p:cNvSpPr txBox="1"/>
            <p:nvPr/>
          </p:nvSpPr>
          <p:spPr>
            <a:xfrm>
              <a:off x="9064" y="1742"/>
              <a:ext cx="8811" cy="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150" tIns="46975" rIns="90150" bIns="46975" anchor="ctr" anchorCtr="0">
              <a:norm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i="0" u="none" dirty="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Importance of Cybersecurity Strategies</a:t>
              </a:r>
              <a:endParaRPr sz="11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8"/>
            <p:cNvSpPr txBox="1"/>
            <p:nvPr/>
          </p:nvSpPr>
          <p:spPr>
            <a:xfrm>
              <a:off x="9064" y="6691"/>
              <a:ext cx="8811" cy="3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150" tIns="46975" rIns="90150" bIns="46975" anchor="t" anchorCtr="0">
              <a:normAutofit/>
            </a:bodyPr>
            <a:lstStyle/>
            <a:p>
              <a:pPr marL="0" marR="0" lvl="0" indent="0" algn="just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rgbClr val="FFFF00"/>
                  </a:solidFill>
                </a:rPr>
                <a:t>Enforcing</a:t>
              </a:r>
              <a:r>
                <a:rPr lang="en-US" sz="1600" b="0" i="0" u="none" dirty="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 security protocols, having clear response plans </a:t>
              </a:r>
              <a:r>
                <a:rPr lang="en-US" sz="1600" dirty="0">
                  <a:solidFill>
                    <a:srgbClr val="FFFF00"/>
                  </a:solidFill>
                </a:rPr>
                <a:t>to </a:t>
              </a:r>
              <a:r>
                <a:rPr lang="en-US" sz="1600" b="0" i="0" u="none" dirty="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incidents, and </a:t>
              </a:r>
              <a:r>
                <a:rPr lang="en-US" sz="1600" dirty="0">
                  <a:solidFill>
                    <a:srgbClr val="FFFF00"/>
                  </a:solidFill>
                </a:rPr>
                <a:t>en</a:t>
              </a:r>
              <a:r>
                <a:rPr lang="en-US" sz="1600" b="0" i="0" u="none" dirty="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sur</a:t>
              </a:r>
              <a:r>
                <a:rPr lang="en-US" sz="1600" dirty="0">
                  <a:solidFill>
                    <a:srgbClr val="FFFF00"/>
                  </a:solidFill>
                </a:rPr>
                <a:t>ing </a:t>
              </a:r>
              <a:r>
                <a:rPr lang="en-US" sz="1600" b="0" i="0" u="none" dirty="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everyone knows what to do is very important for cybersecurity. Having regular audits and updates </a:t>
              </a:r>
              <a:r>
                <a:rPr lang="en-US" sz="1600" dirty="0">
                  <a:solidFill>
                    <a:srgbClr val="FFFF00"/>
                  </a:solidFill>
                </a:rPr>
                <a:t>prepares </a:t>
              </a:r>
              <a:r>
                <a:rPr lang="en-US" sz="1600" b="0" i="0" u="none" dirty="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cit</a:t>
              </a:r>
              <a:r>
                <a:rPr lang="en-US" sz="1600" dirty="0">
                  <a:solidFill>
                    <a:srgbClr val="FFFF00"/>
                  </a:solidFill>
                </a:rPr>
                <a:t>ies</a:t>
              </a:r>
              <a:r>
                <a:rPr lang="en-US" sz="1600" b="0" i="0" u="none" dirty="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 for</a:t>
              </a:r>
              <a:r>
                <a:rPr lang="en-US" sz="1600" dirty="0">
                  <a:solidFill>
                    <a:srgbClr val="FFFF00"/>
                  </a:solidFill>
                </a:rPr>
                <a:t> future </a:t>
              </a:r>
              <a:r>
                <a:rPr lang="en-US" sz="1600" b="0" i="0" u="none" dirty="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threats.</a:t>
              </a:r>
              <a:endParaRPr sz="11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8"/>
            <p:cNvSpPr txBox="1"/>
            <p:nvPr/>
          </p:nvSpPr>
          <p:spPr>
            <a:xfrm>
              <a:off x="9064" y="5841"/>
              <a:ext cx="8811" cy="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150" tIns="46975" rIns="90150" bIns="46975" anchor="ctr" anchorCtr="0">
              <a:norm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i="0" u="none" dirty="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 Elements of a Security Framework</a:t>
              </a:r>
              <a:endParaRPr sz="11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" name="Google Shape;93;p8"/>
          <p:cNvSpPr txBox="1"/>
          <p:nvPr/>
        </p:nvSpPr>
        <p:spPr>
          <a:xfrm>
            <a:off x="781050" y="319405"/>
            <a:ext cx="10800000" cy="72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50" tIns="46975" rIns="90150" bIns="46975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Cybersecurity Framework in Smart Cities</a:t>
            </a:r>
            <a:endParaRPr sz="11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8" descr="A diagram of a cit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058" y="1956144"/>
            <a:ext cx="4390856" cy="2945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9"/>
          <p:cNvSpPr/>
          <p:nvPr/>
        </p:nvSpPr>
        <p:spPr>
          <a:xfrm>
            <a:off x="770255" y="2823210"/>
            <a:ext cx="4953635" cy="468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9"/>
          <p:cNvSpPr/>
          <p:nvPr/>
        </p:nvSpPr>
        <p:spPr>
          <a:xfrm>
            <a:off x="5906135" y="1885950"/>
            <a:ext cx="4953635" cy="468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9"/>
          <p:cNvSpPr txBox="1"/>
          <p:nvPr/>
        </p:nvSpPr>
        <p:spPr>
          <a:xfrm>
            <a:off x="693825" y="2460598"/>
            <a:ext cx="4615200" cy="19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50" tIns="46975" rIns="90150" bIns="46975" anchor="t" anchorCtr="0">
            <a:normAutofit fontScale="92500" lnSpcReduction="10000"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Information sharing between all devices and institutions is important to make a smart city efficient and secure. Shared resources can improve threat intelligence and coordinated responses.</a:t>
            </a:r>
            <a:endParaRPr sz="13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9"/>
          <p:cNvSpPr txBox="1"/>
          <p:nvPr/>
        </p:nvSpPr>
        <p:spPr>
          <a:xfrm>
            <a:off x="6898900" y="2354601"/>
            <a:ext cx="4615200" cy="17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50" tIns="46975" rIns="90150" bIns="46975" anchor="t" anchorCtr="0">
            <a:norm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Collaboration enhances overall security and promotes a </a:t>
            </a:r>
            <a:r>
              <a:rPr lang="en-US" sz="1700" dirty="0">
                <a:solidFill>
                  <a:srgbClr val="FFFF00"/>
                </a:solidFill>
              </a:rPr>
              <a:t>culture</a:t>
            </a:r>
            <a:r>
              <a:rPr lang="en-US" sz="1700" b="0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of cybersecurity awareness.</a:t>
            </a:r>
            <a:endParaRPr sz="12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9"/>
          <p:cNvSpPr txBox="1"/>
          <p:nvPr/>
        </p:nvSpPr>
        <p:spPr>
          <a:xfrm>
            <a:off x="781050" y="319405"/>
            <a:ext cx="10800000" cy="72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50" tIns="46975" rIns="90150" bIns="46975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Information Sharing in Smart Cities</a:t>
            </a:r>
            <a:endParaRPr sz="11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9"/>
          <p:cNvSpPr txBox="1"/>
          <p:nvPr/>
        </p:nvSpPr>
        <p:spPr>
          <a:xfrm>
            <a:off x="6898900" y="1343038"/>
            <a:ext cx="4170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FF00"/>
                </a:solidFill>
              </a:rPr>
              <a:t>Strengthening Collective Security</a:t>
            </a:r>
            <a:endParaRPr sz="1600" b="1"/>
          </a:p>
        </p:txBody>
      </p:sp>
      <p:sp>
        <p:nvSpPr>
          <p:cNvPr id="105" name="Google Shape;105;p9"/>
          <p:cNvSpPr txBox="1"/>
          <p:nvPr/>
        </p:nvSpPr>
        <p:spPr>
          <a:xfrm>
            <a:off x="768975" y="1512375"/>
            <a:ext cx="44649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FF00"/>
                </a:solidFill>
              </a:rPr>
              <a:t>Information Sharing is Important</a:t>
            </a:r>
            <a:endParaRPr sz="1600" b="1" dirty="0"/>
          </a:p>
        </p:txBody>
      </p:sp>
      <p:pic>
        <p:nvPicPr>
          <p:cNvPr id="106" name="Google Shape;10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3463" y="4231100"/>
            <a:ext cx="6205075" cy="245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262626"/>
      </a:dk1>
      <a:lt1>
        <a:srgbClr val="DDE3E9"/>
      </a:lt1>
      <a:dk2>
        <a:srgbClr val="55669A"/>
      </a:dk2>
      <a:lt2>
        <a:srgbClr val="DDE3E9"/>
      </a:lt2>
      <a:accent1>
        <a:srgbClr val="55669A"/>
      </a:accent1>
      <a:accent2>
        <a:srgbClr val="55669A"/>
      </a:accent2>
      <a:accent3>
        <a:srgbClr val="55669A"/>
      </a:accent3>
      <a:accent4>
        <a:srgbClr val="55669A"/>
      </a:accent4>
      <a:accent5>
        <a:srgbClr val="55669A"/>
      </a:accent5>
      <a:accent6>
        <a:srgbClr val="55669A"/>
      </a:accent6>
      <a:hlink>
        <a:srgbClr val="262626"/>
      </a:hlink>
      <a:folHlink>
        <a:srgbClr val="26262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730</Words>
  <Application>Microsoft Office PowerPoint</Application>
  <PresentationFormat>Widescreen</PresentationFormat>
  <Paragraphs>48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Bernard Brown-Watkins</dc:creator>
  <cp:lastModifiedBy>Bernard Brown-Watkins</cp:lastModifiedBy>
  <cp:revision>1</cp:revision>
  <dcterms:created xsi:type="dcterms:W3CDTF">2025-11-17T17:13:17Z</dcterms:created>
  <dcterms:modified xsi:type="dcterms:W3CDTF">2025-11-24T14:33:31Z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pyright">
    <vt:lpwstr>https://docmee.cn</vt:lpwstr>
  </property>
  <property fmtid="{D5CDD505-2E9C-101B-9397-08002B2CF9AE}" pid="3" name="developer">
    <vt:lpwstr>https://github.com/veasion</vt:lpwstr>
  </property>
  <property fmtid="{D5CDD505-2E9C-101B-9397-08002B2CF9AE}" pid="4" name="AIGC">
    <vt:lpwstr>{"ContentPropagator":"文多多","Label":"1","ReservedCode1":"1763399597435","ProduceID":"wenduoduo-pptx-1763399597435","ReservedCode2":"1763399597435","PropagateID":"wenduoduo-pptx1763399597435","ContentProducer":"文多多"}</vt:lpwstr>
  </property>
</Properties>
</file>