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24"/>
  </p:notesMasterIdLst>
  <p:sldIdLst>
    <p:sldId id="275" r:id="rId2"/>
    <p:sldId id="276" r:id="rId3"/>
    <p:sldId id="277" r:id="rId4"/>
    <p:sldId id="269" r:id="rId5"/>
    <p:sldId id="278" r:id="rId6"/>
    <p:sldId id="256" r:id="rId7"/>
    <p:sldId id="257" r:id="rId8"/>
    <p:sldId id="259" r:id="rId9"/>
    <p:sldId id="258" r:id="rId10"/>
    <p:sldId id="260" r:id="rId11"/>
    <p:sldId id="263" r:id="rId12"/>
    <p:sldId id="266" r:id="rId13"/>
    <p:sldId id="261" r:id="rId14"/>
    <p:sldId id="268" r:id="rId15"/>
    <p:sldId id="270" r:id="rId16"/>
    <p:sldId id="271" r:id="rId17"/>
    <p:sldId id="279" r:id="rId18"/>
    <p:sldId id="280" r:id="rId19"/>
    <p:sldId id="281" r:id="rId20"/>
    <p:sldId id="282" r:id="rId21"/>
    <p:sldId id="283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8E5CA-C3A0-44A4-9BE3-AC375923EFB1}" v="2" dt="2021-10-13T19:45:03.656"/>
    <p1510:client id="{08512686-CE71-8622-941E-74144463598A}" v="15" dt="2021-10-13T20:20:09.904"/>
    <p1510:client id="{0EF90DDC-789F-4638-6D8B-B8B963295E26}" v="946" dt="2021-10-18T23:58:08.457"/>
    <p1510:client id="{1605CE9C-0BFE-CCBD-C559-4CB5D569B706}" v="174" dt="2021-10-15T16:37:27.704"/>
    <p1510:client id="{34268DA3-8AEC-A708-A3E6-7ABDC5942314}" v="31" dt="2021-10-22T19:55:26.809"/>
    <p1510:client id="{3BA24463-9C40-1911-63BF-2693FDC6FA5A}" v="31" dt="2021-10-22T23:26:57.771"/>
    <p1510:client id="{3CD23B50-2B43-4B29-847A-15D471989A39}" v="181" dt="2021-10-13T20:32:36.001"/>
    <p1510:client id="{465D5CBB-3B35-056B-AE99-F5D16DC92C80}" v="48" dt="2021-10-23T01:23:43.105"/>
    <p1510:client id="{56FA7F7A-FCD6-22DB-17B7-E92E6CFE5F87}" v="303" dt="2021-10-19T17:25:47.092"/>
    <p1510:client id="{5A7CC4CB-817D-4A20-AFD0-FCDAC323C5C9}" v="26" dt="2021-10-15T16:33:45.756"/>
    <p1510:client id="{60035E5A-BAFD-3717-EDD8-81085E98558B}" v="102" dt="2021-10-25T04:01:05.055"/>
    <p1510:client id="{6F51A9D4-F925-41F2-86AD-D86B53E6937C}" v="731" dt="2021-10-13T20:31:39.706"/>
    <p1510:client id="{7651EE16-F4F7-5DF8-45AE-6A6A252B6C8D}" v="69" dt="2021-10-25T00:33:07.650"/>
    <p1510:client id="{81F7D8D6-FC0F-4759-99AA-2C56B6CB5610}" v="18" dt="2021-10-13T20:23:18.408"/>
    <p1510:client id="{94D8FF61-E93A-F214-39CC-D04C46208F3F}" v="34" dt="2021-10-13T20:31:20.496"/>
    <p1510:client id="{9F90A7F0-F40A-4AAD-A249-48685842A560}" v="1" dt="2021-10-25T15:20:57.464"/>
    <p1510:client id="{A21903BE-634E-2EC7-8FF1-8ECE59350424}" v="173" dt="2021-10-15T02:56:30.282"/>
    <p1510:client id="{A6EA5E51-A007-CCEF-E928-A99365CB427A}" v="515" dt="2021-10-20T02:15:36.710"/>
    <p1510:client id="{A9709ED1-871D-A91D-1037-F2C742F8D0B0}" v="39" dt="2021-10-22T19:58:44.483"/>
    <p1510:client id="{A9C5CFB5-D64D-3A37-0396-BC6BB3A91DA1}" v="7" dt="2021-10-25T11:33:29.935"/>
    <p1510:client id="{AB7DB6EF-FFE5-5AE6-656B-82D646EDCCE2}" v="37" dt="2021-10-15T16:06:41.456"/>
    <p1510:client id="{AD29970C-D42B-4A5D-B8F8-F6ED7530778A}" v="250" dt="2021-10-15T16:28:27.135"/>
    <p1510:client id="{C37BC8F4-3733-465F-9476-165E91FB5D86}" v="50" dt="2021-10-20T13:49:12.874"/>
    <p1510:client id="{CDAB3426-A47D-274D-E4A7-F7E00864C69A}" v="267" dt="2021-10-20T16:32:27.321"/>
    <p1510:client id="{D242ACFD-A426-D9D3-CE97-986127C613F4}" v="2" dt="2021-10-15T12:06:23.668"/>
    <p1510:client id="{E1068296-5895-788F-9586-3288E919EBBC}" v="49" dt="2021-10-20T16:02:30.525"/>
    <p1510:client id="{E6B00731-2609-890E-773A-34E2BB0CA173}" v="8" dt="2021-10-20T17:04:53.772"/>
    <p1510:client id="{F64807B0-457C-27A4-A5D2-F5D1C3C43B62}" v="12" dt="2021-10-22T14:09:10.112"/>
    <p1510:client id="{F819D530-CD60-7C15-9770-43CAF33232B7}" v="38" dt="2021-10-15T00:06:04.026"/>
    <p1510:client id="{FD11E274-1756-142E-6F65-4E73536B9CDF}" v="13" dt="2021-10-25T03:37:36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E0ACC-C9E5-4E61-9E05-0144F7701BB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2152079-45DD-4357-85CC-2596FF270A26}">
      <dgm:prSet/>
      <dgm:spPr/>
      <dgm:t>
        <a:bodyPr/>
        <a:lstStyle/>
        <a:p>
          <a:r>
            <a:rPr lang="en-US"/>
            <a:t>Once infected cell produce interferons.</a:t>
          </a:r>
        </a:p>
      </dgm:t>
    </dgm:pt>
    <dgm:pt modelId="{E492BD20-56FF-4242-8EA1-881CE98653EE}" type="parTrans" cxnId="{20A45061-8B02-400B-B286-D58D288F64C3}">
      <dgm:prSet/>
      <dgm:spPr/>
      <dgm:t>
        <a:bodyPr/>
        <a:lstStyle/>
        <a:p>
          <a:endParaRPr lang="en-US"/>
        </a:p>
      </dgm:t>
    </dgm:pt>
    <dgm:pt modelId="{A6AA8A25-35F5-4707-930E-0288822B7A29}" type="sibTrans" cxnId="{20A45061-8B02-400B-B286-D58D288F64C3}">
      <dgm:prSet/>
      <dgm:spPr/>
      <dgm:t>
        <a:bodyPr/>
        <a:lstStyle/>
        <a:p>
          <a:endParaRPr lang="en-US"/>
        </a:p>
      </dgm:t>
    </dgm:pt>
    <dgm:pt modelId="{3E38F036-ED05-4006-8013-6DAFFA4B9547}">
      <dgm:prSet/>
      <dgm:spPr/>
      <dgm:t>
        <a:bodyPr/>
        <a:lstStyle/>
        <a:p>
          <a:r>
            <a:rPr lang="en-US"/>
            <a:t>These are small proteins that prevent further replication of viruses.</a:t>
          </a:r>
        </a:p>
      </dgm:t>
    </dgm:pt>
    <dgm:pt modelId="{3861C3AF-691F-492F-BCBB-9753E4A772EC}" type="parTrans" cxnId="{C735AD80-ACAC-43E3-BAE4-30E6456B3810}">
      <dgm:prSet/>
      <dgm:spPr/>
      <dgm:t>
        <a:bodyPr/>
        <a:lstStyle/>
        <a:p>
          <a:endParaRPr lang="en-US"/>
        </a:p>
      </dgm:t>
    </dgm:pt>
    <dgm:pt modelId="{A7898BDE-41B4-4D02-AF4E-3581189D11B0}" type="sibTrans" cxnId="{C735AD80-ACAC-43E3-BAE4-30E6456B3810}">
      <dgm:prSet/>
      <dgm:spPr/>
      <dgm:t>
        <a:bodyPr/>
        <a:lstStyle/>
        <a:p>
          <a:endParaRPr lang="en-US"/>
        </a:p>
      </dgm:t>
    </dgm:pt>
    <dgm:pt modelId="{DC5CB453-24DA-42B4-B546-9FB3899F4860}">
      <dgm:prSet/>
      <dgm:spPr/>
      <dgm:t>
        <a:bodyPr/>
        <a:lstStyle/>
        <a:p>
          <a:r>
            <a:rPr lang="en-US"/>
            <a:t>They act as signaling molecules warning nearby cells of viral presence.</a:t>
          </a:r>
        </a:p>
      </dgm:t>
    </dgm:pt>
    <dgm:pt modelId="{095370E2-FCDA-42D1-8953-974FD1B016B2}" type="parTrans" cxnId="{6C8830C8-1BFC-4955-9E2D-834287C1C135}">
      <dgm:prSet/>
      <dgm:spPr/>
      <dgm:t>
        <a:bodyPr/>
        <a:lstStyle/>
        <a:p>
          <a:endParaRPr lang="en-US"/>
        </a:p>
      </dgm:t>
    </dgm:pt>
    <dgm:pt modelId="{F152D2AF-99C2-4655-A669-E82EFDAA1729}" type="sibTrans" cxnId="{6C8830C8-1BFC-4955-9E2D-834287C1C135}">
      <dgm:prSet/>
      <dgm:spPr/>
      <dgm:t>
        <a:bodyPr/>
        <a:lstStyle/>
        <a:p>
          <a:endParaRPr lang="en-US"/>
        </a:p>
      </dgm:t>
    </dgm:pt>
    <dgm:pt modelId="{A24A4CB1-5925-4B18-BABD-6696998B4037}">
      <dgm:prSet/>
      <dgm:spPr/>
      <dgm:t>
        <a:bodyPr/>
        <a:lstStyle/>
        <a:p>
          <a:r>
            <a:rPr lang="en-US"/>
            <a:t>Neighboring cells: </a:t>
          </a:r>
        </a:p>
      </dgm:t>
    </dgm:pt>
    <dgm:pt modelId="{0CAB8789-70AD-47AA-8847-02AAC2BCCCDC}" type="parTrans" cxnId="{FAF3500C-1221-4A10-A896-DF10D9C4654E}">
      <dgm:prSet/>
      <dgm:spPr/>
      <dgm:t>
        <a:bodyPr/>
        <a:lstStyle/>
        <a:p>
          <a:endParaRPr lang="en-US"/>
        </a:p>
      </dgm:t>
    </dgm:pt>
    <dgm:pt modelId="{4840C77F-2713-4621-819A-77A28B198705}" type="sibTrans" cxnId="{FAF3500C-1221-4A10-A896-DF10D9C4654E}">
      <dgm:prSet/>
      <dgm:spPr/>
      <dgm:t>
        <a:bodyPr/>
        <a:lstStyle/>
        <a:p>
          <a:endParaRPr lang="en-US"/>
        </a:p>
      </dgm:t>
    </dgm:pt>
    <dgm:pt modelId="{90F2DCC1-58D2-4F91-9274-9F3FD5CC96D5}">
      <dgm:prSet/>
      <dgm:spPr/>
      <dgm:t>
        <a:bodyPr/>
        <a:lstStyle/>
        <a:p>
          <a:r>
            <a:rPr lang="en-US"/>
            <a:t>start producing anti-viral proteins which prevents viral replication</a:t>
          </a:r>
        </a:p>
      </dgm:t>
    </dgm:pt>
    <dgm:pt modelId="{78C8C751-E371-48D9-8593-3467A595AE23}" type="parTrans" cxnId="{7369A742-C8DA-461D-BB9B-7C259C7C145F}">
      <dgm:prSet/>
      <dgm:spPr/>
      <dgm:t>
        <a:bodyPr/>
        <a:lstStyle/>
        <a:p>
          <a:endParaRPr lang="en-US"/>
        </a:p>
      </dgm:t>
    </dgm:pt>
    <dgm:pt modelId="{BE50C9A6-900B-4748-8B9C-3EDE81792E89}" type="sibTrans" cxnId="{7369A742-C8DA-461D-BB9B-7C259C7C145F}">
      <dgm:prSet/>
      <dgm:spPr/>
      <dgm:t>
        <a:bodyPr/>
        <a:lstStyle/>
        <a:p>
          <a:endParaRPr lang="en-US"/>
        </a:p>
      </dgm:t>
    </dgm:pt>
    <dgm:pt modelId="{3215C7E3-CF1B-422F-8A18-DDE856A0FDBA}">
      <dgm:prSet/>
      <dgm:spPr/>
      <dgm:t>
        <a:bodyPr/>
        <a:lstStyle/>
        <a:p>
          <a:r>
            <a:rPr lang="en-US"/>
            <a:t>Increase number of MHC class I molecules</a:t>
          </a:r>
        </a:p>
      </dgm:t>
    </dgm:pt>
    <dgm:pt modelId="{7DF73B46-D3AC-4BE4-BCF7-70E6835C7202}" type="parTrans" cxnId="{041C04F7-DD84-4902-AEC3-76261DF53FF6}">
      <dgm:prSet/>
      <dgm:spPr/>
      <dgm:t>
        <a:bodyPr/>
        <a:lstStyle/>
        <a:p>
          <a:endParaRPr lang="en-US"/>
        </a:p>
      </dgm:t>
    </dgm:pt>
    <dgm:pt modelId="{6604975E-CE0A-456F-86D2-1560092DB2DD}" type="sibTrans" cxnId="{041C04F7-DD84-4902-AEC3-76261DF53FF6}">
      <dgm:prSet/>
      <dgm:spPr/>
      <dgm:t>
        <a:bodyPr/>
        <a:lstStyle/>
        <a:p>
          <a:endParaRPr lang="en-US"/>
        </a:p>
      </dgm:t>
    </dgm:pt>
    <dgm:pt modelId="{72824A18-CB5E-4FBF-B8D9-264C8E5A0650}" type="pres">
      <dgm:prSet presAssocID="{C3FE0ACC-C9E5-4E61-9E05-0144F7701BB6}" presName="matrix" presStyleCnt="0">
        <dgm:presLayoutVars>
          <dgm:chMax val="1"/>
          <dgm:dir/>
          <dgm:resizeHandles val="exact"/>
        </dgm:presLayoutVars>
      </dgm:prSet>
      <dgm:spPr/>
    </dgm:pt>
    <dgm:pt modelId="{A4015ECE-7C8D-488C-9D76-CEE9CE6FCAB9}" type="pres">
      <dgm:prSet presAssocID="{C3FE0ACC-C9E5-4E61-9E05-0144F7701BB6}" presName="diamond" presStyleLbl="bgShp" presStyleIdx="0" presStyleCnt="1"/>
      <dgm:spPr/>
    </dgm:pt>
    <dgm:pt modelId="{1F46E88E-60E5-4E0B-BC24-2476027E7EE9}" type="pres">
      <dgm:prSet presAssocID="{C3FE0ACC-C9E5-4E61-9E05-0144F7701BB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05F86A5-FA24-4132-874E-E7A7DADC33D2}" type="pres">
      <dgm:prSet presAssocID="{C3FE0ACC-C9E5-4E61-9E05-0144F7701BB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D13A73A-0E60-4CAE-BD50-AE357C50230F}" type="pres">
      <dgm:prSet presAssocID="{C3FE0ACC-C9E5-4E61-9E05-0144F7701BB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355B02-3567-477C-ABAD-9539337237CC}" type="pres">
      <dgm:prSet presAssocID="{C3FE0ACC-C9E5-4E61-9E05-0144F7701BB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5910E05-36E8-4B24-9871-5D8F11BC5862}" type="presOf" srcId="{A24A4CB1-5925-4B18-BABD-6696998B4037}" destId="{BE355B02-3567-477C-ABAD-9539337237CC}" srcOrd="0" destOrd="0" presId="urn:microsoft.com/office/officeart/2005/8/layout/matrix3"/>
    <dgm:cxn modelId="{FAF3500C-1221-4A10-A896-DF10D9C4654E}" srcId="{C3FE0ACC-C9E5-4E61-9E05-0144F7701BB6}" destId="{A24A4CB1-5925-4B18-BABD-6696998B4037}" srcOrd="3" destOrd="0" parTransId="{0CAB8789-70AD-47AA-8847-02AAC2BCCCDC}" sibTransId="{4840C77F-2713-4621-819A-77A28B198705}"/>
    <dgm:cxn modelId="{E6F36511-C9E2-43BF-AAEC-575DB5D5B827}" type="presOf" srcId="{DC5CB453-24DA-42B4-B546-9FB3899F4860}" destId="{DD13A73A-0E60-4CAE-BD50-AE357C50230F}" srcOrd="0" destOrd="0" presId="urn:microsoft.com/office/officeart/2005/8/layout/matrix3"/>
    <dgm:cxn modelId="{20A45061-8B02-400B-B286-D58D288F64C3}" srcId="{C3FE0ACC-C9E5-4E61-9E05-0144F7701BB6}" destId="{32152079-45DD-4357-85CC-2596FF270A26}" srcOrd="0" destOrd="0" parTransId="{E492BD20-56FF-4242-8EA1-881CE98653EE}" sibTransId="{A6AA8A25-35F5-4707-930E-0288822B7A29}"/>
    <dgm:cxn modelId="{7369A742-C8DA-461D-BB9B-7C259C7C145F}" srcId="{A24A4CB1-5925-4B18-BABD-6696998B4037}" destId="{90F2DCC1-58D2-4F91-9274-9F3FD5CC96D5}" srcOrd="0" destOrd="0" parTransId="{78C8C751-E371-48D9-8593-3467A595AE23}" sibTransId="{BE50C9A6-900B-4748-8B9C-3EDE81792E89}"/>
    <dgm:cxn modelId="{C735AD80-ACAC-43E3-BAE4-30E6456B3810}" srcId="{C3FE0ACC-C9E5-4E61-9E05-0144F7701BB6}" destId="{3E38F036-ED05-4006-8013-6DAFFA4B9547}" srcOrd="1" destOrd="0" parTransId="{3861C3AF-691F-492F-BCBB-9753E4A772EC}" sibTransId="{A7898BDE-41B4-4D02-AF4E-3581189D11B0}"/>
    <dgm:cxn modelId="{16F8AD82-9688-43E5-B8FB-13AEC982E553}" type="presOf" srcId="{C3FE0ACC-C9E5-4E61-9E05-0144F7701BB6}" destId="{72824A18-CB5E-4FBF-B8D9-264C8E5A0650}" srcOrd="0" destOrd="0" presId="urn:microsoft.com/office/officeart/2005/8/layout/matrix3"/>
    <dgm:cxn modelId="{A789F68C-1355-4B17-89D4-71232BBCB827}" type="presOf" srcId="{3215C7E3-CF1B-422F-8A18-DDE856A0FDBA}" destId="{BE355B02-3567-477C-ABAD-9539337237CC}" srcOrd="0" destOrd="2" presId="urn:microsoft.com/office/officeart/2005/8/layout/matrix3"/>
    <dgm:cxn modelId="{6877199A-9DAE-489F-BBC8-C6E031E0511B}" type="presOf" srcId="{3E38F036-ED05-4006-8013-6DAFFA4B9547}" destId="{F05F86A5-FA24-4132-874E-E7A7DADC33D2}" srcOrd="0" destOrd="0" presId="urn:microsoft.com/office/officeart/2005/8/layout/matrix3"/>
    <dgm:cxn modelId="{6C8830C8-1BFC-4955-9E2D-834287C1C135}" srcId="{C3FE0ACC-C9E5-4E61-9E05-0144F7701BB6}" destId="{DC5CB453-24DA-42B4-B546-9FB3899F4860}" srcOrd="2" destOrd="0" parTransId="{095370E2-FCDA-42D1-8953-974FD1B016B2}" sibTransId="{F152D2AF-99C2-4655-A669-E82EFDAA1729}"/>
    <dgm:cxn modelId="{04E958CC-C4A5-40BF-8868-78E1A7186E54}" type="presOf" srcId="{32152079-45DD-4357-85CC-2596FF270A26}" destId="{1F46E88E-60E5-4E0B-BC24-2476027E7EE9}" srcOrd="0" destOrd="0" presId="urn:microsoft.com/office/officeart/2005/8/layout/matrix3"/>
    <dgm:cxn modelId="{0A3EC2DE-A0EF-43E3-BCC9-EAE53FF7F6E2}" type="presOf" srcId="{90F2DCC1-58D2-4F91-9274-9F3FD5CC96D5}" destId="{BE355B02-3567-477C-ABAD-9539337237CC}" srcOrd="0" destOrd="1" presId="urn:microsoft.com/office/officeart/2005/8/layout/matrix3"/>
    <dgm:cxn modelId="{041C04F7-DD84-4902-AEC3-76261DF53FF6}" srcId="{A24A4CB1-5925-4B18-BABD-6696998B4037}" destId="{3215C7E3-CF1B-422F-8A18-DDE856A0FDBA}" srcOrd="1" destOrd="0" parTransId="{7DF73B46-D3AC-4BE4-BCF7-70E6835C7202}" sibTransId="{6604975E-CE0A-456F-86D2-1560092DB2DD}"/>
    <dgm:cxn modelId="{FAECC4E0-CD06-414C-B5CA-DCF59AF6F7E1}" type="presParOf" srcId="{72824A18-CB5E-4FBF-B8D9-264C8E5A0650}" destId="{A4015ECE-7C8D-488C-9D76-CEE9CE6FCAB9}" srcOrd="0" destOrd="0" presId="urn:microsoft.com/office/officeart/2005/8/layout/matrix3"/>
    <dgm:cxn modelId="{F54588E1-59A0-4458-AEDE-DA95A96CBE5F}" type="presParOf" srcId="{72824A18-CB5E-4FBF-B8D9-264C8E5A0650}" destId="{1F46E88E-60E5-4E0B-BC24-2476027E7EE9}" srcOrd="1" destOrd="0" presId="urn:microsoft.com/office/officeart/2005/8/layout/matrix3"/>
    <dgm:cxn modelId="{5DFBBB2D-2E36-4A6E-8BE0-580A76A2701A}" type="presParOf" srcId="{72824A18-CB5E-4FBF-B8D9-264C8E5A0650}" destId="{F05F86A5-FA24-4132-874E-E7A7DADC33D2}" srcOrd="2" destOrd="0" presId="urn:microsoft.com/office/officeart/2005/8/layout/matrix3"/>
    <dgm:cxn modelId="{ED84E8E4-716F-48ED-BF89-D0473FE50281}" type="presParOf" srcId="{72824A18-CB5E-4FBF-B8D9-264C8E5A0650}" destId="{DD13A73A-0E60-4CAE-BD50-AE357C50230F}" srcOrd="3" destOrd="0" presId="urn:microsoft.com/office/officeart/2005/8/layout/matrix3"/>
    <dgm:cxn modelId="{D1B8CC47-8E7E-4B23-B31B-4FEE44B2A2F4}" type="presParOf" srcId="{72824A18-CB5E-4FBF-B8D9-264C8E5A0650}" destId="{BE355B02-3567-477C-ABAD-9539337237C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15ECE-7C8D-488C-9D76-CEE9CE6FCAB9}">
      <dsp:nvSpPr>
        <dsp:cNvPr id="0" name=""/>
        <dsp:cNvSpPr/>
      </dsp:nvSpPr>
      <dsp:spPr>
        <a:xfrm>
          <a:off x="1898074" y="0"/>
          <a:ext cx="4890104" cy="489010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6E88E-60E5-4E0B-BC24-2476027E7EE9}">
      <dsp:nvSpPr>
        <dsp:cNvPr id="0" name=""/>
        <dsp:cNvSpPr/>
      </dsp:nvSpPr>
      <dsp:spPr>
        <a:xfrm>
          <a:off x="2362634" y="464559"/>
          <a:ext cx="1907140" cy="190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Once infected cell produce interferons.</a:t>
          </a:r>
        </a:p>
      </dsp:txBody>
      <dsp:txXfrm>
        <a:off x="2455733" y="557658"/>
        <a:ext cx="1720942" cy="1720942"/>
      </dsp:txXfrm>
    </dsp:sp>
    <dsp:sp modelId="{F05F86A5-FA24-4132-874E-E7A7DADC33D2}">
      <dsp:nvSpPr>
        <dsp:cNvPr id="0" name=""/>
        <dsp:cNvSpPr/>
      </dsp:nvSpPr>
      <dsp:spPr>
        <a:xfrm>
          <a:off x="4416478" y="464559"/>
          <a:ext cx="1907140" cy="190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These are small proteins that prevent further replication of viruses.</a:t>
          </a:r>
        </a:p>
      </dsp:txBody>
      <dsp:txXfrm>
        <a:off x="4509577" y="557658"/>
        <a:ext cx="1720942" cy="1720942"/>
      </dsp:txXfrm>
    </dsp:sp>
    <dsp:sp modelId="{DD13A73A-0E60-4CAE-BD50-AE357C50230F}">
      <dsp:nvSpPr>
        <dsp:cNvPr id="0" name=""/>
        <dsp:cNvSpPr/>
      </dsp:nvSpPr>
      <dsp:spPr>
        <a:xfrm>
          <a:off x="2362634" y="2518403"/>
          <a:ext cx="1907140" cy="190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They act as signaling molecules warning nearby cells of viral presence.</a:t>
          </a:r>
        </a:p>
      </dsp:txBody>
      <dsp:txXfrm>
        <a:off x="2455733" y="2611502"/>
        <a:ext cx="1720942" cy="1720942"/>
      </dsp:txXfrm>
    </dsp:sp>
    <dsp:sp modelId="{BE355B02-3567-477C-ABAD-9539337237CC}">
      <dsp:nvSpPr>
        <dsp:cNvPr id="0" name=""/>
        <dsp:cNvSpPr/>
      </dsp:nvSpPr>
      <dsp:spPr>
        <a:xfrm>
          <a:off x="4416478" y="2518403"/>
          <a:ext cx="1907140" cy="190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Neighboring cells: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start producing anti-viral proteins which prevents viral replication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Increase number of MHC class I molecules</a:t>
          </a:r>
        </a:p>
      </dsp:txBody>
      <dsp:txXfrm>
        <a:off x="4509577" y="2611502"/>
        <a:ext cx="1720942" cy="1720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ED492-AAC5-4951-8546-106E2841F2AD}" type="datetimeFigureOut">
              <a:rPr lang="en-US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87469-6174-4DD4-9EC8-DB6AA53F264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0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Necrosis is the death of body tissues. It occurs when there is little blood flow to the tissue and cannot be reversed. It's also known as "premature" cell death.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Apoptosis is the elimination of cells without releasing harmful substances. It plays a crucial role in developing and maintaining the health of the body by eliminating old cells, unnecessary cells, and unhealthy ones. It's also known as "programmed" cell death.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87469-6174-4DD4-9EC8-DB6AA53F2647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5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8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1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1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81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65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48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042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6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2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8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88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geographic.org/encyclopedia/virus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145305X17300769" TargetMode="External"/><Relationship Id="rId13" Type="http://schemas.openxmlformats.org/officeDocument/2006/relationships/hyperlink" Target="https://www.ncbi.nlm.nih.gov/books/NBK10752/" TargetMode="External"/><Relationship Id="rId3" Type="http://schemas.openxmlformats.org/officeDocument/2006/relationships/hyperlink" Target="https://onlinelibrary.wiley.com/doi/10.1111/j.1365-2796.2010.02222.x" TargetMode="External"/><Relationship Id="rId7" Type="http://schemas.openxmlformats.org/officeDocument/2006/relationships/hyperlink" Target="https://www.researchgate.net/figure/MHC-class-I-antigen-presentation-pathway-Proteins-with-ubiquitin-tags-red-spheres-are_fig2_272512098" TargetMode="External"/><Relationship Id="rId12" Type="http://schemas.openxmlformats.org/officeDocument/2006/relationships/hyperlink" Target="https://www.ncbi.nlm.nih.gov/books/NBK10762/" TargetMode="External"/><Relationship Id="rId17" Type="http://schemas.openxmlformats.org/officeDocument/2006/relationships/hyperlink" Target="https://bio.libretexts.org/@go/page/6606" TargetMode="External"/><Relationship Id="rId2" Type="http://schemas.openxmlformats.org/officeDocument/2006/relationships/hyperlink" Target="https://www.thoughtco.com/dna-versus-rna-608191" TargetMode="External"/><Relationship Id="rId16" Type="http://schemas.openxmlformats.org/officeDocument/2006/relationships/hyperlink" Target="https://askabiologist.asu.edu/vir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022202X1532621X#f0030" TargetMode="External"/><Relationship Id="rId11" Type="http://schemas.openxmlformats.org/officeDocument/2006/relationships/hyperlink" Target="https://www.ncbi.nlm.nih.gov/books/NBK21070/" TargetMode="External"/><Relationship Id="rId5" Type="http://schemas.openxmlformats.org/officeDocument/2006/relationships/hyperlink" Target="https://www.immunology.org/public-information/bitesized-immunology/pathogens-and-disease/immune-responses-viruses" TargetMode="External"/><Relationship Id="rId15" Type="http://schemas.openxmlformats.org/officeDocument/2006/relationships/hyperlink" Target="https://app.biorender.com/biorender-templates/t-5f7c7d573b9a9000abcfa12e-different-types-of-antigen-presenting-cells" TargetMode="External"/><Relationship Id="rId10" Type="http://schemas.openxmlformats.org/officeDocument/2006/relationships/hyperlink" Target="https://www.sciencedirect.com/science/article/abs/pii/S0952791516301510" TargetMode="External"/><Relationship Id="rId4" Type="http://schemas.openxmlformats.org/officeDocument/2006/relationships/hyperlink" Target="https://courses.lumenlearning.com/biology2xmaster/chapter/virus-infections-and-hosts/" TargetMode="External"/><Relationship Id="rId9" Type="http://schemas.openxmlformats.org/officeDocument/2006/relationships/hyperlink" Target="https://www.nationalgeographic.org/encyclopedia/viruses/" TargetMode="External"/><Relationship Id="rId14" Type="http://schemas.openxmlformats.org/officeDocument/2006/relationships/hyperlink" Target="https://www.technologynetworks.com/immunology/articles/humoral-vs-cell-mediated-immunity-34482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HTT9ohEKvQ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09D2-4D47-45FB-883B-DFE58B2DA8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What is a virus and how does it spread?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C53-DD78-41EB-B5F1-115A4E0B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58900"/>
            <a:ext cx="3771899" cy="1651000"/>
          </a:xfrm>
        </p:spPr>
        <p:txBody>
          <a:bodyPr anchor="b">
            <a:normAutofit/>
          </a:bodyPr>
          <a:lstStyle/>
          <a:p>
            <a:r>
              <a:rPr lang="en-US" sz="2400" b="1">
                <a:ea typeface="+mj-lt"/>
                <a:cs typeface="+mj-lt"/>
              </a:rPr>
              <a:t>The virus infects the cell to infect millions of other cells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CEE09-3F10-4C85-9BD6-EB8C5923E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009900"/>
            <a:ext cx="3771899" cy="2781300"/>
          </a:xfrm>
        </p:spPr>
        <p:txBody>
          <a:bodyPr anchor="t">
            <a:normAutofit/>
          </a:bodyPr>
          <a:lstStyle/>
          <a:p>
            <a:r>
              <a:rPr lang="en-US" sz="1600">
                <a:ea typeface="+mn-lt"/>
                <a:cs typeface="+mn-lt"/>
              </a:rPr>
              <a:t>Virus attacks a healthy cell</a:t>
            </a:r>
          </a:p>
          <a:p>
            <a:pPr>
              <a:buClr>
                <a:srgbClr val="FFFFFF"/>
              </a:buClr>
            </a:pPr>
            <a:r>
              <a:rPr lang="en-US" sz="1600">
                <a:ea typeface="+mn-lt"/>
                <a:cs typeface="+mn-lt"/>
              </a:rPr>
              <a:t>The Infected cell explodes, releasing thousands of new virus particles</a:t>
            </a:r>
            <a:endParaRPr lang="en-US" sz="1600"/>
          </a:p>
          <a:p>
            <a:pPr>
              <a:buClr>
                <a:srgbClr val="FFFFFF"/>
              </a:buClr>
            </a:pPr>
            <a:r>
              <a:rPr lang="en-US" sz="1600">
                <a:cs typeface="Calibri"/>
              </a:rPr>
              <a:t>Copies infect other healthy cells</a:t>
            </a:r>
          </a:p>
          <a:p>
            <a:pPr>
              <a:buClr>
                <a:srgbClr val="FFFFFF"/>
              </a:buClr>
            </a:pPr>
            <a:endParaRPr lang="en-US" sz="1600">
              <a:cs typeface="Calibri"/>
            </a:endParaRPr>
          </a:p>
        </p:txBody>
      </p:sp>
      <p:pic>
        <p:nvPicPr>
          <p:cNvPr id="14" name="Picture 14" descr="Diagram&#10;&#10;Description automatically generated">
            <a:extLst>
              <a:ext uri="{FF2B5EF4-FFF2-40B4-BE49-F238E27FC236}">
                <a16:creationId xmlns:a16="http://schemas.microsoft.com/office/drawing/2014/main" id="{E5EF23A1-3C4F-4DFF-AA4F-BC8487CD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560502"/>
            <a:ext cx="5978527" cy="33591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86DC2-63BD-4D39-BA8C-B03B04E5EE5F}"/>
              </a:ext>
            </a:extLst>
          </p:cNvPr>
          <p:cNvSpPr txBox="1"/>
          <p:nvPr/>
        </p:nvSpPr>
        <p:spPr>
          <a:xfrm>
            <a:off x="10488561" y="64942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Karlie Pritchard</a:t>
            </a:r>
          </a:p>
        </p:txBody>
      </p:sp>
    </p:spTree>
    <p:extLst>
      <p:ext uri="{BB962C8B-B14F-4D97-AF65-F5344CB8AC3E}">
        <p14:creationId xmlns:p14="http://schemas.microsoft.com/office/powerpoint/2010/main" val="1540831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1F2C-C4F2-4E19-A625-80873724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020" y="1767707"/>
            <a:ext cx="5525624" cy="31618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cs typeface="Calibri Light"/>
              </a:rPr>
              <a:t>Copies of the virus </a:t>
            </a:r>
            <a:br>
              <a:rPr lang="en-US" sz="3200" b="1">
                <a:cs typeface="Calibri Light"/>
              </a:rPr>
            </a:br>
            <a:r>
              <a:rPr lang="en-US" sz="3200" b="1">
                <a:cs typeface="Calibri Light"/>
              </a:rPr>
              <a:t>and</a:t>
            </a:r>
            <a:br>
              <a:rPr lang="en-US" sz="3200" b="1">
                <a:cs typeface="Calibri Light"/>
              </a:rPr>
            </a:br>
            <a:r>
              <a:rPr lang="en-US" sz="3200" b="1">
                <a:cs typeface="Calibri Light"/>
              </a:rPr>
              <a:t>how they're created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0FE40413-DAD3-4AA7-ACB7-7990057D9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660" y="626261"/>
            <a:ext cx="543375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807882E4-34E0-4822-8237-59DE834A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4" y="728133"/>
            <a:ext cx="5171451" cy="2497667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9" name="Rounded Rectangle 37">
            <a:extLst>
              <a:ext uri="{FF2B5EF4-FFF2-40B4-BE49-F238E27FC236}">
                <a16:creationId xmlns:a16="http://schemas.microsoft.com/office/drawing/2014/main" id="{BA6D4FFB-0720-4309-929E-0CCD2E560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660" y="3515716"/>
            <a:ext cx="543375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4DF545D-9123-4C64-813D-FAA69CD6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1" y="3767001"/>
            <a:ext cx="5204358" cy="2198841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740B55-F961-4436-945E-066B45C24E62}"/>
              </a:ext>
            </a:extLst>
          </p:cNvPr>
          <p:cNvSpPr txBox="1"/>
          <p:nvPr/>
        </p:nvSpPr>
        <p:spPr>
          <a:xfrm>
            <a:off x="10058400" y="64450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Karlie Pritchard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40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9A47-FC68-4B4A-870C-1D411954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Infected cells are damaged or die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C8A28-FE14-40F0-A011-A85DC4701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Most viral infections result in death of the host cell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2 kinds of death: apoptosis and necrosis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Viral replication can cause biochemical and structural changes in cell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Can change cell functions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Some viruses do not cause any apparent changes to the cell</a:t>
            </a:r>
          </a:p>
          <a:p>
            <a:pPr marL="0" indent="0">
              <a:buClr>
                <a:srgbClr val="FFFFFF"/>
              </a:buClr>
              <a:buNone/>
            </a:pPr>
            <a:endParaRPr lang="en-US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59354E-8120-49CF-A7E6-B9E1497F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30" y="1451921"/>
            <a:ext cx="5447070" cy="362477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1AA13-9336-4A68-8DC7-97BFDD6D7ED1}"/>
              </a:ext>
            </a:extLst>
          </p:cNvPr>
          <p:cNvSpPr txBox="1"/>
          <p:nvPr/>
        </p:nvSpPr>
        <p:spPr>
          <a:xfrm>
            <a:off x="10407831" y="11229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Courtney Haney</a:t>
            </a:r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Faith Lawrence</a:t>
            </a:r>
          </a:p>
        </p:txBody>
      </p:sp>
    </p:spTree>
    <p:extLst>
      <p:ext uri="{BB962C8B-B14F-4D97-AF65-F5344CB8AC3E}">
        <p14:creationId xmlns:p14="http://schemas.microsoft.com/office/powerpoint/2010/main" val="4236755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424E38FC-0B1D-4E3B-AFA1-1CD59C7E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174" y="763136"/>
            <a:ext cx="7001490" cy="52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8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6CD3-6FEE-4655-9B63-BAE1C7C0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a Virus is detected: MHC Class 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55CCE-25B0-42F6-8DF3-EABEAE7E1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058189" cy="3649133"/>
          </a:xfrm>
        </p:spPr>
        <p:txBody>
          <a:bodyPr/>
          <a:lstStyle/>
          <a:p>
            <a:r>
              <a:rPr lang="en-US">
                <a:cs typeface="Calibri" panose="020F0502020204030204"/>
              </a:rPr>
              <a:t>Once a virus has invaded a host, the immune system cannot "see" the virus and has no idea that the body has been invaded.</a:t>
            </a:r>
            <a:endParaRPr lang="en-US"/>
          </a:p>
          <a:p>
            <a:r>
              <a:rPr lang="en-US">
                <a:cs typeface="Calibri" panose="020F0502020204030204"/>
              </a:rPr>
              <a:t>Class I major histocompatibility complex proteins (MHC class I) is employed</a:t>
            </a:r>
          </a:p>
          <a:p>
            <a:r>
              <a:rPr lang="en-US">
                <a:cs typeface="Calibri" panose="020F0502020204030204"/>
              </a:rPr>
              <a:t>MHC class I displays protein pieces from inside the cells upon its surface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Unfortunately, some viruses have stopped MHC Class I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CDC3B97-86A7-4162-8212-4547A32C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40" y="1946626"/>
            <a:ext cx="4233959" cy="4033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D173D-4A3F-4CC3-A4F5-B9911C9AF75A}"/>
              </a:ext>
            </a:extLst>
          </p:cNvPr>
          <p:cNvSpPr txBox="1"/>
          <p:nvPr/>
        </p:nvSpPr>
        <p:spPr>
          <a:xfrm>
            <a:off x="7718880" y="6075136"/>
            <a:ext cx="3749220" cy="3838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(McCarthy et al. 2015)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395A5-59EA-4CF9-B15A-589DED0FF93C}"/>
              </a:ext>
            </a:extLst>
          </p:cNvPr>
          <p:cNvSpPr txBox="1"/>
          <p:nvPr/>
        </p:nvSpPr>
        <p:spPr>
          <a:xfrm>
            <a:off x="2524259" y="58995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Lydia</a:t>
            </a:r>
          </a:p>
        </p:txBody>
      </p:sp>
    </p:spTree>
    <p:extLst>
      <p:ext uri="{BB962C8B-B14F-4D97-AF65-F5344CB8AC3E}">
        <p14:creationId xmlns:p14="http://schemas.microsoft.com/office/powerpoint/2010/main" val="319988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121C-8C18-4043-A31D-4C3FF52F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>
                <a:ea typeface="+mj-lt"/>
                <a:cs typeface="+mj-lt"/>
              </a:rPr>
              <a:t>HOW A VIRUS IS DETECTED: Cytotoxic T-Cell</a:t>
            </a: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BF168-9FCA-4F3F-A9CD-FD49B220D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/>
          <a:lstStyle/>
          <a:p>
            <a:r>
              <a:rPr lang="en-US">
                <a:cs typeface="Calibri" panose="020F0502020204030204"/>
              </a:rPr>
              <a:t>Cytotoxic T cells circulate the body killing cells infected with viruses with toxic mediators.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 T cell receptors proteins  recognize antigenic peptide 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When the receptor detects a peptide from a virus, the virus is detected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T Cells release cytotoxic factors killing infected cells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A87F2DD-7A79-4A97-8ED1-2269E765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3" y="412705"/>
            <a:ext cx="4360303" cy="4963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50748-54E1-4D46-B68A-1AAD10ABB495}"/>
              </a:ext>
            </a:extLst>
          </p:cNvPr>
          <p:cNvSpPr txBox="1"/>
          <p:nvPr/>
        </p:nvSpPr>
        <p:spPr>
          <a:xfrm>
            <a:off x="6865258" y="5624286"/>
            <a:ext cx="3033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(Andersen et al. 2006)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AB008-2D58-4118-B6C6-C15E83A96F6F}"/>
              </a:ext>
            </a:extLst>
          </p:cNvPr>
          <p:cNvSpPr txBox="1"/>
          <p:nvPr/>
        </p:nvSpPr>
        <p:spPr>
          <a:xfrm>
            <a:off x="3350654" y="62162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Lydia</a:t>
            </a:r>
          </a:p>
        </p:txBody>
      </p:sp>
    </p:spTree>
    <p:extLst>
      <p:ext uri="{BB962C8B-B14F-4D97-AF65-F5344CB8AC3E}">
        <p14:creationId xmlns:p14="http://schemas.microsoft.com/office/powerpoint/2010/main" val="272346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DB47-6BC7-4361-99FF-CCE6D2A7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57" y="333829"/>
            <a:ext cx="7924254" cy="113574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cs typeface="Calibri Light"/>
              </a:rPr>
              <a:t>Innate immune response: Interferons</a:t>
            </a:r>
            <a:endParaRPr lang="en-US" sz="3400"/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E569A54F-9451-4B12-AC14-9B88A1B0F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928606"/>
              </p:ext>
            </p:extLst>
          </p:nvPr>
        </p:nvGraphicFramePr>
        <p:xfrm>
          <a:off x="-14514" y="1488925"/>
          <a:ext cx="8686254" cy="489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" name="Picture 49" descr="Diagram&#10;&#10;Description automatically generated">
            <a:extLst>
              <a:ext uri="{FF2B5EF4-FFF2-40B4-BE49-F238E27FC236}">
                <a16:creationId xmlns:a16="http://schemas.microsoft.com/office/drawing/2014/main" id="{1BFD58BC-0083-4076-A6CD-1FD8CB076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828" y="1814883"/>
            <a:ext cx="4579257" cy="35475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BFA42ED-66D0-4E78-AC45-009E3704F6D0}"/>
              </a:ext>
            </a:extLst>
          </p:cNvPr>
          <p:cNvSpPr txBox="1"/>
          <p:nvPr/>
        </p:nvSpPr>
        <p:spPr>
          <a:xfrm>
            <a:off x="7815943" y="54210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(Robertsen, 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840CC-8019-4611-9B05-2C18E11B38C2}"/>
              </a:ext>
            </a:extLst>
          </p:cNvPr>
          <p:cNvSpPr txBox="1"/>
          <p:nvPr/>
        </p:nvSpPr>
        <p:spPr>
          <a:xfrm>
            <a:off x="8555865" y="61142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Javen</a:t>
            </a:r>
          </a:p>
        </p:txBody>
      </p:sp>
    </p:spTree>
    <p:extLst>
      <p:ext uri="{BB962C8B-B14F-4D97-AF65-F5344CB8AC3E}">
        <p14:creationId xmlns:p14="http://schemas.microsoft.com/office/powerpoint/2010/main" val="229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F2CA-D454-44E8-BEE9-72F7E22C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19125"/>
            <a:ext cx="5407025" cy="1141942"/>
          </a:xfrm>
        </p:spPr>
        <p:txBody>
          <a:bodyPr/>
          <a:lstStyle/>
          <a:p>
            <a:r>
              <a:rPr lang="en-US" sz="3400">
                <a:cs typeface="Calibri Light"/>
              </a:rPr>
              <a:t>Natural Killer (NK)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9F5A1-FA53-48C9-A1F1-34AC7A96A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65817"/>
            <a:ext cx="5407025" cy="4677833"/>
          </a:xfrm>
        </p:spPr>
        <p:txBody>
          <a:bodyPr/>
          <a:lstStyle/>
          <a:p>
            <a:r>
              <a:rPr lang="en-US">
                <a:cs typeface="Calibri" panose="020F0502020204030204"/>
              </a:rPr>
              <a:t>Part of the Innate Immune Response.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Recognize the virus on MHC class I molecules.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They will release toxic substances, which kill infected cells.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Viruses could prevent the production of MHC Class I molecules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NK Cells will recognize the lack of MHC Class I molecules</a:t>
            </a:r>
          </a:p>
          <a:p>
            <a:pPr>
              <a:buClr>
                <a:srgbClr val="FFFFFF"/>
              </a:buClr>
            </a:pPr>
            <a:endParaRPr lang="en-US">
              <a:cs typeface="Calibri" panose="020F0502020204030204"/>
            </a:endParaRPr>
          </a:p>
        </p:txBody>
      </p:sp>
      <p:pic>
        <p:nvPicPr>
          <p:cNvPr id="5" name="Picture 5" descr="A picture containing water, swimming&#10;&#10;Description automatically generated">
            <a:extLst>
              <a:ext uri="{FF2B5EF4-FFF2-40B4-BE49-F238E27FC236}">
                <a16:creationId xmlns:a16="http://schemas.microsoft.com/office/drawing/2014/main" id="{22F35B78-C8A2-49E6-BCCB-C9245B0F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67" y="252487"/>
            <a:ext cx="2743200" cy="2056193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5C1380A-F718-421B-9C82-A423AB41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567" y="3030078"/>
            <a:ext cx="4097866" cy="2581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2E628D-8D5F-4AAE-9634-817BD60B7D64}"/>
              </a:ext>
            </a:extLst>
          </p:cNvPr>
          <p:cNvSpPr txBox="1"/>
          <p:nvPr/>
        </p:nvSpPr>
        <p:spPr>
          <a:xfrm>
            <a:off x="6841067" y="57615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(Lam et. Al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CF511-AA5E-41E9-A902-3A1052693FEC}"/>
              </a:ext>
            </a:extLst>
          </p:cNvPr>
          <p:cNvSpPr txBox="1"/>
          <p:nvPr/>
        </p:nvSpPr>
        <p:spPr>
          <a:xfrm>
            <a:off x="6841067" y="24119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(Levy,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8C16A-6DEA-4245-9421-AC485094A2F9}"/>
              </a:ext>
            </a:extLst>
          </p:cNvPr>
          <p:cNvSpPr txBox="1"/>
          <p:nvPr/>
        </p:nvSpPr>
        <p:spPr>
          <a:xfrm>
            <a:off x="9105900" y="63817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Jacob</a:t>
            </a:r>
          </a:p>
        </p:txBody>
      </p:sp>
    </p:spTree>
    <p:extLst>
      <p:ext uri="{BB962C8B-B14F-4D97-AF65-F5344CB8AC3E}">
        <p14:creationId xmlns:p14="http://schemas.microsoft.com/office/powerpoint/2010/main" val="263792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F359-B1C4-4F83-9D0A-1AB542E0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086" y="679450"/>
            <a:ext cx="4688115" cy="151024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Antigen-presenting cells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6F42C-2BE7-412D-A364-2361E252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1" y="1938867"/>
            <a:ext cx="5283200" cy="2544233"/>
          </a:xfrm>
        </p:spPr>
        <p:txBody>
          <a:bodyPr/>
          <a:lstStyle/>
          <a:p>
            <a:r>
              <a:rPr lang="en-US">
                <a:cs typeface="Calibri"/>
              </a:rPr>
              <a:t>Allow the virus to be recognized by cells used in the immune response system. </a:t>
            </a:r>
            <a:endParaRPr lang="en-US"/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Macrophages – Ingests free floating viruses, breaks the virus down, and releases the material as waste. (They will also signal the adaptive immune response, when it recognizes a virus)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Dendritic cells – Allows the virus to be detected by T-Cells (Used to kill infected cells).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7CDEA02-7443-4BEF-A964-C79694A0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8" t="14682" r="33750" b="595"/>
          <a:stretch/>
        </p:blipFill>
        <p:spPr>
          <a:xfrm>
            <a:off x="479274" y="546680"/>
            <a:ext cx="4732159" cy="3170904"/>
          </a:xfrm>
          <a:prstGeom prst="rect">
            <a:avLst/>
          </a:prstGeom>
        </p:spPr>
      </p:pic>
      <p:pic>
        <p:nvPicPr>
          <p:cNvPr id="5" name="Picture 5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4FAEBCA3-914F-431F-AABC-A3781266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5" y="3937829"/>
            <a:ext cx="3127828" cy="2363564"/>
          </a:xfrm>
          <a:prstGeom prst="rect">
            <a:avLst/>
          </a:prstGeom>
        </p:spPr>
      </p:pic>
      <p:pic>
        <p:nvPicPr>
          <p:cNvPr id="6" name="Picture 6" descr="A picture containing marigold, flower, rambutan, plant&#10;&#10;Description automatically generated">
            <a:extLst>
              <a:ext uri="{FF2B5EF4-FFF2-40B4-BE49-F238E27FC236}">
                <a16:creationId xmlns:a16="http://schemas.microsoft.com/office/drawing/2014/main" id="{F654FE06-0625-499C-91E9-60E56183A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00" y="3944256"/>
            <a:ext cx="2743200" cy="2358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6CDAA4-B91C-49DB-8D07-C90362A07318}"/>
              </a:ext>
            </a:extLst>
          </p:cNvPr>
          <p:cNvSpPr txBox="1"/>
          <p:nvPr/>
        </p:nvSpPr>
        <p:spPr>
          <a:xfrm>
            <a:off x="9105900" y="63055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Jacob</a:t>
            </a:r>
          </a:p>
        </p:txBody>
      </p:sp>
    </p:spTree>
    <p:extLst>
      <p:ext uri="{BB962C8B-B14F-4D97-AF65-F5344CB8AC3E}">
        <p14:creationId xmlns:p14="http://schemas.microsoft.com/office/powerpoint/2010/main" val="271990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CBD8-7236-41E8-B92F-CC0FB539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187" y="1030288"/>
            <a:ext cx="409994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cs typeface="Calibri Light"/>
              </a:rPr>
              <a:t>Adaptive Immune response</a:t>
            </a:r>
            <a:endParaRPr lang="en-US" sz="33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C413B-57E4-4FAD-AF00-1E89B4273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797333" y="4261157"/>
            <a:ext cx="2971800" cy="1708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6055C-DEA2-4B05-AE8C-3A5E620C0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87" y="2142067"/>
            <a:ext cx="4099947" cy="3649133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It is a more complex response compared to an innate immune response</a:t>
            </a:r>
            <a:endParaRPr lang="en-US"/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Long lasting protection</a:t>
            </a:r>
            <a:endParaRPr lang="en-US"/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The function is to eliminate/destroy invading pathogens, so it is important that this response is triggered by foreign molecules rather than the host</a:t>
            </a:r>
            <a:endParaRPr lang="en-US"/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Able to distinguish between host and pathogen</a:t>
            </a:r>
            <a:endParaRPr lang="en-US"/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Failure of distinction leads to autoimmune diseases</a:t>
            </a:r>
            <a:endParaRPr lang="en-US"/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96184565-6B22-40B8-AEFC-E5D103C5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08" y="626261"/>
            <a:ext cx="543375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5EF558FD-E4EE-4CC7-9FDC-752DA247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60" y="728133"/>
            <a:ext cx="2862655" cy="2497667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1" name="Rounded Rectangle 35">
            <a:extLst>
              <a:ext uri="{FF2B5EF4-FFF2-40B4-BE49-F238E27FC236}">
                <a16:creationId xmlns:a16="http://schemas.microsoft.com/office/drawing/2014/main" id="{A9B5337D-1BB2-4459-9BD6-59184E38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08" y="3515716"/>
            <a:ext cx="543375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D151575-B503-4AE1-82F6-985F74CCA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776" y="3617588"/>
            <a:ext cx="4780223" cy="2497667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CF085-D573-4356-9AD1-BB6F18AADE0A}"/>
              </a:ext>
            </a:extLst>
          </p:cNvPr>
          <p:cNvSpPr txBox="1"/>
          <p:nvPr/>
        </p:nvSpPr>
        <p:spPr>
          <a:xfrm rot="-10800000" flipH="1" flipV="1">
            <a:off x="8111544" y="6338690"/>
            <a:ext cx="21400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Javen</a:t>
            </a:r>
          </a:p>
        </p:txBody>
      </p:sp>
    </p:spTree>
    <p:extLst>
      <p:ext uri="{BB962C8B-B14F-4D97-AF65-F5344CB8AC3E}">
        <p14:creationId xmlns:p14="http://schemas.microsoft.com/office/powerpoint/2010/main" val="220752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3108-C90F-4490-B179-7CE4D439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What is a virus?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C36CE9-EE5E-4CE7-A8E2-9D4F99282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" r="-2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133E6-8512-43C3-BD48-73DFB4FD0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A virus is a microscopic agent that replicates inside of a host cell.</a:t>
            </a: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500">
                <a:ea typeface="+mn-lt"/>
                <a:cs typeface="+mn-lt"/>
              </a:rPr>
              <a:t>AKA a virus is a very tiny germ that makes cells sick</a:t>
            </a:r>
          </a:p>
          <a:p>
            <a:pPr lvl="1">
              <a:lnSpc>
                <a:spcPct val="90000"/>
              </a:lnSpc>
            </a:pPr>
            <a:r>
              <a:rPr lang="en-US" sz="1300">
                <a:ea typeface="+mn-lt"/>
                <a:cs typeface="+mn-lt"/>
              </a:rPr>
              <a:t>More than 100,000,000 viruses can fit on the tip of your pen</a:t>
            </a:r>
            <a:endParaRPr lang="en-US" sz="13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endParaRPr lang="en-US" sz="15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500">
                <a:ea typeface="+mn-lt"/>
                <a:cs typeface="+mn-lt"/>
              </a:rPr>
              <a:t>What are some examples of viruses?</a:t>
            </a: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500">
                <a:ea typeface="+mn-lt"/>
                <a:cs typeface="+mn-lt"/>
              </a:rPr>
              <a:t>Covid-19</a:t>
            </a: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500">
                <a:ea typeface="+mn-lt"/>
                <a:cs typeface="+mn-lt"/>
              </a:rPr>
              <a:t>Flu</a:t>
            </a: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500">
                <a:ea typeface="+mn-lt"/>
                <a:cs typeface="+mn-lt"/>
              </a:rPr>
              <a:t>Cold</a:t>
            </a:r>
            <a:endParaRPr lang="en-US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US" sz="15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6EFAC-5B1B-43DD-92F6-CD421BCEA6B0}"/>
              </a:ext>
            </a:extLst>
          </p:cNvPr>
          <p:cNvSpPr txBox="1"/>
          <p:nvPr/>
        </p:nvSpPr>
        <p:spPr>
          <a:xfrm>
            <a:off x="31595" y="6350620"/>
            <a:ext cx="68319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4"/>
              </a:rPr>
              <a:t>https://www.nationalgeographic.org/encyclopedia/viruses/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AA84D-0B67-47E0-8641-7A360E7883EE}"/>
              </a:ext>
            </a:extLst>
          </p:cNvPr>
          <p:cNvSpPr txBox="1"/>
          <p:nvPr/>
        </p:nvSpPr>
        <p:spPr>
          <a:xfrm>
            <a:off x="11273971" y="648425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Group 1</a:t>
            </a: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48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D6A7-8B2D-440A-9B5B-6062B5CF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Cell mediated immunity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953264B-DF22-4448-B949-562ABC67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26" y="893097"/>
            <a:ext cx="3112838" cy="532673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7CCA0-A03B-42C5-B1B8-F202AFDF4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>
                <a:ea typeface="+mn-lt"/>
                <a:cs typeface="+mn-lt"/>
              </a:rPr>
              <a:t>Does not depend on antibodies</a:t>
            </a:r>
            <a:endParaRPr lang="en-US" sz="14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Focuses more on intracellular pathogens</a:t>
            </a:r>
            <a:endParaRPr lang="en-US" sz="1400"/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Driven by the lymphocytes: mature T cells, macrophages, and the release of cytokines in response to an antigen</a:t>
            </a:r>
            <a:endParaRPr lang="en-US" sz="1400"/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Antigen presenting cells that have membrane bound MHC class I proteins that are used to recognize cells that have foreign antigens</a:t>
            </a:r>
            <a:endParaRPr lang="en-US" sz="1400"/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The binding is necessary for maturation from naive T cell into helper/killer T cells</a:t>
            </a:r>
            <a:endParaRPr lang="en-US" sz="1400"/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400">
                <a:ea typeface="+mn-lt"/>
                <a:cs typeface="+mn-lt"/>
              </a:rPr>
              <a:t>Step 1: T cells respond to the antigens from pathogens by binding to the epitopes on the protein</a:t>
            </a:r>
            <a:endParaRPr lang="en-US" sz="14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400">
                <a:ea typeface="+mn-lt"/>
                <a:cs typeface="+mn-lt"/>
              </a:rPr>
              <a:t>Step 2: antigens can be displayed on the membrane bound MHC class I protein on infected cells which also binds to T cells</a:t>
            </a:r>
            <a:endParaRPr lang="en-US" sz="14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400">
                <a:ea typeface="+mn-lt"/>
                <a:cs typeface="+mn-lt"/>
              </a:rPr>
              <a:t>Step 3: The T cells becomes activated and forms clones</a:t>
            </a:r>
            <a:endParaRPr lang="en-US" sz="14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400">
                <a:ea typeface="+mn-lt"/>
                <a:cs typeface="+mn-lt"/>
              </a:rPr>
              <a:t>Step 4: Helper t cells with the CD4 protein - activates other T cells and  B cells and Cytotoxic T cells - produce cytokines that kill the cell via apoptosis</a:t>
            </a:r>
            <a:endParaRPr lang="en-US" sz="14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B1B6C-2907-4FCE-9304-E081FD6945EF}"/>
              </a:ext>
            </a:extLst>
          </p:cNvPr>
          <p:cNvSpPr txBox="1"/>
          <p:nvPr/>
        </p:nvSpPr>
        <p:spPr>
          <a:xfrm>
            <a:off x="5507865" y="63771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Ravali</a:t>
            </a:r>
          </a:p>
        </p:txBody>
      </p:sp>
    </p:spTree>
    <p:extLst>
      <p:ext uri="{BB962C8B-B14F-4D97-AF65-F5344CB8AC3E}">
        <p14:creationId xmlns:p14="http://schemas.microsoft.com/office/powerpoint/2010/main" val="41585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ABC0-6F8D-4C45-BAF9-B5A4F235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cs typeface="Calibri Light"/>
              </a:rPr>
              <a:t>Humoral (anti-body mediated) Immunity</a:t>
            </a: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BAD24-F441-45D9-9958-2BE37C730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Antibody immunity</a:t>
            </a:r>
            <a:endParaRPr lang="en-US" sz="17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700">
                <a:ea typeface="+mn-lt"/>
                <a:cs typeface="+mn-lt"/>
              </a:rPr>
              <a:t>Focuses on extracellular pathogens</a:t>
            </a:r>
            <a:endParaRPr lang="en-US" sz="1700"/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700">
                <a:ea typeface="+mn-lt"/>
                <a:cs typeface="+mn-lt"/>
              </a:rPr>
              <a:t>B Cells - produce antibodies</a:t>
            </a:r>
            <a:endParaRPr lang="en-US" sz="1700"/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700">
                <a:ea typeface="+mn-lt"/>
                <a:cs typeface="+mn-lt"/>
              </a:rPr>
              <a:t>Antigen presenting cells that have membrane bound MHC class II proteins that are used to identify pathogens after a phagocyte engulfs a molecule</a:t>
            </a:r>
            <a:endParaRPr lang="en-US" sz="1700"/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700">
                <a:ea typeface="+mn-lt"/>
                <a:cs typeface="+mn-lt"/>
              </a:rPr>
              <a:t>Memory cells which are stored in the lymphatic system from previous exposure also helps fight by producing antibodies if the body has been exposed before</a:t>
            </a:r>
            <a:endParaRPr lang="en-US" sz="1700"/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US" sz="170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8361231-9ED7-486A-9590-A851B70C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01" y="796413"/>
            <a:ext cx="3980295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BE32DF-6BBA-406D-9D7F-91B4FB63159D}"/>
              </a:ext>
            </a:extLst>
          </p:cNvPr>
          <p:cNvSpPr txBox="1"/>
          <p:nvPr/>
        </p:nvSpPr>
        <p:spPr>
          <a:xfrm>
            <a:off x="3431146" y="60552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Ravali</a:t>
            </a:r>
          </a:p>
        </p:txBody>
      </p:sp>
    </p:spTree>
    <p:extLst>
      <p:ext uri="{BB962C8B-B14F-4D97-AF65-F5344CB8AC3E}">
        <p14:creationId xmlns:p14="http://schemas.microsoft.com/office/powerpoint/2010/main" val="3943194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E6D6-864F-4523-BA02-0736EE1A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6" y="68826"/>
            <a:ext cx="10131425" cy="1456267"/>
          </a:xfrm>
        </p:spPr>
        <p:txBody>
          <a:bodyPr/>
          <a:lstStyle/>
          <a:p>
            <a:r>
              <a:rPr lang="en-US">
                <a:cs typeface="Calibri Light"/>
              </a:rPr>
              <a:t>Reference slide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5F643-B36E-4CBF-B4D0-055DF8857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25" y="3674334"/>
            <a:ext cx="10131425" cy="3649133"/>
          </a:xfrm>
        </p:spPr>
        <p:txBody>
          <a:bodyPr>
            <a:normAutofit fontScale="47500" lnSpcReduction="20000"/>
          </a:bodyPr>
          <a:lstStyle/>
          <a:p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2"/>
              </a:rPr>
              <a:t>https://www.thoughtco.com/dna-versus-rna-608191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3"/>
              </a:rPr>
              <a:t>https://onlinelibrary.wiley.com/doi/10.1111/j.1365-2796.2010.02222.x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4"/>
              </a:rPr>
              <a:t>https://courses.lumenlearning.com/biology2xmaster/chapter/virus-infections-and-hosts/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5"/>
              </a:rPr>
              <a:t>https://www.immunology.org/public-information/bitesized-immunology/pathogens-and-disease/immune-responses-viruses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6"/>
              </a:rPr>
              <a:t>https://www.sciencedirect.com/science/article/pii/S0022202X1532621X#f0030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7"/>
              </a:rPr>
              <a:t>https://www.researchgate.net/figure/MHC-class-I-antigen-presentation-pathway-Proteins-with-ubiquitin-tags-red-spheres-are_fig2_272512098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8"/>
              </a:rPr>
              <a:t>https://www.sciencedirect.com/science/article/pii/S0145305X17300769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9"/>
              </a:rPr>
              <a:t>https://www.nationalgeographic.org/encyclopedia/viruses/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0"/>
              </a:rPr>
              <a:t>https://www.sciencedirect.com/science/article/abs/pii/S0952791516301510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1"/>
              </a:rPr>
              <a:t>https://www.ncbi.nlm.nih.gov/books/NBK21070/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2"/>
              </a:rPr>
              <a:t>https://www.ncbi.nlm.nih.gov/books/NBK10762/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3"/>
              </a:rPr>
              <a:t>https://www.ncbi.nlm.nih.gov/books/NBK10752/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4"/>
              </a:rPr>
              <a:t>https://www.technologynetworks.com/immunology/articles/humoral-vs-cell-mediated-immunity-344829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  <a:hlinkClick r:id="rId15"/>
              </a:rPr>
              <a:t>https://app.biorender.com/biorender-templates/t-5f7c7d573b9a9000abcfa12e-different-types-of-antigen-presenting-cells</a:t>
            </a: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en-US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B110F-E4F7-4C65-B55F-78A634020066}"/>
              </a:ext>
            </a:extLst>
          </p:cNvPr>
          <p:cNvSpPr txBox="1"/>
          <p:nvPr/>
        </p:nvSpPr>
        <p:spPr>
          <a:xfrm>
            <a:off x="117996" y="975145"/>
            <a:ext cx="64008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Dr. Biology. (2011, February 16). Viruses. ASU - Ask A Biologist. Retrieved October 12, 2021 from </a:t>
            </a:r>
            <a:r>
              <a:rPr lang="en-US">
                <a:ea typeface="+mn-lt"/>
                <a:cs typeface="+mn-lt"/>
                <a:hlinkClick r:id="rId16"/>
              </a:rPr>
              <a:t>https://askabiologist.asu.edu/virus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Virus Structures. (2021, March 6). </a:t>
            </a:r>
            <a:r>
              <a:rPr lang="en-US">
                <a:ea typeface="+mn-lt"/>
                <a:cs typeface="+mn-lt"/>
                <a:hlinkClick r:id="rId17"/>
              </a:rPr>
              <a:t>https://bio.libretexts.org/@go/page/6606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•Cohen, Fredric S. “How Viruses Invade Cells.” </a:t>
            </a:r>
            <a:r>
              <a:rPr lang="en-US" i="1">
                <a:ea typeface="+mn-lt"/>
                <a:cs typeface="+mn-lt"/>
              </a:rPr>
              <a:t>Biophysical journal</a:t>
            </a:r>
            <a:r>
              <a:rPr lang="en-US">
                <a:ea typeface="+mn-lt"/>
                <a:cs typeface="+mn-lt"/>
              </a:rPr>
              <a:t> vol. 110,5 (2016): 1028-32. doi:10.1016/j.bpj.2016.02.006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261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2A4D-4F51-4F64-9D52-1D968C6A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Structure of a Virus</a:t>
            </a:r>
            <a:endParaRPr lang="en-US"/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0C778-72E1-4060-824B-0D132E04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77849"/>
            <a:ext cx="10131425" cy="264552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Structure of a virus varies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Something all viruses contain is a capsid where its viral DNA or RNA is contained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These come in many different shapes</a:t>
            </a:r>
            <a:endParaRPr lang="en-US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Another structure  us a capsid that is enveloped with part of the host cells membrane to better hide during infection</a:t>
            </a:r>
            <a:endParaRPr lang="en-US"/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E7CF4-F10F-44FE-B68F-E87729E0653F}"/>
              </a:ext>
            </a:extLst>
          </p:cNvPr>
          <p:cNvSpPr txBox="1"/>
          <p:nvPr/>
        </p:nvSpPr>
        <p:spPr>
          <a:xfrm>
            <a:off x="682083" y="3426752"/>
            <a:ext cx="36631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cap="all">
                <a:latin typeface="Calibri Light"/>
                <a:ea typeface="+mn-lt"/>
                <a:cs typeface="+mn-lt"/>
              </a:rPr>
              <a:t>Is a virus living?</a:t>
            </a:r>
            <a:endParaRPr lang="en-US" sz="2800">
              <a:latin typeface="Calibri Light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7B018-25D1-49D0-A8E8-355CFB0B4AB4}"/>
              </a:ext>
            </a:extLst>
          </p:cNvPr>
          <p:cNvSpPr txBox="1"/>
          <p:nvPr/>
        </p:nvSpPr>
        <p:spPr>
          <a:xfrm>
            <a:off x="685568" y="3920110"/>
            <a:ext cx="97777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NO!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Viruses aren’t considering living because they cannot reproduce without a host cell.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F25DC-8A6D-4B38-A8AE-FDC0E0317C4B}"/>
              </a:ext>
            </a:extLst>
          </p:cNvPr>
          <p:cNvSpPr txBox="1"/>
          <p:nvPr/>
        </p:nvSpPr>
        <p:spPr>
          <a:xfrm>
            <a:off x="11346543" y="652961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Group 1</a:t>
            </a:r>
          </a:p>
        </p:txBody>
      </p:sp>
    </p:spTree>
    <p:extLst>
      <p:ext uri="{BB962C8B-B14F-4D97-AF65-F5344CB8AC3E}">
        <p14:creationId xmlns:p14="http://schemas.microsoft.com/office/powerpoint/2010/main" val="132038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4B283-350D-4651-86EB-21D881DE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How does a virus spread?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4BD68-1D08-4809-9FE7-841B5D5F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>
                <a:ea typeface="+mn-lt"/>
                <a:cs typeface="+mn-lt"/>
              </a:rPr>
              <a:t>Viruses spread many ways</a:t>
            </a:r>
            <a:endParaRPr lang="en-US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A virus can infect you by entering any opening in your body such as your mouth, nose, and cuts.</a:t>
            </a:r>
            <a:endParaRPr lang="en-US">
              <a:cs typeface="Calibri" panose="020F0502020204030204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Infected food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Touching your mouth and nose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Breathing in air around someone who’s sick</a:t>
            </a:r>
          </a:p>
          <a:p>
            <a:pPr lvl="1"/>
            <a:r>
              <a:rPr lang="en-US">
                <a:ea typeface="+mn-lt"/>
                <a:cs typeface="+mn-lt"/>
              </a:rPr>
              <a:t>not washing your hands</a:t>
            </a:r>
            <a:endParaRPr lang="en-US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5">
            <a:hlinkClick r:id="" action="ppaction://media"/>
            <a:extLst>
              <a:ext uri="{FF2B5EF4-FFF2-40B4-BE49-F238E27FC236}">
                <a16:creationId xmlns:a16="http://schemas.microsoft.com/office/drawing/2014/main" id="{CD46C168-863E-427A-9C60-3A740E7845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89752" y="1062037"/>
            <a:ext cx="6095593" cy="457169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99B0D-37BD-4A8B-93A4-7C67059C49A8}"/>
              </a:ext>
            </a:extLst>
          </p:cNvPr>
          <p:cNvSpPr txBox="1"/>
          <p:nvPr/>
        </p:nvSpPr>
        <p:spPr>
          <a:xfrm>
            <a:off x="11527972" y="648425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Molly</a:t>
            </a:r>
          </a:p>
        </p:txBody>
      </p:sp>
    </p:spTree>
    <p:extLst>
      <p:ext uri="{BB962C8B-B14F-4D97-AF65-F5344CB8AC3E}">
        <p14:creationId xmlns:p14="http://schemas.microsoft.com/office/powerpoint/2010/main" val="38503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90D4-84E8-4773-8EDB-6F780DF5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Getting into the cell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58658-0788-4A93-B18E-ECF75FBD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51774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Membrane Based Fusion</a:t>
            </a:r>
            <a:endParaRPr lang="en-US">
              <a:cs typeface="Calibri" panose="020F0502020204030204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Specifically for enveloped viruses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Or viruses that have their genetic information enclosed by a membrane that has come from or is like the host cell</a:t>
            </a:r>
            <a:endParaRPr lang="en-US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>
                <a:ea typeface="+mn-lt"/>
                <a:cs typeface="+mn-lt"/>
              </a:rPr>
              <a:t>Hitching a ride through the cell membrane</a:t>
            </a:r>
            <a:endParaRPr lang="en-US">
              <a:cs typeface="Calibri" panose="020F0502020204030204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Hijack the natural process of the cell to have the virus be accepted through endocytosis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After the Virus has been packaged it fuses with the membrane that let it inside the cell</a:t>
            </a:r>
            <a:endParaRPr lang="en-US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D59B4-2EF8-4727-AD6F-4133142FDF3C}"/>
              </a:ext>
            </a:extLst>
          </p:cNvPr>
          <p:cNvSpPr txBox="1"/>
          <p:nvPr/>
        </p:nvSpPr>
        <p:spPr>
          <a:xfrm>
            <a:off x="11464471" y="648425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Byron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07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983" y="639097"/>
            <a:ext cx="3352256" cy="37466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ea typeface="+mj-lt"/>
                <a:cs typeface="+mj-lt"/>
              </a:rPr>
              <a:t>The DNA and RNA from the virus then enters the host cell and invade the nucleus</a:t>
            </a:r>
            <a:endParaRPr lang="en-US" sz="37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E5DC9F1-0A3C-4D6E-A78D-08B16EA13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16" r="-1" b="809"/>
          <a:stretch/>
        </p:blipFill>
        <p:spPr>
          <a:xfrm>
            <a:off x="629810" y="1484720"/>
            <a:ext cx="6921364" cy="389347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95E9B0-D5EB-49AD-B3A6-8E8F1EAF8660}"/>
              </a:ext>
            </a:extLst>
          </p:cNvPr>
          <p:cNvSpPr txBox="1"/>
          <p:nvPr/>
        </p:nvSpPr>
        <p:spPr>
          <a:xfrm>
            <a:off x="1062990" y="834390"/>
            <a:ext cx="3802380" cy="7198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805DE-419F-481B-8D96-D04CF8FE238A}"/>
              </a:ext>
            </a:extLst>
          </p:cNvPr>
          <p:cNvSpPr txBox="1"/>
          <p:nvPr/>
        </p:nvSpPr>
        <p:spPr>
          <a:xfrm>
            <a:off x="992505" y="581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Virus implants DNA &amp; RNA </a:t>
            </a:r>
            <a:endParaRPr lang="en-US"/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4E320833-C9A8-4591-BFED-ECBD07A4E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709" y="1121435"/>
            <a:ext cx="10131391" cy="55693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0E7BA-7C02-400C-9F6B-01DD62795AFF}"/>
              </a:ext>
            </a:extLst>
          </p:cNvPr>
          <p:cNvSpPr txBox="1"/>
          <p:nvPr/>
        </p:nvSpPr>
        <p:spPr>
          <a:xfrm>
            <a:off x="7131547" y="5584550"/>
            <a:ext cx="2699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2060"/>
                </a:solidFill>
              </a:rPr>
              <a:t>e</a:t>
            </a:r>
            <a:endParaRPr lang="en-US">
              <a:solidFill>
                <a:srgbClr val="0070C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32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5B9E-1D58-4DF8-A578-6669AC46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" y="-91440"/>
            <a:ext cx="10131425" cy="1456267"/>
          </a:xfrm>
        </p:spPr>
        <p:txBody>
          <a:bodyPr/>
          <a:lstStyle/>
          <a:p>
            <a:r>
              <a:rPr lang="en-US">
                <a:cs typeface="Calibri Light"/>
              </a:rPr>
              <a:t>What is </a:t>
            </a:r>
            <a:r>
              <a:rPr lang="en-US" err="1">
                <a:cs typeface="Calibri Light"/>
              </a:rPr>
              <a:t>dna</a:t>
            </a:r>
            <a:r>
              <a:rPr lang="en-US">
                <a:cs typeface="Calibri Light"/>
              </a:rPr>
              <a:t> and </a:t>
            </a:r>
            <a:r>
              <a:rPr lang="en-US" err="1">
                <a:cs typeface="Calibri Light"/>
              </a:rPr>
              <a:t>rna</a:t>
            </a:r>
            <a:r>
              <a:rPr lang="en-US">
                <a:cs typeface="Calibri Light"/>
              </a:rPr>
              <a:t>?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F53444A-2D49-493B-8259-D659C9571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38" y="1239957"/>
            <a:ext cx="6861420" cy="452174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25338-7E83-4BB2-9CCE-1E51B41702FD}"/>
              </a:ext>
            </a:extLst>
          </p:cNvPr>
          <p:cNvSpPr txBox="1"/>
          <p:nvPr/>
        </p:nvSpPr>
        <p:spPr>
          <a:xfrm>
            <a:off x="381000" y="1432560"/>
            <a:ext cx="425196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DNA IS GENETIC MATERIAL THAT TRANSFERS TO OTHER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DC08B-3B99-440C-9048-F4028474D293}"/>
              </a:ext>
            </a:extLst>
          </p:cNvPr>
          <p:cNvSpPr txBox="1"/>
          <p:nvPr/>
        </p:nvSpPr>
        <p:spPr>
          <a:xfrm>
            <a:off x="883920" y="3314700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RNA IS THE STORED BLUEPRINT TO THE GENETIC MATERIAL </a:t>
            </a:r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02697-9203-401F-9A78-1EA228961254}"/>
              </a:ext>
            </a:extLst>
          </p:cNvPr>
          <p:cNvSpPr txBox="1"/>
          <p:nvPr/>
        </p:nvSpPr>
        <p:spPr>
          <a:xfrm>
            <a:off x="7686675" y="61169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[THOUGHTCO]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D9D67-243F-4D00-80B8-3DCCB76DF901}"/>
              </a:ext>
            </a:extLst>
          </p:cNvPr>
          <p:cNvSpPr txBox="1"/>
          <p:nvPr/>
        </p:nvSpPr>
        <p:spPr>
          <a:xfrm>
            <a:off x="10346951" y="63705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Madelyn Jones </a:t>
            </a:r>
          </a:p>
        </p:txBody>
      </p:sp>
    </p:spTree>
    <p:extLst>
      <p:ext uri="{BB962C8B-B14F-4D97-AF65-F5344CB8AC3E}">
        <p14:creationId xmlns:p14="http://schemas.microsoft.com/office/powerpoint/2010/main" val="73584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C4A2EA-665D-4642-898F-05FCE53F843D}"/>
              </a:ext>
            </a:extLst>
          </p:cNvPr>
          <p:cNvSpPr txBox="1"/>
          <p:nvPr/>
        </p:nvSpPr>
        <p:spPr>
          <a:xfrm>
            <a:off x="685801" y="609600"/>
            <a:ext cx="4681873" cy="1456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DNA REPLICATING IN THE CELL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3DA86-25EC-4E5A-8D9D-2D9432047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After the virus has entered the host cell it will start to replicate its genetic information.</a:t>
            </a:r>
          </a:p>
          <a:p>
            <a:r>
              <a:rPr lang="en-US"/>
              <a:t>Then the virus will make new copies of the virus inside the host. </a:t>
            </a: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6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96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178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4471BA2-EB3E-4118-8A7B-559C941BE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" r="-1" b="-1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1DC6B9EE-DB3A-4120-9D69-401CB4AB1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2" r="24334" b="2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7" name="Picture 7" descr="A picture containing invertebrate, ocean floor&#10;&#10;Description automatically generated">
            <a:extLst>
              <a:ext uri="{FF2B5EF4-FFF2-40B4-BE49-F238E27FC236}">
                <a16:creationId xmlns:a16="http://schemas.microsoft.com/office/drawing/2014/main" id="{0F23A00E-2141-4B10-9FE9-B1E8AADDC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0" r="15681" b="-2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302DA-AF97-4E95-96FA-A3C6F181F1D5}"/>
              </a:ext>
            </a:extLst>
          </p:cNvPr>
          <p:cNvSpPr txBox="1"/>
          <p:nvPr/>
        </p:nvSpPr>
        <p:spPr>
          <a:xfrm>
            <a:off x="757518" y="542476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Rick Seal </a:t>
            </a:r>
          </a:p>
        </p:txBody>
      </p:sp>
    </p:spTree>
    <p:extLst>
      <p:ext uri="{BB962C8B-B14F-4D97-AF65-F5344CB8AC3E}">
        <p14:creationId xmlns:p14="http://schemas.microsoft.com/office/powerpoint/2010/main" val="1517225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1450</Words>
  <Application>Microsoft Office PowerPoint</Application>
  <PresentationFormat>Widescreen</PresentationFormat>
  <Paragraphs>154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Celestial</vt:lpstr>
      <vt:lpstr>What is a virus and how does it spread?</vt:lpstr>
      <vt:lpstr>What is a virus?</vt:lpstr>
      <vt:lpstr>Structure of a Virus </vt:lpstr>
      <vt:lpstr>How does a virus spread?</vt:lpstr>
      <vt:lpstr>Getting into the cell</vt:lpstr>
      <vt:lpstr>The DNA and RNA from the virus then enters the host cell and invade the nucleus</vt:lpstr>
      <vt:lpstr>PowerPoint Presentation</vt:lpstr>
      <vt:lpstr>What is dna and rna?</vt:lpstr>
      <vt:lpstr>PowerPoint Presentation</vt:lpstr>
      <vt:lpstr>The virus infects the cell to infect millions of other cells</vt:lpstr>
      <vt:lpstr>Copies of the virus  and how they're created</vt:lpstr>
      <vt:lpstr>Infected cells are damaged or die </vt:lpstr>
      <vt:lpstr>PowerPoint Presentation</vt:lpstr>
      <vt:lpstr>How a Virus is detected: MHC Class I</vt:lpstr>
      <vt:lpstr>HOW A VIRUS IS DETECTED: Cytotoxic T-Cell</vt:lpstr>
      <vt:lpstr>Innate immune response: Interferons</vt:lpstr>
      <vt:lpstr>Natural Killer (NK) Cells</vt:lpstr>
      <vt:lpstr>Antigen-presenting cells</vt:lpstr>
      <vt:lpstr>Adaptive Immune response</vt:lpstr>
      <vt:lpstr>Cell mediated immunity</vt:lpstr>
      <vt:lpstr>Humoral (anti-body mediated) Immunity</vt:lpstr>
      <vt:lpstr>Reference slide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Jacob's PC</dc:creator>
  <cp:lastModifiedBy>Degan, Jacob</cp:lastModifiedBy>
  <cp:revision>2</cp:revision>
  <dcterms:created xsi:type="dcterms:W3CDTF">2021-10-13T19:10:53Z</dcterms:created>
  <dcterms:modified xsi:type="dcterms:W3CDTF">2021-12-11T02:36:19Z</dcterms:modified>
</cp:coreProperties>
</file>