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62"/>
  </p:normalViewPr>
  <p:slideViewPr>
    <p:cSldViewPr snapToGrid="0">
      <p:cViewPr varScale="1">
        <p:scale>
          <a:sx n="104" d="100"/>
          <a:sy n="104" d="100"/>
        </p:scale>
        <p:origin x="7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3E74-E2C2-590C-A2BF-230D612329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B2A5AA-DB1C-5221-93B6-A7FC6428E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2DDF0A-22B4-E801-CEB1-A9CDA0391929}"/>
              </a:ext>
            </a:extLst>
          </p:cNvPr>
          <p:cNvSpPr>
            <a:spLocks noGrp="1"/>
          </p:cNvSpPr>
          <p:nvPr>
            <p:ph type="dt" sz="half" idx="10"/>
          </p:nvPr>
        </p:nvSpPr>
        <p:spPr/>
        <p:txBody>
          <a:bodyPr/>
          <a:lstStyle/>
          <a:p>
            <a:fld id="{6391986F-06E4-574F-B980-A5D9FB3F6F9E}" type="datetimeFigureOut">
              <a:rPr lang="en-US" smtClean="0"/>
              <a:t>4/22/25</a:t>
            </a:fld>
            <a:endParaRPr lang="en-US"/>
          </a:p>
        </p:txBody>
      </p:sp>
      <p:sp>
        <p:nvSpPr>
          <p:cNvPr id="5" name="Footer Placeholder 4">
            <a:extLst>
              <a:ext uri="{FF2B5EF4-FFF2-40B4-BE49-F238E27FC236}">
                <a16:creationId xmlns:a16="http://schemas.microsoft.com/office/drawing/2014/main" id="{BBDD48CC-2117-8F47-1078-6894671EA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36BD0-297F-A1F5-FEC4-10EE2C948958}"/>
              </a:ext>
            </a:extLst>
          </p:cNvPr>
          <p:cNvSpPr>
            <a:spLocks noGrp="1"/>
          </p:cNvSpPr>
          <p:nvPr>
            <p:ph type="sldNum" sz="quarter" idx="12"/>
          </p:nvPr>
        </p:nvSpPr>
        <p:spPr/>
        <p:txBody>
          <a:bodyPr/>
          <a:lstStyle/>
          <a:p>
            <a:fld id="{F562BBBD-0F09-9B4E-971F-2E7C4B9A16A4}" type="slidenum">
              <a:rPr lang="en-US" smtClean="0"/>
              <a:t>‹#›</a:t>
            </a:fld>
            <a:endParaRPr lang="en-US"/>
          </a:p>
        </p:txBody>
      </p:sp>
    </p:spTree>
    <p:extLst>
      <p:ext uri="{BB962C8B-B14F-4D97-AF65-F5344CB8AC3E}">
        <p14:creationId xmlns:p14="http://schemas.microsoft.com/office/powerpoint/2010/main" val="36179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13EEB-9A40-ACE2-C7AC-4C28B5A904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923880-D43E-7173-263C-BADB971A83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F8C8A-56D2-1513-04F6-D0A6C4DC3849}"/>
              </a:ext>
            </a:extLst>
          </p:cNvPr>
          <p:cNvSpPr>
            <a:spLocks noGrp="1"/>
          </p:cNvSpPr>
          <p:nvPr>
            <p:ph type="dt" sz="half" idx="10"/>
          </p:nvPr>
        </p:nvSpPr>
        <p:spPr/>
        <p:txBody>
          <a:bodyPr/>
          <a:lstStyle/>
          <a:p>
            <a:fld id="{6391986F-06E4-574F-B980-A5D9FB3F6F9E}" type="datetimeFigureOut">
              <a:rPr lang="en-US" smtClean="0"/>
              <a:t>4/22/25</a:t>
            </a:fld>
            <a:endParaRPr lang="en-US"/>
          </a:p>
        </p:txBody>
      </p:sp>
      <p:sp>
        <p:nvSpPr>
          <p:cNvPr id="5" name="Footer Placeholder 4">
            <a:extLst>
              <a:ext uri="{FF2B5EF4-FFF2-40B4-BE49-F238E27FC236}">
                <a16:creationId xmlns:a16="http://schemas.microsoft.com/office/drawing/2014/main" id="{6181559B-3BDA-2EB8-6699-05B0C4A70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B1554-FDF5-B353-7388-3428D6447071}"/>
              </a:ext>
            </a:extLst>
          </p:cNvPr>
          <p:cNvSpPr>
            <a:spLocks noGrp="1"/>
          </p:cNvSpPr>
          <p:nvPr>
            <p:ph type="sldNum" sz="quarter" idx="12"/>
          </p:nvPr>
        </p:nvSpPr>
        <p:spPr/>
        <p:txBody>
          <a:bodyPr/>
          <a:lstStyle/>
          <a:p>
            <a:fld id="{F562BBBD-0F09-9B4E-971F-2E7C4B9A16A4}" type="slidenum">
              <a:rPr lang="en-US" smtClean="0"/>
              <a:t>‹#›</a:t>
            </a:fld>
            <a:endParaRPr lang="en-US"/>
          </a:p>
        </p:txBody>
      </p:sp>
    </p:spTree>
    <p:extLst>
      <p:ext uri="{BB962C8B-B14F-4D97-AF65-F5344CB8AC3E}">
        <p14:creationId xmlns:p14="http://schemas.microsoft.com/office/powerpoint/2010/main" val="230903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78D020-A593-740E-6B18-B5C6878402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984612-5D41-8C3D-B1F8-F67B4D8F80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7BF00-F0F2-4049-810D-6D4EFE7DC87A}"/>
              </a:ext>
            </a:extLst>
          </p:cNvPr>
          <p:cNvSpPr>
            <a:spLocks noGrp="1"/>
          </p:cNvSpPr>
          <p:nvPr>
            <p:ph type="dt" sz="half" idx="10"/>
          </p:nvPr>
        </p:nvSpPr>
        <p:spPr/>
        <p:txBody>
          <a:bodyPr/>
          <a:lstStyle/>
          <a:p>
            <a:fld id="{6391986F-06E4-574F-B980-A5D9FB3F6F9E}" type="datetimeFigureOut">
              <a:rPr lang="en-US" smtClean="0"/>
              <a:t>4/22/25</a:t>
            </a:fld>
            <a:endParaRPr lang="en-US"/>
          </a:p>
        </p:txBody>
      </p:sp>
      <p:sp>
        <p:nvSpPr>
          <p:cNvPr id="5" name="Footer Placeholder 4">
            <a:extLst>
              <a:ext uri="{FF2B5EF4-FFF2-40B4-BE49-F238E27FC236}">
                <a16:creationId xmlns:a16="http://schemas.microsoft.com/office/drawing/2014/main" id="{996FFDFA-F25C-2AC1-B436-09A7983B1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E39D4-A2E4-3FDB-657F-65AFE9578C56}"/>
              </a:ext>
            </a:extLst>
          </p:cNvPr>
          <p:cNvSpPr>
            <a:spLocks noGrp="1"/>
          </p:cNvSpPr>
          <p:nvPr>
            <p:ph type="sldNum" sz="quarter" idx="12"/>
          </p:nvPr>
        </p:nvSpPr>
        <p:spPr/>
        <p:txBody>
          <a:bodyPr/>
          <a:lstStyle/>
          <a:p>
            <a:fld id="{F562BBBD-0F09-9B4E-971F-2E7C4B9A16A4}" type="slidenum">
              <a:rPr lang="en-US" smtClean="0"/>
              <a:t>‹#›</a:t>
            </a:fld>
            <a:endParaRPr lang="en-US"/>
          </a:p>
        </p:txBody>
      </p:sp>
    </p:spTree>
    <p:extLst>
      <p:ext uri="{BB962C8B-B14F-4D97-AF65-F5344CB8AC3E}">
        <p14:creationId xmlns:p14="http://schemas.microsoft.com/office/powerpoint/2010/main" val="99357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8E08-A7FD-4736-3810-F293819ED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91E9D9-D616-12B2-79BD-1D071D6730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2D276-660D-C781-A81A-40036D4CD51C}"/>
              </a:ext>
            </a:extLst>
          </p:cNvPr>
          <p:cNvSpPr>
            <a:spLocks noGrp="1"/>
          </p:cNvSpPr>
          <p:nvPr>
            <p:ph type="dt" sz="half" idx="10"/>
          </p:nvPr>
        </p:nvSpPr>
        <p:spPr/>
        <p:txBody>
          <a:bodyPr/>
          <a:lstStyle/>
          <a:p>
            <a:fld id="{6391986F-06E4-574F-B980-A5D9FB3F6F9E}" type="datetimeFigureOut">
              <a:rPr lang="en-US" smtClean="0"/>
              <a:t>4/22/25</a:t>
            </a:fld>
            <a:endParaRPr lang="en-US"/>
          </a:p>
        </p:txBody>
      </p:sp>
      <p:sp>
        <p:nvSpPr>
          <p:cNvPr id="5" name="Footer Placeholder 4">
            <a:extLst>
              <a:ext uri="{FF2B5EF4-FFF2-40B4-BE49-F238E27FC236}">
                <a16:creationId xmlns:a16="http://schemas.microsoft.com/office/drawing/2014/main" id="{D84C5ACE-7652-7837-3D64-5A590B396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4C120-6C69-94A2-ED59-74B7A2D9E4CD}"/>
              </a:ext>
            </a:extLst>
          </p:cNvPr>
          <p:cNvSpPr>
            <a:spLocks noGrp="1"/>
          </p:cNvSpPr>
          <p:nvPr>
            <p:ph type="sldNum" sz="quarter" idx="12"/>
          </p:nvPr>
        </p:nvSpPr>
        <p:spPr/>
        <p:txBody>
          <a:bodyPr/>
          <a:lstStyle/>
          <a:p>
            <a:fld id="{F562BBBD-0F09-9B4E-971F-2E7C4B9A16A4}" type="slidenum">
              <a:rPr lang="en-US" smtClean="0"/>
              <a:t>‹#›</a:t>
            </a:fld>
            <a:endParaRPr lang="en-US"/>
          </a:p>
        </p:txBody>
      </p:sp>
    </p:spTree>
    <p:extLst>
      <p:ext uri="{BB962C8B-B14F-4D97-AF65-F5344CB8AC3E}">
        <p14:creationId xmlns:p14="http://schemas.microsoft.com/office/powerpoint/2010/main" val="373822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C80F-3C69-ADA5-3488-A86F8B3DC9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8EE58D-1121-00FB-D801-3BB5383F1F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09E8F4-4853-1405-73AC-E0DCD0206DB8}"/>
              </a:ext>
            </a:extLst>
          </p:cNvPr>
          <p:cNvSpPr>
            <a:spLocks noGrp="1"/>
          </p:cNvSpPr>
          <p:nvPr>
            <p:ph type="dt" sz="half" idx="10"/>
          </p:nvPr>
        </p:nvSpPr>
        <p:spPr/>
        <p:txBody>
          <a:bodyPr/>
          <a:lstStyle/>
          <a:p>
            <a:fld id="{6391986F-06E4-574F-B980-A5D9FB3F6F9E}" type="datetimeFigureOut">
              <a:rPr lang="en-US" smtClean="0"/>
              <a:t>4/22/25</a:t>
            </a:fld>
            <a:endParaRPr lang="en-US"/>
          </a:p>
        </p:txBody>
      </p:sp>
      <p:sp>
        <p:nvSpPr>
          <p:cNvPr id="5" name="Footer Placeholder 4">
            <a:extLst>
              <a:ext uri="{FF2B5EF4-FFF2-40B4-BE49-F238E27FC236}">
                <a16:creationId xmlns:a16="http://schemas.microsoft.com/office/drawing/2014/main" id="{225CC725-3B78-28D2-C31C-39124328E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5EE7C-D7EA-8A81-D16A-0F638CD56F93}"/>
              </a:ext>
            </a:extLst>
          </p:cNvPr>
          <p:cNvSpPr>
            <a:spLocks noGrp="1"/>
          </p:cNvSpPr>
          <p:nvPr>
            <p:ph type="sldNum" sz="quarter" idx="12"/>
          </p:nvPr>
        </p:nvSpPr>
        <p:spPr/>
        <p:txBody>
          <a:bodyPr/>
          <a:lstStyle/>
          <a:p>
            <a:fld id="{F562BBBD-0F09-9B4E-971F-2E7C4B9A16A4}" type="slidenum">
              <a:rPr lang="en-US" smtClean="0"/>
              <a:t>‹#›</a:t>
            </a:fld>
            <a:endParaRPr lang="en-US"/>
          </a:p>
        </p:txBody>
      </p:sp>
    </p:spTree>
    <p:extLst>
      <p:ext uri="{BB962C8B-B14F-4D97-AF65-F5344CB8AC3E}">
        <p14:creationId xmlns:p14="http://schemas.microsoft.com/office/powerpoint/2010/main" val="267543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DB7A-15FA-B3C7-1310-E39CBDDE3D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94F14-097A-381C-6134-86C58C782B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017685-6E16-D40B-D61F-3F35A35FA6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B6F8A1-856C-3C1F-4116-F7163D767F95}"/>
              </a:ext>
            </a:extLst>
          </p:cNvPr>
          <p:cNvSpPr>
            <a:spLocks noGrp="1"/>
          </p:cNvSpPr>
          <p:nvPr>
            <p:ph type="dt" sz="half" idx="10"/>
          </p:nvPr>
        </p:nvSpPr>
        <p:spPr/>
        <p:txBody>
          <a:bodyPr/>
          <a:lstStyle/>
          <a:p>
            <a:fld id="{6391986F-06E4-574F-B980-A5D9FB3F6F9E}" type="datetimeFigureOut">
              <a:rPr lang="en-US" smtClean="0"/>
              <a:t>4/22/25</a:t>
            </a:fld>
            <a:endParaRPr lang="en-US"/>
          </a:p>
        </p:txBody>
      </p:sp>
      <p:sp>
        <p:nvSpPr>
          <p:cNvPr id="6" name="Footer Placeholder 5">
            <a:extLst>
              <a:ext uri="{FF2B5EF4-FFF2-40B4-BE49-F238E27FC236}">
                <a16:creationId xmlns:a16="http://schemas.microsoft.com/office/drawing/2014/main" id="{CE2F38D7-2DA4-48F4-8407-870AE121F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F19AA0-5A70-7599-E041-D70FBB1A1E57}"/>
              </a:ext>
            </a:extLst>
          </p:cNvPr>
          <p:cNvSpPr>
            <a:spLocks noGrp="1"/>
          </p:cNvSpPr>
          <p:nvPr>
            <p:ph type="sldNum" sz="quarter" idx="12"/>
          </p:nvPr>
        </p:nvSpPr>
        <p:spPr/>
        <p:txBody>
          <a:bodyPr/>
          <a:lstStyle/>
          <a:p>
            <a:fld id="{F562BBBD-0F09-9B4E-971F-2E7C4B9A16A4}" type="slidenum">
              <a:rPr lang="en-US" smtClean="0"/>
              <a:t>‹#›</a:t>
            </a:fld>
            <a:endParaRPr lang="en-US"/>
          </a:p>
        </p:txBody>
      </p:sp>
    </p:spTree>
    <p:extLst>
      <p:ext uri="{BB962C8B-B14F-4D97-AF65-F5344CB8AC3E}">
        <p14:creationId xmlns:p14="http://schemas.microsoft.com/office/powerpoint/2010/main" val="349325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C0DE-0468-6CB1-BEE5-34439AB7AF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8EED49-9B09-AE9E-1D77-B16826A10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D45356-56F2-BC6B-C9C1-75E88A9D9C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0C28CE-BF3C-7920-7613-61D7D9037E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CCF43-5FB5-2EFF-356C-902967814D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15122-7A98-B7D0-193C-3CF9516F1628}"/>
              </a:ext>
            </a:extLst>
          </p:cNvPr>
          <p:cNvSpPr>
            <a:spLocks noGrp="1"/>
          </p:cNvSpPr>
          <p:nvPr>
            <p:ph type="dt" sz="half" idx="10"/>
          </p:nvPr>
        </p:nvSpPr>
        <p:spPr/>
        <p:txBody>
          <a:bodyPr/>
          <a:lstStyle/>
          <a:p>
            <a:fld id="{6391986F-06E4-574F-B980-A5D9FB3F6F9E}" type="datetimeFigureOut">
              <a:rPr lang="en-US" smtClean="0"/>
              <a:t>4/22/25</a:t>
            </a:fld>
            <a:endParaRPr lang="en-US"/>
          </a:p>
        </p:txBody>
      </p:sp>
      <p:sp>
        <p:nvSpPr>
          <p:cNvPr id="8" name="Footer Placeholder 7">
            <a:extLst>
              <a:ext uri="{FF2B5EF4-FFF2-40B4-BE49-F238E27FC236}">
                <a16:creationId xmlns:a16="http://schemas.microsoft.com/office/drawing/2014/main" id="{7492886F-BB43-7DC9-6A19-726CC7FB34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F1D6A6-6A88-A232-5876-CA015430F7E3}"/>
              </a:ext>
            </a:extLst>
          </p:cNvPr>
          <p:cNvSpPr>
            <a:spLocks noGrp="1"/>
          </p:cNvSpPr>
          <p:nvPr>
            <p:ph type="sldNum" sz="quarter" idx="12"/>
          </p:nvPr>
        </p:nvSpPr>
        <p:spPr/>
        <p:txBody>
          <a:bodyPr/>
          <a:lstStyle/>
          <a:p>
            <a:fld id="{F562BBBD-0F09-9B4E-971F-2E7C4B9A16A4}" type="slidenum">
              <a:rPr lang="en-US" smtClean="0"/>
              <a:t>‹#›</a:t>
            </a:fld>
            <a:endParaRPr lang="en-US"/>
          </a:p>
        </p:txBody>
      </p:sp>
    </p:spTree>
    <p:extLst>
      <p:ext uri="{BB962C8B-B14F-4D97-AF65-F5344CB8AC3E}">
        <p14:creationId xmlns:p14="http://schemas.microsoft.com/office/powerpoint/2010/main" val="37334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9D87-24D3-BF76-3D54-0F2A9F0DC0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39A51C-3BF4-A521-71C4-FB6A60990503}"/>
              </a:ext>
            </a:extLst>
          </p:cNvPr>
          <p:cNvSpPr>
            <a:spLocks noGrp="1"/>
          </p:cNvSpPr>
          <p:nvPr>
            <p:ph type="dt" sz="half" idx="10"/>
          </p:nvPr>
        </p:nvSpPr>
        <p:spPr/>
        <p:txBody>
          <a:bodyPr/>
          <a:lstStyle/>
          <a:p>
            <a:fld id="{6391986F-06E4-574F-B980-A5D9FB3F6F9E}" type="datetimeFigureOut">
              <a:rPr lang="en-US" smtClean="0"/>
              <a:t>4/22/25</a:t>
            </a:fld>
            <a:endParaRPr lang="en-US"/>
          </a:p>
        </p:txBody>
      </p:sp>
      <p:sp>
        <p:nvSpPr>
          <p:cNvPr id="4" name="Footer Placeholder 3">
            <a:extLst>
              <a:ext uri="{FF2B5EF4-FFF2-40B4-BE49-F238E27FC236}">
                <a16:creationId xmlns:a16="http://schemas.microsoft.com/office/drawing/2014/main" id="{34EDBB56-F135-475C-169E-6DB170510F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FF44AF-EB3F-8C15-D774-9B6EA1FE932C}"/>
              </a:ext>
            </a:extLst>
          </p:cNvPr>
          <p:cNvSpPr>
            <a:spLocks noGrp="1"/>
          </p:cNvSpPr>
          <p:nvPr>
            <p:ph type="sldNum" sz="quarter" idx="12"/>
          </p:nvPr>
        </p:nvSpPr>
        <p:spPr/>
        <p:txBody>
          <a:bodyPr/>
          <a:lstStyle/>
          <a:p>
            <a:fld id="{F562BBBD-0F09-9B4E-971F-2E7C4B9A16A4}" type="slidenum">
              <a:rPr lang="en-US" smtClean="0"/>
              <a:t>‹#›</a:t>
            </a:fld>
            <a:endParaRPr lang="en-US"/>
          </a:p>
        </p:txBody>
      </p:sp>
    </p:spTree>
    <p:extLst>
      <p:ext uri="{BB962C8B-B14F-4D97-AF65-F5344CB8AC3E}">
        <p14:creationId xmlns:p14="http://schemas.microsoft.com/office/powerpoint/2010/main" val="172527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FB972E-D7D3-DF60-8BA2-D2C5DD3BEBAA}"/>
              </a:ext>
            </a:extLst>
          </p:cNvPr>
          <p:cNvSpPr>
            <a:spLocks noGrp="1"/>
          </p:cNvSpPr>
          <p:nvPr>
            <p:ph type="dt" sz="half" idx="10"/>
          </p:nvPr>
        </p:nvSpPr>
        <p:spPr/>
        <p:txBody>
          <a:bodyPr/>
          <a:lstStyle/>
          <a:p>
            <a:fld id="{6391986F-06E4-574F-B980-A5D9FB3F6F9E}" type="datetimeFigureOut">
              <a:rPr lang="en-US" smtClean="0"/>
              <a:t>4/22/25</a:t>
            </a:fld>
            <a:endParaRPr lang="en-US"/>
          </a:p>
        </p:txBody>
      </p:sp>
      <p:sp>
        <p:nvSpPr>
          <p:cNvPr id="3" name="Footer Placeholder 2">
            <a:extLst>
              <a:ext uri="{FF2B5EF4-FFF2-40B4-BE49-F238E27FC236}">
                <a16:creationId xmlns:a16="http://schemas.microsoft.com/office/drawing/2014/main" id="{6FB242CC-E5E6-0558-C6A8-0CD53DB31E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1EFF9F-C004-153A-4611-BA8DDF7B0C4F}"/>
              </a:ext>
            </a:extLst>
          </p:cNvPr>
          <p:cNvSpPr>
            <a:spLocks noGrp="1"/>
          </p:cNvSpPr>
          <p:nvPr>
            <p:ph type="sldNum" sz="quarter" idx="12"/>
          </p:nvPr>
        </p:nvSpPr>
        <p:spPr/>
        <p:txBody>
          <a:bodyPr/>
          <a:lstStyle/>
          <a:p>
            <a:fld id="{F562BBBD-0F09-9B4E-971F-2E7C4B9A16A4}" type="slidenum">
              <a:rPr lang="en-US" smtClean="0"/>
              <a:t>‹#›</a:t>
            </a:fld>
            <a:endParaRPr lang="en-US"/>
          </a:p>
        </p:txBody>
      </p:sp>
    </p:spTree>
    <p:extLst>
      <p:ext uri="{BB962C8B-B14F-4D97-AF65-F5344CB8AC3E}">
        <p14:creationId xmlns:p14="http://schemas.microsoft.com/office/powerpoint/2010/main" val="193774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613A-1F3E-00AC-C37C-0AE04D501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0E3866-C586-C438-42F8-B63B52956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72B136-64BC-BD3E-DAC2-FFBAACA9D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B296F-0E31-7955-5996-971EDA2F37EE}"/>
              </a:ext>
            </a:extLst>
          </p:cNvPr>
          <p:cNvSpPr>
            <a:spLocks noGrp="1"/>
          </p:cNvSpPr>
          <p:nvPr>
            <p:ph type="dt" sz="half" idx="10"/>
          </p:nvPr>
        </p:nvSpPr>
        <p:spPr/>
        <p:txBody>
          <a:bodyPr/>
          <a:lstStyle/>
          <a:p>
            <a:fld id="{6391986F-06E4-574F-B980-A5D9FB3F6F9E}" type="datetimeFigureOut">
              <a:rPr lang="en-US" smtClean="0"/>
              <a:t>4/22/25</a:t>
            </a:fld>
            <a:endParaRPr lang="en-US"/>
          </a:p>
        </p:txBody>
      </p:sp>
      <p:sp>
        <p:nvSpPr>
          <p:cNvPr id="6" name="Footer Placeholder 5">
            <a:extLst>
              <a:ext uri="{FF2B5EF4-FFF2-40B4-BE49-F238E27FC236}">
                <a16:creationId xmlns:a16="http://schemas.microsoft.com/office/drawing/2014/main" id="{40FF291C-97B0-B1F5-5EE0-8152E7E3C3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6AAD8-9514-F3D8-8217-FEA96FB865C6}"/>
              </a:ext>
            </a:extLst>
          </p:cNvPr>
          <p:cNvSpPr>
            <a:spLocks noGrp="1"/>
          </p:cNvSpPr>
          <p:nvPr>
            <p:ph type="sldNum" sz="quarter" idx="12"/>
          </p:nvPr>
        </p:nvSpPr>
        <p:spPr/>
        <p:txBody>
          <a:bodyPr/>
          <a:lstStyle/>
          <a:p>
            <a:fld id="{F562BBBD-0F09-9B4E-971F-2E7C4B9A16A4}" type="slidenum">
              <a:rPr lang="en-US" smtClean="0"/>
              <a:t>‹#›</a:t>
            </a:fld>
            <a:endParaRPr lang="en-US"/>
          </a:p>
        </p:txBody>
      </p:sp>
    </p:spTree>
    <p:extLst>
      <p:ext uri="{BB962C8B-B14F-4D97-AF65-F5344CB8AC3E}">
        <p14:creationId xmlns:p14="http://schemas.microsoft.com/office/powerpoint/2010/main" val="264253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6DF1E-1A05-2243-180B-E758C3726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20D84B-92AD-23A9-E1F6-78D5A8A6C8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C4F1D2-F4CD-802B-B2C0-844EDF40C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BD057-FDFD-DA60-D046-DF67B7E50FE7}"/>
              </a:ext>
            </a:extLst>
          </p:cNvPr>
          <p:cNvSpPr>
            <a:spLocks noGrp="1"/>
          </p:cNvSpPr>
          <p:nvPr>
            <p:ph type="dt" sz="half" idx="10"/>
          </p:nvPr>
        </p:nvSpPr>
        <p:spPr/>
        <p:txBody>
          <a:bodyPr/>
          <a:lstStyle/>
          <a:p>
            <a:fld id="{6391986F-06E4-574F-B980-A5D9FB3F6F9E}" type="datetimeFigureOut">
              <a:rPr lang="en-US" smtClean="0"/>
              <a:t>4/22/25</a:t>
            </a:fld>
            <a:endParaRPr lang="en-US"/>
          </a:p>
        </p:txBody>
      </p:sp>
      <p:sp>
        <p:nvSpPr>
          <p:cNvPr id="6" name="Footer Placeholder 5">
            <a:extLst>
              <a:ext uri="{FF2B5EF4-FFF2-40B4-BE49-F238E27FC236}">
                <a16:creationId xmlns:a16="http://schemas.microsoft.com/office/drawing/2014/main" id="{A06DC867-826C-9142-D255-B9464C662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12662-1DE8-8DE3-E5CD-B1C70064706D}"/>
              </a:ext>
            </a:extLst>
          </p:cNvPr>
          <p:cNvSpPr>
            <a:spLocks noGrp="1"/>
          </p:cNvSpPr>
          <p:nvPr>
            <p:ph type="sldNum" sz="quarter" idx="12"/>
          </p:nvPr>
        </p:nvSpPr>
        <p:spPr/>
        <p:txBody>
          <a:bodyPr/>
          <a:lstStyle/>
          <a:p>
            <a:fld id="{F562BBBD-0F09-9B4E-971F-2E7C4B9A16A4}" type="slidenum">
              <a:rPr lang="en-US" smtClean="0"/>
              <a:t>‹#›</a:t>
            </a:fld>
            <a:endParaRPr lang="en-US"/>
          </a:p>
        </p:txBody>
      </p:sp>
    </p:spTree>
    <p:extLst>
      <p:ext uri="{BB962C8B-B14F-4D97-AF65-F5344CB8AC3E}">
        <p14:creationId xmlns:p14="http://schemas.microsoft.com/office/powerpoint/2010/main" val="109781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2728E-E767-499B-FE86-3F07ECB00D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BDB25D-E767-C5EE-FCD0-A3D46B1699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870F5-5042-C4A7-EC5C-5716B94D5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91986F-06E4-574F-B980-A5D9FB3F6F9E}" type="datetimeFigureOut">
              <a:rPr lang="en-US" smtClean="0"/>
              <a:t>4/22/25</a:t>
            </a:fld>
            <a:endParaRPr lang="en-US"/>
          </a:p>
        </p:txBody>
      </p:sp>
      <p:sp>
        <p:nvSpPr>
          <p:cNvPr id="5" name="Footer Placeholder 4">
            <a:extLst>
              <a:ext uri="{FF2B5EF4-FFF2-40B4-BE49-F238E27FC236}">
                <a16:creationId xmlns:a16="http://schemas.microsoft.com/office/drawing/2014/main" id="{77D54635-BBCD-35AF-FE16-528A9FBA2C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F8A99AD-B27B-6922-6D97-D2C789FA9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62BBBD-0F09-9B4E-971F-2E7C4B9A16A4}" type="slidenum">
              <a:rPr lang="en-US" smtClean="0"/>
              <a:t>‹#›</a:t>
            </a:fld>
            <a:endParaRPr lang="en-US"/>
          </a:p>
        </p:txBody>
      </p:sp>
    </p:spTree>
    <p:extLst>
      <p:ext uri="{BB962C8B-B14F-4D97-AF65-F5344CB8AC3E}">
        <p14:creationId xmlns:p14="http://schemas.microsoft.com/office/powerpoint/2010/main" val="215663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bitterwinter.org/china-is-suffocating-citizens-with-increasing-surveillance/" TargetMode="External"/><Relationship Id="rId3" Type="http://schemas.openxmlformats.org/officeDocument/2006/relationships/hyperlink" Target="https://www.prcleader.org/greitens" TargetMode="External"/><Relationship Id="rId7" Type="http://schemas.openxmlformats.org/officeDocument/2006/relationships/hyperlink" Target="https://creativecommons.org/licenses/by-nc/2.0/?ref=openverse" TargetMode="External"/><Relationship Id="rId2" Type="http://schemas.openxmlformats.org/officeDocument/2006/relationships/hyperlink" Target="https://doi.org/10.3390/smartcities5030057" TargetMode="External"/><Relationship Id="rId1" Type="http://schemas.openxmlformats.org/officeDocument/2006/relationships/slideLayout" Target="../slideLayouts/slideLayout2.xml"/><Relationship Id="rId6" Type="http://schemas.openxmlformats.org/officeDocument/2006/relationships/hyperlink" Target="https://www.flickr.com/photos/47084925@N00" TargetMode="External"/><Relationship Id="rId5" Type="http://schemas.openxmlformats.org/officeDocument/2006/relationships/hyperlink" Target="https://www.flickr.com/photos/47084925@N00/214982862" TargetMode="External"/><Relationship Id="rId4" Type="http://schemas.openxmlformats.org/officeDocument/2006/relationships/hyperlink" Target="https://upfront.scholastic.com/issues/2022-23/091922/one-nation-under-surveillance.html" TargetMode="External"/><Relationship Id="rId9" Type="http://schemas.openxmlformats.org/officeDocument/2006/relationships/hyperlink" Target="https://zasio.com/power-to-pipl-rundown-chinas-new-personal-information-protection-la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79BE44-3BD3-9F43-B59C-AE67DC0A7B81}"/>
              </a:ext>
            </a:extLst>
          </p:cNvPr>
          <p:cNvSpPr>
            <a:spLocks noGrp="1"/>
          </p:cNvSpPr>
          <p:nvPr>
            <p:ph type="body" sz="half" idx="2"/>
          </p:nvPr>
        </p:nvSpPr>
        <p:spPr>
          <a:xfrm>
            <a:off x="420130" y="987425"/>
            <a:ext cx="4351895" cy="4881563"/>
          </a:xfrm>
        </p:spPr>
        <p:txBody>
          <a:bodyPr>
            <a:noAutofit/>
          </a:bodyPr>
          <a:lstStyle/>
          <a:p>
            <a:pPr algn="ctr"/>
            <a:r>
              <a:rPr lang="en-US" sz="2000" dirty="0">
                <a:latin typeface="Calibri" panose="020F0502020204030204" pitchFamily="34" charset="0"/>
                <a:cs typeface="Calibri" panose="020F0502020204030204" pitchFamily="34" charset="0"/>
              </a:rPr>
              <a:t>How would your behavior change if you knew you were being watched every second you stepped outside your home?</a:t>
            </a:r>
          </a:p>
          <a:p>
            <a:pPr algn="ctr"/>
            <a:r>
              <a:rPr lang="en-US" sz="2000" dirty="0">
                <a:latin typeface="Calibri" panose="020F0502020204030204" pitchFamily="34" charset="0"/>
                <a:cs typeface="Calibri" panose="020F0502020204030204" pitchFamily="34" charset="0"/>
              </a:rPr>
              <a:t>How does China’s surveillance system impact its citizens and influence their daily lives?</a:t>
            </a:r>
          </a:p>
          <a:p>
            <a:pPr algn="ctr"/>
            <a:r>
              <a:rPr lang="en-US" sz="2000" dirty="0">
                <a:latin typeface="Calibri" panose="020F0502020204030204" pitchFamily="34" charset="0"/>
                <a:cs typeface="Calibri" panose="020F0502020204030204" pitchFamily="34" charset="0"/>
              </a:rPr>
              <a:t>I chose this topic because China's surveillance system goes beyond public safety. It has a major effect on tracking citizens' travels, keeping an eye on their habits, and even influencing their thoughts and actions. In everyday life, this degree of control brings up major concerns about freedom, privacy, and human rights. </a:t>
            </a:r>
          </a:p>
          <a:p>
            <a:pPr algn="ctr"/>
            <a:endParaRPr lang="en-US" sz="2000" dirty="0">
              <a:latin typeface="Calibri" panose="020F0502020204030204" pitchFamily="34" charset="0"/>
              <a:cs typeface="Calibri" panose="020F0502020204030204" pitchFamily="34" charset="0"/>
            </a:endParaRPr>
          </a:p>
        </p:txBody>
      </p:sp>
      <p:pic>
        <p:nvPicPr>
          <p:cNvPr id="7" name="Picture Placeholder 6">
            <a:extLst>
              <a:ext uri="{FF2B5EF4-FFF2-40B4-BE49-F238E27FC236}">
                <a16:creationId xmlns:a16="http://schemas.microsoft.com/office/drawing/2014/main" id="{7A6F6898-E66E-A705-9C0A-77E6C6C534D3}"/>
              </a:ext>
            </a:extLst>
          </p:cNvPr>
          <p:cNvPicPr>
            <a:picLocks noGrp="1" noChangeAspect="1"/>
          </p:cNvPicPr>
          <p:nvPr>
            <p:ph type="pic" idx="1"/>
          </p:nvPr>
        </p:nvPicPr>
        <p:blipFill>
          <a:blip r:embed="rId2"/>
          <a:srcRect t="649" b="649"/>
          <a:stretch>
            <a:fillRect/>
          </a:stretch>
        </p:blipFill>
        <p:spPr>
          <a:prstGeom prst="rect">
            <a:avLst/>
          </a:prstGeom>
        </p:spPr>
      </p:pic>
    </p:spTree>
    <p:extLst>
      <p:ext uri="{BB962C8B-B14F-4D97-AF65-F5344CB8AC3E}">
        <p14:creationId xmlns:p14="http://schemas.microsoft.com/office/powerpoint/2010/main" val="195703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26" name="Freeform: Shape 25">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9"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1"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33"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34" name="Freeform: Shape 33">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92C1909B-9C42-E8D5-78D8-01FCDD8A47D1}"/>
              </a:ext>
            </a:extLst>
          </p:cNvPr>
          <p:cNvSpPr>
            <a:spLocks noGrp="1"/>
          </p:cNvSpPr>
          <p:nvPr>
            <p:ph type="title"/>
          </p:nvPr>
        </p:nvSpPr>
        <p:spPr>
          <a:xfrm>
            <a:off x="838200" y="1391619"/>
            <a:ext cx="4905401" cy="4042196"/>
          </a:xfrm>
        </p:spPr>
        <p:txBody>
          <a:bodyPr>
            <a:normAutofit/>
          </a:bodyPr>
          <a:lstStyle/>
          <a:p>
            <a:pPr algn="ctr"/>
            <a:r>
              <a:rPr lang="en-US" dirty="0">
                <a:solidFill>
                  <a:schemeClr val="bg1"/>
                </a:solidFill>
                <a:latin typeface="Calibri" panose="020F0502020204030204" pitchFamily="34" charset="0"/>
                <a:cs typeface="Calibri" panose="020F0502020204030204" pitchFamily="34" charset="0"/>
              </a:rPr>
              <a:t>Surveillance and Privacy loss</a:t>
            </a:r>
          </a:p>
        </p:txBody>
      </p:sp>
      <p:sp>
        <p:nvSpPr>
          <p:cNvPr id="3" name="Content Placeholder 2">
            <a:extLst>
              <a:ext uri="{FF2B5EF4-FFF2-40B4-BE49-F238E27FC236}">
                <a16:creationId xmlns:a16="http://schemas.microsoft.com/office/drawing/2014/main" id="{21CFBFC0-01E0-F969-217D-0FDFFFFB628C}"/>
              </a:ext>
            </a:extLst>
          </p:cNvPr>
          <p:cNvSpPr>
            <a:spLocks noGrp="1"/>
          </p:cNvSpPr>
          <p:nvPr>
            <p:ph idx="1"/>
          </p:nvPr>
        </p:nvSpPr>
        <p:spPr>
          <a:xfrm>
            <a:off x="6477270" y="1130846"/>
            <a:ext cx="4974771" cy="4351338"/>
          </a:xfrm>
        </p:spPr>
        <p:txBody>
          <a:bodyPr>
            <a:normAutofit/>
          </a:bodyPr>
          <a:lstStyle/>
          <a:p>
            <a:r>
              <a:rPr lang="en-US" sz="2000" dirty="0">
                <a:solidFill>
                  <a:schemeClr val="bg1"/>
                </a:solidFill>
                <a:latin typeface="Calibri" panose="020F0502020204030204" pitchFamily="34" charset="0"/>
                <a:cs typeface="Calibri" panose="020F0502020204030204" pitchFamily="34" charset="0"/>
              </a:rPr>
              <a:t>China's surveillance technology crosses over citizens' privacy by keeping an eye on nearly every part of your daily life. </a:t>
            </a:r>
          </a:p>
          <a:p>
            <a:pPr marL="0" indent="0">
              <a:buNone/>
            </a:pPr>
            <a:r>
              <a:rPr lang="en-US" sz="2000" dirty="0">
                <a:solidFill>
                  <a:schemeClr val="bg1"/>
                </a:solidFill>
                <a:latin typeface="Calibri" panose="020F0502020204030204" pitchFamily="34" charset="0"/>
                <a:cs typeface="Calibri" panose="020F0502020204030204" pitchFamily="34" charset="0"/>
              </a:rPr>
              <a:t>- Citizens are constantly watched, which changes how they act, speak, and even think in public and private settings.</a:t>
            </a:r>
          </a:p>
          <a:p>
            <a:r>
              <a:rPr lang="en-US" sz="2000" dirty="0">
                <a:solidFill>
                  <a:schemeClr val="bg1"/>
                </a:solidFill>
                <a:latin typeface="Calibri" panose="020F0502020204030204" pitchFamily="34" charset="0"/>
                <a:cs typeface="Calibri" panose="020F0502020204030204" pitchFamily="34" charset="0"/>
              </a:rPr>
              <a:t>“The government uses over 500 million CCTV cameras, many equipped with facial recognition, to monitor public spaces” (</a:t>
            </a:r>
            <a:r>
              <a:rPr lang="en-US" sz="2000" dirty="0" err="1">
                <a:solidFill>
                  <a:schemeClr val="bg1"/>
                </a:solidFill>
                <a:latin typeface="Calibri" panose="020F0502020204030204" pitchFamily="34" charset="0"/>
                <a:cs typeface="Calibri" panose="020F0502020204030204" pitchFamily="34" charset="0"/>
              </a:rPr>
              <a:t>Mozur</a:t>
            </a:r>
            <a:r>
              <a:rPr lang="en-US" sz="2000" dirty="0">
                <a:solidFill>
                  <a:schemeClr val="bg1"/>
                </a:solidFill>
                <a:latin typeface="Calibri" panose="020F0502020204030204" pitchFamily="34" charset="0"/>
                <a:cs typeface="Calibri" panose="020F0502020204030204" pitchFamily="34" charset="0"/>
              </a:rPr>
              <a:t>, 2019).</a:t>
            </a:r>
          </a:p>
          <a:p>
            <a:r>
              <a:rPr lang="en-US" sz="2000" dirty="0">
                <a:solidFill>
                  <a:schemeClr val="bg1"/>
                </a:solidFill>
                <a:latin typeface="Calibri" panose="020F0502020204030204" pitchFamily="34" charset="0"/>
                <a:cs typeface="Calibri" panose="020F0502020204030204" pitchFamily="34" charset="0"/>
              </a:rPr>
              <a:t>“Private conversations and online activity are tracked through apps like WeChat, which shares user data with authorities” (Liang, 2018).</a:t>
            </a:r>
          </a:p>
          <a:p>
            <a:pPr marL="0" indent="0">
              <a:buNone/>
            </a:pPr>
            <a:endParaRPr 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204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54C0CA-F718-77D2-DE9E-ACB044B051E9}"/>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latin typeface="Calibri" panose="020F0502020204030204" pitchFamily="34" charset="0"/>
                <a:cs typeface="Calibri" panose="020F0502020204030204" pitchFamily="34" charset="0"/>
              </a:rPr>
              <a:t>Behavioral Monitoring Through Social Control </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720F99-1AC9-BCA7-9871-7AAEF9C1174D}"/>
              </a:ext>
            </a:extLst>
          </p:cNvPr>
          <p:cNvSpPr>
            <a:spLocks noGrp="1"/>
          </p:cNvSpPr>
          <p:nvPr>
            <p:ph idx="1"/>
          </p:nvPr>
        </p:nvSpPr>
        <p:spPr>
          <a:xfrm>
            <a:off x="1155548" y="2217343"/>
            <a:ext cx="9880893" cy="3959619"/>
          </a:xfrm>
        </p:spPr>
        <p:txBody>
          <a:bodyPr>
            <a:normAutofit/>
          </a:bodyPr>
          <a:lstStyle/>
          <a:p>
            <a:r>
              <a:rPr lang="en-US" sz="2400" dirty="0">
                <a:latin typeface="Calibri" panose="020F0502020204030204" pitchFamily="34" charset="0"/>
                <a:cs typeface="Calibri" panose="020F0502020204030204" pitchFamily="34" charset="0"/>
              </a:rPr>
              <a:t>China's social credit system uses data gathered from monitoring to recognize and discourage behavior in order force conformity.</a:t>
            </a:r>
          </a:p>
          <a:p>
            <a:r>
              <a:rPr lang="en-US" sz="2400" dirty="0">
                <a:latin typeface="Calibri" panose="020F0502020204030204" pitchFamily="34" charset="0"/>
                <a:cs typeface="Calibri" panose="020F0502020204030204" pitchFamily="34" charset="0"/>
              </a:rPr>
              <a:t>“Citizens can lose travel rights or job opportunities for low scores, which may result from unpaid bills or criticizing the government” (Creemers, 2018).</a:t>
            </a:r>
          </a:p>
          <a:p>
            <a:r>
              <a:rPr lang="en-US" sz="2400" dirty="0">
                <a:latin typeface="Calibri" panose="020F0502020204030204" pitchFamily="34" charset="0"/>
                <a:cs typeface="Calibri" panose="020F0502020204030204" pitchFamily="34" charset="0"/>
              </a:rPr>
              <a:t>“Those with high scores receive perks like fast-track services and better housing options:” (Kobie, 2019).</a:t>
            </a:r>
          </a:p>
          <a:p>
            <a:pPr marL="0" indent="0">
              <a:buNone/>
            </a:pPr>
            <a:r>
              <a:rPr lang="en-US" sz="2400" dirty="0">
                <a:latin typeface="Calibri" panose="020F0502020204030204" pitchFamily="34" charset="0"/>
                <a:cs typeface="Calibri" panose="020F0502020204030204" pitchFamily="34" charset="0"/>
              </a:rPr>
              <a:t>- Surveillance isn’t just about watching — it’s used to shape people’s lives, decisions, and social status.</a:t>
            </a:r>
          </a:p>
        </p:txBody>
      </p:sp>
    </p:spTree>
    <p:extLst>
      <p:ext uri="{BB962C8B-B14F-4D97-AF65-F5344CB8AC3E}">
        <p14:creationId xmlns:p14="http://schemas.microsoft.com/office/powerpoint/2010/main" val="359971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4BCCE7-8B32-1812-E07C-F4696C3F31DB}"/>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latin typeface="Calibri" panose="020F0502020204030204" pitchFamily="34" charset="0"/>
                <a:cs typeface="Calibri" panose="020F0502020204030204" pitchFamily="34" charset="0"/>
              </a:rPr>
              <a:t>The Impact on Mental Health and Freedom</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7BCD6A-DC25-264F-B122-249090AD4BB9}"/>
              </a:ext>
            </a:extLst>
          </p:cNvPr>
          <p:cNvSpPr>
            <a:spLocks noGrp="1"/>
          </p:cNvSpPr>
          <p:nvPr>
            <p:ph idx="1"/>
          </p:nvPr>
        </p:nvSpPr>
        <p:spPr>
          <a:xfrm>
            <a:off x="1155548" y="2217343"/>
            <a:ext cx="9880893" cy="3959619"/>
          </a:xfrm>
        </p:spPr>
        <p:txBody>
          <a:bodyPr>
            <a:normAutofit/>
          </a:bodyPr>
          <a:lstStyle/>
          <a:p>
            <a:r>
              <a:rPr lang="en-US" sz="2400" dirty="0">
                <a:latin typeface="Calibri" panose="020F0502020204030204" pitchFamily="34" charset="0"/>
                <a:cs typeface="Calibri" panose="020F0502020204030204" pitchFamily="34" charset="0"/>
              </a:rPr>
              <a:t>Constant surveillance reduces personal freedom and has psychological effects. </a:t>
            </a:r>
          </a:p>
          <a:p>
            <a:r>
              <a:rPr lang="en-US" sz="2400" dirty="0">
                <a:latin typeface="Calibri" panose="020F0502020204030204" pitchFamily="34" charset="0"/>
                <a:cs typeface="Calibri" panose="020F0502020204030204" pitchFamily="34" charset="0"/>
              </a:rPr>
              <a:t>“Studies show that surveillance creates fear, anxiety, and changes in behavior, especially among young people and </a:t>
            </a:r>
            <a:r>
              <a:rPr lang="en-US" sz="2400" dirty="0" err="1">
                <a:latin typeface="Calibri" panose="020F0502020204030204" pitchFamily="34" charset="0"/>
                <a:cs typeface="Calibri" panose="020F0502020204030204" pitchFamily="34" charset="0"/>
              </a:rPr>
              <a:t>minoritie</a:t>
            </a:r>
            <a:r>
              <a:rPr lang="en-US" sz="2400" dirty="0">
                <a:latin typeface="Calibri" panose="020F0502020204030204" pitchFamily="34" charset="0"/>
                <a:cs typeface="Calibri" panose="020F0502020204030204" pitchFamily="34" charset="0"/>
              </a:rPr>
              <a:t>” (Zuboff, 2019).</a:t>
            </a:r>
          </a:p>
          <a:p>
            <a:r>
              <a:rPr lang="en-US" sz="2400" dirty="0">
                <a:latin typeface="Calibri" panose="020F0502020204030204" pitchFamily="34" charset="0"/>
                <a:cs typeface="Calibri" panose="020F0502020204030204" pitchFamily="34" charset="0"/>
              </a:rPr>
              <a:t>“Citizens avoid discussing sensitive topics or participating in protests, fearing consequences” (Bradsher, 2020).</a:t>
            </a:r>
          </a:p>
          <a:p>
            <a:r>
              <a:rPr lang="en-US" sz="2400" dirty="0">
                <a:latin typeface="Calibri" panose="020F0502020204030204" pitchFamily="34" charset="0"/>
                <a:cs typeface="Calibri" panose="020F0502020204030204" pitchFamily="34" charset="0"/>
              </a:rPr>
              <a:t>Surveillance doesn’t just affect what people do — it affects how they feel, limiting freedom of expression and thought.</a:t>
            </a:r>
          </a:p>
        </p:txBody>
      </p:sp>
    </p:spTree>
    <p:extLst>
      <p:ext uri="{BB962C8B-B14F-4D97-AF65-F5344CB8AC3E}">
        <p14:creationId xmlns:p14="http://schemas.microsoft.com/office/powerpoint/2010/main" val="3582551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90B56-AFA0-4B9A-FA8C-56D5FF8F6E06}"/>
              </a:ext>
            </a:extLst>
          </p:cNvPr>
          <p:cNvSpPr>
            <a:spLocks noGrp="1"/>
          </p:cNvSpPr>
          <p:nvPr>
            <p:ph type="title"/>
          </p:nvPr>
        </p:nvSpPr>
        <p:spPr>
          <a:xfrm>
            <a:off x="838200" y="1748452"/>
            <a:ext cx="4974771" cy="3587786"/>
          </a:xfrm>
        </p:spPr>
        <p:txBody>
          <a:bodyPr>
            <a:normAutofit/>
          </a:bodyPr>
          <a:lstStyle/>
          <a:p>
            <a:pPr algn="ctr"/>
            <a:r>
              <a:rPr lang="en-US" dirty="0">
                <a:solidFill>
                  <a:schemeClr val="bg1"/>
                </a:solidFill>
                <a:latin typeface="Calibri" panose="020F0502020204030204" pitchFamily="34" charset="0"/>
                <a:cs typeface="Calibri" panose="020F0502020204030204" pitchFamily="34" charset="0"/>
              </a:rPr>
              <a:t>Conclusion </a:t>
            </a:r>
          </a:p>
        </p:txBody>
      </p:sp>
      <p:grpSp>
        <p:nvGrpSpPr>
          <p:cNvPr id="19"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33CC99B8-135F-CABE-06F2-6123E0915130}"/>
              </a:ext>
            </a:extLst>
          </p:cNvPr>
          <p:cNvSpPr>
            <a:spLocks noGrp="1"/>
          </p:cNvSpPr>
          <p:nvPr>
            <p:ph idx="1"/>
          </p:nvPr>
        </p:nvSpPr>
        <p:spPr>
          <a:xfrm>
            <a:off x="6477270" y="1130846"/>
            <a:ext cx="4974771" cy="4351338"/>
          </a:xfrm>
        </p:spPr>
        <p:txBody>
          <a:bodyPr>
            <a:normAutofit/>
          </a:bodyPr>
          <a:lstStyle/>
          <a:p>
            <a:r>
              <a:rPr lang="en-US" dirty="0">
                <a:solidFill>
                  <a:schemeClr val="bg1"/>
                </a:solidFill>
                <a:latin typeface="Calibri" panose="020F0502020204030204" pitchFamily="34" charset="0"/>
                <a:cs typeface="Calibri" panose="020F0502020204030204" pitchFamily="34" charset="0"/>
              </a:rPr>
              <a:t>China's use of monitoring goes much beyond safety, it affects people's privacy, shapes how they behave through social control, and restricts their daily freedom. </a:t>
            </a:r>
          </a:p>
        </p:txBody>
      </p:sp>
    </p:spTree>
    <p:extLst>
      <p:ext uri="{BB962C8B-B14F-4D97-AF65-F5344CB8AC3E}">
        <p14:creationId xmlns:p14="http://schemas.microsoft.com/office/powerpoint/2010/main" val="288924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FF9EE-EED0-A23A-FB00-6204CCBC1638}"/>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References </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F3244A-E814-F378-3697-9ED7B39B0B5D}"/>
              </a:ext>
            </a:extLst>
          </p:cNvPr>
          <p:cNvSpPr>
            <a:spLocks noGrp="1"/>
          </p:cNvSpPr>
          <p:nvPr>
            <p:ph idx="1"/>
          </p:nvPr>
        </p:nvSpPr>
        <p:spPr>
          <a:xfrm>
            <a:off x="1155548" y="2033617"/>
            <a:ext cx="9880893" cy="4577247"/>
          </a:xfrm>
        </p:spPr>
        <p:txBody>
          <a:bodyPr>
            <a:noAutofit/>
          </a:bodyPr>
          <a:lstStyle/>
          <a:p>
            <a:r>
              <a:rPr lang="en-US" sz="1600" dirty="0">
                <a:latin typeface="Calibri" panose="020F0502020204030204" pitchFamily="34" charset="0"/>
                <a:cs typeface="Calibri" panose="020F0502020204030204" pitchFamily="34" charset="0"/>
              </a:rPr>
              <a:t> Calzada, I.</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"Citizens’ Data Privacy in China: The State of the Art of the Personal Information Protection Law (PIPL)." </a:t>
            </a:r>
            <a:r>
              <a:rPr lang="en-US" sz="1600" i="1" dirty="0">
                <a:latin typeface="Calibri" panose="020F0502020204030204" pitchFamily="34" charset="0"/>
                <a:cs typeface="Calibri" panose="020F0502020204030204" pitchFamily="34" charset="0"/>
              </a:rPr>
              <a:t>Smart Cities</a:t>
            </a:r>
            <a:r>
              <a:rPr lang="en-US" sz="1600" dirty="0">
                <a:latin typeface="Calibri" panose="020F0502020204030204" pitchFamily="34" charset="0"/>
                <a:cs typeface="Calibri" panose="020F0502020204030204" pitchFamily="34" charset="0"/>
              </a:rPr>
              <a:t>, vol. 5, no. 3, 2022, p. 57. MDPI, </a:t>
            </a:r>
            <a:r>
              <a:rPr lang="en-US" sz="1600" dirty="0">
                <a:latin typeface="Calibri" panose="020F0502020204030204" pitchFamily="34" charset="0"/>
                <a:cs typeface="Calibri" panose="020F0502020204030204" pitchFamily="34" charset="0"/>
                <a:hlinkClick r:id="rId2"/>
              </a:rPr>
              <a:t>https://doi.org/10.3390/smartcities5030057</a:t>
            </a:r>
            <a:r>
              <a:rPr lang="en-US" sz="1600" dirty="0">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"Greitens."</a:t>
            </a:r>
            <a:br>
              <a:rPr lang="en-US" sz="1600" dirty="0">
                <a:latin typeface="Calibri" panose="020F0502020204030204" pitchFamily="34" charset="0"/>
                <a:cs typeface="Calibri" panose="020F0502020204030204" pitchFamily="34" charset="0"/>
              </a:rPr>
            </a:br>
            <a:r>
              <a:rPr lang="en-US" sz="1600" i="1" dirty="0">
                <a:latin typeface="Calibri" panose="020F0502020204030204" pitchFamily="34" charset="0"/>
                <a:cs typeface="Calibri" panose="020F0502020204030204" pitchFamily="34" charset="0"/>
              </a:rPr>
              <a:t>PRC Leader</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3"/>
              </a:rPr>
              <a:t>https://www.prcleader.org/greitens</a:t>
            </a:r>
            <a:r>
              <a:rPr lang="en-US" sz="1600" dirty="0">
                <a:latin typeface="Calibri" panose="020F0502020204030204" pitchFamily="34" charset="0"/>
                <a:cs typeface="Calibri" panose="020F0502020204030204" pitchFamily="34" charset="0"/>
              </a:rPr>
              <a:t>.</a:t>
            </a:r>
          </a:p>
          <a:p>
            <a:r>
              <a:rPr lang="en-US" sz="1600" dirty="0" err="1">
                <a:latin typeface="Calibri" panose="020F0502020204030204" pitchFamily="34" charset="0"/>
                <a:cs typeface="Calibri" panose="020F0502020204030204" pitchFamily="34" charset="0"/>
              </a:rPr>
              <a:t>Mozur</a:t>
            </a:r>
            <a:r>
              <a:rPr lang="en-US" sz="1600" dirty="0">
                <a:latin typeface="Calibri" panose="020F0502020204030204" pitchFamily="34" charset="0"/>
                <a:cs typeface="Calibri" panose="020F0502020204030204" pitchFamily="34" charset="0"/>
              </a:rPr>
              <a:t>, Paul, Muyi Xiao, and John Liu.</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"One Nation, Under Surveillance." </a:t>
            </a:r>
            <a:r>
              <a:rPr lang="en-US" sz="1600" i="1" dirty="0">
                <a:latin typeface="Calibri" panose="020F0502020204030204" pitchFamily="34" charset="0"/>
                <a:cs typeface="Calibri" panose="020F0502020204030204" pitchFamily="34" charset="0"/>
              </a:rPr>
              <a:t>Scholastic Upfront</a:t>
            </a:r>
            <a:r>
              <a:rPr lang="en-US" sz="1600" dirty="0">
                <a:latin typeface="Calibri" panose="020F0502020204030204" pitchFamily="34" charset="0"/>
                <a:cs typeface="Calibri" panose="020F0502020204030204" pitchFamily="34" charset="0"/>
              </a:rPr>
              <a:t>, 19 Sept. 2022, </a:t>
            </a:r>
            <a:r>
              <a:rPr lang="en-US" sz="1600" dirty="0">
                <a:latin typeface="Calibri" panose="020F0502020204030204" pitchFamily="34" charset="0"/>
                <a:cs typeface="Calibri" panose="020F0502020204030204" pitchFamily="34" charset="0"/>
                <a:hlinkClick r:id="rId4"/>
              </a:rPr>
              <a:t>https://upfront.scholastic.com/issues/2022-23/091922/one-nation-under-surveillance.html</a:t>
            </a:r>
            <a:r>
              <a:rPr lang="en-US" sz="1600" dirty="0">
                <a:latin typeface="Calibri" panose="020F0502020204030204" pitchFamily="34" charset="0"/>
                <a:cs typeface="Calibri" panose="020F0502020204030204" pitchFamily="34" charset="0"/>
              </a:rPr>
              <a:t>. </a:t>
            </a:r>
          </a:p>
          <a:p>
            <a:r>
              <a:rPr lang="en-US" sz="1600" b="0" i="0" dirty="0">
                <a:solidFill>
                  <a:srgbClr val="232323"/>
                </a:solidFill>
                <a:effectLst/>
                <a:latin typeface="Calibri" panose="020F0502020204030204" pitchFamily="34" charset="0"/>
                <a:cs typeface="Calibri" panose="020F0502020204030204" pitchFamily="34" charset="0"/>
              </a:rPr>
              <a:t>"</a:t>
            </a:r>
            <a:r>
              <a:rPr lang="en-US" sz="1600" b="0" i="0" dirty="0">
                <a:solidFill>
                  <a:srgbClr val="AD1F85"/>
                </a:solidFill>
                <a:effectLst/>
                <a:latin typeface="Calibri" panose="020F0502020204030204" pitchFamily="34" charset="0"/>
                <a:cs typeface="Calibri" panose="020F0502020204030204" pitchFamily="34" charset="0"/>
                <a:hlinkClick r:id="rId5"/>
              </a:rPr>
              <a:t>Surveillance cameras</a:t>
            </a:r>
            <a:r>
              <a:rPr lang="en-US" sz="1600" b="0" i="0" dirty="0">
                <a:solidFill>
                  <a:srgbClr val="232323"/>
                </a:solidFill>
                <a:effectLst/>
                <a:latin typeface="Calibri" panose="020F0502020204030204" pitchFamily="34" charset="0"/>
                <a:cs typeface="Calibri" panose="020F0502020204030204" pitchFamily="34" charset="0"/>
              </a:rPr>
              <a:t>" by </a:t>
            </a:r>
            <a:r>
              <a:rPr lang="en-US" sz="1600" b="0" i="0" dirty="0">
                <a:solidFill>
                  <a:srgbClr val="AD1F85"/>
                </a:solidFill>
                <a:effectLst/>
                <a:latin typeface="Calibri" panose="020F0502020204030204" pitchFamily="34" charset="0"/>
                <a:cs typeface="Calibri" panose="020F0502020204030204" pitchFamily="34" charset="0"/>
                <a:hlinkClick r:id="rId6"/>
              </a:rPr>
              <a:t>Jay Tamboli</a:t>
            </a:r>
            <a:r>
              <a:rPr lang="en-US" sz="1600" b="0" i="0" dirty="0">
                <a:solidFill>
                  <a:srgbClr val="232323"/>
                </a:solidFill>
                <a:effectLst/>
                <a:latin typeface="Calibri" panose="020F0502020204030204" pitchFamily="34" charset="0"/>
                <a:cs typeface="Calibri" panose="020F0502020204030204" pitchFamily="34" charset="0"/>
              </a:rPr>
              <a:t> is licensed under </a:t>
            </a:r>
            <a:r>
              <a:rPr lang="en-US" sz="1600" b="0" i="0" dirty="0">
                <a:solidFill>
                  <a:srgbClr val="AD1F85"/>
                </a:solidFill>
                <a:effectLst/>
                <a:latin typeface="Calibri" panose="020F0502020204030204" pitchFamily="34" charset="0"/>
                <a:cs typeface="Calibri" panose="020F0502020204030204" pitchFamily="34" charset="0"/>
                <a:hlinkClick r:id="rId7"/>
              </a:rPr>
              <a:t>CC BY-NC 2.0</a:t>
            </a:r>
            <a:r>
              <a:rPr lang="en-US" sz="1600" b="0" i="0" dirty="0">
                <a:solidFill>
                  <a:srgbClr val="232323"/>
                </a:solidFill>
                <a:effectLst/>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Tang, Zhe.</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"China Is Suffocating Citizens with Increasing Surveillance." </a:t>
            </a:r>
            <a:r>
              <a:rPr lang="en-US" sz="1600" i="1" dirty="0">
                <a:latin typeface="Calibri" panose="020F0502020204030204" pitchFamily="34" charset="0"/>
                <a:cs typeface="Calibri" panose="020F0502020204030204" pitchFamily="34" charset="0"/>
              </a:rPr>
              <a:t>Bitter Winter</a:t>
            </a:r>
            <a:r>
              <a:rPr lang="en-US" sz="1600" dirty="0">
                <a:latin typeface="Calibri" panose="020F0502020204030204" pitchFamily="34" charset="0"/>
                <a:cs typeface="Calibri" panose="020F0502020204030204" pitchFamily="34" charset="0"/>
              </a:rPr>
              <a:t>, 31 Aug. 2019, </a:t>
            </a:r>
            <a:r>
              <a:rPr lang="en-US" sz="1600" dirty="0">
                <a:latin typeface="Calibri" panose="020F0502020204030204" pitchFamily="34" charset="0"/>
                <a:cs typeface="Calibri" panose="020F0502020204030204" pitchFamily="34" charset="0"/>
                <a:hlinkClick r:id="rId8"/>
              </a:rPr>
              <a:t>https://bitterwinter.org/china-is-suffocating-citizens-with-increasing-surveillance/</a:t>
            </a:r>
            <a:r>
              <a:rPr lang="en-US" sz="1600" dirty="0">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"Power to PIPL: A Rundown of China's New Personal Information Protection Law."</a:t>
            </a:r>
            <a:br>
              <a:rPr lang="en-US" sz="1600" dirty="0">
                <a:latin typeface="Calibri" panose="020F0502020204030204" pitchFamily="34" charset="0"/>
                <a:cs typeface="Calibri" panose="020F0502020204030204" pitchFamily="34" charset="0"/>
              </a:rPr>
            </a:br>
            <a:r>
              <a:rPr lang="en-US" sz="1600" i="1" dirty="0" err="1">
                <a:latin typeface="Calibri" panose="020F0502020204030204" pitchFamily="34" charset="0"/>
                <a:cs typeface="Calibri" panose="020F0502020204030204" pitchFamily="34" charset="0"/>
              </a:rPr>
              <a:t>Zasio</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9"/>
              </a:rPr>
              <a:t>https://zasio.com/power-to-pipl-rundown-chinas-new-personal-information-protection-law/</a:t>
            </a:r>
            <a:r>
              <a:rPr lang="en-US" sz="1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9768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 Presentation LIBS110" id="{B2DB92BB-522A-1F4B-951A-3ED97443E9E1}" vid="{3F878F6C-BBE3-644B-AAA3-8A47B3181638}"/>
    </a:ext>
  </a:extLst>
</a:theme>
</file>

<file path=docProps/app.xml><?xml version="1.0" encoding="utf-8"?>
<Properties xmlns="http://schemas.openxmlformats.org/officeDocument/2006/extended-properties" xmlns:vt="http://schemas.openxmlformats.org/officeDocument/2006/docPropsVTypes">
  <Template/>
  <TotalTime>1</TotalTime>
  <Words>587</Words>
  <Application>Microsoft Macintosh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Calibri</vt:lpstr>
      <vt:lpstr>Office Theme</vt:lpstr>
      <vt:lpstr>PowerPoint Presentation</vt:lpstr>
      <vt:lpstr>Surveillance and Privacy loss</vt:lpstr>
      <vt:lpstr>Behavioral Monitoring Through Social Control </vt:lpstr>
      <vt:lpstr>The Impact on Mental Health and Freedom</vt:lpstr>
      <vt:lpstr>Conclusion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Botros Alisandro</dc:creator>
  <cp:lastModifiedBy>Botros Alisandro</cp:lastModifiedBy>
  <cp:revision>2</cp:revision>
  <dcterms:created xsi:type="dcterms:W3CDTF">2025-04-22T16:38:11Z</dcterms:created>
  <dcterms:modified xsi:type="dcterms:W3CDTF">2025-04-23T18:56:55Z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606f69-b0ae-4874-be30-7d43a3c7be10_Enabled">
    <vt:lpwstr>true</vt:lpwstr>
  </property>
  <property fmtid="{D5CDD505-2E9C-101B-9397-08002B2CF9AE}" pid="3" name="MSIP_Label_f7606f69-b0ae-4874-be30-7d43a3c7be10_SetDate">
    <vt:lpwstr>2025-04-23T18:55:09Z</vt:lpwstr>
  </property>
  <property fmtid="{D5CDD505-2E9C-101B-9397-08002B2CF9AE}" pid="4" name="MSIP_Label_f7606f69-b0ae-4874-be30-7d43a3c7be10_Method">
    <vt:lpwstr>Privileged</vt:lpwstr>
  </property>
  <property fmtid="{D5CDD505-2E9C-101B-9397-08002B2CF9AE}" pid="5" name="MSIP_Label_f7606f69-b0ae-4874-be30-7d43a3c7be10_Name">
    <vt:lpwstr>defa4170-0d19-0005-0001-bc88714345d2</vt:lpwstr>
  </property>
  <property fmtid="{D5CDD505-2E9C-101B-9397-08002B2CF9AE}" pid="6" name="MSIP_Label_f7606f69-b0ae-4874-be30-7d43a3c7be10_SiteId">
    <vt:lpwstr>4130bd39-7c53-419c-b1e5-8758d6d63f21</vt:lpwstr>
  </property>
  <property fmtid="{D5CDD505-2E9C-101B-9397-08002B2CF9AE}" pid="7" name="MSIP_Label_f7606f69-b0ae-4874-be30-7d43a3c7be10_ActionId">
    <vt:lpwstr>7be184ca-5dd6-436e-900f-edc199fd9329</vt:lpwstr>
  </property>
  <property fmtid="{D5CDD505-2E9C-101B-9397-08002B2CF9AE}" pid="8" name="MSIP_Label_f7606f69-b0ae-4874-be30-7d43a3c7be10_ContentBits">
    <vt:lpwstr>0</vt:lpwstr>
  </property>
  <property fmtid="{D5CDD505-2E9C-101B-9397-08002B2CF9AE}" pid="9" name="MSIP_Label_f7606f69-b0ae-4874-be30-7d43a3c7be10_Tag">
    <vt:lpwstr>50, 0, 1, 1</vt:lpwstr>
  </property>
</Properties>
</file>