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57" d="100"/>
          <a:sy n="57" d="100"/>
        </p:scale>
        <p:origin x="629"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8F9FD-D60C-A72F-7F81-F63DA53077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5B834E-521E-FFF3-E288-5AB7E7755B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FCCCD5-6A2F-E3F8-DD57-A7D05E74EFD5}"/>
              </a:ext>
            </a:extLst>
          </p:cNvPr>
          <p:cNvSpPr>
            <a:spLocks noGrp="1"/>
          </p:cNvSpPr>
          <p:nvPr>
            <p:ph type="dt" sz="half" idx="10"/>
          </p:nvPr>
        </p:nvSpPr>
        <p:spPr/>
        <p:txBody>
          <a:bodyPr/>
          <a:lstStyle/>
          <a:p>
            <a:fld id="{DD7B6B41-CAAD-4026-BEF7-0404693A1D9F}" type="datetimeFigureOut">
              <a:rPr lang="en-US" smtClean="0"/>
              <a:t>4/26/2026</a:t>
            </a:fld>
            <a:endParaRPr lang="en-US"/>
          </a:p>
        </p:txBody>
      </p:sp>
      <p:sp>
        <p:nvSpPr>
          <p:cNvPr id="5" name="Footer Placeholder 4">
            <a:extLst>
              <a:ext uri="{FF2B5EF4-FFF2-40B4-BE49-F238E27FC236}">
                <a16:creationId xmlns:a16="http://schemas.microsoft.com/office/drawing/2014/main" id="{8E94F473-8E9C-A8EF-D7A0-2F24759423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186848-5EF5-1DF0-820D-B4F0170A576C}"/>
              </a:ext>
            </a:extLst>
          </p:cNvPr>
          <p:cNvSpPr>
            <a:spLocks noGrp="1"/>
          </p:cNvSpPr>
          <p:nvPr>
            <p:ph type="sldNum" sz="quarter" idx="12"/>
          </p:nvPr>
        </p:nvSpPr>
        <p:spPr/>
        <p:txBody>
          <a:bodyPr/>
          <a:lstStyle/>
          <a:p>
            <a:fld id="{C6723B09-E638-4799-A9EF-DCCEA5CC21B0}" type="slidenum">
              <a:rPr lang="en-US" smtClean="0"/>
              <a:t>‹#›</a:t>
            </a:fld>
            <a:endParaRPr lang="en-US"/>
          </a:p>
        </p:txBody>
      </p:sp>
    </p:spTree>
    <p:extLst>
      <p:ext uri="{BB962C8B-B14F-4D97-AF65-F5344CB8AC3E}">
        <p14:creationId xmlns:p14="http://schemas.microsoft.com/office/powerpoint/2010/main" val="707172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30B6D-E541-3AC1-276B-27656BAEB0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319791-1AC7-E063-F253-E36A95ED29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CC03AD-F06F-C9FA-1A66-6C41144E584D}"/>
              </a:ext>
            </a:extLst>
          </p:cNvPr>
          <p:cNvSpPr>
            <a:spLocks noGrp="1"/>
          </p:cNvSpPr>
          <p:nvPr>
            <p:ph type="dt" sz="half" idx="10"/>
          </p:nvPr>
        </p:nvSpPr>
        <p:spPr/>
        <p:txBody>
          <a:bodyPr/>
          <a:lstStyle/>
          <a:p>
            <a:fld id="{DD7B6B41-CAAD-4026-BEF7-0404693A1D9F}" type="datetimeFigureOut">
              <a:rPr lang="en-US" smtClean="0"/>
              <a:t>4/26/2026</a:t>
            </a:fld>
            <a:endParaRPr lang="en-US"/>
          </a:p>
        </p:txBody>
      </p:sp>
      <p:sp>
        <p:nvSpPr>
          <p:cNvPr id="5" name="Footer Placeholder 4">
            <a:extLst>
              <a:ext uri="{FF2B5EF4-FFF2-40B4-BE49-F238E27FC236}">
                <a16:creationId xmlns:a16="http://schemas.microsoft.com/office/drawing/2014/main" id="{105F32F7-1E23-CD68-2D2B-CD95B39803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7E71C2-A623-9DF0-AE00-35E9C1EA3FBC}"/>
              </a:ext>
            </a:extLst>
          </p:cNvPr>
          <p:cNvSpPr>
            <a:spLocks noGrp="1"/>
          </p:cNvSpPr>
          <p:nvPr>
            <p:ph type="sldNum" sz="quarter" idx="12"/>
          </p:nvPr>
        </p:nvSpPr>
        <p:spPr/>
        <p:txBody>
          <a:bodyPr/>
          <a:lstStyle/>
          <a:p>
            <a:fld id="{C6723B09-E638-4799-A9EF-DCCEA5CC21B0}" type="slidenum">
              <a:rPr lang="en-US" smtClean="0"/>
              <a:t>‹#›</a:t>
            </a:fld>
            <a:endParaRPr lang="en-US"/>
          </a:p>
        </p:txBody>
      </p:sp>
    </p:spTree>
    <p:extLst>
      <p:ext uri="{BB962C8B-B14F-4D97-AF65-F5344CB8AC3E}">
        <p14:creationId xmlns:p14="http://schemas.microsoft.com/office/powerpoint/2010/main" val="1784499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785929-1992-EA02-74F0-EBC5C641ABA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E671E7-476A-4535-6C82-8663823404A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D9C0C9-7681-1B42-E0D6-68B68FB087AD}"/>
              </a:ext>
            </a:extLst>
          </p:cNvPr>
          <p:cNvSpPr>
            <a:spLocks noGrp="1"/>
          </p:cNvSpPr>
          <p:nvPr>
            <p:ph type="dt" sz="half" idx="10"/>
          </p:nvPr>
        </p:nvSpPr>
        <p:spPr/>
        <p:txBody>
          <a:bodyPr/>
          <a:lstStyle/>
          <a:p>
            <a:fld id="{DD7B6B41-CAAD-4026-BEF7-0404693A1D9F}" type="datetimeFigureOut">
              <a:rPr lang="en-US" smtClean="0"/>
              <a:t>4/26/2026</a:t>
            </a:fld>
            <a:endParaRPr lang="en-US"/>
          </a:p>
        </p:txBody>
      </p:sp>
      <p:sp>
        <p:nvSpPr>
          <p:cNvPr id="5" name="Footer Placeholder 4">
            <a:extLst>
              <a:ext uri="{FF2B5EF4-FFF2-40B4-BE49-F238E27FC236}">
                <a16:creationId xmlns:a16="http://schemas.microsoft.com/office/drawing/2014/main" id="{3A9835D2-FC70-6FDC-4904-0A169EB22B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0BF423-5C4E-4788-5AC9-00A5A208B779}"/>
              </a:ext>
            </a:extLst>
          </p:cNvPr>
          <p:cNvSpPr>
            <a:spLocks noGrp="1"/>
          </p:cNvSpPr>
          <p:nvPr>
            <p:ph type="sldNum" sz="quarter" idx="12"/>
          </p:nvPr>
        </p:nvSpPr>
        <p:spPr/>
        <p:txBody>
          <a:bodyPr/>
          <a:lstStyle/>
          <a:p>
            <a:fld id="{C6723B09-E638-4799-A9EF-DCCEA5CC21B0}" type="slidenum">
              <a:rPr lang="en-US" smtClean="0"/>
              <a:t>‹#›</a:t>
            </a:fld>
            <a:endParaRPr lang="en-US"/>
          </a:p>
        </p:txBody>
      </p:sp>
    </p:spTree>
    <p:extLst>
      <p:ext uri="{BB962C8B-B14F-4D97-AF65-F5344CB8AC3E}">
        <p14:creationId xmlns:p14="http://schemas.microsoft.com/office/powerpoint/2010/main" val="1391186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BCE60-D316-EF68-CBFB-BFD4A58C7B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1A5003-A3E8-6EB5-B534-3D6AB85658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FAD18D-8BBD-27C9-1EB1-FA9E7B12C9BC}"/>
              </a:ext>
            </a:extLst>
          </p:cNvPr>
          <p:cNvSpPr>
            <a:spLocks noGrp="1"/>
          </p:cNvSpPr>
          <p:nvPr>
            <p:ph type="dt" sz="half" idx="10"/>
          </p:nvPr>
        </p:nvSpPr>
        <p:spPr/>
        <p:txBody>
          <a:bodyPr/>
          <a:lstStyle/>
          <a:p>
            <a:fld id="{DD7B6B41-CAAD-4026-BEF7-0404693A1D9F}" type="datetimeFigureOut">
              <a:rPr lang="en-US" smtClean="0"/>
              <a:t>4/26/2026</a:t>
            </a:fld>
            <a:endParaRPr lang="en-US"/>
          </a:p>
        </p:txBody>
      </p:sp>
      <p:sp>
        <p:nvSpPr>
          <p:cNvPr id="5" name="Footer Placeholder 4">
            <a:extLst>
              <a:ext uri="{FF2B5EF4-FFF2-40B4-BE49-F238E27FC236}">
                <a16:creationId xmlns:a16="http://schemas.microsoft.com/office/drawing/2014/main" id="{2C5C5D88-AFB1-9316-652A-89642A7D15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E6DA54-F30C-2910-315C-11624BA11F57}"/>
              </a:ext>
            </a:extLst>
          </p:cNvPr>
          <p:cNvSpPr>
            <a:spLocks noGrp="1"/>
          </p:cNvSpPr>
          <p:nvPr>
            <p:ph type="sldNum" sz="quarter" idx="12"/>
          </p:nvPr>
        </p:nvSpPr>
        <p:spPr/>
        <p:txBody>
          <a:bodyPr/>
          <a:lstStyle/>
          <a:p>
            <a:fld id="{C6723B09-E638-4799-A9EF-DCCEA5CC21B0}" type="slidenum">
              <a:rPr lang="en-US" smtClean="0"/>
              <a:t>‹#›</a:t>
            </a:fld>
            <a:endParaRPr lang="en-US"/>
          </a:p>
        </p:txBody>
      </p:sp>
    </p:spTree>
    <p:extLst>
      <p:ext uri="{BB962C8B-B14F-4D97-AF65-F5344CB8AC3E}">
        <p14:creationId xmlns:p14="http://schemas.microsoft.com/office/powerpoint/2010/main" val="3223609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DAB50-0A9D-C0D2-859A-D42A7EFBDB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3C3F09A-E27F-6725-3621-DB0E02AB03F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B8E274-D510-F1C7-F297-0C66C68E9386}"/>
              </a:ext>
            </a:extLst>
          </p:cNvPr>
          <p:cNvSpPr>
            <a:spLocks noGrp="1"/>
          </p:cNvSpPr>
          <p:nvPr>
            <p:ph type="dt" sz="half" idx="10"/>
          </p:nvPr>
        </p:nvSpPr>
        <p:spPr/>
        <p:txBody>
          <a:bodyPr/>
          <a:lstStyle/>
          <a:p>
            <a:fld id="{DD7B6B41-CAAD-4026-BEF7-0404693A1D9F}" type="datetimeFigureOut">
              <a:rPr lang="en-US" smtClean="0"/>
              <a:t>4/26/2026</a:t>
            </a:fld>
            <a:endParaRPr lang="en-US"/>
          </a:p>
        </p:txBody>
      </p:sp>
      <p:sp>
        <p:nvSpPr>
          <p:cNvPr id="5" name="Footer Placeholder 4">
            <a:extLst>
              <a:ext uri="{FF2B5EF4-FFF2-40B4-BE49-F238E27FC236}">
                <a16:creationId xmlns:a16="http://schemas.microsoft.com/office/drawing/2014/main" id="{2B2D8468-5432-AF1F-C5D4-E7150BA8D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25D04A-5B7F-9126-401A-F5C30CAACDE8}"/>
              </a:ext>
            </a:extLst>
          </p:cNvPr>
          <p:cNvSpPr>
            <a:spLocks noGrp="1"/>
          </p:cNvSpPr>
          <p:nvPr>
            <p:ph type="sldNum" sz="quarter" idx="12"/>
          </p:nvPr>
        </p:nvSpPr>
        <p:spPr/>
        <p:txBody>
          <a:bodyPr/>
          <a:lstStyle/>
          <a:p>
            <a:fld id="{C6723B09-E638-4799-A9EF-DCCEA5CC21B0}" type="slidenum">
              <a:rPr lang="en-US" smtClean="0"/>
              <a:t>‹#›</a:t>
            </a:fld>
            <a:endParaRPr lang="en-US"/>
          </a:p>
        </p:txBody>
      </p:sp>
    </p:spTree>
    <p:extLst>
      <p:ext uri="{BB962C8B-B14F-4D97-AF65-F5344CB8AC3E}">
        <p14:creationId xmlns:p14="http://schemas.microsoft.com/office/powerpoint/2010/main" val="1844594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14769-9E90-0C39-8F5F-6254F959DB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C662D6-C4EB-0FFF-1491-43FCF61B57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662F5C-4F2E-441E-1B6B-F30FCD8EBA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BC9A8B-71C4-D3F7-E67F-6D0F974DBFBF}"/>
              </a:ext>
            </a:extLst>
          </p:cNvPr>
          <p:cNvSpPr>
            <a:spLocks noGrp="1"/>
          </p:cNvSpPr>
          <p:nvPr>
            <p:ph type="dt" sz="half" idx="10"/>
          </p:nvPr>
        </p:nvSpPr>
        <p:spPr/>
        <p:txBody>
          <a:bodyPr/>
          <a:lstStyle/>
          <a:p>
            <a:fld id="{DD7B6B41-CAAD-4026-BEF7-0404693A1D9F}" type="datetimeFigureOut">
              <a:rPr lang="en-US" smtClean="0"/>
              <a:t>4/26/2026</a:t>
            </a:fld>
            <a:endParaRPr lang="en-US"/>
          </a:p>
        </p:txBody>
      </p:sp>
      <p:sp>
        <p:nvSpPr>
          <p:cNvPr id="6" name="Footer Placeholder 5">
            <a:extLst>
              <a:ext uri="{FF2B5EF4-FFF2-40B4-BE49-F238E27FC236}">
                <a16:creationId xmlns:a16="http://schemas.microsoft.com/office/drawing/2014/main" id="{88DD2216-C72D-2AE3-E1B4-C286AEB3CF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83120F-6EFA-4ED1-AD71-2495E9CECEF8}"/>
              </a:ext>
            </a:extLst>
          </p:cNvPr>
          <p:cNvSpPr>
            <a:spLocks noGrp="1"/>
          </p:cNvSpPr>
          <p:nvPr>
            <p:ph type="sldNum" sz="quarter" idx="12"/>
          </p:nvPr>
        </p:nvSpPr>
        <p:spPr/>
        <p:txBody>
          <a:bodyPr/>
          <a:lstStyle/>
          <a:p>
            <a:fld id="{C6723B09-E638-4799-A9EF-DCCEA5CC21B0}" type="slidenum">
              <a:rPr lang="en-US" smtClean="0"/>
              <a:t>‹#›</a:t>
            </a:fld>
            <a:endParaRPr lang="en-US"/>
          </a:p>
        </p:txBody>
      </p:sp>
    </p:spTree>
    <p:extLst>
      <p:ext uri="{BB962C8B-B14F-4D97-AF65-F5344CB8AC3E}">
        <p14:creationId xmlns:p14="http://schemas.microsoft.com/office/powerpoint/2010/main" val="3645323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C09EC-6FF4-D44F-2CE5-01F0A65BD0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7D43916-E6EF-C2E2-CFD6-6889DD3C75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C1033B-6B42-2820-9D8C-D31F0DAEBB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D0620B-DA7A-BA33-8A1E-C304CEDDFE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31B75E-5FD3-969C-507A-17D8DA73D1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C3D51E-D002-8B1A-34FC-B3D9B2B33BF9}"/>
              </a:ext>
            </a:extLst>
          </p:cNvPr>
          <p:cNvSpPr>
            <a:spLocks noGrp="1"/>
          </p:cNvSpPr>
          <p:nvPr>
            <p:ph type="dt" sz="half" idx="10"/>
          </p:nvPr>
        </p:nvSpPr>
        <p:spPr/>
        <p:txBody>
          <a:bodyPr/>
          <a:lstStyle/>
          <a:p>
            <a:fld id="{DD7B6B41-CAAD-4026-BEF7-0404693A1D9F}" type="datetimeFigureOut">
              <a:rPr lang="en-US" smtClean="0"/>
              <a:t>4/26/2026</a:t>
            </a:fld>
            <a:endParaRPr lang="en-US"/>
          </a:p>
        </p:txBody>
      </p:sp>
      <p:sp>
        <p:nvSpPr>
          <p:cNvPr id="8" name="Footer Placeholder 7">
            <a:extLst>
              <a:ext uri="{FF2B5EF4-FFF2-40B4-BE49-F238E27FC236}">
                <a16:creationId xmlns:a16="http://schemas.microsoft.com/office/drawing/2014/main" id="{1AE9530C-C7B0-1B6E-118A-DD9688E1F4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51FF5A3-52F1-CA1F-1CE0-DE7A1A11339D}"/>
              </a:ext>
            </a:extLst>
          </p:cNvPr>
          <p:cNvSpPr>
            <a:spLocks noGrp="1"/>
          </p:cNvSpPr>
          <p:nvPr>
            <p:ph type="sldNum" sz="quarter" idx="12"/>
          </p:nvPr>
        </p:nvSpPr>
        <p:spPr/>
        <p:txBody>
          <a:bodyPr/>
          <a:lstStyle/>
          <a:p>
            <a:fld id="{C6723B09-E638-4799-A9EF-DCCEA5CC21B0}" type="slidenum">
              <a:rPr lang="en-US" smtClean="0"/>
              <a:t>‹#›</a:t>
            </a:fld>
            <a:endParaRPr lang="en-US"/>
          </a:p>
        </p:txBody>
      </p:sp>
    </p:spTree>
    <p:extLst>
      <p:ext uri="{BB962C8B-B14F-4D97-AF65-F5344CB8AC3E}">
        <p14:creationId xmlns:p14="http://schemas.microsoft.com/office/powerpoint/2010/main" val="3102968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F6E4D-BC27-5123-1870-B69201B496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396FCD-C37C-6CA1-9ABD-F1F330DEB2A9}"/>
              </a:ext>
            </a:extLst>
          </p:cNvPr>
          <p:cNvSpPr>
            <a:spLocks noGrp="1"/>
          </p:cNvSpPr>
          <p:nvPr>
            <p:ph type="dt" sz="half" idx="10"/>
          </p:nvPr>
        </p:nvSpPr>
        <p:spPr/>
        <p:txBody>
          <a:bodyPr/>
          <a:lstStyle/>
          <a:p>
            <a:fld id="{DD7B6B41-CAAD-4026-BEF7-0404693A1D9F}" type="datetimeFigureOut">
              <a:rPr lang="en-US" smtClean="0"/>
              <a:t>4/26/2026</a:t>
            </a:fld>
            <a:endParaRPr lang="en-US"/>
          </a:p>
        </p:txBody>
      </p:sp>
      <p:sp>
        <p:nvSpPr>
          <p:cNvPr id="4" name="Footer Placeholder 3">
            <a:extLst>
              <a:ext uri="{FF2B5EF4-FFF2-40B4-BE49-F238E27FC236}">
                <a16:creationId xmlns:a16="http://schemas.microsoft.com/office/drawing/2014/main" id="{E9255DA9-67D7-CA27-B511-C2C2606DE6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13A9A6-E792-9B52-FB3E-EA873B72B600}"/>
              </a:ext>
            </a:extLst>
          </p:cNvPr>
          <p:cNvSpPr>
            <a:spLocks noGrp="1"/>
          </p:cNvSpPr>
          <p:nvPr>
            <p:ph type="sldNum" sz="quarter" idx="12"/>
          </p:nvPr>
        </p:nvSpPr>
        <p:spPr/>
        <p:txBody>
          <a:bodyPr/>
          <a:lstStyle/>
          <a:p>
            <a:fld id="{C6723B09-E638-4799-A9EF-DCCEA5CC21B0}" type="slidenum">
              <a:rPr lang="en-US" smtClean="0"/>
              <a:t>‹#›</a:t>
            </a:fld>
            <a:endParaRPr lang="en-US"/>
          </a:p>
        </p:txBody>
      </p:sp>
    </p:spTree>
    <p:extLst>
      <p:ext uri="{BB962C8B-B14F-4D97-AF65-F5344CB8AC3E}">
        <p14:creationId xmlns:p14="http://schemas.microsoft.com/office/powerpoint/2010/main" val="4281565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2DB409-7955-7645-1DCB-7C977BCAB1D1}"/>
              </a:ext>
            </a:extLst>
          </p:cNvPr>
          <p:cNvSpPr>
            <a:spLocks noGrp="1"/>
          </p:cNvSpPr>
          <p:nvPr>
            <p:ph type="dt" sz="half" idx="10"/>
          </p:nvPr>
        </p:nvSpPr>
        <p:spPr/>
        <p:txBody>
          <a:bodyPr/>
          <a:lstStyle/>
          <a:p>
            <a:fld id="{DD7B6B41-CAAD-4026-BEF7-0404693A1D9F}" type="datetimeFigureOut">
              <a:rPr lang="en-US" smtClean="0"/>
              <a:t>4/26/2026</a:t>
            </a:fld>
            <a:endParaRPr lang="en-US"/>
          </a:p>
        </p:txBody>
      </p:sp>
      <p:sp>
        <p:nvSpPr>
          <p:cNvPr id="3" name="Footer Placeholder 2">
            <a:extLst>
              <a:ext uri="{FF2B5EF4-FFF2-40B4-BE49-F238E27FC236}">
                <a16:creationId xmlns:a16="http://schemas.microsoft.com/office/drawing/2014/main" id="{92202656-D1FA-6182-9394-0C0D9C2289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83E033-2C72-1B9D-E6A6-971A725B315D}"/>
              </a:ext>
            </a:extLst>
          </p:cNvPr>
          <p:cNvSpPr>
            <a:spLocks noGrp="1"/>
          </p:cNvSpPr>
          <p:nvPr>
            <p:ph type="sldNum" sz="quarter" idx="12"/>
          </p:nvPr>
        </p:nvSpPr>
        <p:spPr/>
        <p:txBody>
          <a:bodyPr/>
          <a:lstStyle/>
          <a:p>
            <a:fld id="{C6723B09-E638-4799-A9EF-DCCEA5CC21B0}" type="slidenum">
              <a:rPr lang="en-US" smtClean="0"/>
              <a:t>‹#›</a:t>
            </a:fld>
            <a:endParaRPr lang="en-US"/>
          </a:p>
        </p:txBody>
      </p:sp>
    </p:spTree>
    <p:extLst>
      <p:ext uri="{BB962C8B-B14F-4D97-AF65-F5344CB8AC3E}">
        <p14:creationId xmlns:p14="http://schemas.microsoft.com/office/powerpoint/2010/main" val="3754328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34654-73F1-E215-B1B6-CD3FB0A654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1BE3DE-102A-5196-6D98-9829425A3D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8B1D36-0443-2123-21C1-6E96A78EC6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066E98-59A4-BE69-0DF0-EE0AE25E54D6}"/>
              </a:ext>
            </a:extLst>
          </p:cNvPr>
          <p:cNvSpPr>
            <a:spLocks noGrp="1"/>
          </p:cNvSpPr>
          <p:nvPr>
            <p:ph type="dt" sz="half" idx="10"/>
          </p:nvPr>
        </p:nvSpPr>
        <p:spPr/>
        <p:txBody>
          <a:bodyPr/>
          <a:lstStyle/>
          <a:p>
            <a:fld id="{DD7B6B41-CAAD-4026-BEF7-0404693A1D9F}" type="datetimeFigureOut">
              <a:rPr lang="en-US" smtClean="0"/>
              <a:t>4/26/2026</a:t>
            </a:fld>
            <a:endParaRPr lang="en-US"/>
          </a:p>
        </p:txBody>
      </p:sp>
      <p:sp>
        <p:nvSpPr>
          <p:cNvPr id="6" name="Footer Placeholder 5">
            <a:extLst>
              <a:ext uri="{FF2B5EF4-FFF2-40B4-BE49-F238E27FC236}">
                <a16:creationId xmlns:a16="http://schemas.microsoft.com/office/drawing/2014/main" id="{0E707388-FEC7-C541-3C9A-0799906090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DD4CE2-8FD7-E7E7-1765-DDDAA9828112}"/>
              </a:ext>
            </a:extLst>
          </p:cNvPr>
          <p:cNvSpPr>
            <a:spLocks noGrp="1"/>
          </p:cNvSpPr>
          <p:nvPr>
            <p:ph type="sldNum" sz="quarter" idx="12"/>
          </p:nvPr>
        </p:nvSpPr>
        <p:spPr/>
        <p:txBody>
          <a:bodyPr/>
          <a:lstStyle/>
          <a:p>
            <a:fld id="{C6723B09-E638-4799-A9EF-DCCEA5CC21B0}" type="slidenum">
              <a:rPr lang="en-US" smtClean="0"/>
              <a:t>‹#›</a:t>
            </a:fld>
            <a:endParaRPr lang="en-US"/>
          </a:p>
        </p:txBody>
      </p:sp>
    </p:spTree>
    <p:extLst>
      <p:ext uri="{BB962C8B-B14F-4D97-AF65-F5344CB8AC3E}">
        <p14:creationId xmlns:p14="http://schemas.microsoft.com/office/powerpoint/2010/main" val="3713981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936BF-A091-F4C7-9E21-D419995D89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6F85204-2F35-90CE-09D8-D883C404D1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746E50-79F3-C70D-83E7-7DEFD31D3F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0679B9-3E9B-0AB3-20C3-7EEB7D20FFEB}"/>
              </a:ext>
            </a:extLst>
          </p:cNvPr>
          <p:cNvSpPr>
            <a:spLocks noGrp="1"/>
          </p:cNvSpPr>
          <p:nvPr>
            <p:ph type="dt" sz="half" idx="10"/>
          </p:nvPr>
        </p:nvSpPr>
        <p:spPr/>
        <p:txBody>
          <a:bodyPr/>
          <a:lstStyle/>
          <a:p>
            <a:fld id="{DD7B6B41-CAAD-4026-BEF7-0404693A1D9F}" type="datetimeFigureOut">
              <a:rPr lang="en-US" smtClean="0"/>
              <a:t>4/26/2026</a:t>
            </a:fld>
            <a:endParaRPr lang="en-US"/>
          </a:p>
        </p:txBody>
      </p:sp>
      <p:sp>
        <p:nvSpPr>
          <p:cNvPr id="6" name="Footer Placeholder 5">
            <a:extLst>
              <a:ext uri="{FF2B5EF4-FFF2-40B4-BE49-F238E27FC236}">
                <a16:creationId xmlns:a16="http://schemas.microsoft.com/office/drawing/2014/main" id="{C897F6E9-24D7-1CBD-2B51-95A3E9FBE2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730844-5611-6195-C4ED-D95BA0EDC4C4}"/>
              </a:ext>
            </a:extLst>
          </p:cNvPr>
          <p:cNvSpPr>
            <a:spLocks noGrp="1"/>
          </p:cNvSpPr>
          <p:nvPr>
            <p:ph type="sldNum" sz="quarter" idx="12"/>
          </p:nvPr>
        </p:nvSpPr>
        <p:spPr/>
        <p:txBody>
          <a:bodyPr/>
          <a:lstStyle/>
          <a:p>
            <a:fld id="{C6723B09-E638-4799-A9EF-DCCEA5CC21B0}" type="slidenum">
              <a:rPr lang="en-US" smtClean="0"/>
              <a:t>‹#›</a:t>
            </a:fld>
            <a:endParaRPr lang="en-US"/>
          </a:p>
        </p:txBody>
      </p:sp>
    </p:spTree>
    <p:extLst>
      <p:ext uri="{BB962C8B-B14F-4D97-AF65-F5344CB8AC3E}">
        <p14:creationId xmlns:p14="http://schemas.microsoft.com/office/powerpoint/2010/main" val="573475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C64295-6ADF-8142-48A6-E7B167337B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381A60-A7AC-CC76-E2A9-D38E8CAB12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E863E7-EBA0-04A8-36C0-D3BE9E2E52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D7B6B41-CAAD-4026-BEF7-0404693A1D9F}" type="datetimeFigureOut">
              <a:rPr lang="en-US" smtClean="0"/>
              <a:t>4/26/2026</a:t>
            </a:fld>
            <a:endParaRPr lang="en-US"/>
          </a:p>
        </p:txBody>
      </p:sp>
      <p:sp>
        <p:nvSpPr>
          <p:cNvPr id="5" name="Footer Placeholder 4">
            <a:extLst>
              <a:ext uri="{FF2B5EF4-FFF2-40B4-BE49-F238E27FC236}">
                <a16:creationId xmlns:a16="http://schemas.microsoft.com/office/drawing/2014/main" id="{41B5792D-E81B-7D88-2A9F-B2F0A25315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C6F12C4-5D8A-1EAF-E6AD-5FB1511C87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6723B09-E638-4799-A9EF-DCCEA5CC21B0}" type="slidenum">
              <a:rPr lang="en-US" smtClean="0"/>
              <a:t>‹#›</a:t>
            </a:fld>
            <a:endParaRPr lang="en-US"/>
          </a:p>
        </p:txBody>
      </p:sp>
    </p:spTree>
    <p:extLst>
      <p:ext uri="{BB962C8B-B14F-4D97-AF65-F5344CB8AC3E}">
        <p14:creationId xmlns:p14="http://schemas.microsoft.com/office/powerpoint/2010/main" val="4033886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uscsinstitute.org/cybersecurity-insights/blog/what-are-social-engineering-attacks-and-how-to-protect-against-them"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slideLayout" Target="../slideLayouts/slideLayout2.xml"/><Relationship Id="rId4" Type="http://schemas.openxmlformats.org/officeDocument/2006/relationships/hyperlink" Target="https://app.stationx.net/articles/social-engineering-statistics"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app.stationx.net/articles/social-engineering-statistic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3054" y="-2653923"/>
            <a:ext cx="6858001" cy="12165846"/>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3"/>
            <a:ext cx="12182871"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A6C9442-260A-BB29-2185-97C0EA35A4E5}"/>
              </a:ext>
            </a:extLst>
          </p:cNvPr>
          <p:cNvSpPr>
            <a:spLocks noGrp="1"/>
          </p:cNvSpPr>
          <p:nvPr>
            <p:ph type="ctrTitle"/>
          </p:nvPr>
        </p:nvSpPr>
        <p:spPr>
          <a:xfrm>
            <a:off x="2026693" y="1030406"/>
            <a:ext cx="8147713" cy="3081242"/>
          </a:xfrm>
        </p:spPr>
        <p:txBody>
          <a:bodyPr anchor="ctr">
            <a:normAutofit/>
          </a:bodyPr>
          <a:lstStyle/>
          <a:p>
            <a:r>
              <a:rPr lang="en-US" sz="4800">
                <a:solidFill>
                  <a:srgbClr val="FFFFFF"/>
                </a:solidFill>
              </a:rPr>
              <a:t>Cybersecurity and Social Engineering</a:t>
            </a:r>
          </a:p>
        </p:txBody>
      </p:sp>
      <p:sp>
        <p:nvSpPr>
          <p:cNvPr id="3" name="Subtitle 2">
            <a:extLst>
              <a:ext uri="{FF2B5EF4-FFF2-40B4-BE49-F238E27FC236}">
                <a16:creationId xmlns:a16="http://schemas.microsoft.com/office/drawing/2014/main" id="{EC9B3ED2-45C6-A39B-FAF1-7557A02E8134}"/>
              </a:ext>
            </a:extLst>
          </p:cNvPr>
          <p:cNvSpPr>
            <a:spLocks noGrp="1"/>
          </p:cNvSpPr>
          <p:nvPr>
            <p:ph type="subTitle" idx="1"/>
          </p:nvPr>
        </p:nvSpPr>
        <p:spPr>
          <a:xfrm>
            <a:off x="1559943" y="5171093"/>
            <a:ext cx="9078628" cy="860620"/>
          </a:xfrm>
        </p:spPr>
        <p:txBody>
          <a:bodyPr anchor="ctr">
            <a:normAutofit/>
          </a:bodyPr>
          <a:lstStyle/>
          <a:p>
            <a:r>
              <a:rPr lang="en-US">
                <a:solidFill>
                  <a:srgbClr val="FFFFFF"/>
                </a:solidFill>
              </a:rPr>
              <a:t>Bryce Staples</a:t>
            </a:r>
          </a:p>
        </p:txBody>
      </p:sp>
    </p:spTree>
    <p:extLst>
      <p:ext uri="{BB962C8B-B14F-4D97-AF65-F5344CB8AC3E}">
        <p14:creationId xmlns:p14="http://schemas.microsoft.com/office/powerpoint/2010/main" val="736785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D156F1-A534-223D-1DBF-673434EBC2AB}"/>
              </a:ext>
            </a:extLst>
          </p:cNvPr>
          <p:cNvSpPr>
            <a:spLocks noGrp="1"/>
          </p:cNvSpPr>
          <p:nvPr>
            <p:ph type="title"/>
          </p:nvPr>
        </p:nvSpPr>
        <p:spPr>
          <a:xfrm>
            <a:off x="2187363" y="1671569"/>
            <a:ext cx="5801917" cy="2228760"/>
          </a:xfrm>
        </p:spPr>
        <p:txBody>
          <a:bodyPr anchor="b">
            <a:normAutofit/>
          </a:bodyPr>
          <a:lstStyle/>
          <a:p>
            <a:r>
              <a:rPr lang="en-US" sz="4000"/>
              <a:t>What is Social Engineering?</a:t>
            </a:r>
          </a:p>
        </p:txBody>
      </p:sp>
      <p:pic>
        <p:nvPicPr>
          <p:cNvPr id="7" name="Graphic 6" descr="Laptop Secure">
            <a:extLst>
              <a:ext uri="{FF2B5EF4-FFF2-40B4-BE49-F238E27FC236}">
                <a16:creationId xmlns:a16="http://schemas.microsoft.com/office/drawing/2014/main" id="{CD469613-E5D1-41B6-9EB4-B86C9FB5C35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36948" y="2694018"/>
            <a:ext cx="1198532" cy="1198532"/>
          </a:xfrm>
          <a:prstGeom prst="rect">
            <a:avLst/>
          </a:prstGeom>
        </p:spPr>
      </p:pic>
      <p:sp>
        <p:nvSpPr>
          <p:cNvPr id="3" name="Content Placeholder 2">
            <a:extLst>
              <a:ext uri="{FF2B5EF4-FFF2-40B4-BE49-F238E27FC236}">
                <a16:creationId xmlns:a16="http://schemas.microsoft.com/office/drawing/2014/main" id="{413782E9-4887-1469-DA7B-70C774B8939E}"/>
              </a:ext>
            </a:extLst>
          </p:cNvPr>
          <p:cNvSpPr>
            <a:spLocks noGrp="1"/>
          </p:cNvSpPr>
          <p:nvPr>
            <p:ph idx="1"/>
          </p:nvPr>
        </p:nvSpPr>
        <p:spPr>
          <a:xfrm>
            <a:off x="2187364" y="4072044"/>
            <a:ext cx="5801917" cy="2057045"/>
          </a:xfrm>
        </p:spPr>
        <p:txBody>
          <a:bodyPr>
            <a:normAutofit/>
          </a:bodyPr>
          <a:lstStyle/>
          <a:p>
            <a:r>
              <a:rPr lang="en-US" sz="1900"/>
              <a:t>Social engineering is the use of manipulation to trick people into revealing confidential information.</a:t>
            </a:r>
          </a:p>
          <a:p>
            <a:r>
              <a:rPr lang="en-US" sz="1900"/>
              <a:t>It focuses more on human behavior rather than computer systems</a:t>
            </a:r>
          </a:p>
          <a:p>
            <a:r>
              <a:rPr lang="en-US" sz="1900"/>
              <a:t>Common goals of cyberattacks are to steal information, financial data, or personal information.</a:t>
            </a:r>
          </a:p>
          <a:p>
            <a:endParaRPr lang="en-US" sz="1900"/>
          </a:p>
        </p:txBody>
      </p:sp>
      <p:pic>
        <p:nvPicPr>
          <p:cNvPr id="9" name="Graphic 8" descr="Laptop Secure">
            <a:extLst>
              <a:ext uri="{FF2B5EF4-FFF2-40B4-BE49-F238E27FC236}">
                <a16:creationId xmlns:a16="http://schemas.microsoft.com/office/drawing/2014/main" id="{016B2513-4219-46F5-95E1-7DCDE67002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a:alphaModFix amt="15000"/>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552389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90837F-2C52-800C-B509-FA04B179205A}"/>
              </a:ext>
            </a:extLst>
          </p:cNvPr>
          <p:cNvSpPr>
            <a:spLocks noGrp="1"/>
          </p:cNvSpPr>
          <p:nvPr>
            <p:ph type="title"/>
          </p:nvPr>
        </p:nvSpPr>
        <p:spPr>
          <a:xfrm>
            <a:off x="793662" y="386930"/>
            <a:ext cx="10066122" cy="1298448"/>
          </a:xfrm>
        </p:spPr>
        <p:txBody>
          <a:bodyPr anchor="b">
            <a:normAutofit/>
          </a:bodyPr>
          <a:lstStyle/>
          <a:p>
            <a:r>
              <a:rPr lang="en-US" sz="4800"/>
              <a:t>Social Engineering Tactics</a:t>
            </a:r>
          </a:p>
        </p:txBody>
      </p:sp>
      <p:sp>
        <p:nvSpPr>
          <p:cNvPr id="14" name="Rectangle 13">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7DBCFA1-3EFC-5194-5232-4610DF564E72}"/>
              </a:ext>
            </a:extLst>
          </p:cNvPr>
          <p:cNvSpPr>
            <a:spLocks noGrp="1"/>
          </p:cNvSpPr>
          <p:nvPr>
            <p:ph idx="1"/>
          </p:nvPr>
        </p:nvSpPr>
        <p:spPr>
          <a:xfrm>
            <a:off x="793661" y="2599509"/>
            <a:ext cx="4530898" cy="3639450"/>
          </a:xfrm>
        </p:spPr>
        <p:txBody>
          <a:bodyPr anchor="ctr">
            <a:normAutofit/>
          </a:bodyPr>
          <a:lstStyle/>
          <a:p>
            <a:pPr marL="0" indent="0">
              <a:buNone/>
            </a:pPr>
            <a:r>
              <a:rPr lang="en-US" sz="1700"/>
              <a:t>Social engineering attacks use different tactics to trick someone into giving away their personal information, such as:</a:t>
            </a:r>
          </a:p>
          <a:p>
            <a:r>
              <a:rPr lang="en-US" sz="1700"/>
              <a:t>Phishing – fake emails or websites to steal information</a:t>
            </a:r>
          </a:p>
          <a:p>
            <a:r>
              <a:rPr lang="en-US" sz="1700"/>
              <a:t>Pretexting – pretending to be someone (IT or bank)</a:t>
            </a:r>
          </a:p>
          <a:p>
            <a:r>
              <a:rPr lang="en-US" sz="1700"/>
              <a:t>Baiting – tempting individuals with free downloads or prizes</a:t>
            </a:r>
          </a:p>
          <a:p>
            <a:r>
              <a:rPr lang="en-US" sz="1700"/>
              <a:t>Vishing – scams through phone calls</a:t>
            </a:r>
          </a:p>
          <a:p>
            <a:pPr marL="0" indent="0">
              <a:buNone/>
            </a:pPr>
            <a:r>
              <a:rPr lang="en-US" sz="1700"/>
              <a:t>These types of attacks primarily rely on interaction with the victim</a:t>
            </a:r>
          </a:p>
          <a:p>
            <a:pPr marL="0" indent="0">
              <a:buNone/>
            </a:pPr>
            <a:endParaRPr lang="en-US" sz="1700"/>
          </a:p>
        </p:txBody>
      </p:sp>
      <p:pic>
        <p:nvPicPr>
          <p:cNvPr id="7" name="Picture 6">
            <a:extLst>
              <a:ext uri="{FF2B5EF4-FFF2-40B4-BE49-F238E27FC236}">
                <a16:creationId xmlns:a16="http://schemas.microsoft.com/office/drawing/2014/main" id="{F182ED80-512A-EF9B-543D-73F7DD21ED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1532" y="2892862"/>
            <a:ext cx="5150277" cy="2897030"/>
          </a:xfrm>
          <a:prstGeom prst="rect">
            <a:avLst/>
          </a:prstGeom>
        </p:spPr>
      </p:pic>
      <p:sp>
        <p:nvSpPr>
          <p:cNvPr id="18" name="Rectangle 17">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C8FB7344-EF71-0865-E709-E7E8EF663BE0}"/>
              </a:ext>
            </a:extLst>
          </p:cNvPr>
          <p:cNvSpPr txBox="1"/>
          <p:nvPr/>
        </p:nvSpPr>
        <p:spPr>
          <a:xfrm>
            <a:off x="6553200" y="5789892"/>
            <a:ext cx="4830162" cy="646331"/>
          </a:xfrm>
          <a:prstGeom prst="rect">
            <a:avLst/>
          </a:prstGeom>
          <a:noFill/>
        </p:spPr>
        <p:txBody>
          <a:bodyPr wrap="square" rtlCol="0">
            <a:spAutoFit/>
          </a:bodyPr>
          <a:lstStyle/>
          <a:p>
            <a:r>
              <a:rPr lang="en-US">
                <a:hlinkClick r:id="rId3"/>
              </a:rPr>
              <a:t>What are Social Engineering Attacks and How to Protect Against Them?</a:t>
            </a:r>
            <a:endParaRPr lang="en-US" dirty="0"/>
          </a:p>
        </p:txBody>
      </p:sp>
    </p:spTree>
    <p:extLst>
      <p:ext uri="{BB962C8B-B14F-4D97-AF65-F5344CB8AC3E}">
        <p14:creationId xmlns:p14="http://schemas.microsoft.com/office/powerpoint/2010/main" val="3322262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93E641-39F8-5811-6309-01C40DD38685}"/>
              </a:ext>
            </a:extLst>
          </p:cNvPr>
          <p:cNvSpPr>
            <a:spLocks noGrp="1"/>
          </p:cNvSpPr>
          <p:nvPr>
            <p:ph type="title"/>
          </p:nvPr>
        </p:nvSpPr>
        <p:spPr>
          <a:xfrm>
            <a:off x="793662" y="386930"/>
            <a:ext cx="10066122" cy="1298448"/>
          </a:xfrm>
        </p:spPr>
        <p:txBody>
          <a:bodyPr anchor="b">
            <a:normAutofit/>
          </a:bodyPr>
          <a:lstStyle/>
          <a:p>
            <a:r>
              <a:rPr lang="en-US" sz="4800"/>
              <a:t>Psychological Underpinnings</a:t>
            </a:r>
          </a:p>
        </p:txBody>
      </p:sp>
      <p:sp>
        <p:nvSpPr>
          <p:cNvPr id="19" name="Rectangle 18">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311EF76-8507-F90F-8E43-328BB5041619}"/>
              </a:ext>
            </a:extLst>
          </p:cNvPr>
          <p:cNvSpPr>
            <a:spLocks noGrp="1"/>
          </p:cNvSpPr>
          <p:nvPr>
            <p:ph idx="1"/>
          </p:nvPr>
        </p:nvSpPr>
        <p:spPr>
          <a:xfrm>
            <a:off x="793661" y="2599509"/>
            <a:ext cx="4530898" cy="3639450"/>
          </a:xfrm>
        </p:spPr>
        <p:txBody>
          <a:bodyPr anchor="ctr">
            <a:normAutofit/>
          </a:bodyPr>
          <a:lstStyle/>
          <a:p>
            <a:pPr marL="0" indent="0">
              <a:buNone/>
            </a:pPr>
            <a:r>
              <a:rPr lang="en-US" sz="1700"/>
              <a:t>Social engineering attacks are effective because they take advantage of basic human behavior.</a:t>
            </a:r>
          </a:p>
          <a:p>
            <a:r>
              <a:rPr lang="en-US" sz="1700"/>
              <a:t>Trust: attackers pretend to be people from legitimate organizations</a:t>
            </a:r>
          </a:p>
          <a:p>
            <a:r>
              <a:rPr lang="en-US" sz="1700"/>
              <a:t>Fear: messages warn of negative consequences, for example, losing access to an account</a:t>
            </a:r>
          </a:p>
          <a:p>
            <a:r>
              <a:rPr lang="en-US" sz="1700"/>
              <a:t>Urgency: pressure is used to make quick decisions without thinking</a:t>
            </a:r>
          </a:p>
          <a:p>
            <a:pPr marL="0" indent="0">
              <a:buNone/>
            </a:pPr>
            <a:r>
              <a:rPr lang="en-US" sz="1700"/>
              <a:t>These psychological tactics make scams more believable and harder to detect.</a:t>
            </a:r>
          </a:p>
        </p:txBody>
      </p:sp>
      <p:pic>
        <p:nvPicPr>
          <p:cNvPr id="21" name="Graphic 20" descr="Unlock">
            <a:extLst>
              <a:ext uri="{FF2B5EF4-FFF2-40B4-BE49-F238E27FC236}">
                <a16:creationId xmlns:a16="http://schemas.microsoft.com/office/drawing/2014/main" id="{D240958C-8527-2AEF-4170-AFB978C3DF6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629548" y="2484255"/>
            <a:ext cx="3714244" cy="3714244"/>
          </a:xfrm>
          <a:prstGeom prst="rect">
            <a:avLst/>
          </a:prstGeom>
        </p:spPr>
      </p:pic>
      <p:sp>
        <p:nvSpPr>
          <p:cNvPr id="22" name="Rectangle 21">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7660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712E947-0734-45F9-9C4F-41114EC3A3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C6B5652-C661-4C58-B937-F0F490F7FC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0B936867-6407-43FB-9DE6-1B0879D0CB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CD0B258-678B-4A8C-894F-848AF24A19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C8D58395-74AF-401A-AF2F-76B6FCF71D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Rectangle 30">
            <a:extLst>
              <a:ext uri="{FF2B5EF4-FFF2-40B4-BE49-F238E27FC236}">
                <a16:creationId xmlns:a16="http://schemas.microsoft.com/office/drawing/2014/main" id="{2F003F3F-F118-41D2-AA3F-74DB0D1970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481CF8-11A3-CEAF-2A2B-A6B8E7FFE531}"/>
              </a:ext>
            </a:extLst>
          </p:cNvPr>
          <p:cNvSpPr>
            <a:spLocks noGrp="1"/>
          </p:cNvSpPr>
          <p:nvPr>
            <p:ph type="title"/>
          </p:nvPr>
        </p:nvSpPr>
        <p:spPr>
          <a:xfrm>
            <a:off x="806825" y="457201"/>
            <a:ext cx="2844800" cy="3588870"/>
          </a:xfrm>
        </p:spPr>
        <p:txBody>
          <a:bodyPr anchor="b">
            <a:normAutofit/>
          </a:bodyPr>
          <a:lstStyle/>
          <a:p>
            <a:pPr algn="r"/>
            <a:r>
              <a:rPr lang="en-US" sz="4000">
                <a:solidFill>
                  <a:srgbClr val="FFFFFF"/>
                </a:solidFill>
              </a:rPr>
              <a:t>Real-World Example of a Social Engineering Attack</a:t>
            </a:r>
          </a:p>
        </p:txBody>
      </p:sp>
      <p:sp>
        <p:nvSpPr>
          <p:cNvPr id="3" name="Content Placeholder 2">
            <a:extLst>
              <a:ext uri="{FF2B5EF4-FFF2-40B4-BE49-F238E27FC236}">
                <a16:creationId xmlns:a16="http://schemas.microsoft.com/office/drawing/2014/main" id="{E4CF394C-5D12-6A1C-4386-32CE0ED68C24}"/>
              </a:ext>
            </a:extLst>
          </p:cNvPr>
          <p:cNvSpPr>
            <a:spLocks noGrp="1"/>
          </p:cNvSpPr>
          <p:nvPr>
            <p:ph idx="1"/>
          </p:nvPr>
        </p:nvSpPr>
        <p:spPr>
          <a:xfrm>
            <a:off x="4649245" y="669363"/>
            <a:ext cx="3290579" cy="5534211"/>
          </a:xfrm>
        </p:spPr>
        <p:txBody>
          <a:bodyPr anchor="ctr">
            <a:normAutofit/>
          </a:bodyPr>
          <a:lstStyle/>
          <a:p>
            <a:pPr marL="0" indent="0">
              <a:buNone/>
            </a:pPr>
            <a:r>
              <a:rPr lang="en-US" sz="1700"/>
              <a:t>A common real-world example of a social engineering attack is a phishing email.</a:t>
            </a:r>
          </a:p>
          <a:p>
            <a:pPr marL="0" indent="0">
              <a:buNone/>
            </a:pPr>
            <a:r>
              <a:rPr lang="en-US" sz="1700"/>
              <a:t>A student may receive an email that looks to be from their school, asking them to verify their account information. The message often creates urgency by stating that their account will be locked if they do not respond quickly.</a:t>
            </a:r>
          </a:p>
          <a:p>
            <a:pPr marL="0" indent="0">
              <a:buNone/>
            </a:pPr>
            <a:r>
              <a:rPr lang="en-US" sz="1700"/>
              <a:t>The email could include a link that looks real, but it leads to a fake website created to steal login credentials.</a:t>
            </a:r>
          </a:p>
          <a:p>
            <a:pPr marL="0" indent="0">
              <a:buNone/>
            </a:pPr>
            <a:r>
              <a:rPr lang="en-US" sz="1700"/>
              <a:t>Once the student enters their information, the attackers can gain access to their account.</a:t>
            </a:r>
          </a:p>
        </p:txBody>
      </p:sp>
      <p:pic>
        <p:nvPicPr>
          <p:cNvPr id="7" name="Graphic 6" descr="Phishing">
            <a:extLst>
              <a:ext uri="{FF2B5EF4-FFF2-40B4-BE49-F238E27FC236}">
                <a16:creationId xmlns:a16="http://schemas.microsoft.com/office/drawing/2014/main" id="{405FA1A1-9AE7-CDBC-C087-274E6CBEDCB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689024" y="900555"/>
            <a:ext cx="2381255" cy="2381255"/>
          </a:xfrm>
          <a:prstGeom prst="rect">
            <a:avLst/>
          </a:prstGeom>
        </p:spPr>
      </p:pic>
      <p:pic>
        <p:nvPicPr>
          <p:cNvPr id="5" name="Picture 4">
            <a:extLst>
              <a:ext uri="{FF2B5EF4-FFF2-40B4-BE49-F238E27FC236}">
                <a16:creationId xmlns:a16="http://schemas.microsoft.com/office/drawing/2014/main" id="{E94592CE-43D7-7FEF-7F4F-34F64C6289F4}"/>
              </a:ext>
            </a:extLst>
          </p:cNvPr>
          <p:cNvPicPr>
            <a:picLocks noChangeAspect="1"/>
          </p:cNvPicPr>
          <p:nvPr/>
        </p:nvPicPr>
        <p:blipFill>
          <a:blip r:embed="rId3"/>
          <a:stretch>
            <a:fillRect/>
          </a:stretch>
        </p:blipFill>
        <p:spPr>
          <a:xfrm>
            <a:off x="8685029" y="3589863"/>
            <a:ext cx="2389246" cy="2395235"/>
          </a:xfrm>
          <a:prstGeom prst="rect">
            <a:avLst/>
          </a:prstGeom>
        </p:spPr>
      </p:pic>
      <p:sp>
        <p:nvSpPr>
          <p:cNvPr id="6" name="TextBox 5">
            <a:extLst>
              <a:ext uri="{FF2B5EF4-FFF2-40B4-BE49-F238E27FC236}">
                <a16:creationId xmlns:a16="http://schemas.microsoft.com/office/drawing/2014/main" id="{96F100B5-64EF-611E-3CAF-1452CD29AD38}"/>
              </a:ext>
            </a:extLst>
          </p:cNvPr>
          <p:cNvSpPr txBox="1"/>
          <p:nvPr/>
        </p:nvSpPr>
        <p:spPr>
          <a:xfrm>
            <a:off x="8277224" y="6076950"/>
            <a:ext cx="3914775" cy="646331"/>
          </a:xfrm>
          <a:prstGeom prst="rect">
            <a:avLst/>
          </a:prstGeom>
          <a:noFill/>
        </p:spPr>
        <p:txBody>
          <a:bodyPr wrap="square" rtlCol="0">
            <a:spAutoFit/>
          </a:bodyPr>
          <a:lstStyle/>
          <a:p>
            <a:r>
              <a:rPr lang="en-US" dirty="0">
                <a:hlinkClick r:id="rId4"/>
              </a:rPr>
              <a:t>Social Engineering Statistics [2026]: 100+ Facts &amp; Trends</a:t>
            </a:r>
            <a:endParaRPr lang="en-US" dirty="0"/>
          </a:p>
        </p:txBody>
      </p:sp>
    </p:spTree>
    <p:extLst>
      <p:ext uri="{BB962C8B-B14F-4D97-AF65-F5344CB8AC3E}">
        <p14:creationId xmlns:p14="http://schemas.microsoft.com/office/powerpoint/2010/main" val="3953441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FFD97C-7E03-33EE-0A17-60148FDAAE5D}"/>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How to Reduce the Risk of Social Engineering Attacks</a:t>
            </a:r>
            <a:br>
              <a:rPr lang="en-US" sz="4000">
                <a:solidFill>
                  <a:srgbClr val="FFFFFF"/>
                </a:solidFill>
              </a:rPr>
            </a:br>
            <a:endParaRPr lang="en-US" sz="4000">
              <a:solidFill>
                <a:srgbClr val="FFFFFF"/>
              </a:solidFill>
            </a:endParaRPr>
          </a:p>
        </p:txBody>
      </p:sp>
      <p:sp>
        <p:nvSpPr>
          <p:cNvPr id="3" name="Content Placeholder 2">
            <a:extLst>
              <a:ext uri="{FF2B5EF4-FFF2-40B4-BE49-F238E27FC236}">
                <a16:creationId xmlns:a16="http://schemas.microsoft.com/office/drawing/2014/main" id="{370A8B0C-A208-5969-1C1B-DFEC50DAD128}"/>
              </a:ext>
            </a:extLst>
          </p:cNvPr>
          <p:cNvSpPr>
            <a:spLocks noGrp="1"/>
          </p:cNvSpPr>
          <p:nvPr>
            <p:ph idx="1"/>
          </p:nvPr>
        </p:nvSpPr>
        <p:spPr>
          <a:xfrm>
            <a:off x="4581727" y="649480"/>
            <a:ext cx="3025303" cy="5546047"/>
          </a:xfrm>
        </p:spPr>
        <p:txBody>
          <a:bodyPr anchor="ctr">
            <a:normAutofit/>
          </a:bodyPr>
          <a:lstStyle/>
          <a:p>
            <a:pPr marL="0" indent="0">
              <a:buNone/>
            </a:pPr>
            <a:r>
              <a:rPr lang="en-US" sz="1700"/>
              <a:t>Social engineering attacks can be prevented by being more aware and cautious when you’re online.</a:t>
            </a:r>
          </a:p>
          <a:p>
            <a:r>
              <a:rPr lang="en-US" sz="1700"/>
              <a:t>Avoid clicking on suspicious links or messages</a:t>
            </a:r>
          </a:p>
          <a:p>
            <a:r>
              <a:rPr lang="en-US" sz="1700"/>
              <a:t>Always verify requests for sensitive information</a:t>
            </a:r>
          </a:p>
          <a:p>
            <a:r>
              <a:rPr lang="en-US" sz="1700"/>
              <a:t>Use stronger passwords that are not easily guessed and enable two-factor authentication</a:t>
            </a:r>
          </a:p>
          <a:p>
            <a:r>
              <a:rPr lang="en-US" sz="1700"/>
              <a:t>Limit the amount of personal information shared online</a:t>
            </a:r>
          </a:p>
          <a:p>
            <a:pPr marL="0" indent="0">
              <a:buNone/>
            </a:pPr>
            <a:r>
              <a:rPr lang="en-US" sz="1700"/>
              <a:t>Being aware of these tactics is the most effective way to keep your personal information protected</a:t>
            </a:r>
          </a:p>
        </p:txBody>
      </p:sp>
      <p:pic>
        <p:nvPicPr>
          <p:cNvPr id="6" name="Graphic 5" descr="Shield Tick with solid fill">
            <a:extLst>
              <a:ext uri="{FF2B5EF4-FFF2-40B4-BE49-F238E27FC236}">
                <a16:creationId xmlns:a16="http://schemas.microsoft.com/office/drawing/2014/main" id="{65B1C2F7-0C31-D52B-144D-4D4A0F78A11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8109502" y="1627051"/>
            <a:ext cx="3615776" cy="3615776"/>
          </a:xfrm>
          <a:prstGeom prst="rect">
            <a:avLst/>
          </a:prstGeom>
        </p:spPr>
      </p:pic>
    </p:spTree>
    <p:extLst>
      <p:ext uri="{BB962C8B-B14F-4D97-AF65-F5344CB8AC3E}">
        <p14:creationId xmlns:p14="http://schemas.microsoft.com/office/powerpoint/2010/main" val="2064139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2A566-9088-14CC-1E4F-70ECB66558EB}"/>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CC95EFFB-CCDA-0633-89FE-46D630D02D80}"/>
              </a:ext>
            </a:extLst>
          </p:cNvPr>
          <p:cNvSpPr>
            <a:spLocks noGrp="1"/>
          </p:cNvSpPr>
          <p:nvPr>
            <p:ph idx="1"/>
          </p:nvPr>
        </p:nvSpPr>
        <p:spPr/>
        <p:txBody>
          <a:bodyPr/>
          <a:lstStyle/>
          <a:p>
            <a:pPr marL="0" indent="0">
              <a:buNone/>
            </a:pPr>
            <a:r>
              <a:rPr lang="en-US" dirty="0"/>
              <a:t>House, N. (2026, April 27). Social Engineering Statistics [2026]: 100+ Facts &amp; Trends. </a:t>
            </a:r>
            <a:r>
              <a:rPr lang="en-US" dirty="0" err="1"/>
              <a:t>StationX</a:t>
            </a:r>
            <a:r>
              <a:rPr lang="en-US" dirty="0"/>
              <a:t>. </a:t>
            </a:r>
            <a:r>
              <a:rPr lang="en-US" dirty="0">
                <a:hlinkClick r:id="rId2"/>
              </a:rPr>
              <a:t>https://app.stationx.net/articles/social-engineering-statistics</a:t>
            </a:r>
            <a:endParaRPr lang="en-US" dirty="0"/>
          </a:p>
          <a:p>
            <a:pPr marL="0" indent="0">
              <a:buNone/>
            </a:pPr>
            <a:r>
              <a:rPr lang="en-US" dirty="0"/>
              <a:t>United States Cybersecurity Institute (USCSI®). (n.d.). What are Social Engineering Attacks and How to Protect Against Them? https://www.uscsinstitute.org/cybersecurity-insights/blog/what-are-social-engineering-attacks-and-how-to-protect-against-them. https://www.uscsinstitute.org/cybersecurity-insights/blog/what-are-social-engineering-attacks-and-how-to-protect-against-them</a:t>
            </a:r>
          </a:p>
        </p:txBody>
      </p:sp>
    </p:spTree>
    <p:extLst>
      <p:ext uri="{BB962C8B-B14F-4D97-AF65-F5344CB8AC3E}">
        <p14:creationId xmlns:p14="http://schemas.microsoft.com/office/powerpoint/2010/main" val="22537285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1261</TotalTime>
  <Words>472</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Cybersecurity and Social Engineering</vt:lpstr>
      <vt:lpstr>What is Social Engineering?</vt:lpstr>
      <vt:lpstr>Social Engineering Tactics</vt:lpstr>
      <vt:lpstr>Psychological Underpinnings</vt:lpstr>
      <vt:lpstr>Real-World Example of a Social Engineering Attack</vt:lpstr>
      <vt:lpstr>How to Reduce the Risk of Social Engineering Attacks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STAPLES, BRYCE</dc:creator>
  <cp:lastModifiedBy>STAPLES, BRYCE</cp:lastModifiedBy>
  <cp:revision>1</cp:revision>
  <dcterms:created xsi:type="dcterms:W3CDTF">2026-04-26T06:02:59Z</dcterms:created>
  <dcterms:modified xsi:type="dcterms:W3CDTF">2026-04-27T03:05:24Z</dcterms:modified>
</cp:coreProperties>
</file>