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6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73" r:id="rId1"/>
  </p:sldMasterIdLst>
  <p:notesMasterIdLst>
    <p:notesMasterId r:id="rId90"/>
  </p:notesMasterIdLst>
  <p:handoutMasterIdLst>
    <p:handoutMasterId r:id="rId91"/>
  </p:handoutMasterIdLst>
  <p:sldIdLst>
    <p:sldId id="344"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8" r:id="rId63"/>
    <p:sldId id="317"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43" r:id="rId80"/>
    <p:sldId id="334" r:id="rId81"/>
    <p:sldId id="335" r:id="rId82"/>
    <p:sldId id="336" r:id="rId83"/>
    <p:sldId id="337" r:id="rId84"/>
    <p:sldId id="338" r:id="rId85"/>
    <p:sldId id="339" r:id="rId86"/>
    <p:sldId id="342" r:id="rId87"/>
    <p:sldId id="340" r:id="rId88"/>
    <p:sldId id="341" r:id="rId8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3C5C"/>
    <a:srgbClr val="8CBADD"/>
    <a:srgbClr val="F5EAE6"/>
    <a:srgbClr val="8F5F51"/>
    <a:srgbClr val="859B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296" autoAdjust="0"/>
    <p:restoredTop sz="94681"/>
  </p:normalViewPr>
  <p:slideViewPr>
    <p:cSldViewPr snapToGrid="0" showGuides="1">
      <p:cViewPr varScale="1">
        <p:scale>
          <a:sx n="108" d="100"/>
          <a:sy n="108" d="100"/>
        </p:scale>
        <p:origin x="120" y="156"/>
      </p:cViewPr>
      <p:guideLst>
        <p:guide orient="horz" pos="2160"/>
        <p:guide pos="3840"/>
      </p:guideLst>
    </p:cSldViewPr>
  </p:slideViewPr>
  <p:notesTextViewPr>
    <p:cViewPr>
      <p:scale>
        <a:sx n="3" d="2"/>
        <a:sy n="3" d="2"/>
      </p:scale>
      <p:origin x="0" y="0"/>
    </p:cViewPr>
  </p:notesTextViewPr>
  <p:notesViewPr>
    <p:cSldViewPr snapToGrid="0" showGuides="1">
      <p:cViewPr varScale="1">
        <p:scale>
          <a:sx n="86" d="100"/>
          <a:sy n="86" d="100"/>
        </p:scale>
        <p:origin x="3864" y="16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notesMaster" Target="notesMasters/notesMaster1.xml"/><Relationship Id="rId95"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handoutMaster" Target="handoutMasters/handoutMaster1.xml"/><Relationship Id="rId9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F2C4A600-1F28-4704-A3FC-DA85D6389D43}"/>
    <pc:docChg chg="addSld modSld sldOrd">
      <pc:chgData name="" userId="" providerId="" clId="Web-{F2C4A600-1F28-4704-A3FC-DA85D6389D43}" dt="2019-04-25T21:54:51.276" v="58" actId="20577"/>
      <pc:docMkLst>
        <pc:docMk/>
      </pc:docMkLst>
      <pc:sldChg chg="modSp new ord">
        <pc:chgData name="" userId="" providerId="" clId="Web-{F2C4A600-1F28-4704-A3FC-DA85D6389D43}" dt="2019-04-25T21:54:51.276" v="57" actId="20577"/>
        <pc:sldMkLst>
          <pc:docMk/>
          <pc:sldMk cId="3573436091" sldId="344"/>
        </pc:sldMkLst>
        <pc:spChg chg="mod">
          <ac:chgData name="" userId="" providerId="" clId="Web-{F2C4A600-1F28-4704-A3FC-DA85D6389D43}" dt="2019-04-25T21:54:20.415" v="14" actId="14100"/>
          <ac:spMkLst>
            <pc:docMk/>
            <pc:sldMk cId="3573436091" sldId="344"/>
            <ac:spMk id="2" creationId="{234E223F-95F6-48A3-8F2B-066C8C8639CD}"/>
          </ac:spMkLst>
        </pc:spChg>
        <pc:spChg chg="mod">
          <ac:chgData name="" userId="" providerId="" clId="Web-{F2C4A600-1F28-4704-A3FC-DA85D6389D43}" dt="2019-04-25T21:54:51.276" v="57" actId="20577"/>
          <ac:spMkLst>
            <pc:docMk/>
            <pc:sldMk cId="3573436091" sldId="344"/>
            <ac:spMk id="3" creationId="{3A34D175-7A10-4A93-995C-AF3ED8066AE4}"/>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EEEBDDB-1DA1-414B-A457-F663D100C29A}" type="doc">
      <dgm:prSet loTypeId="urn:microsoft.com/office/officeart/2005/8/layout/default" loCatId="list" qsTypeId="urn:microsoft.com/office/officeart/2005/8/quickstyle/simple5" qsCatId="simple" csTypeId="urn:microsoft.com/office/officeart/2005/8/colors/accent0_3" csCatId="mainScheme" phldr="1"/>
      <dgm:spPr/>
      <dgm:t>
        <a:bodyPr/>
        <a:lstStyle/>
        <a:p>
          <a:endParaRPr lang="en-US"/>
        </a:p>
      </dgm:t>
    </dgm:pt>
    <dgm:pt modelId="{E3ED44B4-E3FE-7741-BCE3-A4CD66D5EBEF}">
      <dgm:prSet phldrT="[Text]"/>
      <dgm:spPr>
        <a:solidFill>
          <a:schemeClr val="accent3">
            <a:lumMod val="25000"/>
          </a:schemeClr>
        </a:solidFill>
      </dgm:spPr>
      <dgm:t>
        <a:bodyPr/>
        <a:lstStyle/>
        <a:p>
          <a:r>
            <a:rPr lang="en-US" dirty="0"/>
            <a:t>Hacking</a:t>
          </a:r>
        </a:p>
      </dgm:t>
    </dgm:pt>
    <dgm:pt modelId="{73C46B94-1894-0048-B2FF-12F5E5012D34}" type="parTrans" cxnId="{E0DBE5F2-1F51-3641-88C0-2A8510D6F75A}">
      <dgm:prSet/>
      <dgm:spPr/>
      <dgm:t>
        <a:bodyPr/>
        <a:lstStyle/>
        <a:p>
          <a:endParaRPr lang="en-US"/>
        </a:p>
      </dgm:t>
    </dgm:pt>
    <dgm:pt modelId="{4B937AB4-956A-A442-939B-0F328B088100}" type="sibTrans" cxnId="{E0DBE5F2-1F51-3641-88C0-2A8510D6F75A}">
      <dgm:prSet/>
      <dgm:spPr/>
      <dgm:t>
        <a:bodyPr/>
        <a:lstStyle/>
        <a:p>
          <a:endParaRPr lang="en-US"/>
        </a:p>
      </dgm:t>
    </dgm:pt>
    <dgm:pt modelId="{E0555BBC-3619-1E41-A106-57E9305CC2BB}">
      <dgm:prSet phldrT="[Text]"/>
      <dgm:spPr>
        <a:solidFill>
          <a:schemeClr val="accent3">
            <a:lumMod val="25000"/>
          </a:schemeClr>
        </a:solidFill>
      </dgm:spPr>
      <dgm:t>
        <a:bodyPr/>
        <a:lstStyle/>
        <a:p>
          <a:r>
            <a:rPr lang="en-US" dirty="0"/>
            <a:t>Cyber Attack</a:t>
          </a:r>
        </a:p>
      </dgm:t>
    </dgm:pt>
    <dgm:pt modelId="{DCA77156-37E0-F84E-99B9-7C54701BD7DE}" type="parTrans" cxnId="{18FA1EEE-3F53-464A-B930-FA271CA8F8FF}">
      <dgm:prSet/>
      <dgm:spPr/>
      <dgm:t>
        <a:bodyPr/>
        <a:lstStyle/>
        <a:p>
          <a:endParaRPr lang="en-US"/>
        </a:p>
      </dgm:t>
    </dgm:pt>
    <dgm:pt modelId="{AE1BC88F-5BF0-FF47-A82A-D378CAF3B350}" type="sibTrans" cxnId="{18FA1EEE-3F53-464A-B930-FA271CA8F8FF}">
      <dgm:prSet/>
      <dgm:spPr/>
      <dgm:t>
        <a:bodyPr/>
        <a:lstStyle/>
        <a:p>
          <a:endParaRPr lang="en-US"/>
        </a:p>
      </dgm:t>
    </dgm:pt>
    <dgm:pt modelId="{EC979818-EA25-904F-A04D-39C9535B3FED}">
      <dgm:prSet phldrT="[Text]"/>
      <dgm:spPr>
        <a:solidFill>
          <a:schemeClr val="accent3">
            <a:lumMod val="25000"/>
          </a:schemeClr>
        </a:solidFill>
      </dgm:spPr>
      <dgm:t>
        <a:bodyPr/>
        <a:lstStyle/>
        <a:p>
          <a:r>
            <a:rPr lang="en-US" dirty="0"/>
            <a:t>Cyber Fraud</a:t>
          </a:r>
        </a:p>
      </dgm:t>
    </dgm:pt>
    <dgm:pt modelId="{BBDC3BA0-3BE2-1041-AD1F-BF2CC2D392C0}" type="parTrans" cxnId="{E1291B5C-DDC8-B944-A552-4B1DD50D1E9D}">
      <dgm:prSet/>
      <dgm:spPr/>
      <dgm:t>
        <a:bodyPr/>
        <a:lstStyle/>
        <a:p>
          <a:endParaRPr lang="en-US"/>
        </a:p>
      </dgm:t>
    </dgm:pt>
    <dgm:pt modelId="{58462594-4328-4E4F-B253-DAE2856F976B}" type="sibTrans" cxnId="{E1291B5C-DDC8-B944-A552-4B1DD50D1E9D}">
      <dgm:prSet/>
      <dgm:spPr/>
      <dgm:t>
        <a:bodyPr/>
        <a:lstStyle/>
        <a:p>
          <a:endParaRPr lang="en-US"/>
        </a:p>
      </dgm:t>
    </dgm:pt>
    <dgm:pt modelId="{255D7136-A3FD-014E-9148-3984646058CE}">
      <dgm:prSet phldrT="[Text]"/>
      <dgm:spPr>
        <a:solidFill>
          <a:schemeClr val="accent3">
            <a:lumMod val="25000"/>
          </a:schemeClr>
        </a:solidFill>
      </dgm:spPr>
      <dgm:t>
        <a:bodyPr/>
        <a:lstStyle/>
        <a:p>
          <a:r>
            <a:rPr lang="en-US" dirty="0"/>
            <a:t>Digital Piracy</a:t>
          </a:r>
        </a:p>
      </dgm:t>
    </dgm:pt>
    <dgm:pt modelId="{D9536095-6DDD-564D-A6F7-7CD5CFF198C8}" type="parTrans" cxnId="{6A0E39A5-242F-3A46-8A2A-ED0F8871A0FC}">
      <dgm:prSet/>
      <dgm:spPr/>
      <dgm:t>
        <a:bodyPr/>
        <a:lstStyle/>
        <a:p>
          <a:endParaRPr lang="en-US"/>
        </a:p>
      </dgm:t>
    </dgm:pt>
    <dgm:pt modelId="{BB271DAF-CBD4-B341-B3E1-384E0C545390}" type="sibTrans" cxnId="{6A0E39A5-242F-3A46-8A2A-ED0F8871A0FC}">
      <dgm:prSet/>
      <dgm:spPr/>
      <dgm:t>
        <a:bodyPr/>
        <a:lstStyle/>
        <a:p>
          <a:endParaRPr lang="en-US"/>
        </a:p>
      </dgm:t>
    </dgm:pt>
    <dgm:pt modelId="{3F3996CD-3252-414F-901D-3F438F88E7EC}">
      <dgm:prSet phldrT="[Text]"/>
      <dgm:spPr>
        <a:solidFill>
          <a:schemeClr val="accent3">
            <a:lumMod val="25000"/>
          </a:schemeClr>
        </a:solidFill>
      </dgm:spPr>
      <dgm:t>
        <a:bodyPr/>
        <a:lstStyle/>
        <a:p>
          <a:r>
            <a:rPr lang="en-US" dirty="0"/>
            <a:t>Cyber Bullying</a:t>
          </a:r>
        </a:p>
      </dgm:t>
    </dgm:pt>
    <dgm:pt modelId="{3FBC910B-8FFA-104B-98E7-36A7FCC25349}" type="parTrans" cxnId="{58DA670A-7B81-9A4A-AE7A-ACFBEB2F6735}">
      <dgm:prSet/>
      <dgm:spPr/>
      <dgm:t>
        <a:bodyPr/>
        <a:lstStyle/>
        <a:p>
          <a:endParaRPr lang="en-US"/>
        </a:p>
      </dgm:t>
    </dgm:pt>
    <dgm:pt modelId="{A4CC83AC-E1FC-DF43-BF49-AC9D33559431}" type="sibTrans" cxnId="{58DA670A-7B81-9A4A-AE7A-ACFBEB2F6735}">
      <dgm:prSet/>
      <dgm:spPr/>
      <dgm:t>
        <a:bodyPr/>
        <a:lstStyle/>
        <a:p>
          <a:endParaRPr lang="en-US"/>
        </a:p>
      </dgm:t>
    </dgm:pt>
    <dgm:pt modelId="{1EC3EFB8-67A8-C644-9C05-D7E6FD302C03}">
      <dgm:prSet phldrT="[Text]"/>
      <dgm:spPr>
        <a:solidFill>
          <a:schemeClr val="accent3">
            <a:lumMod val="25000"/>
          </a:schemeClr>
        </a:solidFill>
      </dgm:spPr>
      <dgm:t>
        <a:bodyPr/>
        <a:lstStyle/>
        <a:p>
          <a:r>
            <a:rPr lang="en-US" dirty="0"/>
            <a:t>Child Pornography</a:t>
          </a:r>
        </a:p>
      </dgm:t>
    </dgm:pt>
    <dgm:pt modelId="{579630A7-C624-774E-8535-4241E6041A5A}" type="parTrans" cxnId="{AC39B005-EDF6-124B-A896-3F104547B590}">
      <dgm:prSet/>
      <dgm:spPr/>
      <dgm:t>
        <a:bodyPr/>
        <a:lstStyle/>
        <a:p>
          <a:endParaRPr lang="en-US"/>
        </a:p>
      </dgm:t>
    </dgm:pt>
    <dgm:pt modelId="{6E660B4D-8D7C-D644-A2E0-E684F381C982}" type="sibTrans" cxnId="{AC39B005-EDF6-124B-A896-3F104547B590}">
      <dgm:prSet/>
      <dgm:spPr/>
      <dgm:t>
        <a:bodyPr/>
        <a:lstStyle/>
        <a:p>
          <a:endParaRPr lang="en-US"/>
        </a:p>
      </dgm:t>
    </dgm:pt>
    <dgm:pt modelId="{762D5726-0E7C-3144-96F7-99FEFFCE7891}">
      <dgm:prSet phldrT="[Text]"/>
      <dgm:spPr>
        <a:solidFill>
          <a:schemeClr val="accent3">
            <a:lumMod val="25000"/>
          </a:schemeClr>
        </a:solidFill>
      </dgm:spPr>
      <dgm:t>
        <a:bodyPr/>
        <a:lstStyle/>
        <a:p>
          <a:r>
            <a:rPr lang="en-US" dirty="0"/>
            <a:t>Cyber Terrorism</a:t>
          </a:r>
        </a:p>
      </dgm:t>
    </dgm:pt>
    <dgm:pt modelId="{CA1D428A-1698-A64B-81BA-2D296171548B}" type="parTrans" cxnId="{411D3F48-4440-3449-8C19-158D9B5EE1E6}">
      <dgm:prSet/>
      <dgm:spPr/>
      <dgm:t>
        <a:bodyPr/>
        <a:lstStyle/>
        <a:p>
          <a:endParaRPr lang="en-US"/>
        </a:p>
      </dgm:t>
    </dgm:pt>
    <dgm:pt modelId="{8DDFF34E-2432-D741-9DA6-05A88FF8E857}" type="sibTrans" cxnId="{411D3F48-4440-3449-8C19-158D9B5EE1E6}">
      <dgm:prSet/>
      <dgm:spPr/>
      <dgm:t>
        <a:bodyPr/>
        <a:lstStyle/>
        <a:p>
          <a:endParaRPr lang="en-US"/>
        </a:p>
      </dgm:t>
    </dgm:pt>
    <dgm:pt modelId="{D7B52D4F-988A-7D4D-821F-EE3ED0DE5AA0}" type="pres">
      <dgm:prSet presAssocID="{4EEEBDDB-1DA1-414B-A457-F663D100C29A}" presName="diagram" presStyleCnt="0">
        <dgm:presLayoutVars>
          <dgm:dir/>
          <dgm:resizeHandles val="exact"/>
        </dgm:presLayoutVars>
      </dgm:prSet>
      <dgm:spPr/>
      <dgm:t>
        <a:bodyPr/>
        <a:lstStyle/>
        <a:p>
          <a:endParaRPr lang="en-US"/>
        </a:p>
      </dgm:t>
    </dgm:pt>
    <dgm:pt modelId="{47A09CCA-F251-FC4F-BFE6-B1821F7605CF}" type="pres">
      <dgm:prSet presAssocID="{E3ED44B4-E3FE-7741-BCE3-A4CD66D5EBEF}" presName="node" presStyleLbl="node1" presStyleIdx="0" presStyleCnt="7">
        <dgm:presLayoutVars>
          <dgm:bulletEnabled val="1"/>
        </dgm:presLayoutVars>
      </dgm:prSet>
      <dgm:spPr/>
      <dgm:t>
        <a:bodyPr/>
        <a:lstStyle/>
        <a:p>
          <a:endParaRPr lang="en-US"/>
        </a:p>
      </dgm:t>
    </dgm:pt>
    <dgm:pt modelId="{8C9C86B2-EACC-E547-B863-795E21FDFAC9}" type="pres">
      <dgm:prSet presAssocID="{4B937AB4-956A-A442-939B-0F328B088100}" presName="sibTrans" presStyleCnt="0"/>
      <dgm:spPr/>
    </dgm:pt>
    <dgm:pt modelId="{69CE7F70-ACEA-504A-B25F-173700D5810A}" type="pres">
      <dgm:prSet presAssocID="{E0555BBC-3619-1E41-A106-57E9305CC2BB}" presName="node" presStyleLbl="node1" presStyleIdx="1" presStyleCnt="7">
        <dgm:presLayoutVars>
          <dgm:bulletEnabled val="1"/>
        </dgm:presLayoutVars>
      </dgm:prSet>
      <dgm:spPr/>
      <dgm:t>
        <a:bodyPr/>
        <a:lstStyle/>
        <a:p>
          <a:endParaRPr lang="en-US"/>
        </a:p>
      </dgm:t>
    </dgm:pt>
    <dgm:pt modelId="{EECF0A08-C559-F444-8584-8B8BFF07BC92}" type="pres">
      <dgm:prSet presAssocID="{AE1BC88F-5BF0-FF47-A82A-D378CAF3B350}" presName="sibTrans" presStyleCnt="0"/>
      <dgm:spPr/>
    </dgm:pt>
    <dgm:pt modelId="{2E67E069-80B9-2A4A-AD84-DEFFE5B1206C}" type="pres">
      <dgm:prSet presAssocID="{EC979818-EA25-904F-A04D-39C9535B3FED}" presName="node" presStyleLbl="node1" presStyleIdx="2" presStyleCnt="7">
        <dgm:presLayoutVars>
          <dgm:bulletEnabled val="1"/>
        </dgm:presLayoutVars>
      </dgm:prSet>
      <dgm:spPr/>
      <dgm:t>
        <a:bodyPr/>
        <a:lstStyle/>
        <a:p>
          <a:endParaRPr lang="en-US"/>
        </a:p>
      </dgm:t>
    </dgm:pt>
    <dgm:pt modelId="{4C20A743-5F02-9547-80DE-8C1A0C7818A5}" type="pres">
      <dgm:prSet presAssocID="{58462594-4328-4E4F-B253-DAE2856F976B}" presName="sibTrans" presStyleCnt="0"/>
      <dgm:spPr/>
    </dgm:pt>
    <dgm:pt modelId="{FA73F89E-AAC5-C845-BED7-4AEB244A2084}" type="pres">
      <dgm:prSet presAssocID="{255D7136-A3FD-014E-9148-3984646058CE}" presName="node" presStyleLbl="node1" presStyleIdx="3" presStyleCnt="7">
        <dgm:presLayoutVars>
          <dgm:bulletEnabled val="1"/>
        </dgm:presLayoutVars>
      </dgm:prSet>
      <dgm:spPr/>
      <dgm:t>
        <a:bodyPr/>
        <a:lstStyle/>
        <a:p>
          <a:endParaRPr lang="en-US"/>
        </a:p>
      </dgm:t>
    </dgm:pt>
    <dgm:pt modelId="{EDCF02BF-118D-4A47-8D4A-8049F75AC4EF}" type="pres">
      <dgm:prSet presAssocID="{BB271DAF-CBD4-B341-B3E1-384E0C545390}" presName="sibTrans" presStyleCnt="0"/>
      <dgm:spPr/>
    </dgm:pt>
    <dgm:pt modelId="{442EB7B5-78AA-0C45-A3F0-D0DCEC1D7866}" type="pres">
      <dgm:prSet presAssocID="{3F3996CD-3252-414F-901D-3F438F88E7EC}" presName="node" presStyleLbl="node1" presStyleIdx="4" presStyleCnt="7">
        <dgm:presLayoutVars>
          <dgm:bulletEnabled val="1"/>
        </dgm:presLayoutVars>
      </dgm:prSet>
      <dgm:spPr/>
      <dgm:t>
        <a:bodyPr/>
        <a:lstStyle/>
        <a:p>
          <a:endParaRPr lang="en-US"/>
        </a:p>
      </dgm:t>
    </dgm:pt>
    <dgm:pt modelId="{3104F89A-7423-BE40-B50C-864F3DCCD157}" type="pres">
      <dgm:prSet presAssocID="{A4CC83AC-E1FC-DF43-BF49-AC9D33559431}" presName="sibTrans" presStyleCnt="0"/>
      <dgm:spPr/>
    </dgm:pt>
    <dgm:pt modelId="{8A34280C-FB7E-3543-B49C-C0206BF35E03}" type="pres">
      <dgm:prSet presAssocID="{1EC3EFB8-67A8-C644-9C05-D7E6FD302C03}" presName="node" presStyleLbl="node1" presStyleIdx="5" presStyleCnt="7">
        <dgm:presLayoutVars>
          <dgm:bulletEnabled val="1"/>
        </dgm:presLayoutVars>
      </dgm:prSet>
      <dgm:spPr/>
      <dgm:t>
        <a:bodyPr/>
        <a:lstStyle/>
        <a:p>
          <a:endParaRPr lang="en-US"/>
        </a:p>
      </dgm:t>
    </dgm:pt>
    <dgm:pt modelId="{5A43A436-86E3-834C-8737-E4D4EA104BDC}" type="pres">
      <dgm:prSet presAssocID="{6E660B4D-8D7C-D644-A2E0-E684F381C982}" presName="sibTrans" presStyleCnt="0"/>
      <dgm:spPr/>
    </dgm:pt>
    <dgm:pt modelId="{7016E7C3-8ECB-1241-AA2F-B760F69D7AC3}" type="pres">
      <dgm:prSet presAssocID="{762D5726-0E7C-3144-96F7-99FEFFCE7891}" presName="node" presStyleLbl="node1" presStyleIdx="6" presStyleCnt="7">
        <dgm:presLayoutVars>
          <dgm:bulletEnabled val="1"/>
        </dgm:presLayoutVars>
      </dgm:prSet>
      <dgm:spPr/>
      <dgm:t>
        <a:bodyPr/>
        <a:lstStyle/>
        <a:p>
          <a:endParaRPr lang="en-US"/>
        </a:p>
      </dgm:t>
    </dgm:pt>
  </dgm:ptLst>
  <dgm:cxnLst>
    <dgm:cxn modelId="{E1291B5C-DDC8-B944-A552-4B1DD50D1E9D}" srcId="{4EEEBDDB-1DA1-414B-A457-F663D100C29A}" destId="{EC979818-EA25-904F-A04D-39C9535B3FED}" srcOrd="2" destOrd="0" parTransId="{BBDC3BA0-3BE2-1041-AD1F-BF2CC2D392C0}" sibTransId="{58462594-4328-4E4F-B253-DAE2856F976B}"/>
    <dgm:cxn modelId="{B7A6A4E9-F039-FF4D-A07F-D733ECFC1826}" type="presOf" srcId="{1EC3EFB8-67A8-C644-9C05-D7E6FD302C03}" destId="{8A34280C-FB7E-3543-B49C-C0206BF35E03}" srcOrd="0" destOrd="0" presId="urn:microsoft.com/office/officeart/2005/8/layout/default"/>
    <dgm:cxn modelId="{C17E80D6-5965-CB44-8BCE-9CC49DE76B7F}" type="presOf" srcId="{255D7136-A3FD-014E-9148-3984646058CE}" destId="{FA73F89E-AAC5-C845-BED7-4AEB244A2084}" srcOrd="0" destOrd="0" presId="urn:microsoft.com/office/officeart/2005/8/layout/default"/>
    <dgm:cxn modelId="{6A6AAEFC-DA8E-8C4D-B131-8A552804AB32}" type="presOf" srcId="{3F3996CD-3252-414F-901D-3F438F88E7EC}" destId="{442EB7B5-78AA-0C45-A3F0-D0DCEC1D7866}" srcOrd="0" destOrd="0" presId="urn:microsoft.com/office/officeart/2005/8/layout/default"/>
    <dgm:cxn modelId="{E0DBE5F2-1F51-3641-88C0-2A8510D6F75A}" srcId="{4EEEBDDB-1DA1-414B-A457-F663D100C29A}" destId="{E3ED44B4-E3FE-7741-BCE3-A4CD66D5EBEF}" srcOrd="0" destOrd="0" parTransId="{73C46B94-1894-0048-B2FF-12F5E5012D34}" sibTransId="{4B937AB4-956A-A442-939B-0F328B088100}"/>
    <dgm:cxn modelId="{18FA1EEE-3F53-464A-B930-FA271CA8F8FF}" srcId="{4EEEBDDB-1DA1-414B-A457-F663D100C29A}" destId="{E0555BBC-3619-1E41-A106-57E9305CC2BB}" srcOrd="1" destOrd="0" parTransId="{DCA77156-37E0-F84E-99B9-7C54701BD7DE}" sibTransId="{AE1BC88F-5BF0-FF47-A82A-D378CAF3B350}"/>
    <dgm:cxn modelId="{C7FF4164-CA03-F147-8B31-BB8871DD5102}" type="presOf" srcId="{762D5726-0E7C-3144-96F7-99FEFFCE7891}" destId="{7016E7C3-8ECB-1241-AA2F-B760F69D7AC3}" srcOrd="0" destOrd="0" presId="urn:microsoft.com/office/officeart/2005/8/layout/default"/>
    <dgm:cxn modelId="{58DA670A-7B81-9A4A-AE7A-ACFBEB2F6735}" srcId="{4EEEBDDB-1DA1-414B-A457-F663D100C29A}" destId="{3F3996CD-3252-414F-901D-3F438F88E7EC}" srcOrd="4" destOrd="0" parTransId="{3FBC910B-8FFA-104B-98E7-36A7FCC25349}" sibTransId="{A4CC83AC-E1FC-DF43-BF49-AC9D33559431}"/>
    <dgm:cxn modelId="{46612334-A5D8-C54C-BAE5-7DC231F25763}" type="presOf" srcId="{EC979818-EA25-904F-A04D-39C9535B3FED}" destId="{2E67E069-80B9-2A4A-AD84-DEFFE5B1206C}" srcOrd="0" destOrd="0" presId="urn:microsoft.com/office/officeart/2005/8/layout/default"/>
    <dgm:cxn modelId="{AC39B005-EDF6-124B-A896-3F104547B590}" srcId="{4EEEBDDB-1DA1-414B-A457-F663D100C29A}" destId="{1EC3EFB8-67A8-C644-9C05-D7E6FD302C03}" srcOrd="5" destOrd="0" parTransId="{579630A7-C624-774E-8535-4241E6041A5A}" sibTransId="{6E660B4D-8D7C-D644-A2E0-E684F381C982}"/>
    <dgm:cxn modelId="{69CD7588-A42C-0A40-9DE3-91064361ED96}" type="presOf" srcId="{E3ED44B4-E3FE-7741-BCE3-A4CD66D5EBEF}" destId="{47A09CCA-F251-FC4F-BFE6-B1821F7605CF}" srcOrd="0" destOrd="0" presId="urn:microsoft.com/office/officeart/2005/8/layout/default"/>
    <dgm:cxn modelId="{F4AE8F78-D847-3146-A421-744F57EBAE16}" type="presOf" srcId="{E0555BBC-3619-1E41-A106-57E9305CC2BB}" destId="{69CE7F70-ACEA-504A-B25F-173700D5810A}" srcOrd="0" destOrd="0" presId="urn:microsoft.com/office/officeart/2005/8/layout/default"/>
    <dgm:cxn modelId="{6A0E39A5-242F-3A46-8A2A-ED0F8871A0FC}" srcId="{4EEEBDDB-1DA1-414B-A457-F663D100C29A}" destId="{255D7136-A3FD-014E-9148-3984646058CE}" srcOrd="3" destOrd="0" parTransId="{D9536095-6DDD-564D-A6F7-7CD5CFF198C8}" sibTransId="{BB271DAF-CBD4-B341-B3E1-384E0C545390}"/>
    <dgm:cxn modelId="{411D3F48-4440-3449-8C19-158D9B5EE1E6}" srcId="{4EEEBDDB-1DA1-414B-A457-F663D100C29A}" destId="{762D5726-0E7C-3144-96F7-99FEFFCE7891}" srcOrd="6" destOrd="0" parTransId="{CA1D428A-1698-A64B-81BA-2D296171548B}" sibTransId="{8DDFF34E-2432-D741-9DA6-05A88FF8E857}"/>
    <dgm:cxn modelId="{622E29BF-CB0D-4E44-9036-2E7EF40BC503}" type="presOf" srcId="{4EEEBDDB-1DA1-414B-A457-F663D100C29A}" destId="{D7B52D4F-988A-7D4D-821F-EE3ED0DE5AA0}" srcOrd="0" destOrd="0" presId="urn:microsoft.com/office/officeart/2005/8/layout/default"/>
    <dgm:cxn modelId="{A1A270E2-D95C-5A4A-96B4-7FEC999C4E48}" type="presParOf" srcId="{D7B52D4F-988A-7D4D-821F-EE3ED0DE5AA0}" destId="{47A09CCA-F251-FC4F-BFE6-B1821F7605CF}" srcOrd="0" destOrd="0" presId="urn:microsoft.com/office/officeart/2005/8/layout/default"/>
    <dgm:cxn modelId="{75DF574D-A79B-EF44-8379-919ADC3F05BF}" type="presParOf" srcId="{D7B52D4F-988A-7D4D-821F-EE3ED0DE5AA0}" destId="{8C9C86B2-EACC-E547-B863-795E21FDFAC9}" srcOrd="1" destOrd="0" presId="urn:microsoft.com/office/officeart/2005/8/layout/default"/>
    <dgm:cxn modelId="{C37DF3AD-7AC8-7C48-A587-D7596BE1CF5E}" type="presParOf" srcId="{D7B52D4F-988A-7D4D-821F-EE3ED0DE5AA0}" destId="{69CE7F70-ACEA-504A-B25F-173700D5810A}" srcOrd="2" destOrd="0" presId="urn:microsoft.com/office/officeart/2005/8/layout/default"/>
    <dgm:cxn modelId="{9C2B174C-9978-774E-9CC0-54AE2220BABD}" type="presParOf" srcId="{D7B52D4F-988A-7D4D-821F-EE3ED0DE5AA0}" destId="{EECF0A08-C559-F444-8584-8B8BFF07BC92}" srcOrd="3" destOrd="0" presId="urn:microsoft.com/office/officeart/2005/8/layout/default"/>
    <dgm:cxn modelId="{DC047557-7759-D54D-9F83-7FB61829D51C}" type="presParOf" srcId="{D7B52D4F-988A-7D4D-821F-EE3ED0DE5AA0}" destId="{2E67E069-80B9-2A4A-AD84-DEFFE5B1206C}" srcOrd="4" destOrd="0" presId="urn:microsoft.com/office/officeart/2005/8/layout/default"/>
    <dgm:cxn modelId="{BA43F486-498D-EC42-8A1E-79A5AD5E69C4}" type="presParOf" srcId="{D7B52D4F-988A-7D4D-821F-EE3ED0DE5AA0}" destId="{4C20A743-5F02-9547-80DE-8C1A0C7818A5}" srcOrd="5" destOrd="0" presId="urn:microsoft.com/office/officeart/2005/8/layout/default"/>
    <dgm:cxn modelId="{094DA61D-A799-6D4F-8AE3-007308C8AD82}" type="presParOf" srcId="{D7B52D4F-988A-7D4D-821F-EE3ED0DE5AA0}" destId="{FA73F89E-AAC5-C845-BED7-4AEB244A2084}" srcOrd="6" destOrd="0" presId="urn:microsoft.com/office/officeart/2005/8/layout/default"/>
    <dgm:cxn modelId="{B9FF9FFA-9440-E748-AFBD-4E4990297DAF}" type="presParOf" srcId="{D7B52D4F-988A-7D4D-821F-EE3ED0DE5AA0}" destId="{EDCF02BF-118D-4A47-8D4A-8049F75AC4EF}" srcOrd="7" destOrd="0" presId="urn:microsoft.com/office/officeart/2005/8/layout/default"/>
    <dgm:cxn modelId="{C4CB2A6C-2011-D241-BBF6-1504CDA024D8}" type="presParOf" srcId="{D7B52D4F-988A-7D4D-821F-EE3ED0DE5AA0}" destId="{442EB7B5-78AA-0C45-A3F0-D0DCEC1D7866}" srcOrd="8" destOrd="0" presId="urn:microsoft.com/office/officeart/2005/8/layout/default"/>
    <dgm:cxn modelId="{7B92312F-1139-5044-B7EE-4EC2E8A8704F}" type="presParOf" srcId="{D7B52D4F-988A-7D4D-821F-EE3ED0DE5AA0}" destId="{3104F89A-7423-BE40-B50C-864F3DCCD157}" srcOrd="9" destOrd="0" presId="urn:microsoft.com/office/officeart/2005/8/layout/default"/>
    <dgm:cxn modelId="{98FCF934-6BC9-A34C-A614-A417EF82D682}" type="presParOf" srcId="{D7B52D4F-988A-7D4D-821F-EE3ED0DE5AA0}" destId="{8A34280C-FB7E-3543-B49C-C0206BF35E03}" srcOrd="10" destOrd="0" presId="urn:microsoft.com/office/officeart/2005/8/layout/default"/>
    <dgm:cxn modelId="{1B5857D7-AB5E-624C-AAFA-30F335B97050}" type="presParOf" srcId="{D7B52D4F-988A-7D4D-821F-EE3ED0DE5AA0}" destId="{5A43A436-86E3-834C-8737-E4D4EA104BDC}" srcOrd="11" destOrd="0" presId="urn:microsoft.com/office/officeart/2005/8/layout/default"/>
    <dgm:cxn modelId="{EA27AA12-58C8-794B-9E7F-2FBE7B430819}" type="presParOf" srcId="{D7B52D4F-988A-7D4D-821F-EE3ED0DE5AA0}" destId="{7016E7C3-8ECB-1241-AA2F-B760F69D7AC3}" srcOrd="1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E59D28A-B41B-4BAA-8280-BD7DC932145F}" type="doc">
      <dgm:prSet loTypeId="urn:microsoft.com/office/officeart/2008/layout/HalfCircleOrganizationChart" loCatId="hierarchy" qsTypeId="urn:microsoft.com/office/officeart/2005/8/quickstyle/simple1" qsCatId="simple" csTypeId="urn:microsoft.com/office/officeart/2005/8/colors/accent1_2" csCatId="accent1" phldr="1"/>
      <dgm:spPr/>
      <dgm:t>
        <a:bodyPr/>
        <a:lstStyle/>
        <a:p>
          <a:endParaRPr lang="en-US"/>
        </a:p>
      </dgm:t>
    </dgm:pt>
    <dgm:pt modelId="{F19A8387-A535-4B97-9DD5-BFA27EB36F1E}" type="asst">
      <dgm:prSet phldrT="[Text]"/>
      <dgm:spPr/>
      <dgm:t>
        <a:bodyPr/>
        <a:lstStyle/>
        <a:p>
          <a:r>
            <a:rPr lang="en-US" b="1" dirty="0"/>
            <a:t>Judge</a:t>
          </a:r>
        </a:p>
      </dgm:t>
    </dgm:pt>
    <dgm:pt modelId="{C22FABA6-DDC8-47C3-91B7-916927CCB3F6}" type="parTrans" cxnId="{018A494B-4FB8-4D9E-90A9-11B94F19625A}">
      <dgm:prSet/>
      <dgm:spPr/>
      <dgm:t>
        <a:bodyPr/>
        <a:lstStyle/>
        <a:p>
          <a:endParaRPr lang="en-US" b="1"/>
        </a:p>
      </dgm:t>
    </dgm:pt>
    <dgm:pt modelId="{CE72801C-265D-4547-8AE7-1FAE125A6EAC}" type="sibTrans" cxnId="{018A494B-4FB8-4D9E-90A9-11B94F19625A}">
      <dgm:prSet/>
      <dgm:spPr/>
      <dgm:t>
        <a:bodyPr/>
        <a:lstStyle/>
        <a:p>
          <a:endParaRPr lang="en-US" b="1"/>
        </a:p>
      </dgm:t>
    </dgm:pt>
    <dgm:pt modelId="{BBF021F4-15C3-44D1-A488-9DF2A9A78402}" type="asst">
      <dgm:prSet phldrT="[Text]"/>
      <dgm:spPr/>
      <dgm:t>
        <a:bodyPr/>
        <a:lstStyle/>
        <a:p>
          <a:r>
            <a:rPr lang="en-US" b="1" dirty="0"/>
            <a:t>Prosecutor</a:t>
          </a:r>
        </a:p>
      </dgm:t>
    </dgm:pt>
    <dgm:pt modelId="{5675C859-F8C9-4253-9C16-3C1DEEFA1F16}" type="parTrans" cxnId="{517E8849-87CF-487B-B5B0-EE61C9FCD97D}">
      <dgm:prSet/>
      <dgm:spPr/>
      <dgm:t>
        <a:bodyPr/>
        <a:lstStyle/>
        <a:p>
          <a:endParaRPr lang="en-US" b="1"/>
        </a:p>
      </dgm:t>
    </dgm:pt>
    <dgm:pt modelId="{6910B1B4-EC02-407E-B429-E1A224151BBC}" type="sibTrans" cxnId="{517E8849-87CF-487B-B5B0-EE61C9FCD97D}">
      <dgm:prSet/>
      <dgm:spPr/>
      <dgm:t>
        <a:bodyPr/>
        <a:lstStyle/>
        <a:p>
          <a:endParaRPr lang="en-US" b="1"/>
        </a:p>
      </dgm:t>
    </dgm:pt>
    <dgm:pt modelId="{017E2A0A-EB28-4FA4-ABC4-C35BE10FD465}" type="asst">
      <dgm:prSet phldrT="[Text]"/>
      <dgm:spPr/>
      <dgm:t>
        <a:bodyPr/>
        <a:lstStyle/>
        <a:p>
          <a:r>
            <a:rPr lang="en-US" b="1" dirty="0"/>
            <a:t>Defense Attorney</a:t>
          </a:r>
        </a:p>
      </dgm:t>
    </dgm:pt>
    <dgm:pt modelId="{B9420CA2-BB08-4171-908B-DD8349FBD9A3}" type="parTrans" cxnId="{81DBD3B7-83C7-4E45-911B-7A5E3D1B8F58}">
      <dgm:prSet/>
      <dgm:spPr/>
      <dgm:t>
        <a:bodyPr/>
        <a:lstStyle/>
        <a:p>
          <a:endParaRPr lang="en-US" b="1"/>
        </a:p>
      </dgm:t>
    </dgm:pt>
    <dgm:pt modelId="{4F88E174-7D4C-4240-B9E1-F5EA4679A009}" type="sibTrans" cxnId="{81DBD3B7-83C7-4E45-911B-7A5E3D1B8F58}">
      <dgm:prSet/>
      <dgm:spPr/>
      <dgm:t>
        <a:bodyPr/>
        <a:lstStyle/>
        <a:p>
          <a:endParaRPr lang="en-US" b="1"/>
        </a:p>
      </dgm:t>
    </dgm:pt>
    <dgm:pt modelId="{A5FCE31E-6628-4EE7-BB00-11C83BC1DA87}" type="asst">
      <dgm:prSet phldrT="[Text]"/>
      <dgm:spPr/>
      <dgm:t>
        <a:bodyPr/>
        <a:lstStyle/>
        <a:p>
          <a:r>
            <a:rPr lang="en-US" b="1" dirty="0"/>
            <a:t>Defendant</a:t>
          </a:r>
        </a:p>
      </dgm:t>
    </dgm:pt>
    <dgm:pt modelId="{EFCBE8FD-3EE4-490D-8BCD-8A6DE71E0BCD}" type="parTrans" cxnId="{704B9E69-F574-4494-92AF-CE1350A314C1}">
      <dgm:prSet/>
      <dgm:spPr/>
      <dgm:t>
        <a:bodyPr/>
        <a:lstStyle/>
        <a:p>
          <a:endParaRPr lang="en-US" b="1"/>
        </a:p>
      </dgm:t>
    </dgm:pt>
    <dgm:pt modelId="{59633386-4A11-4BBD-897B-CFEE9B02511C}" type="sibTrans" cxnId="{704B9E69-F574-4494-92AF-CE1350A314C1}">
      <dgm:prSet/>
      <dgm:spPr/>
      <dgm:t>
        <a:bodyPr/>
        <a:lstStyle/>
        <a:p>
          <a:endParaRPr lang="en-US" b="1"/>
        </a:p>
      </dgm:t>
    </dgm:pt>
    <dgm:pt modelId="{8858122B-30F8-4774-A519-FCE828775069}" type="asst">
      <dgm:prSet phldrT="[Text]"/>
      <dgm:spPr/>
      <dgm:t>
        <a:bodyPr/>
        <a:lstStyle/>
        <a:p>
          <a:r>
            <a:rPr lang="en-US" b="1" dirty="0"/>
            <a:t>Witnesses – lay, expert, professional</a:t>
          </a:r>
        </a:p>
      </dgm:t>
    </dgm:pt>
    <dgm:pt modelId="{EC44EC54-ACC1-49C9-BB1A-7A3A36A8C698}" type="parTrans" cxnId="{6EA5CE73-BBC6-4737-8B67-EE01296CE46B}">
      <dgm:prSet/>
      <dgm:spPr/>
      <dgm:t>
        <a:bodyPr/>
        <a:lstStyle/>
        <a:p>
          <a:endParaRPr lang="en-US" b="1"/>
        </a:p>
      </dgm:t>
    </dgm:pt>
    <dgm:pt modelId="{793F5B7D-B468-452C-9F75-5D9FAD47DAEA}" type="sibTrans" cxnId="{6EA5CE73-BBC6-4737-8B67-EE01296CE46B}">
      <dgm:prSet/>
      <dgm:spPr/>
      <dgm:t>
        <a:bodyPr/>
        <a:lstStyle/>
        <a:p>
          <a:endParaRPr lang="en-US" b="1"/>
        </a:p>
      </dgm:t>
    </dgm:pt>
    <dgm:pt modelId="{3E66B127-E260-4370-A1D8-4535EFCD839B}" type="pres">
      <dgm:prSet presAssocID="{FE59D28A-B41B-4BAA-8280-BD7DC932145F}" presName="Name0" presStyleCnt="0">
        <dgm:presLayoutVars>
          <dgm:orgChart val="1"/>
          <dgm:chPref val="1"/>
          <dgm:dir/>
          <dgm:animOne val="branch"/>
          <dgm:animLvl val="lvl"/>
          <dgm:resizeHandles/>
        </dgm:presLayoutVars>
      </dgm:prSet>
      <dgm:spPr/>
      <dgm:t>
        <a:bodyPr/>
        <a:lstStyle/>
        <a:p>
          <a:endParaRPr lang="en-US"/>
        </a:p>
      </dgm:t>
    </dgm:pt>
    <dgm:pt modelId="{3F892568-A28E-4430-B67A-459B3C0ECCA4}" type="pres">
      <dgm:prSet presAssocID="{F19A8387-A535-4B97-9DD5-BFA27EB36F1E}" presName="hierRoot1" presStyleCnt="0">
        <dgm:presLayoutVars>
          <dgm:hierBranch val="init"/>
        </dgm:presLayoutVars>
      </dgm:prSet>
      <dgm:spPr/>
    </dgm:pt>
    <dgm:pt modelId="{DEEFAC6D-8D14-4443-B0BB-DA139DF559DA}" type="pres">
      <dgm:prSet presAssocID="{F19A8387-A535-4B97-9DD5-BFA27EB36F1E}" presName="rootComposite1" presStyleCnt="0"/>
      <dgm:spPr/>
    </dgm:pt>
    <dgm:pt modelId="{A894D32D-593E-42B5-BC7D-0EBCEADE1AC4}" type="pres">
      <dgm:prSet presAssocID="{F19A8387-A535-4B97-9DD5-BFA27EB36F1E}" presName="rootText1" presStyleLbl="alignAcc1" presStyleIdx="0" presStyleCnt="0">
        <dgm:presLayoutVars>
          <dgm:chPref val="3"/>
        </dgm:presLayoutVars>
      </dgm:prSet>
      <dgm:spPr/>
      <dgm:t>
        <a:bodyPr/>
        <a:lstStyle/>
        <a:p>
          <a:endParaRPr lang="en-US"/>
        </a:p>
      </dgm:t>
    </dgm:pt>
    <dgm:pt modelId="{A4B6FB26-C14C-4F1D-AAD0-7D33E755F477}" type="pres">
      <dgm:prSet presAssocID="{F19A8387-A535-4B97-9DD5-BFA27EB36F1E}" presName="topArc1" presStyleLbl="parChTrans1D1" presStyleIdx="0" presStyleCnt="10"/>
      <dgm:spPr/>
    </dgm:pt>
    <dgm:pt modelId="{EBBF6F7C-F29F-466D-B91A-F084EED44719}" type="pres">
      <dgm:prSet presAssocID="{F19A8387-A535-4B97-9DD5-BFA27EB36F1E}" presName="bottomArc1" presStyleLbl="parChTrans1D1" presStyleIdx="1" presStyleCnt="10"/>
      <dgm:spPr/>
    </dgm:pt>
    <dgm:pt modelId="{8C542AD1-7914-4636-9F55-5D180C10F290}" type="pres">
      <dgm:prSet presAssocID="{F19A8387-A535-4B97-9DD5-BFA27EB36F1E}" presName="topConnNode1" presStyleLbl="asst0" presStyleIdx="0" presStyleCnt="0"/>
      <dgm:spPr/>
      <dgm:t>
        <a:bodyPr/>
        <a:lstStyle/>
        <a:p>
          <a:endParaRPr lang="en-US"/>
        </a:p>
      </dgm:t>
    </dgm:pt>
    <dgm:pt modelId="{6088B5F8-3AD5-4361-83E9-8CB42343C203}" type="pres">
      <dgm:prSet presAssocID="{F19A8387-A535-4B97-9DD5-BFA27EB36F1E}" presName="hierChild2" presStyleCnt="0"/>
      <dgm:spPr/>
    </dgm:pt>
    <dgm:pt modelId="{5495E7FC-7E54-4E3C-85F5-325DAA7C71AC}" type="pres">
      <dgm:prSet presAssocID="{F19A8387-A535-4B97-9DD5-BFA27EB36F1E}" presName="hierChild3" presStyleCnt="0"/>
      <dgm:spPr/>
    </dgm:pt>
    <dgm:pt modelId="{3D9D4C8B-7F46-4F65-BAE1-F02E8ECAC30D}" type="pres">
      <dgm:prSet presAssocID="{BBF021F4-15C3-44D1-A488-9DF2A9A78402}" presName="hierRoot1" presStyleCnt="0">
        <dgm:presLayoutVars>
          <dgm:hierBranch val="init"/>
        </dgm:presLayoutVars>
      </dgm:prSet>
      <dgm:spPr/>
    </dgm:pt>
    <dgm:pt modelId="{601CA300-3B89-4424-86FA-FF211E6820B7}" type="pres">
      <dgm:prSet presAssocID="{BBF021F4-15C3-44D1-A488-9DF2A9A78402}" presName="rootComposite1" presStyleCnt="0"/>
      <dgm:spPr/>
    </dgm:pt>
    <dgm:pt modelId="{99A8FDA8-F6D8-479F-87CA-42153DC1573F}" type="pres">
      <dgm:prSet presAssocID="{BBF021F4-15C3-44D1-A488-9DF2A9A78402}" presName="rootText1" presStyleLbl="alignAcc1" presStyleIdx="0" presStyleCnt="0">
        <dgm:presLayoutVars>
          <dgm:chPref val="3"/>
        </dgm:presLayoutVars>
      </dgm:prSet>
      <dgm:spPr/>
      <dgm:t>
        <a:bodyPr/>
        <a:lstStyle/>
        <a:p>
          <a:endParaRPr lang="en-US"/>
        </a:p>
      </dgm:t>
    </dgm:pt>
    <dgm:pt modelId="{59364DBB-0B6A-43C5-97E3-8504AB12B5A5}" type="pres">
      <dgm:prSet presAssocID="{BBF021F4-15C3-44D1-A488-9DF2A9A78402}" presName="topArc1" presStyleLbl="parChTrans1D1" presStyleIdx="2" presStyleCnt="10"/>
      <dgm:spPr/>
    </dgm:pt>
    <dgm:pt modelId="{10FC104E-A94E-4418-83A6-E20E487E2203}" type="pres">
      <dgm:prSet presAssocID="{BBF021F4-15C3-44D1-A488-9DF2A9A78402}" presName="bottomArc1" presStyleLbl="parChTrans1D1" presStyleIdx="3" presStyleCnt="10"/>
      <dgm:spPr/>
    </dgm:pt>
    <dgm:pt modelId="{F90ED19C-B874-42B0-BA37-E62B0586E236}" type="pres">
      <dgm:prSet presAssocID="{BBF021F4-15C3-44D1-A488-9DF2A9A78402}" presName="topConnNode1" presStyleLbl="asst0" presStyleIdx="0" presStyleCnt="0"/>
      <dgm:spPr/>
      <dgm:t>
        <a:bodyPr/>
        <a:lstStyle/>
        <a:p>
          <a:endParaRPr lang="en-US"/>
        </a:p>
      </dgm:t>
    </dgm:pt>
    <dgm:pt modelId="{CA160CF2-C97F-4FE4-B548-BF2A995BE1DF}" type="pres">
      <dgm:prSet presAssocID="{BBF021F4-15C3-44D1-A488-9DF2A9A78402}" presName="hierChild2" presStyleCnt="0"/>
      <dgm:spPr/>
    </dgm:pt>
    <dgm:pt modelId="{202CBD93-DD4E-4370-9644-3A1B73291A4B}" type="pres">
      <dgm:prSet presAssocID="{BBF021F4-15C3-44D1-A488-9DF2A9A78402}" presName="hierChild3" presStyleCnt="0"/>
      <dgm:spPr/>
    </dgm:pt>
    <dgm:pt modelId="{458E7F15-CB8E-4D84-A06B-2A52F123ED08}" type="pres">
      <dgm:prSet presAssocID="{017E2A0A-EB28-4FA4-ABC4-C35BE10FD465}" presName="hierRoot1" presStyleCnt="0">
        <dgm:presLayoutVars>
          <dgm:hierBranch val="init"/>
        </dgm:presLayoutVars>
      </dgm:prSet>
      <dgm:spPr/>
    </dgm:pt>
    <dgm:pt modelId="{6F83D598-01C2-43D3-AD76-EE8DADEB152F}" type="pres">
      <dgm:prSet presAssocID="{017E2A0A-EB28-4FA4-ABC4-C35BE10FD465}" presName="rootComposite1" presStyleCnt="0"/>
      <dgm:spPr/>
    </dgm:pt>
    <dgm:pt modelId="{D58297E7-024A-4D4E-B6B0-09C45D94B004}" type="pres">
      <dgm:prSet presAssocID="{017E2A0A-EB28-4FA4-ABC4-C35BE10FD465}" presName="rootText1" presStyleLbl="alignAcc1" presStyleIdx="0" presStyleCnt="0">
        <dgm:presLayoutVars>
          <dgm:chPref val="3"/>
        </dgm:presLayoutVars>
      </dgm:prSet>
      <dgm:spPr/>
      <dgm:t>
        <a:bodyPr/>
        <a:lstStyle/>
        <a:p>
          <a:endParaRPr lang="en-US"/>
        </a:p>
      </dgm:t>
    </dgm:pt>
    <dgm:pt modelId="{9EE682F8-2D3F-41AC-A35D-993A2E01E90D}" type="pres">
      <dgm:prSet presAssocID="{017E2A0A-EB28-4FA4-ABC4-C35BE10FD465}" presName="topArc1" presStyleLbl="parChTrans1D1" presStyleIdx="4" presStyleCnt="10"/>
      <dgm:spPr/>
    </dgm:pt>
    <dgm:pt modelId="{787F92FB-C647-4516-A63C-DAF4C84AFDF8}" type="pres">
      <dgm:prSet presAssocID="{017E2A0A-EB28-4FA4-ABC4-C35BE10FD465}" presName="bottomArc1" presStyleLbl="parChTrans1D1" presStyleIdx="5" presStyleCnt="10"/>
      <dgm:spPr/>
    </dgm:pt>
    <dgm:pt modelId="{8C138972-5E90-41B3-A26F-4D310775832E}" type="pres">
      <dgm:prSet presAssocID="{017E2A0A-EB28-4FA4-ABC4-C35BE10FD465}" presName="topConnNode1" presStyleLbl="asst0" presStyleIdx="0" presStyleCnt="0"/>
      <dgm:spPr/>
      <dgm:t>
        <a:bodyPr/>
        <a:lstStyle/>
        <a:p>
          <a:endParaRPr lang="en-US"/>
        </a:p>
      </dgm:t>
    </dgm:pt>
    <dgm:pt modelId="{CB4A8E36-83DC-4EB3-8C5F-2E2D9CDE84EF}" type="pres">
      <dgm:prSet presAssocID="{017E2A0A-EB28-4FA4-ABC4-C35BE10FD465}" presName="hierChild2" presStyleCnt="0"/>
      <dgm:spPr/>
    </dgm:pt>
    <dgm:pt modelId="{DD309103-91C0-4719-AB1E-EB6A1B41548E}" type="pres">
      <dgm:prSet presAssocID="{017E2A0A-EB28-4FA4-ABC4-C35BE10FD465}" presName="hierChild3" presStyleCnt="0"/>
      <dgm:spPr/>
    </dgm:pt>
    <dgm:pt modelId="{E7D3F716-B4D2-4777-9B96-1E5292023EFF}" type="pres">
      <dgm:prSet presAssocID="{A5FCE31E-6628-4EE7-BB00-11C83BC1DA87}" presName="hierRoot1" presStyleCnt="0">
        <dgm:presLayoutVars>
          <dgm:hierBranch val="init"/>
        </dgm:presLayoutVars>
      </dgm:prSet>
      <dgm:spPr/>
    </dgm:pt>
    <dgm:pt modelId="{0B5E9164-0658-49D8-8A60-0DF27261550C}" type="pres">
      <dgm:prSet presAssocID="{A5FCE31E-6628-4EE7-BB00-11C83BC1DA87}" presName="rootComposite1" presStyleCnt="0"/>
      <dgm:spPr/>
    </dgm:pt>
    <dgm:pt modelId="{D3CB3C11-9B43-44AE-92BC-15D1022F6238}" type="pres">
      <dgm:prSet presAssocID="{A5FCE31E-6628-4EE7-BB00-11C83BC1DA87}" presName="rootText1" presStyleLbl="alignAcc1" presStyleIdx="0" presStyleCnt="0">
        <dgm:presLayoutVars>
          <dgm:chPref val="3"/>
        </dgm:presLayoutVars>
      </dgm:prSet>
      <dgm:spPr/>
      <dgm:t>
        <a:bodyPr/>
        <a:lstStyle/>
        <a:p>
          <a:endParaRPr lang="en-US"/>
        </a:p>
      </dgm:t>
    </dgm:pt>
    <dgm:pt modelId="{CAD75DD1-C7BC-43B1-B868-B4641A298AA0}" type="pres">
      <dgm:prSet presAssocID="{A5FCE31E-6628-4EE7-BB00-11C83BC1DA87}" presName="topArc1" presStyleLbl="parChTrans1D1" presStyleIdx="6" presStyleCnt="10"/>
      <dgm:spPr/>
    </dgm:pt>
    <dgm:pt modelId="{CA023FCD-86A6-424C-9CD8-C67BC8437DB7}" type="pres">
      <dgm:prSet presAssocID="{A5FCE31E-6628-4EE7-BB00-11C83BC1DA87}" presName="bottomArc1" presStyleLbl="parChTrans1D1" presStyleIdx="7" presStyleCnt="10"/>
      <dgm:spPr/>
    </dgm:pt>
    <dgm:pt modelId="{684D4F6A-4471-4F69-B138-DDB2ABD85844}" type="pres">
      <dgm:prSet presAssocID="{A5FCE31E-6628-4EE7-BB00-11C83BC1DA87}" presName="topConnNode1" presStyleLbl="asst0" presStyleIdx="0" presStyleCnt="0"/>
      <dgm:spPr/>
      <dgm:t>
        <a:bodyPr/>
        <a:lstStyle/>
        <a:p>
          <a:endParaRPr lang="en-US"/>
        </a:p>
      </dgm:t>
    </dgm:pt>
    <dgm:pt modelId="{25DC704E-1E5B-4DC9-B718-2E9330006441}" type="pres">
      <dgm:prSet presAssocID="{A5FCE31E-6628-4EE7-BB00-11C83BC1DA87}" presName="hierChild2" presStyleCnt="0"/>
      <dgm:spPr/>
    </dgm:pt>
    <dgm:pt modelId="{DE66090B-A0F1-475F-8374-141E214973EE}" type="pres">
      <dgm:prSet presAssocID="{A5FCE31E-6628-4EE7-BB00-11C83BC1DA87}" presName="hierChild3" presStyleCnt="0"/>
      <dgm:spPr/>
    </dgm:pt>
    <dgm:pt modelId="{1CEE36A0-956E-45DD-8EB3-239733CB71CF}" type="pres">
      <dgm:prSet presAssocID="{8858122B-30F8-4774-A519-FCE828775069}" presName="hierRoot1" presStyleCnt="0">
        <dgm:presLayoutVars>
          <dgm:hierBranch val="init"/>
        </dgm:presLayoutVars>
      </dgm:prSet>
      <dgm:spPr/>
    </dgm:pt>
    <dgm:pt modelId="{C9A953F0-9D04-4B67-9457-E593462878ED}" type="pres">
      <dgm:prSet presAssocID="{8858122B-30F8-4774-A519-FCE828775069}" presName="rootComposite1" presStyleCnt="0"/>
      <dgm:spPr/>
    </dgm:pt>
    <dgm:pt modelId="{4FD4A933-1592-4361-8BAA-1B05BE1F5DE6}" type="pres">
      <dgm:prSet presAssocID="{8858122B-30F8-4774-A519-FCE828775069}" presName="rootText1" presStyleLbl="alignAcc1" presStyleIdx="0" presStyleCnt="0">
        <dgm:presLayoutVars>
          <dgm:chPref val="3"/>
        </dgm:presLayoutVars>
      </dgm:prSet>
      <dgm:spPr/>
      <dgm:t>
        <a:bodyPr/>
        <a:lstStyle/>
        <a:p>
          <a:endParaRPr lang="en-US"/>
        </a:p>
      </dgm:t>
    </dgm:pt>
    <dgm:pt modelId="{BC6D4DCF-DA98-4BD9-8B9D-AC528621DFEA}" type="pres">
      <dgm:prSet presAssocID="{8858122B-30F8-4774-A519-FCE828775069}" presName="topArc1" presStyleLbl="parChTrans1D1" presStyleIdx="8" presStyleCnt="10"/>
      <dgm:spPr/>
    </dgm:pt>
    <dgm:pt modelId="{B1B17C70-CB1C-4B87-8125-75E19439E6A8}" type="pres">
      <dgm:prSet presAssocID="{8858122B-30F8-4774-A519-FCE828775069}" presName="bottomArc1" presStyleLbl="parChTrans1D1" presStyleIdx="9" presStyleCnt="10"/>
      <dgm:spPr/>
    </dgm:pt>
    <dgm:pt modelId="{332BD1DE-06D1-4FC8-A0BE-9D5AEDDBE123}" type="pres">
      <dgm:prSet presAssocID="{8858122B-30F8-4774-A519-FCE828775069}" presName="topConnNode1" presStyleLbl="asst0" presStyleIdx="0" presStyleCnt="0"/>
      <dgm:spPr/>
      <dgm:t>
        <a:bodyPr/>
        <a:lstStyle/>
        <a:p>
          <a:endParaRPr lang="en-US"/>
        </a:p>
      </dgm:t>
    </dgm:pt>
    <dgm:pt modelId="{D7A7320A-23AE-44C0-99E1-1969A8F122AA}" type="pres">
      <dgm:prSet presAssocID="{8858122B-30F8-4774-A519-FCE828775069}" presName="hierChild2" presStyleCnt="0"/>
      <dgm:spPr/>
    </dgm:pt>
    <dgm:pt modelId="{CDECB9FA-8755-40D9-904C-2106085F1E7C}" type="pres">
      <dgm:prSet presAssocID="{8858122B-30F8-4774-A519-FCE828775069}" presName="hierChild3" presStyleCnt="0"/>
      <dgm:spPr/>
    </dgm:pt>
  </dgm:ptLst>
  <dgm:cxnLst>
    <dgm:cxn modelId="{81DBD3B7-83C7-4E45-911B-7A5E3D1B8F58}" srcId="{FE59D28A-B41B-4BAA-8280-BD7DC932145F}" destId="{017E2A0A-EB28-4FA4-ABC4-C35BE10FD465}" srcOrd="2" destOrd="0" parTransId="{B9420CA2-BB08-4171-908B-DD8349FBD9A3}" sibTransId="{4F88E174-7D4C-4240-B9E1-F5EA4679A009}"/>
    <dgm:cxn modelId="{D252FDC6-D6E6-480A-9357-72806D370CA5}" type="presOf" srcId="{A5FCE31E-6628-4EE7-BB00-11C83BC1DA87}" destId="{684D4F6A-4471-4F69-B138-DDB2ABD85844}" srcOrd="1" destOrd="0" presId="urn:microsoft.com/office/officeart/2008/layout/HalfCircleOrganizationChart"/>
    <dgm:cxn modelId="{38AB6E6D-3C8E-45E9-8384-E7CD85A54352}" type="presOf" srcId="{A5FCE31E-6628-4EE7-BB00-11C83BC1DA87}" destId="{D3CB3C11-9B43-44AE-92BC-15D1022F6238}" srcOrd="0" destOrd="0" presId="urn:microsoft.com/office/officeart/2008/layout/HalfCircleOrganizationChart"/>
    <dgm:cxn modelId="{6EA5CE73-BBC6-4737-8B67-EE01296CE46B}" srcId="{FE59D28A-B41B-4BAA-8280-BD7DC932145F}" destId="{8858122B-30F8-4774-A519-FCE828775069}" srcOrd="4" destOrd="0" parTransId="{EC44EC54-ACC1-49C9-BB1A-7A3A36A8C698}" sibTransId="{793F5B7D-B468-452C-9F75-5D9FAD47DAEA}"/>
    <dgm:cxn modelId="{28562497-BD93-4ADB-BFF5-1837129995B4}" type="presOf" srcId="{F19A8387-A535-4B97-9DD5-BFA27EB36F1E}" destId="{8C542AD1-7914-4636-9F55-5D180C10F290}" srcOrd="1" destOrd="0" presId="urn:microsoft.com/office/officeart/2008/layout/HalfCircleOrganizationChart"/>
    <dgm:cxn modelId="{65EBAEF5-9C8B-4984-86A4-B9C8E364A05E}" type="presOf" srcId="{F19A8387-A535-4B97-9DD5-BFA27EB36F1E}" destId="{A894D32D-593E-42B5-BC7D-0EBCEADE1AC4}" srcOrd="0" destOrd="0" presId="urn:microsoft.com/office/officeart/2008/layout/HalfCircleOrganizationChart"/>
    <dgm:cxn modelId="{DCD42364-2E18-4354-A8E3-8FFE8374969F}" type="presOf" srcId="{017E2A0A-EB28-4FA4-ABC4-C35BE10FD465}" destId="{8C138972-5E90-41B3-A26F-4D310775832E}" srcOrd="1" destOrd="0" presId="urn:microsoft.com/office/officeart/2008/layout/HalfCircleOrganizationChart"/>
    <dgm:cxn modelId="{5573C1F1-2399-43F2-9814-FB48E803824C}" type="presOf" srcId="{FE59D28A-B41B-4BAA-8280-BD7DC932145F}" destId="{3E66B127-E260-4370-A1D8-4535EFCD839B}" srcOrd="0" destOrd="0" presId="urn:microsoft.com/office/officeart/2008/layout/HalfCircleOrganizationChart"/>
    <dgm:cxn modelId="{E544ED52-4E1B-4830-A77D-FF500D60BB73}" type="presOf" srcId="{8858122B-30F8-4774-A519-FCE828775069}" destId="{4FD4A933-1592-4361-8BAA-1B05BE1F5DE6}" srcOrd="0" destOrd="0" presId="urn:microsoft.com/office/officeart/2008/layout/HalfCircleOrganizationChart"/>
    <dgm:cxn modelId="{1BC503B2-4E62-4F19-AA88-69E2A893E30D}" type="presOf" srcId="{BBF021F4-15C3-44D1-A488-9DF2A9A78402}" destId="{F90ED19C-B874-42B0-BA37-E62B0586E236}" srcOrd="1" destOrd="0" presId="urn:microsoft.com/office/officeart/2008/layout/HalfCircleOrganizationChart"/>
    <dgm:cxn modelId="{2FCF2BB5-C86D-4FBA-B90C-BE3E47C8E5B9}" type="presOf" srcId="{8858122B-30F8-4774-A519-FCE828775069}" destId="{332BD1DE-06D1-4FC8-A0BE-9D5AEDDBE123}" srcOrd="1" destOrd="0" presId="urn:microsoft.com/office/officeart/2008/layout/HalfCircleOrganizationChart"/>
    <dgm:cxn modelId="{9C9ACAB5-8E60-4D83-A9A3-D8A49E837462}" type="presOf" srcId="{017E2A0A-EB28-4FA4-ABC4-C35BE10FD465}" destId="{D58297E7-024A-4D4E-B6B0-09C45D94B004}" srcOrd="0" destOrd="0" presId="urn:microsoft.com/office/officeart/2008/layout/HalfCircleOrganizationChart"/>
    <dgm:cxn modelId="{704B9E69-F574-4494-92AF-CE1350A314C1}" srcId="{FE59D28A-B41B-4BAA-8280-BD7DC932145F}" destId="{A5FCE31E-6628-4EE7-BB00-11C83BC1DA87}" srcOrd="3" destOrd="0" parTransId="{EFCBE8FD-3EE4-490D-8BCD-8A6DE71E0BCD}" sibTransId="{59633386-4A11-4BBD-897B-CFEE9B02511C}"/>
    <dgm:cxn modelId="{517E8849-87CF-487B-B5B0-EE61C9FCD97D}" srcId="{FE59D28A-B41B-4BAA-8280-BD7DC932145F}" destId="{BBF021F4-15C3-44D1-A488-9DF2A9A78402}" srcOrd="1" destOrd="0" parTransId="{5675C859-F8C9-4253-9C16-3C1DEEFA1F16}" sibTransId="{6910B1B4-EC02-407E-B429-E1A224151BBC}"/>
    <dgm:cxn modelId="{5E53460E-C682-4FB1-BDA2-68B741B46287}" type="presOf" srcId="{BBF021F4-15C3-44D1-A488-9DF2A9A78402}" destId="{99A8FDA8-F6D8-479F-87CA-42153DC1573F}" srcOrd="0" destOrd="0" presId="urn:microsoft.com/office/officeart/2008/layout/HalfCircleOrganizationChart"/>
    <dgm:cxn modelId="{018A494B-4FB8-4D9E-90A9-11B94F19625A}" srcId="{FE59D28A-B41B-4BAA-8280-BD7DC932145F}" destId="{F19A8387-A535-4B97-9DD5-BFA27EB36F1E}" srcOrd="0" destOrd="0" parTransId="{C22FABA6-DDC8-47C3-91B7-916927CCB3F6}" sibTransId="{CE72801C-265D-4547-8AE7-1FAE125A6EAC}"/>
    <dgm:cxn modelId="{DDE4025A-203D-4A19-83F2-862346B1FC8D}" type="presParOf" srcId="{3E66B127-E260-4370-A1D8-4535EFCD839B}" destId="{3F892568-A28E-4430-B67A-459B3C0ECCA4}" srcOrd="0" destOrd="0" presId="urn:microsoft.com/office/officeart/2008/layout/HalfCircleOrganizationChart"/>
    <dgm:cxn modelId="{5AE4A236-2E69-4085-8530-7015B3D26EA1}" type="presParOf" srcId="{3F892568-A28E-4430-B67A-459B3C0ECCA4}" destId="{DEEFAC6D-8D14-4443-B0BB-DA139DF559DA}" srcOrd="0" destOrd="0" presId="urn:microsoft.com/office/officeart/2008/layout/HalfCircleOrganizationChart"/>
    <dgm:cxn modelId="{1822D442-D034-43A5-9C45-EEFAF4AB3F3D}" type="presParOf" srcId="{DEEFAC6D-8D14-4443-B0BB-DA139DF559DA}" destId="{A894D32D-593E-42B5-BC7D-0EBCEADE1AC4}" srcOrd="0" destOrd="0" presId="urn:microsoft.com/office/officeart/2008/layout/HalfCircleOrganizationChart"/>
    <dgm:cxn modelId="{530FE689-8A19-479E-B819-E2145CF092DF}" type="presParOf" srcId="{DEEFAC6D-8D14-4443-B0BB-DA139DF559DA}" destId="{A4B6FB26-C14C-4F1D-AAD0-7D33E755F477}" srcOrd="1" destOrd="0" presId="urn:microsoft.com/office/officeart/2008/layout/HalfCircleOrganizationChart"/>
    <dgm:cxn modelId="{AEDB31E2-4751-4B30-9770-D614CDD09980}" type="presParOf" srcId="{DEEFAC6D-8D14-4443-B0BB-DA139DF559DA}" destId="{EBBF6F7C-F29F-466D-B91A-F084EED44719}" srcOrd="2" destOrd="0" presId="urn:microsoft.com/office/officeart/2008/layout/HalfCircleOrganizationChart"/>
    <dgm:cxn modelId="{9E34A14F-1BB9-455F-A457-F33DD782FC4F}" type="presParOf" srcId="{DEEFAC6D-8D14-4443-B0BB-DA139DF559DA}" destId="{8C542AD1-7914-4636-9F55-5D180C10F290}" srcOrd="3" destOrd="0" presId="urn:microsoft.com/office/officeart/2008/layout/HalfCircleOrganizationChart"/>
    <dgm:cxn modelId="{1179E9A6-A8C6-4829-BED4-A6DA52E90C91}" type="presParOf" srcId="{3F892568-A28E-4430-B67A-459B3C0ECCA4}" destId="{6088B5F8-3AD5-4361-83E9-8CB42343C203}" srcOrd="1" destOrd="0" presId="urn:microsoft.com/office/officeart/2008/layout/HalfCircleOrganizationChart"/>
    <dgm:cxn modelId="{89F54209-DB6F-49BE-A116-E157EB02F96A}" type="presParOf" srcId="{3F892568-A28E-4430-B67A-459B3C0ECCA4}" destId="{5495E7FC-7E54-4E3C-85F5-325DAA7C71AC}" srcOrd="2" destOrd="0" presId="urn:microsoft.com/office/officeart/2008/layout/HalfCircleOrganizationChart"/>
    <dgm:cxn modelId="{1FA1DBA7-838D-43E5-8BB1-C91410F6E2FB}" type="presParOf" srcId="{3E66B127-E260-4370-A1D8-4535EFCD839B}" destId="{3D9D4C8B-7F46-4F65-BAE1-F02E8ECAC30D}" srcOrd="1" destOrd="0" presId="urn:microsoft.com/office/officeart/2008/layout/HalfCircleOrganizationChart"/>
    <dgm:cxn modelId="{EF1EE7AD-4F3F-4550-832D-711FD8D5F439}" type="presParOf" srcId="{3D9D4C8B-7F46-4F65-BAE1-F02E8ECAC30D}" destId="{601CA300-3B89-4424-86FA-FF211E6820B7}" srcOrd="0" destOrd="0" presId="urn:microsoft.com/office/officeart/2008/layout/HalfCircleOrganizationChart"/>
    <dgm:cxn modelId="{134C9B65-C82A-4AF5-8F2C-5A411D32ADF0}" type="presParOf" srcId="{601CA300-3B89-4424-86FA-FF211E6820B7}" destId="{99A8FDA8-F6D8-479F-87CA-42153DC1573F}" srcOrd="0" destOrd="0" presId="urn:microsoft.com/office/officeart/2008/layout/HalfCircleOrganizationChart"/>
    <dgm:cxn modelId="{25C34B87-2D50-4B34-8920-20BADD10E9BC}" type="presParOf" srcId="{601CA300-3B89-4424-86FA-FF211E6820B7}" destId="{59364DBB-0B6A-43C5-97E3-8504AB12B5A5}" srcOrd="1" destOrd="0" presId="urn:microsoft.com/office/officeart/2008/layout/HalfCircleOrganizationChart"/>
    <dgm:cxn modelId="{9FC5A1B1-BFDD-49B1-8894-B147B4792761}" type="presParOf" srcId="{601CA300-3B89-4424-86FA-FF211E6820B7}" destId="{10FC104E-A94E-4418-83A6-E20E487E2203}" srcOrd="2" destOrd="0" presId="urn:microsoft.com/office/officeart/2008/layout/HalfCircleOrganizationChart"/>
    <dgm:cxn modelId="{CC1BA509-2052-49A2-B5EF-4CA7292F7D10}" type="presParOf" srcId="{601CA300-3B89-4424-86FA-FF211E6820B7}" destId="{F90ED19C-B874-42B0-BA37-E62B0586E236}" srcOrd="3" destOrd="0" presId="urn:microsoft.com/office/officeart/2008/layout/HalfCircleOrganizationChart"/>
    <dgm:cxn modelId="{99F85C7F-44E5-46D4-B5DD-707B978E515B}" type="presParOf" srcId="{3D9D4C8B-7F46-4F65-BAE1-F02E8ECAC30D}" destId="{CA160CF2-C97F-4FE4-B548-BF2A995BE1DF}" srcOrd="1" destOrd="0" presId="urn:microsoft.com/office/officeart/2008/layout/HalfCircleOrganizationChart"/>
    <dgm:cxn modelId="{B274DB26-5456-4E12-A302-B536B68FEEA2}" type="presParOf" srcId="{3D9D4C8B-7F46-4F65-BAE1-F02E8ECAC30D}" destId="{202CBD93-DD4E-4370-9644-3A1B73291A4B}" srcOrd="2" destOrd="0" presId="urn:microsoft.com/office/officeart/2008/layout/HalfCircleOrganizationChart"/>
    <dgm:cxn modelId="{30F8ADB7-A8D3-4C60-A551-A5C443FD9891}" type="presParOf" srcId="{3E66B127-E260-4370-A1D8-4535EFCD839B}" destId="{458E7F15-CB8E-4D84-A06B-2A52F123ED08}" srcOrd="2" destOrd="0" presId="urn:microsoft.com/office/officeart/2008/layout/HalfCircleOrganizationChart"/>
    <dgm:cxn modelId="{F3B2805E-80FC-40C7-AD60-091949CB76F6}" type="presParOf" srcId="{458E7F15-CB8E-4D84-A06B-2A52F123ED08}" destId="{6F83D598-01C2-43D3-AD76-EE8DADEB152F}" srcOrd="0" destOrd="0" presId="urn:microsoft.com/office/officeart/2008/layout/HalfCircleOrganizationChart"/>
    <dgm:cxn modelId="{6F05211E-299B-4C0F-80D0-AE8B2602CF85}" type="presParOf" srcId="{6F83D598-01C2-43D3-AD76-EE8DADEB152F}" destId="{D58297E7-024A-4D4E-B6B0-09C45D94B004}" srcOrd="0" destOrd="0" presId="urn:microsoft.com/office/officeart/2008/layout/HalfCircleOrganizationChart"/>
    <dgm:cxn modelId="{F4387087-4E53-4EFE-98FF-8FB41542CE1D}" type="presParOf" srcId="{6F83D598-01C2-43D3-AD76-EE8DADEB152F}" destId="{9EE682F8-2D3F-41AC-A35D-993A2E01E90D}" srcOrd="1" destOrd="0" presId="urn:microsoft.com/office/officeart/2008/layout/HalfCircleOrganizationChart"/>
    <dgm:cxn modelId="{3F562AAC-5173-4972-A357-34716F5B2C92}" type="presParOf" srcId="{6F83D598-01C2-43D3-AD76-EE8DADEB152F}" destId="{787F92FB-C647-4516-A63C-DAF4C84AFDF8}" srcOrd="2" destOrd="0" presId="urn:microsoft.com/office/officeart/2008/layout/HalfCircleOrganizationChart"/>
    <dgm:cxn modelId="{E5548B75-9DB1-41E9-9304-184B82373BC7}" type="presParOf" srcId="{6F83D598-01C2-43D3-AD76-EE8DADEB152F}" destId="{8C138972-5E90-41B3-A26F-4D310775832E}" srcOrd="3" destOrd="0" presId="urn:microsoft.com/office/officeart/2008/layout/HalfCircleOrganizationChart"/>
    <dgm:cxn modelId="{777279A9-6551-4528-9912-DC925DD5C119}" type="presParOf" srcId="{458E7F15-CB8E-4D84-A06B-2A52F123ED08}" destId="{CB4A8E36-83DC-4EB3-8C5F-2E2D9CDE84EF}" srcOrd="1" destOrd="0" presId="urn:microsoft.com/office/officeart/2008/layout/HalfCircleOrganizationChart"/>
    <dgm:cxn modelId="{CB44564F-49AE-48A4-999E-F80F89713091}" type="presParOf" srcId="{458E7F15-CB8E-4D84-A06B-2A52F123ED08}" destId="{DD309103-91C0-4719-AB1E-EB6A1B41548E}" srcOrd="2" destOrd="0" presId="urn:microsoft.com/office/officeart/2008/layout/HalfCircleOrganizationChart"/>
    <dgm:cxn modelId="{8C6BA9FB-FFA0-4029-849D-0604934CDA73}" type="presParOf" srcId="{3E66B127-E260-4370-A1D8-4535EFCD839B}" destId="{E7D3F716-B4D2-4777-9B96-1E5292023EFF}" srcOrd="3" destOrd="0" presId="urn:microsoft.com/office/officeart/2008/layout/HalfCircleOrganizationChart"/>
    <dgm:cxn modelId="{731D6AD1-FAF4-4FB0-A684-EE5488BF9156}" type="presParOf" srcId="{E7D3F716-B4D2-4777-9B96-1E5292023EFF}" destId="{0B5E9164-0658-49D8-8A60-0DF27261550C}" srcOrd="0" destOrd="0" presId="urn:microsoft.com/office/officeart/2008/layout/HalfCircleOrganizationChart"/>
    <dgm:cxn modelId="{8BA80435-B654-48CD-91AB-A118FB104F3C}" type="presParOf" srcId="{0B5E9164-0658-49D8-8A60-0DF27261550C}" destId="{D3CB3C11-9B43-44AE-92BC-15D1022F6238}" srcOrd="0" destOrd="0" presId="urn:microsoft.com/office/officeart/2008/layout/HalfCircleOrganizationChart"/>
    <dgm:cxn modelId="{7D83E8DE-FD1A-4A7B-A242-C7DDD0D36AD6}" type="presParOf" srcId="{0B5E9164-0658-49D8-8A60-0DF27261550C}" destId="{CAD75DD1-C7BC-43B1-B868-B4641A298AA0}" srcOrd="1" destOrd="0" presId="urn:microsoft.com/office/officeart/2008/layout/HalfCircleOrganizationChart"/>
    <dgm:cxn modelId="{D0D3FDA4-53AE-4988-B698-E451E3AB5D52}" type="presParOf" srcId="{0B5E9164-0658-49D8-8A60-0DF27261550C}" destId="{CA023FCD-86A6-424C-9CD8-C67BC8437DB7}" srcOrd="2" destOrd="0" presId="urn:microsoft.com/office/officeart/2008/layout/HalfCircleOrganizationChart"/>
    <dgm:cxn modelId="{E1892A8B-6239-40F3-AA21-14B5624897E7}" type="presParOf" srcId="{0B5E9164-0658-49D8-8A60-0DF27261550C}" destId="{684D4F6A-4471-4F69-B138-DDB2ABD85844}" srcOrd="3" destOrd="0" presId="urn:microsoft.com/office/officeart/2008/layout/HalfCircleOrganizationChart"/>
    <dgm:cxn modelId="{F7666F1B-DE17-4795-AE72-28B3FA8417DF}" type="presParOf" srcId="{E7D3F716-B4D2-4777-9B96-1E5292023EFF}" destId="{25DC704E-1E5B-4DC9-B718-2E9330006441}" srcOrd="1" destOrd="0" presId="urn:microsoft.com/office/officeart/2008/layout/HalfCircleOrganizationChart"/>
    <dgm:cxn modelId="{859A4CAF-3B19-42D8-A0CD-EECC24452C4F}" type="presParOf" srcId="{E7D3F716-B4D2-4777-9B96-1E5292023EFF}" destId="{DE66090B-A0F1-475F-8374-141E214973EE}" srcOrd="2" destOrd="0" presId="urn:microsoft.com/office/officeart/2008/layout/HalfCircleOrganizationChart"/>
    <dgm:cxn modelId="{A2D577E7-43B2-4DCA-8065-00583CC0D343}" type="presParOf" srcId="{3E66B127-E260-4370-A1D8-4535EFCD839B}" destId="{1CEE36A0-956E-45DD-8EB3-239733CB71CF}" srcOrd="4" destOrd="0" presId="urn:microsoft.com/office/officeart/2008/layout/HalfCircleOrganizationChart"/>
    <dgm:cxn modelId="{52CA5BA4-B120-48EC-84A4-9AB7A6D0C7E1}" type="presParOf" srcId="{1CEE36A0-956E-45DD-8EB3-239733CB71CF}" destId="{C9A953F0-9D04-4B67-9457-E593462878ED}" srcOrd="0" destOrd="0" presId="urn:microsoft.com/office/officeart/2008/layout/HalfCircleOrganizationChart"/>
    <dgm:cxn modelId="{DA55B622-B804-4418-AB4B-00943CD07BE8}" type="presParOf" srcId="{C9A953F0-9D04-4B67-9457-E593462878ED}" destId="{4FD4A933-1592-4361-8BAA-1B05BE1F5DE6}" srcOrd="0" destOrd="0" presId="urn:microsoft.com/office/officeart/2008/layout/HalfCircleOrganizationChart"/>
    <dgm:cxn modelId="{EA1BE75F-62CA-44F7-8778-69717BD0DE23}" type="presParOf" srcId="{C9A953F0-9D04-4B67-9457-E593462878ED}" destId="{BC6D4DCF-DA98-4BD9-8B9D-AC528621DFEA}" srcOrd="1" destOrd="0" presId="urn:microsoft.com/office/officeart/2008/layout/HalfCircleOrganizationChart"/>
    <dgm:cxn modelId="{D3A22539-8E1D-4FD9-ADF4-CC536FEA9692}" type="presParOf" srcId="{C9A953F0-9D04-4B67-9457-E593462878ED}" destId="{B1B17C70-CB1C-4B87-8125-75E19439E6A8}" srcOrd="2" destOrd="0" presId="urn:microsoft.com/office/officeart/2008/layout/HalfCircleOrganizationChart"/>
    <dgm:cxn modelId="{C2B727F2-6490-41C6-AF3C-99E723CF5BEE}" type="presParOf" srcId="{C9A953F0-9D04-4B67-9457-E593462878ED}" destId="{332BD1DE-06D1-4FC8-A0BE-9D5AEDDBE123}" srcOrd="3" destOrd="0" presId="urn:microsoft.com/office/officeart/2008/layout/HalfCircleOrganizationChart"/>
    <dgm:cxn modelId="{4871D7ED-30DC-426A-B4E4-B35EEFFFD1DE}" type="presParOf" srcId="{1CEE36A0-956E-45DD-8EB3-239733CB71CF}" destId="{D7A7320A-23AE-44C0-99E1-1969A8F122AA}" srcOrd="1" destOrd="0" presId="urn:microsoft.com/office/officeart/2008/layout/HalfCircleOrganizationChart"/>
    <dgm:cxn modelId="{EBCDE7DF-A266-46EC-9088-CC76345CB3CE}" type="presParOf" srcId="{1CEE36A0-956E-45DD-8EB3-239733CB71CF}" destId="{CDECB9FA-8755-40D9-904C-2106085F1E7C}" srcOrd="2" destOrd="0" presId="urn:microsoft.com/office/officeart/2008/layout/HalfCircleOrganization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14D7F3C-409B-BB43-A031-66716E64060A}" type="doc">
      <dgm:prSet loTypeId="urn:microsoft.com/office/officeart/2005/8/layout/default" loCatId="" qsTypeId="urn:microsoft.com/office/officeart/2005/8/quickstyle/simple4" qsCatId="simple" csTypeId="urn:microsoft.com/office/officeart/2005/8/colors/accent1_2" csCatId="accent1" phldr="1"/>
      <dgm:spPr/>
      <dgm:t>
        <a:bodyPr/>
        <a:lstStyle/>
        <a:p>
          <a:endParaRPr lang="en-US"/>
        </a:p>
      </dgm:t>
    </dgm:pt>
    <dgm:pt modelId="{3D7B3902-2E07-A449-9D6D-161B40997FEC}">
      <dgm:prSet phldrT="[Text]" custT="1"/>
      <dgm:spPr>
        <a:solidFill>
          <a:srgbClr val="0B3C5C"/>
        </a:solidFill>
      </dgm:spPr>
      <dgm:t>
        <a:bodyPr/>
        <a:lstStyle/>
        <a:p>
          <a:r>
            <a:rPr lang="en-US" sz="3600" dirty="0"/>
            <a:t>Information Technology</a:t>
          </a:r>
        </a:p>
      </dgm:t>
    </dgm:pt>
    <dgm:pt modelId="{F5125738-77A8-F742-9C06-33D8DE8CCBBF}" type="parTrans" cxnId="{0A65E56D-1398-3340-96B1-588214AC8807}">
      <dgm:prSet/>
      <dgm:spPr/>
      <dgm:t>
        <a:bodyPr/>
        <a:lstStyle/>
        <a:p>
          <a:endParaRPr lang="en-US"/>
        </a:p>
      </dgm:t>
    </dgm:pt>
    <dgm:pt modelId="{BA4B8822-5C98-FA4F-AF19-A318DF3BF3DC}" type="sibTrans" cxnId="{0A65E56D-1398-3340-96B1-588214AC8807}">
      <dgm:prSet/>
      <dgm:spPr/>
      <dgm:t>
        <a:bodyPr/>
        <a:lstStyle/>
        <a:p>
          <a:endParaRPr lang="en-US"/>
        </a:p>
      </dgm:t>
    </dgm:pt>
    <dgm:pt modelId="{C82ED63D-F8F2-8347-8002-7D5764F9AE2B}">
      <dgm:prSet custT="1"/>
      <dgm:spPr>
        <a:solidFill>
          <a:srgbClr val="0B3C5C"/>
        </a:solidFill>
      </dgm:spPr>
      <dgm:t>
        <a:bodyPr/>
        <a:lstStyle/>
        <a:p>
          <a:r>
            <a:rPr lang="en-US" sz="3600"/>
            <a:t>Business</a:t>
          </a:r>
          <a:endParaRPr lang="en-US" sz="3600" dirty="0"/>
        </a:p>
      </dgm:t>
    </dgm:pt>
    <dgm:pt modelId="{0ECBD1ED-73F0-344B-B5A4-4C70519766EF}" type="parTrans" cxnId="{FBD74F99-27C0-B342-88E6-A368842ED229}">
      <dgm:prSet/>
      <dgm:spPr/>
      <dgm:t>
        <a:bodyPr/>
        <a:lstStyle/>
        <a:p>
          <a:endParaRPr lang="en-US"/>
        </a:p>
      </dgm:t>
    </dgm:pt>
    <dgm:pt modelId="{567C6B29-BC8C-6A49-8198-18DA802A7103}" type="sibTrans" cxnId="{FBD74F99-27C0-B342-88E6-A368842ED229}">
      <dgm:prSet/>
      <dgm:spPr/>
      <dgm:t>
        <a:bodyPr/>
        <a:lstStyle/>
        <a:p>
          <a:endParaRPr lang="en-US"/>
        </a:p>
      </dgm:t>
    </dgm:pt>
    <dgm:pt modelId="{321B4094-30AA-894A-B4E8-A9A288D1599B}">
      <dgm:prSet custT="1"/>
      <dgm:spPr>
        <a:solidFill>
          <a:srgbClr val="0B3C5C"/>
        </a:solidFill>
      </dgm:spPr>
      <dgm:t>
        <a:bodyPr/>
        <a:lstStyle/>
        <a:p>
          <a:r>
            <a:rPr lang="en-US" sz="3600"/>
            <a:t>Philosophy</a:t>
          </a:r>
          <a:endParaRPr lang="en-US" sz="3600" dirty="0"/>
        </a:p>
      </dgm:t>
    </dgm:pt>
    <dgm:pt modelId="{3DABEF7F-0D71-734B-8679-9ADC59E22DD6}" type="parTrans" cxnId="{F69AB66E-C729-4A4F-A2A5-34B02ABE9F62}">
      <dgm:prSet/>
      <dgm:spPr/>
      <dgm:t>
        <a:bodyPr/>
        <a:lstStyle/>
        <a:p>
          <a:endParaRPr lang="en-US"/>
        </a:p>
      </dgm:t>
    </dgm:pt>
    <dgm:pt modelId="{61052DFD-98D2-B648-85B9-BB360F6EAC66}" type="sibTrans" cxnId="{F69AB66E-C729-4A4F-A2A5-34B02ABE9F62}">
      <dgm:prSet/>
      <dgm:spPr/>
      <dgm:t>
        <a:bodyPr/>
        <a:lstStyle/>
        <a:p>
          <a:endParaRPr lang="en-US"/>
        </a:p>
      </dgm:t>
    </dgm:pt>
    <dgm:pt modelId="{6F3C0B64-7473-154F-B5D6-20F68DA6820E}">
      <dgm:prSet custT="1"/>
      <dgm:spPr>
        <a:solidFill>
          <a:srgbClr val="0B3C5C"/>
        </a:solidFill>
      </dgm:spPr>
      <dgm:t>
        <a:bodyPr/>
        <a:lstStyle/>
        <a:p>
          <a:r>
            <a:rPr lang="en-US" sz="3600"/>
            <a:t>Engineering</a:t>
          </a:r>
          <a:endParaRPr lang="en-US" sz="3600" dirty="0"/>
        </a:p>
      </dgm:t>
    </dgm:pt>
    <dgm:pt modelId="{EF1D98B4-F251-3247-B7F0-268A9DED7C0F}" type="parTrans" cxnId="{FBF75632-4368-FF40-AAF3-6FDE7973083E}">
      <dgm:prSet/>
      <dgm:spPr/>
      <dgm:t>
        <a:bodyPr/>
        <a:lstStyle/>
        <a:p>
          <a:endParaRPr lang="en-US"/>
        </a:p>
      </dgm:t>
    </dgm:pt>
    <dgm:pt modelId="{B9326009-0C65-7A41-B51E-CF3AEB5281FF}" type="sibTrans" cxnId="{FBF75632-4368-FF40-AAF3-6FDE7973083E}">
      <dgm:prSet/>
      <dgm:spPr/>
      <dgm:t>
        <a:bodyPr/>
        <a:lstStyle/>
        <a:p>
          <a:endParaRPr lang="en-US"/>
        </a:p>
      </dgm:t>
    </dgm:pt>
    <dgm:pt modelId="{68464F03-5A82-CF4F-91B9-09EB06F3CF7F}">
      <dgm:prSet custT="1"/>
      <dgm:spPr>
        <a:solidFill>
          <a:srgbClr val="0B3C5C"/>
        </a:solidFill>
      </dgm:spPr>
      <dgm:t>
        <a:bodyPr/>
        <a:lstStyle/>
        <a:p>
          <a:r>
            <a:rPr lang="en-US" sz="3600"/>
            <a:t>Computer Science</a:t>
          </a:r>
          <a:endParaRPr lang="en-US" sz="3600" dirty="0"/>
        </a:p>
      </dgm:t>
    </dgm:pt>
    <dgm:pt modelId="{A2914A5B-6DEE-904A-938A-94C538DA887D}" type="parTrans" cxnId="{E40B8D4D-18AF-7B4F-B982-859EF1C6E165}">
      <dgm:prSet/>
      <dgm:spPr/>
      <dgm:t>
        <a:bodyPr/>
        <a:lstStyle/>
        <a:p>
          <a:endParaRPr lang="en-US"/>
        </a:p>
      </dgm:t>
    </dgm:pt>
    <dgm:pt modelId="{7CA00ABF-FE92-3E4B-A7F4-0E8409C49908}" type="sibTrans" cxnId="{E40B8D4D-18AF-7B4F-B982-859EF1C6E165}">
      <dgm:prSet/>
      <dgm:spPr/>
      <dgm:t>
        <a:bodyPr/>
        <a:lstStyle/>
        <a:p>
          <a:endParaRPr lang="en-US"/>
        </a:p>
      </dgm:t>
    </dgm:pt>
    <dgm:pt modelId="{84F840BE-110D-0647-9FEB-EF82253665DF}">
      <dgm:prSet custT="1"/>
      <dgm:spPr>
        <a:solidFill>
          <a:srgbClr val="0B3C5C"/>
        </a:solidFill>
      </dgm:spPr>
      <dgm:t>
        <a:bodyPr/>
        <a:lstStyle/>
        <a:p>
          <a:r>
            <a:rPr lang="en-US" sz="3600"/>
            <a:t>Criminal Justice </a:t>
          </a:r>
          <a:endParaRPr lang="en-US" sz="3600" dirty="0"/>
        </a:p>
      </dgm:t>
    </dgm:pt>
    <dgm:pt modelId="{F4F0D19D-0EF3-A340-BC18-B919859BBB4C}" type="parTrans" cxnId="{255EA5E4-CD46-0249-A646-3CA50D0BFE8F}">
      <dgm:prSet/>
      <dgm:spPr/>
      <dgm:t>
        <a:bodyPr/>
        <a:lstStyle/>
        <a:p>
          <a:endParaRPr lang="en-US"/>
        </a:p>
      </dgm:t>
    </dgm:pt>
    <dgm:pt modelId="{00D0D076-9B2F-AA46-BF91-C6CF301C5D2C}" type="sibTrans" cxnId="{255EA5E4-CD46-0249-A646-3CA50D0BFE8F}">
      <dgm:prSet/>
      <dgm:spPr/>
      <dgm:t>
        <a:bodyPr/>
        <a:lstStyle/>
        <a:p>
          <a:endParaRPr lang="en-US"/>
        </a:p>
      </dgm:t>
    </dgm:pt>
    <dgm:pt modelId="{BE35FEDA-010E-1649-BE38-44522AC34A6F}" type="pres">
      <dgm:prSet presAssocID="{314D7F3C-409B-BB43-A031-66716E64060A}" presName="diagram" presStyleCnt="0">
        <dgm:presLayoutVars>
          <dgm:dir/>
          <dgm:resizeHandles val="exact"/>
        </dgm:presLayoutVars>
      </dgm:prSet>
      <dgm:spPr/>
      <dgm:t>
        <a:bodyPr/>
        <a:lstStyle/>
        <a:p>
          <a:endParaRPr lang="en-US"/>
        </a:p>
      </dgm:t>
    </dgm:pt>
    <dgm:pt modelId="{5DC212BA-D466-D64E-AA43-4F0F55F3663E}" type="pres">
      <dgm:prSet presAssocID="{3D7B3902-2E07-A449-9D6D-161B40997FEC}" presName="node" presStyleLbl="node1" presStyleIdx="0" presStyleCnt="6">
        <dgm:presLayoutVars>
          <dgm:bulletEnabled val="1"/>
        </dgm:presLayoutVars>
      </dgm:prSet>
      <dgm:spPr/>
      <dgm:t>
        <a:bodyPr/>
        <a:lstStyle/>
        <a:p>
          <a:endParaRPr lang="en-US"/>
        </a:p>
      </dgm:t>
    </dgm:pt>
    <dgm:pt modelId="{774C4C2F-9DD2-4840-B49D-4068D95F84BE}" type="pres">
      <dgm:prSet presAssocID="{BA4B8822-5C98-FA4F-AF19-A318DF3BF3DC}" presName="sibTrans" presStyleCnt="0"/>
      <dgm:spPr/>
    </dgm:pt>
    <dgm:pt modelId="{072E60B2-ED78-1942-8117-6518A43DE95A}" type="pres">
      <dgm:prSet presAssocID="{C82ED63D-F8F2-8347-8002-7D5764F9AE2B}" presName="node" presStyleLbl="node1" presStyleIdx="1" presStyleCnt="6">
        <dgm:presLayoutVars>
          <dgm:bulletEnabled val="1"/>
        </dgm:presLayoutVars>
      </dgm:prSet>
      <dgm:spPr/>
      <dgm:t>
        <a:bodyPr/>
        <a:lstStyle/>
        <a:p>
          <a:endParaRPr lang="en-US"/>
        </a:p>
      </dgm:t>
    </dgm:pt>
    <dgm:pt modelId="{195BF621-3748-A24C-83DF-E6F7604A601C}" type="pres">
      <dgm:prSet presAssocID="{567C6B29-BC8C-6A49-8198-18DA802A7103}" presName="sibTrans" presStyleCnt="0"/>
      <dgm:spPr/>
    </dgm:pt>
    <dgm:pt modelId="{60DE14C7-F20A-584B-A8BE-31843F1AC4E1}" type="pres">
      <dgm:prSet presAssocID="{321B4094-30AA-894A-B4E8-A9A288D1599B}" presName="node" presStyleLbl="node1" presStyleIdx="2" presStyleCnt="6">
        <dgm:presLayoutVars>
          <dgm:bulletEnabled val="1"/>
        </dgm:presLayoutVars>
      </dgm:prSet>
      <dgm:spPr/>
      <dgm:t>
        <a:bodyPr/>
        <a:lstStyle/>
        <a:p>
          <a:endParaRPr lang="en-US"/>
        </a:p>
      </dgm:t>
    </dgm:pt>
    <dgm:pt modelId="{4917ADDD-9B6F-6847-B4E1-84B005F64EBE}" type="pres">
      <dgm:prSet presAssocID="{61052DFD-98D2-B648-85B9-BB360F6EAC66}" presName="sibTrans" presStyleCnt="0"/>
      <dgm:spPr/>
    </dgm:pt>
    <dgm:pt modelId="{813BAC6D-AC51-D34C-A74A-847543C3848D}" type="pres">
      <dgm:prSet presAssocID="{6F3C0B64-7473-154F-B5D6-20F68DA6820E}" presName="node" presStyleLbl="node1" presStyleIdx="3" presStyleCnt="6">
        <dgm:presLayoutVars>
          <dgm:bulletEnabled val="1"/>
        </dgm:presLayoutVars>
      </dgm:prSet>
      <dgm:spPr/>
      <dgm:t>
        <a:bodyPr/>
        <a:lstStyle/>
        <a:p>
          <a:endParaRPr lang="en-US"/>
        </a:p>
      </dgm:t>
    </dgm:pt>
    <dgm:pt modelId="{336B848E-5C22-4145-9118-EC43981B4242}" type="pres">
      <dgm:prSet presAssocID="{B9326009-0C65-7A41-B51E-CF3AEB5281FF}" presName="sibTrans" presStyleCnt="0"/>
      <dgm:spPr/>
    </dgm:pt>
    <dgm:pt modelId="{4095E9ED-79C3-BB4E-BBCC-98777D6FC264}" type="pres">
      <dgm:prSet presAssocID="{68464F03-5A82-CF4F-91B9-09EB06F3CF7F}" presName="node" presStyleLbl="node1" presStyleIdx="4" presStyleCnt="6">
        <dgm:presLayoutVars>
          <dgm:bulletEnabled val="1"/>
        </dgm:presLayoutVars>
      </dgm:prSet>
      <dgm:spPr/>
      <dgm:t>
        <a:bodyPr/>
        <a:lstStyle/>
        <a:p>
          <a:endParaRPr lang="en-US"/>
        </a:p>
      </dgm:t>
    </dgm:pt>
    <dgm:pt modelId="{9CF0566B-9C3D-1347-B641-0668849F7A43}" type="pres">
      <dgm:prSet presAssocID="{7CA00ABF-FE92-3E4B-A7F4-0E8409C49908}" presName="sibTrans" presStyleCnt="0"/>
      <dgm:spPr/>
    </dgm:pt>
    <dgm:pt modelId="{49DEA161-F843-0042-AA03-663111447EBB}" type="pres">
      <dgm:prSet presAssocID="{84F840BE-110D-0647-9FEB-EF82253665DF}" presName="node" presStyleLbl="node1" presStyleIdx="5" presStyleCnt="6">
        <dgm:presLayoutVars>
          <dgm:bulletEnabled val="1"/>
        </dgm:presLayoutVars>
      </dgm:prSet>
      <dgm:spPr/>
      <dgm:t>
        <a:bodyPr/>
        <a:lstStyle/>
        <a:p>
          <a:endParaRPr lang="en-US"/>
        </a:p>
      </dgm:t>
    </dgm:pt>
  </dgm:ptLst>
  <dgm:cxnLst>
    <dgm:cxn modelId="{FBD74F99-27C0-B342-88E6-A368842ED229}" srcId="{314D7F3C-409B-BB43-A031-66716E64060A}" destId="{C82ED63D-F8F2-8347-8002-7D5764F9AE2B}" srcOrd="1" destOrd="0" parTransId="{0ECBD1ED-73F0-344B-B5A4-4C70519766EF}" sibTransId="{567C6B29-BC8C-6A49-8198-18DA802A7103}"/>
    <dgm:cxn modelId="{473325EC-4D07-EF4E-9D62-E8EB35C7E33C}" type="presOf" srcId="{314D7F3C-409B-BB43-A031-66716E64060A}" destId="{BE35FEDA-010E-1649-BE38-44522AC34A6F}" srcOrd="0" destOrd="0" presId="urn:microsoft.com/office/officeart/2005/8/layout/default"/>
    <dgm:cxn modelId="{0A65E56D-1398-3340-96B1-588214AC8807}" srcId="{314D7F3C-409B-BB43-A031-66716E64060A}" destId="{3D7B3902-2E07-A449-9D6D-161B40997FEC}" srcOrd="0" destOrd="0" parTransId="{F5125738-77A8-F742-9C06-33D8DE8CCBBF}" sibTransId="{BA4B8822-5C98-FA4F-AF19-A318DF3BF3DC}"/>
    <dgm:cxn modelId="{FBF75632-4368-FF40-AAF3-6FDE7973083E}" srcId="{314D7F3C-409B-BB43-A031-66716E64060A}" destId="{6F3C0B64-7473-154F-B5D6-20F68DA6820E}" srcOrd="3" destOrd="0" parTransId="{EF1D98B4-F251-3247-B7F0-268A9DED7C0F}" sibTransId="{B9326009-0C65-7A41-B51E-CF3AEB5281FF}"/>
    <dgm:cxn modelId="{587DDD6C-878D-A641-98E7-EE31AB6CF8EE}" type="presOf" srcId="{C82ED63D-F8F2-8347-8002-7D5764F9AE2B}" destId="{072E60B2-ED78-1942-8117-6518A43DE95A}" srcOrd="0" destOrd="0" presId="urn:microsoft.com/office/officeart/2005/8/layout/default"/>
    <dgm:cxn modelId="{255EA5E4-CD46-0249-A646-3CA50D0BFE8F}" srcId="{314D7F3C-409B-BB43-A031-66716E64060A}" destId="{84F840BE-110D-0647-9FEB-EF82253665DF}" srcOrd="5" destOrd="0" parTransId="{F4F0D19D-0EF3-A340-BC18-B919859BBB4C}" sibTransId="{00D0D076-9B2F-AA46-BF91-C6CF301C5D2C}"/>
    <dgm:cxn modelId="{B506CBAF-83D4-8241-9937-57E2AB478FDD}" type="presOf" srcId="{3D7B3902-2E07-A449-9D6D-161B40997FEC}" destId="{5DC212BA-D466-D64E-AA43-4F0F55F3663E}" srcOrd="0" destOrd="0" presId="urn:microsoft.com/office/officeart/2005/8/layout/default"/>
    <dgm:cxn modelId="{4CFCC717-3524-474D-8800-7CE9E94A6924}" type="presOf" srcId="{68464F03-5A82-CF4F-91B9-09EB06F3CF7F}" destId="{4095E9ED-79C3-BB4E-BBCC-98777D6FC264}" srcOrd="0" destOrd="0" presId="urn:microsoft.com/office/officeart/2005/8/layout/default"/>
    <dgm:cxn modelId="{421371E9-AB42-0A43-908F-E748F5A88A00}" type="presOf" srcId="{84F840BE-110D-0647-9FEB-EF82253665DF}" destId="{49DEA161-F843-0042-AA03-663111447EBB}" srcOrd="0" destOrd="0" presId="urn:microsoft.com/office/officeart/2005/8/layout/default"/>
    <dgm:cxn modelId="{F69AB66E-C729-4A4F-A2A5-34B02ABE9F62}" srcId="{314D7F3C-409B-BB43-A031-66716E64060A}" destId="{321B4094-30AA-894A-B4E8-A9A288D1599B}" srcOrd="2" destOrd="0" parTransId="{3DABEF7F-0D71-734B-8679-9ADC59E22DD6}" sibTransId="{61052DFD-98D2-B648-85B9-BB360F6EAC66}"/>
    <dgm:cxn modelId="{E40B8D4D-18AF-7B4F-B982-859EF1C6E165}" srcId="{314D7F3C-409B-BB43-A031-66716E64060A}" destId="{68464F03-5A82-CF4F-91B9-09EB06F3CF7F}" srcOrd="4" destOrd="0" parTransId="{A2914A5B-6DEE-904A-938A-94C538DA887D}" sibTransId="{7CA00ABF-FE92-3E4B-A7F4-0E8409C49908}"/>
    <dgm:cxn modelId="{386013E0-B0D7-8544-B15D-3E8209BA6305}" type="presOf" srcId="{6F3C0B64-7473-154F-B5D6-20F68DA6820E}" destId="{813BAC6D-AC51-D34C-A74A-847543C3848D}" srcOrd="0" destOrd="0" presId="urn:microsoft.com/office/officeart/2005/8/layout/default"/>
    <dgm:cxn modelId="{A4A526A4-6A24-2949-B6AE-3CF5A5436B8A}" type="presOf" srcId="{321B4094-30AA-894A-B4E8-A9A288D1599B}" destId="{60DE14C7-F20A-584B-A8BE-31843F1AC4E1}" srcOrd="0" destOrd="0" presId="urn:microsoft.com/office/officeart/2005/8/layout/default"/>
    <dgm:cxn modelId="{B0CC4958-CF98-144B-8D51-A52516E477EB}" type="presParOf" srcId="{BE35FEDA-010E-1649-BE38-44522AC34A6F}" destId="{5DC212BA-D466-D64E-AA43-4F0F55F3663E}" srcOrd="0" destOrd="0" presId="urn:microsoft.com/office/officeart/2005/8/layout/default"/>
    <dgm:cxn modelId="{F28D466F-606B-6243-AB48-8D3EF2CFCC1A}" type="presParOf" srcId="{BE35FEDA-010E-1649-BE38-44522AC34A6F}" destId="{774C4C2F-9DD2-4840-B49D-4068D95F84BE}" srcOrd="1" destOrd="0" presId="urn:microsoft.com/office/officeart/2005/8/layout/default"/>
    <dgm:cxn modelId="{6A1AB51A-8EA0-5A4E-A49B-44C7019F442A}" type="presParOf" srcId="{BE35FEDA-010E-1649-BE38-44522AC34A6F}" destId="{072E60B2-ED78-1942-8117-6518A43DE95A}" srcOrd="2" destOrd="0" presId="urn:microsoft.com/office/officeart/2005/8/layout/default"/>
    <dgm:cxn modelId="{E37954EA-12C2-F04D-99E0-7D2C6B6E0B31}" type="presParOf" srcId="{BE35FEDA-010E-1649-BE38-44522AC34A6F}" destId="{195BF621-3748-A24C-83DF-E6F7604A601C}" srcOrd="3" destOrd="0" presId="urn:microsoft.com/office/officeart/2005/8/layout/default"/>
    <dgm:cxn modelId="{8E86344A-DFDD-6F42-90F3-70EE9A5B4ECB}" type="presParOf" srcId="{BE35FEDA-010E-1649-BE38-44522AC34A6F}" destId="{60DE14C7-F20A-584B-A8BE-31843F1AC4E1}" srcOrd="4" destOrd="0" presId="urn:microsoft.com/office/officeart/2005/8/layout/default"/>
    <dgm:cxn modelId="{4B417452-5775-B04B-A729-D9B4A56ED419}" type="presParOf" srcId="{BE35FEDA-010E-1649-BE38-44522AC34A6F}" destId="{4917ADDD-9B6F-6847-B4E1-84B005F64EBE}" srcOrd="5" destOrd="0" presId="urn:microsoft.com/office/officeart/2005/8/layout/default"/>
    <dgm:cxn modelId="{A45BD905-79AC-9B4A-B633-827CC88AB9ED}" type="presParOf" srcId="{BE35FEDA-010E-1649-BE38-44522AC34A6F}" destId="{813BAC6D-AC51-D34C-A74A-847543C3848D}" srcOrd="6" destOrd="0" presId="urn:microsoft.com/office/officeart/2005/8/layout/default"/>
    <dgm:cxn modelId="{B28390E1-BAF4-A448-AFBF-2D637DFE57A6}" type="presParOf" srcId="{BE35FEDA-010E-1649-BE38-44522AC34A6F}" destId="{336B848E-5C22-4145-9118-EC43981B4242}" srcOrd="7" destOrd="0" presId="urn:microsoft.com/office/officeart/2005/8/layout/default"/>
    <dgm:cxn modelId="{94FC1E0C-6EA8-2743-90D5-53D8A482911C}" type="presParOf" srcId="{BE35FEDA-010E-1649-BE38-44522AC34A6F}" destId="{4095E9ED-79C3-BB4E-BBCC-98777D6FC264}" srcOrd="8" destOrd="0" presId="urn:microsoft.com/office/officeart/2005/8/layout/default"/>
    <dgm:cxn modelId="{DE0BC679-3749-D540-B0C5-4CC6DEC6EFF5}" type="presParOf" srcId="{BE35FEDA-010E-1649-BE38-44522AC34A6F}" destId="{9CF0566B-9C3D-1347-B641-0668849F7A43}" srcOrd="9" destOrd="0" presId="urn:microsoft.com/office/officeart/2005/8/layout/default"/>
    <dgm:cxn modelId="{FC2E4351-4EDC-5A4C-B664-CBF3312BCF1F}" type="presParOf" srcId="{BE35FEDA-010E-1649-BE38-44522AC34A6F}" destId="{49DEA161-F843-0042-AA03-663111447EBB}"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9D23730-4230-A048-BDA9-2323361786D2}" type="doc">
      <dgm:prSet loTypeId="urn:microsoft.com/office/officeart/2008/layout/VerticalCurvedList" loCatId="" qsTypeId="urn:microsoft.com/office/officeart/2005/8/quickstyle/simple4" qsCatId="simple" csTypeId="urn:microsoft.com/office/officeart/2005/8/colors/accent0_1" csCatId="mainScheme" phldr="1"/>
      <dgm:spPr/>
      <dgm:t>
        <a:bodyPr/>
        <a:lstStyle/>
        <a:p>
          <a:endParaRPr lang="en-US"/>
        </a:p>
      </dgm:t>
    </dgm:pt>
    <dgm:pt modelId="{B30F08A3-0365-2D41-8C97-AB434378F9B3}">
      <dgm:prSet phldrT="[Text]" custT="1"/>
      <dgm:spPr>
        <a:solidFill>
          <a:srgbClr val="0B3C5C"/>
        </a:solidFill>
      </dgm:spPr>
      <dgm:t>
        <a:bodyPr/>
        <a:lstStyle/>
        <a:p>
          <a:r>
            <a:rPr lang="en-US" sz="2400" dirty="0">
              <a:solidFill>
                <a:schemeClr val="bg1"/>
              </a:solidFill>
            </a:rPr>
            <a:t>Age – younger more likely</a:t>
          </a:r>
        </a:p>
      </dgm:t>
    </dgm:pt>
    <dgm:pt modelId="{0FE34E9C-1EBD-3945-8924-535E3FE14047}" type="parTrans" cxnId="{2BA6125C-0001-494C-8043-15802015D40D}">
      <dgm:prSet/>
      <dgm:spPr/>
      <dgm:t>
        <a:bodyPr/>
        <a:lstStyle/>
        <a:p>
          <a:endParaRPr lang="en-US"/>
        </a:p>
      </dgm:t>
    </dgm:pt>
    <dgm:pt modelId="{5C1076BE-2221-F947-B099-2A3FD9BAA2E9}" type="sibTrans" cxnId="{2BA6125C-0001-494C-8043-15802015D40D}">
      <dgm:prSet/>
      <dgm:spPr/>
      <dgm:t>
        <a:bodyPr/>
        <a:lstStyle/>
        <a:p>
          <a:endParaRPr lang="en-US"/>
        </a:p>
      </dgm:t>
    </dgm:pt>
    <dgm:pt modelId="{E6EA80F4-E252-D945-8E0D-9E614E8444E6}">
      <dgm:prSet phldrT="[Text]" custT="1"/>
      <dgm:spPr>
        <a:solidFill>
          <a:srgbClr val="0B3C5C"/>
        </a:solidFill>
      </dgm:spPr>
      <dgm:t>
        <a:bodyPr/>
        <a:lstStyle/>
        <a:p>
          <a:r>
            <a:rPr lang="en-US" sz="2400" dirty="0">
              <a:solidFill>
                <a:schemeClr val="bg1"/>
              </a:solidFill>
            </a:rPr>
            <a:t>Gender – females less likely</a:t>
          </a:r>
        </a:p>
      </dgm:t>
    </dgm:pt>
    <dgm:pt modelId="{1F17F582-4D9A-7946-B1DC-08E3E7D0CB93}" type="parTrans" cxnId="{F39170C0-1D8D-7F40-A3D2-3D517A386618}">
      <dgm:prSet/>
      <dgm:spPr/>
      <dgm:t>
        <a:bodyPr/>
        <a:lstStyle/>
        <a:p>
          <a:endParaRPr lang="en-US"/>
        </a:p>
      </dgm:t>
    </dgm:pt>
    <dgm:pt modelId="{B621F710-5E1B-6F4D-B3A9-9973BDD9EF81}" type="sibTrans" cxnId="{F39170C0-1D8D-7F40-A3D2-3D517A386618}">
      <dgm:prSet/>
      <dgm:spPr/>
      <dgm:t>
        <a:bodyPr/>
        <a:lstStyle/>
        <a:p>
          <a:endParaRPr lang="en-US"/>
        </a:p>
      </dgm:t>
    </dgm:pt>
    <dgm:pt modelId="{4EB1275A-5C8E-3F46-924D-AA6C81DDCB88}">
      <dgm:prSet phldrT="[Text]" custT="1"/>
      <dgm:spPr>
        <a:solidFill>
          <a:srgbClr val="0B3C5C"/>
        </a:solidFill>
      </dgm:spPr>
      <dgm:t>
        <a:bodyPr anchor="ctr"/>
        <a:lstStyle/>
        <a:p>
          <a:pPr>
            <a:spcAft>
              <a:spcPts val="0"/>
            </a:spcAft>
          </a:pPr>
          <a:r>
            <a:rPr lang="en-US" sz="2400" dirty="0">
              <a:solidFill>
                <a:schemeClr val="bg1"/>
              </a:solidFill>
            </a:rPr>
            <a:t>Computer self efficacy – “small but significant effect”</a:t>
          </a:r>
        </a:p>
      </dgm:t>
    </dgm:pt>
    <dgm:pt modelId="{E464F9CE-946C-E743-A657-69ACC8E0358C}" type="parTrans" cxnId="{A1BBC4F3-8A0B-5C4E-AACC-311DA59EB317}">
      <dgm:prSet/>
      <dgm:spPr/>
      <dgm:t>
        <a:bodyPr/>
        <a:lstStyle/>
        <a:p>
          <a:endParaRPr lang="en-US"/>
        </a:p>
      </dgm:t>
    </dgm:pt>
    <dgm:pt modelId="{36F5B47A-920B-3148-8E51-09FE19BCFC8A}" type="sibTrans" cxnId="{A1BBC4F3-8A0B-5C4E-AACC-311DA59EB317}">
      <dgm:prSet/>
      <dgm:spPr/>
      <dgm:t>
        <a:bodyPr/>
        <a:lstStyle/>
        <a:p>
          <a:endParaRPr lang="en-US"/>
        </a:p>
      </dgm:t>
    </dgm:pt>
    <dgm:pt modelId="{76F074B9-7404-A74F-B20C-DA0FA5F05883}">
      <dgm:prSet phldrT="[Text]"/>
      <dgm:spPr>
        <a:solidFill>
          <a:srgbClr val="0B3C5C"/>
        </a:solidFill>
      </dgm:spPr>
      <dgm:t>
        <a:bodyPr anchor="ctr"/>
        <a:lstStyle/>
        <a:p>
          <a:pPr>
            <a:spcAft>
              <a:spcPts val="0"/>
            </a:spcAft>
          </a:pPr>
          <a:r>
            <a:rPr lang="en-US" sz="1600" dirty="0">
              <a:solidFill>
                <a:schemeClr val="bg1"/>
              </a:solidFill>
            </a:rPr>
            <a:t>Different from computer skills, refers to belief in ability to use computers</a:t>
          </a:r>
        </a:p>
      </dgm:t>
    </dgm:pt>
    <dgm:pt modelId="{99722935-A859-D141-8981-8072F739134C}" type="parTrans" cxnId="{EEA8E826-8CF0-4E4B-9440-721D9C299964}">
      <dgm:prSet/>
      <dgm:spPr/>
      <dgm:t>
        <a:bodyPr/>
        <a:lstStyle/>
        <a:p>
          <a:endParaRPr lang="en-US"/>
        </a:p>
      </dgm:t>
    </dgm:pt>
    <dgm:pt modelId="{3CA86E65-CD11-1240-A01A-CDC59DEDDBC8}" type="sibTrans" cxnId="{EEA8E826-8CF0-4E4B-9440-721D9C299964}">
      <dgm:prSet/>
      <dgm:spPr/>
      <dgm:t>
        <a:bodyPr/>
        <a:lstStyle/>
        <a:p>
          <a:endParaRPr lang="en-US"/>
        </a:p>
      </dgm:t>
    </dgm:pt>
    <dgm:pt modelId="{69B2B1F0-0DB0-B04E-8FCE-0B6FB73F5854}" type="pres">
      <dgm:prSet presAssocID="{99D23730-4230-A048-BDA9-2323361786D2}" presName="Name0" presStyleCnt="0">
        <dgm:presLayoutVars>
          <dgm:chMax val="7"/>
          <dgm:chPref val="7"/>
          <dgm:dir/>
        </dgm:presLayoutVars>
      </dgm:prSet>
      <dgm:spPr/>
      <dgm:t>
        <a:bodyPr/>
        <a:lstStyle/>
        <a:p>
          <a:endParaRPr lang="en-US"/>
        </a:p>
      </dgm:t>
    </dgm:pt>
    <dgm:pt modelId="{401AC2AA-8E11-954D-B1DC-F48B0B260466}" type="pres">
      <dgm:prSet presAssocID="{99D23730-4230-A048-BDA9-2323361786D2}" presName="Name1" presStyleCnt="0"/>
      <dgm:spPr/>
    </dgm:pt>
    <dgm:pt modelId="{1B27A31F-DBDA-6848-99A4-86DE5630D39A}" type="pres">
      <dgm:prSet presAssocID="{99D23730-4230-A048-BDA9-2323361786D2}" presName="cycle" presStyleCnt="0"/>
      <dgm:spPr/>
    </dgm:pt>
    <dgm:pt modelId="{33A88D44-188F-B942-8732-7E0B7F3BAF56}" type="pres">
      <dgm:prSet presAssocID="{99D23730-4230-A048-BDA9-2323361786D2}" presName="srcNode" presStyleLbl="node1" presStyleIdx="0" presStyleCnt="3"/>
      <dgm:spPr/>
    </dgm:pt>
    <dgm:pt modelId="{F1678485-E9C0-344D-92D4-53F2571E41D4}" type="pres">
      <dgm:prSet presAssocID="{99D23730-4230-A048-BDA9-2323361786D2}" presName="conn" presStyleLbl="parChTrans1D2" presStyleIdx="0" presStyleCnt="1"/>
      <dgm:spPr/>
      <dgm:t>
        <a:bodyPr/>
        <a:lstStyle/>
        <a:p>
          <a:endParaRPr lang="en-US"/>
        </a:p>
      </dgm:t>
    </dgm:pt>
    <dgm:pt modelId="{237C5634-1DD3-4743-A101-2A12797B2EAF}" type="pres">
      <dgm:prSet presAssocID="{99D23730-4230-A048-BDA9-2323361786D2}" presName="extraNode" presStyleLbl="node1" presStyleIdx="0" presStyleCnt="3"/>
      <dgm:spPr/>
    </dgm:pt>
    <dgm:pt modelId="{DCF18762-C665-6547-B911-F818C2139C71}" type="pres">
      <dgm:prSet presAssocID="{99D23730-4230-A048-BDA9-2323361786D2}" presName="dstNode" presStyleLbl="node1" presStyleIdx="0" presStyleCnt="3"/>
      <dgm:spPr/>
    </dgm:pt>
    <dgm:pt modelId="{E3B023D1-9272-F547-ABDF-F140BDD93F1E}" type="pres">
      <dgm:prSet presAssocID="{B30F08A3-0365-2D41-8C97-AB434378F9B3}" presName="text_1" presStyleLbl="node1" presStyleIdx="0" presStyleCnt="3">
        <dgm:presLayoutVars>
          <dgm:bulletEnabled val="1"/>
        </dgm:presLayoutVars>
      </dgm:prSet>
      <dgm:spPr/>
      <dgm:t>
        <a:bodyPr/>
        <a:lstStyle/>
        <a:p>
          <a:endParaRPr lang="en-US"/>
        </a:p>
      </dgm:t>
    </dgm:pt>
    <dgm:pt modelId="{8955AC9F-10AD-EA42-A4DE-09A703A49ADA}" type="pres">
      <dgm:prSet presAssocID="{B30F08A3-0365-2D41-8C97-AB434378F9B3}" presName="accent_1" presStyleCnt="0"/>
      <dgm:spPr/>
    </dgm:pt>
    <dgm:pt modelId="{F65D3B5B-BAD7-E349-B41B-BD3A9129D9E1}" type="pres">
      <dgm:prSet presAssocID="{B30F08A3-0365-2D41-8C97-AB434378F9B3}" presName="accentRepeatNode" presStyleLbl="solidFgAcc1" presStyleIdx="0" presStyleCnt="3"/>
      <dgm:spPr/>
    </dgm:pt>
    <dgm:pt modelId="{E7C71307-05BB-9340-8914-997193BA7B2A}" type="pres">
      <dgm:prSet presAssocID="{E6EA80F4-E252-D945-8E0D-9E614E8444E6}" presName="text_2" presStyleLbl="node1" presStyleIdx="1" presStyleCnt="3">
        <dgm:presLayoutVars>
          <dgm:bulletEnabled val="1"/>
        </dgm:presLayoutVars>
      </dgm:prSet>
      <dgm:spPr/>
      <dgm:t>
        <a:bodyPr/>
        <a:lstStyle/>
        <a:p>
          <a:endParaRPr lang="en-US"/>
        </a:p>
      </dgm:t>
    </dgm:pt>
    <dgm:pt modelId="{657A02CC-5DDD-0147-B1D2-84A6F3A36801}" type="pres">
      <dgm:prSet presAssocID="{E6EA80F4-E252-D945-8E0D-9E614E8444E6}" presName="accent_2" presStyleCnt="0"/>
      <dgm:spPr/>
    </dgm:pt>
    <dgm:pt modelId="{A5C28AF4-4596-C44E-A3DE-F1FB401DD968}" type="pres">
      <dgm:prSet presAssocID="{E6EA80F4-E252-D945-8E0D-9E614E8444E6}" presName="accentRepeatNode" presStyleLbl="solidFgAcc1" presStyleIdx="1" presStyleCnt="3"/>
      <dgm:spPr/>
    </dgm:pt>
    <dgm:pt modelId="{7CE0E7FB-0309-A048-8BEB-AFF733623236}" type="pres">
      <dgm:prSet presAssocID="{4EB1275A-5C8E-3F46-924D-AA6C81DDCB88}" presName="text_3" presStyleLbl="node1" presStyleIdx="2" presStyleCnt="3">
        <dgm:presLayoutVars>
          <dgm:bulletEnabled val="1"/>
        </dgm:presLayoutVars>
      </dgm:prSet>
      <dgm:spPr/>
      <dgm:t>
        <a:bodyPr/>
        <a:lstStyle/>
        <a:p>
          <a:endParaRPr lang="en-US"/>
        </a:p>
      </dgm:t>
    </dgm:pt>
    <dgm:pt modelId="{7BC4A969-ACD1-6A44-BD52-48E6E714BC60}" type="pres">
      <dgm:prSet presAssocID="{4EB1275A-5C8E-3F46-924D-AA6C81DDCB88}" presName="accent_3" presStyleCnt="0"/>
      <dgm:spPr/>
    </dgm:pt>
    <dgm:pt modelId="{EF2FD931-BA43-BE45-8194-6DE3823CA719}" type="pres">
      <dgm:prSet presAssocID="{4EB1275A-5C8E-3F46-924D-AA6C81DDCB88}" presName="accentRepeatNode" presStyleLbl="solidFgAcc1" presStyleIdx="2" presStyleCnt="3"/>
      <dgm:spPr/>
    </dgm:pt>
  </dgm:ptLst>
  <dgm:cxnLst>
    <dgm:cxn modelId="{896ACA77-4F5A-BB49-BA0A-BF4D948EC8DD}" type="presOf" srcId="{B30F08A3-0365-2D41-8C97-AB434378F9B3}" destId="{E3B023D1-9272-F547-ABDF-F140BDD93F1E}" srcOrd="0" destOrd="0" presId="urn:microsoft.com/office/officeart/2008/layout/VerticalCurvedList"/>
    <dgm:cxn modelId="{EBE4F673-152A-0549-9EB7-4D493AB71593}" type="presOf" srcId="{76F074B9-7404-A74F-B20C-DA0FA5F05883}" destId="{7CE0E7FB-0309-A048-8BEB-AFF733623236}" srcOrd="0" destOrd="1" presId="urn:microsoft.com/office/officeart/2008/layout/VerticalCurvedList"/>
    <dgm:cxn modelId="{EEA8E826-8CF0-4E4B-9440-721D9C299964}" srcId="{4EB1275A-5C8E-3F46-924D-AA6C81DDCB88}" destId="{76F074B9-7404-A74F-B20C-DA0FA5F05883}" srcOrd="0" destOrd="0" parTransId="{99722935-A859-D141-8981-8072F739134C}" sibTransId="{3CA86E65-CD11-1240-A01A-CDC59DEDDBC8}"/>
    <dgm:cxn modelId="{D320374E-AE01-754C-AE69-63848C65047D}" type="presOf" srcId="{4EB1275A-5C8E-3F46-924D-AA6C81DDCB88}" destId="{7CE0E7FB-0309-A048-8BEB-AFF733623236}" srcOrd="0" destOrd="0" presId="urn:microsoft.com/office/officeart/2008/layout/VerticalCurvedList"/>
    <dgm:cxn modelId="{16ADF7C8-27BD-854E-B11B-1FB6D332381A}" type="presOf" srcId="{E6EA80F4-E252-D945-8E0D-9E614E8444E6}" destId="{E7C71307-05BB-9340-8914-997193BA7B2A}" srcOrd="0" destOrd="0" presId="urn:microsoft.com/office/officeart/2008/layout/VerticalCurvedList"/>
    <dgm:cxn modelId="{2BA6125C-0001-494C-8043-15802015D40D}" srcId="{99D23730-4230-A048-BDA9-2323361786D2}" destId="{B30F08A3-0365-2D41-8C97-AB434378F9B3}" srcOrd="0" destOrd="0" parTransId="{0FE34E9C-1EBD-3945-8924-535E3FE14047}" sibTransId="{5C1076BE-2221-F947-B099-2A3FD9BAA2E9}"/>
    <dgm:cxn modelId="{B77F71FA-8350-404A-B373-DD5CE7C1313F}" type="presOf" srcId="{5C1076BE-2221-F947-B099-2A3FD9BAA2E9}" destId="{F1678485-E9C0-344D-92D4-53F2571E41D4}" srcOrd="0" destOrd="0" presId="urn:microsoft.com/office/officeart/2008/layout/VerticalCurvedList"/>
    <dgm:cxn modelId="{769EFAD5-AD23-7F4A-8D2A-58B920882A4E}" type="presOf" srcId="{99D23730-4230-A048-BDA9-2323361786D2}" destId="{69B2B1F0-0DB0-B04E-8FCE-0B6FB73F5854}" srcOrd="0" destOrd="0" presId="urn:microsoft.com/office/officeart/2008/layout/VerticalCurvedList"/>
    <dgm:cxn modelId="{A1BBC4F3-8A0B-5C4E-AACC-311DA59EB317}" srcId="{99D23730-4230-A048-BDA9-2323361786D2}" destId="{4EB1275A-5C8E-3F46-924D-AA6C81DDCB88}" srcOrd="2" destOrd="0" parTransId="{E464F9CE-946C-E743-A657-69ACC8E0358C}" sibTransId="{36F5B47A-920B-3148-8E51-09FE19BCFC8A}"/>
    <dgm:cxn modelId="{F39170C0-1D8D-7F40-A3D2-3D517A386618}" srcId="{99D23730-4230-A048-BDA9-2323361786D2}" destId="{E6EA80F4-E252-D945-8E0D-9E614E8444E6}" srcOrd="1" destOrd="0" parTransId="{1F17F582-4D9A-7946-B1DC-08E3E7D0CB93}" sibTransId="{B621F710-5E1B-6F4D-B3A9-9973BDD9EF81}"/>
    <dgm:cxn modelId="{C7DAB741-F13A-F74F-AF2B-5B2B68C74B74}" type="presParOf" srcId="{69B2B1F0-0DB0-B04E-8FCE-0B6FB73F5854}" destId="{401AC2AA-8E11-954D-B1DC-F48B0B260466}" srcOrd="0" destOrd="0" presId="urn:microsoft.com/office/officeart/2008/layout/VerticalCurvedList"/>
    <dgm:cxn modelId="{3AA16DFE-E451-FD4C-A1C3-3BB13D0636C6}" type="presParOf" srcId="{401AC2AA-8E11-954D-B1DC-F48B0B260466}" destId="{1B27A31F-DBDA-6848-99A4-86DE5630D39A}" srcOrd="0" destOrd="0" presId="urn:microsoft.com/office/officeart/2008/layout/VerticalCurvedList"/>
    <dgm:cxn modelId="{F348F08E-9333-6A48-8C61-F873400530F0}" type="presParOf" srcId="{1B27A31F-DBDA-6848-99A4-86DE5630D39A}" destId="{33A88D44-188F-B942-8732-7E0B7F3BAF56}" srcOrd="0" destOrd="0" presId="urn:microsoft.com/office/officeart/2008/layout/VerticalCurvedList"/>
    <dgm:cxn modelId="{2BB59BBF-5B3A-2E4C-846A-B4224E6B405D}" type="presParOf" srcId="{1B27A31F-DBDA-6848-99A4-86DE5630D39A}" destId="{F1678485-E9C0-344D-92D4-53F2571E41D4}" srcOrd="1" destOrd="0" presId="urn:microsoft.com/office/officeart/2008/layout/VerticalCurvedList"/>
    <dgm:cxn modelId="{234218DD-0F84-3842-AEE9-50B7602068D5}" type="presParOf" srcId="{1B27A31F-DBDA-6848-99A4-86DE5630D39A}" destId="{237C5634-1DD3-4743-A101-2A12797B2EAF}" srcOrd="2" destOrd="0" presId="urn:microsoft.com/office/officeart/2008/layout/VerticalCurvedList"/>
    <dgm:cxn modelId="{24620E39-7743-A64E-AFC5-DDD68B7C7E82}" type="presParOf" srcId="{1B27A31F-DBDA-6848-99A4-86DE5630D39A}" destId="{DCF18762-C665-6547-B911-F818C2139C71}" srcOrd="3" destOrd="0" presId="urn:microsoft.com/office/officeart/2008/layout/VerticalCurvedList"/>
    <dgm:cxn modelId="{E95621F5-2647-C949-9498-F62E7F2B21F2}" type="presParOf" srcId="{401AC2AA-8E11-954D-B1DC-F48B0B260466}" destId="{E3B023D1-9272-F547-ABDF-F140BDD93F1E}" srcOrd="1" destOrd="0" presId="urn:microsoft.com/office/officeart/2008/layout/VerticalCurvedList"/>
    <dgm:cxn modelId="{A4861C29-6E96-4C45-AE6D-4D456E557FDD}" type="presParOf" srcId="{401AC2AA-8E11-954D-B1DC-F48B0B260466}" destId="{8955AC9F-10AD-EA42-A4DE-09A703A49ADA}" srcOrd="2" destOrd="0" presId="urn:microsoft.com/office/officeart/2008/layout/VerticalCurvedList"/>
    <dgm:cxn modelId="{57BE35F5-F494-7E40-A01A-54D6E74FF62F}" type="presParOf" srcId="{8955AC9F-10AD-EA42-A4DE-09A703A49ADA}" destId="{F65D3B5B-BAD7-E349-B41B-BD3A9129D9E1}" srcOrd="0" destOrd="0" presId="urn:microsoft.com/office/officeart/2008/layout/VerticalCurvedList"/>
    <dgm:cxn modelId="{0F0FE004-30EA-FF41-A86F-E2E5DA8E8203}" type="presParOf" srcId="{401AC2AA-8E11-954D-B1DC-F48B0B260466}" destId="{E7C71307-05BB-9340-8914-997193BA7B2A}" srcOrd="3" destOrd="0" presId="urn:microsoft.com/office/officeart/2008/layout/VerticalCurvedList"/>
    <dgm:cxn modelId="{1C4BC235-D141-0E48-8329-3CAAD06BDE98}" type="presParOf" srcId="{401AC2AA-8E11-954D-B1DC-F48B0B260466}" destId="{657A02CC-5DDD-0147-B1D2-84A6F3A36801}" srcOrd="4" destOrd="0" presId="urn:microsoft.com/office/officeart/2008/layout/VerticalCurvedList"/>
    <dgm:cxn modelId="{48FC94BB-DA46-3149-8049-EEC59AE59CC0}" type="presParOf" srcId="{657A02CC-5DDD-0147-B1D2-84A6F3A36801}" destId="{A5C28AF4-4596-C44E-A3DE-F1FB401DD968}" srcOrd="0" destOrd="0" presId="urn:microsoft.com/office/officeart/2008/layout/VerticalCurvedList"/>
    <dgm:cxn modelId="{004AD28F-8724-FB40-8DFA-834C220B712D}" type="presParOf" srcId="{401AC2AA-8E11-954D-B1DC-F48B0B260466}" destId="{7CE0E7FB-0309-A048-8BEB-AFF733623236}" srcOrd="5" destOrd="0" presId="urn:microsoft.com/office/officeart/2008/layout/VerticalCurvedList"/>
    <dgm:cxn modelId="{84C84880-2C2B-4643-8610-C7FA532EAACB}" type="presParOf" srcId="{401AC2AA-8E11-954D-B1DC-F48B0B260466}" destId="{7BC4A969-ACD1-6A44-BD52-48E6E714BC60}" srcOrd="6" destOrd="0" presId="urn:microsoft.com/office/officeart/2008/layout/VerticalCurvedList"/>
    <dgm:cxn modelId="{0D7C3E76-1F48-DE42-8FF1-6A6931FBEE0F}" type="presParOf" srcId="{7BC4A969-ACD1-6A44-BD52-48E6E714BC60}" destId="{EF2FD931-BA43-BE45-8194-6DE3823CA719}"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9D23730-4230-A048-BDA9-2323361786D2}" type="doc">
      <dgm:prSet loTypeId="urn:microsoft.com/office/officeart/2008/layout/VerticalCurvedList" loCatId="" qsTypeId="urn:microsoft.com/office/officeart/2005/8/quickstyle/simple3" qsCatId="simple" csTypeId="urn:microsoft.com/office/officeart/2005/8/colors/accent3_4" csCatId="accent3" phldr="1"/>
      <dgm:spPr/>
      <dgm:t>
        <a:bodyPr/>
        <a:lstStyle/>
        <a:p>
          <a:endParaRPr lang="en-US"/>
        </a:p>
      </dgm:t>
    </dgm:pt>
    <dgm:pt modelId="{C32EA986-A533-5B4B-8918-601CA80D7234}">
      <dgm:prSet/>
      <dgm:spPr>
        <a:noFill/>
        <a:ln>
          <a:noFill/>
        </a:ln>
      </dgm:spPr>
      <dgm:t>
        <a:bodyPr/>
        <a:lstStyle/>
        <a:p>
          <a:r>
            <a:rPr lang="en-US" dirty="0"/>
            <a:t>Verbal aggression </a:t>
          </a:r>
        </a:p>
      </dgm:t>
    </dgm:pt>
    <dgm:pt modelId="{BCD635A4-359C-A04B-9944-7BF991C80E89}" type="parTrans" cxnId="{49F5B1B1-EA55-B34E-85C0-A260162C670C}">
      <dgm:prSet/>
      <dgm:spPr/>
      <dgm:t>
        <a:bodyPr/>
        <a:lstStyle/>
        <a:p>
          <a:endParaRPr lang="en-US"/>
        </a:p>
      </dgm:t>
    </dgm:pt>
    <dgm:pt modelId="{4FCA8D9F-A835-104D-9229-A157DD0EC58A}" type="sibTrans" cxnId="{49F5B1B1-EA55-B34E-85C0-A260162C670C}">
      <dgm:prSet/>
      <dgm:spPr/>
      <dgm:t>
        <a:bodyPr/>
        <a:lstStyle/>
        <a:p>
          <a:endParaRPr lang="en-US"/>
        </a:p>
      </dgm:t>
    </dgm:pt>
    <dgm:pt modelId="{961F383A-5D43-A34E-8183-59C43E04F354}">
      <dgm:prSet/>
      <dgm:spPr>
        <a:noFill/>
        <a:ln>
          <a:noFill/>
        </a:ln>
      </dgm:spPr>
      <dgm:t>
        <a:bodyPr/>
        <a:lstStyle/>
        <a:p>
          <a:r>
            <a:rPr lang="en-US"/>
            <a:t>Relational aggression (spreading rumors)</a:t>
          </a:r>
          <a:endParaRPr lang="en-US" dirty="0"/>
        </a:p>
      </dgm:t>
    </dgm:pt>
    <dgm:pt modelId="{4B634994-2725-8B44-8DCA-B9D965D46172}" type="parTrans" cxnId="{0F269AC6-D9BC-1B44-88D4-7DF6A27FD067}">
      <dgm:prSet/>
      <dgm:spPr/>
      <dgm:t>
        <a:bodyPr/>
        <a:lstStyle/>
        <a:p>
          <a:endParaRPr lang="en-US"/>
        </a:p>
      </dgm:t>
    </dgm:pt>
    <dgm:pt modelId="{E54C993D-5C97-3E4B-BEB4-815D087C93E9}" type="sibTrans" cxnId="{0F269AC6-D9BC-1B44-88D4-7DF6A27FD067}">
      <dgm:prSet/>
      <dgm:spPr/>
      <dgm:t>
        <a:bodyPr/>
        <a:lstStyle/>
        <a:p>
          <a:endParaRPr lang="en-US"/>
        </a:p>
      </dgm:t>
    </dgm:pt>
    <dgm:pt modelId="{5FB22DCD-BF70-DB45-9566-25E908D78EC8}">
      <dgm:prSet/>
      <dgm:spPr>
        <a:noFill/>
        <a:ln>
          <a:noFill/>
        </a:ln>
      </dgm:spPr>
      <dgm:t>
        <a:bodyPr/>
        <a:lstStyle/>
        <a:p>
          <a:r>
            <a:rPr lang="en-US" dirty="0"/>
            <a:t>Sexting</a:t>
          </a:r>
        </a:p>
      </dgm:t>
    </dgm:pt>
    <dgm:pt modelId="{FA69CBD6-A381-0F44-BA1A-1E4E817094E2}" type="parTrans" cxnId="{9E02AA5A-37FA-914F-B1A2-041280C0E2B1}">
      <dgm:prSet/>
      <dgm:spPr/>
      <dgm:t>
        <a:bodyPr/>
        <a:lstStyle/>
        <a:p>
          <a:endParaRPr lang="en-US"/>
        </a:p>
      </dgm:t>
    </dgm:pt>
    <dgm:pt modelId="{E0C487ED-F765-AE4B-8CBB-DAFF5284290D}" type="sibTrans" cxnId="{9E02AA5A-37FA-914F-B1A2-041280C0E2B1}">
      <dgm:prSet/>
      <dgm:spPr/>
      <dgm:t>
        <a:bodyPr/>
        <a:lstStyle/>
        <a:p>
          <a:endParaRPr lang="en-US"/>
        </a:p>
      </dgm:t>
    </dgm:pt>
    <dgm:pt modelId="{C6880A57-1994-0C43-9A55-A27E95B5BF83}">
      <dgm:prSet/>
      <dgm:spPr>
        <a:noFill/>
        <a:ln>
          <a:noFill/>
        </a:ln>
      </dgm:spPr>
      <dgm:t>
        <a:bodyPr/>
        <a:lstStyle/>
        <a:p>
          <a:r>
            <a:rPr lang="en-US"/>
            <a:t>Flaming</a:t>
          </a:r>
          <a:endParaRPr lang="en-US" dirty="0"/>
        </a:p>
      </dgm:t>
    </dgm:pt>
    <dgm:pt modelId="{E463FF4A-5323-DC45-9290-49281E3D2E4E}" type="parTrans" cxnId="{B8FB8DA3-3C6A-2F43-AFE0-A702F3D66CF6}">
      <dgm:prSet/>
      <dgm:spPr/>
      <dgm:t>
        <a:bodyPr/>
        <a:lstStyle/>
        <a:p>
          <a:endParaRPr lang="en-US"/>
        </a:p>
      </dgm:t>
    </dgm:pt>
    <dgm:pt modelId="{587AED86-8E2D-3A4E-970A-1555666B6617}" type="sibTrans" cxnId="{B8FB8DA3-3C6A-2F43-AFE0-A702F3D66CF6}">
      <dgm:prSet/>
      <dgm:spPr/>
      <dgm:t>
        <a:bodyPr/>
        <a:lstStyle/>
        <a:p>
          <a:endParaRPr lang="en-US"/>
        </a:p>
      </dgm:t>
    </dgm:pt>
    <dgm:pt modelId="{C8A58457-858D-6D4F-A88A-CA5002041F2C}">
      <dgm:prSet/>
      <dgm:spPr>
        <a:noFill/>
        <a:ln>
          <a:noFill/>
        </a:ln>
      </dgm:spPr>
      <dgm:t>
        <a:bodyPr/>
        <a:lstStyle/>
        <a:p>
          <a:r>
            <a:rPr lang="en-US"/>
            <a:t>Outing</a:t>
          </a:r>
          <a:endParaRPr lang="en-US" dirty="0"/>
        </a:p>
      </dgm:t>
    </dgm:pt>
    <dgm:pt modelId="{0D7326C7-172E-EA4C-84F1-B5331FD5B2E3}" type="parTrans" cxnId="{A8672FF0-5FF1-5248-9E5F-1A6A73B805A6}">
      <dgm:prSet/>
      <dgm:spPr/>
      <dgm:t>
        <a:bodyPr/>
        <a:lstStyle/>
        <a:p>
          <a:endParaRPr lang="en-US"/>
        </a:p>
      </dgm:t>
    </dgm:pt>
    <dgm:pt modelId="{7F80D0C3-8199-E34D-8696-F2820DEF9801}" type="sibTrans" cxnId="{A8672FF0-5FF1-5248-9E5F-1A6A73B805A6}">
      <dgm:prSet/>
      <dgm:spPr/>
      <dgm:t>
        <a:bodyPr/>
        <a:lstStyle/>
        <a:p>
          <a:endParaRPr lang="en-US"/>
        </a:p>
      </dgm:t>
    </dgm:pt>
    <dgm:pt modelId="{6BE39ADC-B4C5-C04E-BAAA-8033A540A57B}">
      <dgm:prSet/>
      <dgm:spPr>
        <a:noFill/>
        <a:ln>
          <a:noFill/>
        </a:ln>
      </dgm:spPr>
      <dgm:t>
        <a:bodyPr/>
        <a:lstStyle/>
        <a:p>
          <a:r>
            <a:rPr lang="en-US"/>
            <a:t>Masquerading</a:t>
          </a:r>
          <a:endParaRPr lang="en-US" dirty="0"/>
        </a:p>
      </dgm:t>
    </dgm:pt>
    <dgm:pt modelId="{B487AA2C-1588-CE46-8704-6C98172DABA0}" type="parTrans" cxnId="{55F222F0-B03B-584A-9830-93C1FC5AB2F4}">
      <dgm:prSet/>
      <dgm:spPr/>
      <dgm:t>
        <a:bodyPr/>
        <a:lstStyle/>
        <a:p>
          <a:endParaRPr lang="en-US"/>
        </a:p>
      </dgm:t>
    </dgm:pt>
    <dgm:pt modelId="{CA99A270-F8E5-BB46-81E4-86141EE0B23F}" type="sibTrans" cxnId="{55F222F0-B03B-584A-9830-93C1FC5AB2F4}">
      <dgm:prSet/>
      <dgm:spPr/>
      <dgm:t>
        <a:bodyPr/>
        <a:lstStyle/>
        <a:p>
          <a:endParaRPr lang="en-US"/>
        </a:p>
      </dgm:t>
    </dgm:pt>
    <dgm:pt modelId="{76E0BE87-E025-F848-B931-3BA5FBEF091F}">
      <dgm:prSet/>
      <dgm:spPr>
        <a:noFill/>
        <a:ln>
          <a:noFill/>
        </a:ln>
      </dgm:spPr>
      <dgm:t>
        <a:bodyPr/>
        <a:lstStyle/>
        <a:p>
          <a:r>
            <a:rPr lang="en-US"/>
            <a:t>Exclusion </a:t>
          </a:r>
          <a:endParaRPr lang="en-US" dirty="0"/>
        </a:p>
      </dgm:t>
    </dgm:pt>
    <dgm:pt modelId="{FC097EDB-B452-3549-BABF-8956AE88A759}" type="parTrans" cxnId="{0467A875-4F48-FC4E-B521-30A562C33D10}">
      <dgm:prSet/>
      <dgm:spPr/>
      <dgm:t>
        <a:bodyPr/>
        <a:lstStyle/>
        <a:p>
          <a:endParaRPr lang="en-US"/>
        </a:p>
      </dgm:t>
    </dgm:pt>
    <dgm:pt modelId="{96CE34A8-8B10-D841-8DAD-A7328B990C9E}" type="sibTrans" cxnId="{0467A875-4F48-FC4E-B521-30A562C33D10}">
      <dgm:prSet/>
      <dgm:spPr/>
      <dgm:t>
        <a:bodyPr/>
        <a:lstStyle/>
        <a:p>
          <a:endParaRPr lang="en-US"/>
        </a:p>
      </dgm:t>
    </dgm:pt>
    <dgm:pt modelId="{69B2B1F0-0DB0-B04E-8FCE-0B6FB73F5854}" type="pres">
      <dgm:prSet presAssocID="{99D23730-4230-A048-BDA9-2323361786D2}" presName="Name0" presStyleCnt="0">
        <dgm:presLayoutVars>
          <dgm:chMax val="7"/>
          <dgm:chPref val="7"/>
          <dgm:dir/>
        </dgm:presLayoutVars>
      </dgm:prSet>
      <dgm:spPr/>
      <dgm:t>
        <a:bodyPr/>
        <a:lstStyle/>
        <a:p>
          <a:endParaRPr lang="en-US"/>
        </a:p>
      </dgm:t>
    </dgm:pt>
    <dgm:pt modelId="{401AC2AA-8E11-954D-B1DC-F48B0B260466}" type="pres">
      <dgm:prSet presAssocID="{99D23730-4230-A048-BDA9-2323361786D2}" presName="Name1" presStyleCnt="0"/>
      <dgm:spPr/>
    </dgm:pt>
    <dgm:pt modelId="{1B27A31F-DBDA-6848-99A4-86DE5630D39A}" type="pres">
      <dgm:prSet presAssocID="{99D23730-4230-A048-BDA9-2323361786D2}" presName="cycle" presStyleCnt="0"/>
      <dgm:spPr/>
    </dgm:pt>
    <dgm:pt modelId="{33A88D44-188F-B942-8732-7E0B7F3BAF56}" type="pres">
      <dgm:prSet presAssocID="{99D23730-4230-A048-BDA9-2323361786D2}" presName="srcNode" presStyleLbl="node1" presStyleIdx="0" presStyleCnt="7"/>
      <dgm:spPr/>
    </dgm:pt>
    <dgm:pt modelId="{F1678485-E9C0-344D-92D4-53F2571E41D4}" type="pres">
      <dgm:prSet presAssocID="{99D23730-4230-A048-BDA9-2323361786D2}" presName="conn" presStyleLbl="parChTrans1D2" presStyleIdx="0" presStyleCnt="1"/>
      <dgm:spPr/>
      <dgm:t>
        <a:bodyPr/>
        <a:lstStyle/>
        <a:p>
          <a:endParaRPr lang="en-US"/>
        </a:p>
      </dgm:t>
    </dgm:pt>
    <dgm:pt modelId="{237C5634-1DD3-4743-A101-2A12797B2EAF}" type="pres">
      <dgm:prSet presAssocID="{99D23730-4230-A048-BDA9-2323361786D2}" presName="extraNode" presStyleLbl="node1" presStyleIdx="0" presStyleCnt="7"/>
      <dgm:spPr/>
    </dgm:pt>
    <dgm:pt modelId="{DCF18762-C665-6547-B911-F818C2139C71}" type="pres">
      <dgm:prSet presAssocID="{99D23730-4230-A048-BDA9-2323361786D2}" presName="dstNode" presStyleLbl="node1" presStyleIdx="0" presStyleCnt="7"/>
      <dgm:spPr/>
    </dgm:pt>
    <dgm:pt modelId="{939B9079-7286-0E4F-BE57-F99862EB469E}" type="pres">
      <dgm:prSet presAssocID="{C32EA986-A533-5B4B-8918-601CA80D7234}" presName="text_1" presStyleLbl="node1" presStyleIdx="0" presStyleCnt="7">
        <dgm:presLayoutVars>
          <dgm:bulletEnabled val="1"/>
        </dgm:presLayoutVars>
      </dgm:prSet>
      <dgm:spPr/>
      <dgm:t>
        <a:bodyPr/>
        <a:lstStyle/>
        <a:p>
          <a:endParaRPr lang="en-US"/>
        </a:p>
      </dgm:t>
    </dgm:pt>
    <dgm:pt modelId="{9DD25F47-FD8D-FA4B-BFC0-120ED7E11833}" type="pres">
      <dgm:prSet presAssocID="{C32EA986-A533-5B4B-8918-601CA80D7234}" presName="accent_1" presStyleCnt="0"/>
      <dgm:spPr/>
    </dgm:pt>
    <dgm:pt modelId="{13ADFF7D-9D43-3B46-B9B6-CADEAB1F1CE6}" type="pres">
      <dgm:prSet presAssocID="{C32EA986-A533-5B4B-8918-601CA80D7234}" presName="accentRepeatNode" presStyleLbl="solidFgAcc1" presStyleIdx="0" presStyleCnt="7"/>
      <dgm:spPr>
        <a:solidFill>
          <a:srgbClr val="0B3C5C"/>
        </a:solidFill>
        <a:ln>
          <a:noFill/>
        </a:ln>
      </dgm:spPr>
    </dgm:pt>
    <dgm:pt modelId="{528337D9-FF84-2C41-BDEE-2D622221C5E7}" type="pres">
      <dgm:prSet presAssocID="{961F383A-5D43-A34E-8183-59C43E04F354}" presName="text_2" presStyleLbl="node1" presStyleIdx="1" presStyleCnt="7">
        <dgm:presLayoutVars>
          <dgm:bulletEnabled val="1"/>
        </dgm:presLayoutVars>
      </dgm:prSet>
      <dgm:spPr/>
      <dgm:t>
        <a:bodyPr/>
        <a:lstStyle/>
        <a:p>
          <a:endParaRPr lang="en-US"/>
        </a:p>
      </dgm:t>
    </dgm:pt>
    <dgm:pt modelId="{A72660E1-4C1F-A442-9440-27F981C0F8DE}" type="pres">
      <dgm:prSet presAssocID="{961F383A-5D43-A34E-8183-59C43E04F354}" presName="accent_2" presStyleCnt="0"/>
      <dgm:spPr/>
    </dgm:pt>
    <dgm:pt modelId="{5714FBA1-3F6D-224F-8047-6FBA4486CF9E}" type="pres">
      <dgm:prSet presAssocID="{961F383A-5D43-A34E-8183-59C43E04F354}" presName="accentRepeatNode" presStyleLbl="solidFgAcc1" presStyleIdx="1" presStyleCnt="7"/>
      <dgm:spPr>
        <a:solidFill>
          <a:srgbClr val="0B3C5C"/>
        </a:solidFill>
        <a:ln>
          <a:noFill/>
        </a:ln>
      </dgm:spPr>
    </dgm:pt>
    <dgm:pt modelId="{8495E92E-2243-7A4D-8568-ABB1503207B9}" type="pres">
      <dgm:prSet presAssocID="{5FB22DCD-BF70-DB45-9566-25E908D78EC8}" presName="text_3" presStyleLbl="node1" presStyleIdx="2" presStyleCnt="7">
        <dgm:presLayoutVars>
          <dgm:bulletEnabled val="1"/>
        </dgm:presLayoutVars>
      </dgm:prSet>
      <dgm:spPr/>
      <dgm:t>
        <a:bodyPr/>
        <a:lstStyle/>
        <a:p>
          <a:endParaRPr lang="en-US"/>
        </a:p>
      </dgm:t>
    </dgm:pt>
    <dgm:pt modelId="{1F753F05-DD49-3349-AA5C-98A85E87C30C}" type="pres">
      <dgm:prSet presAssocID="{5FB22DCD-BF70-DB45-9566-25E908D78EC8}" presName="accent_3" presStyleCnt="0"/>
      <dgm:spPr/>
    </dgm:pt>
    <dgm:pt modelId="{6AF7B2C4-AF05-E247-8FFC-2A40B97FF698}" type="pres">
      <dgm:prSet presAssocID="{5FB22DCD-BF70-DB45-9566-25E908D78EC8}" presName="accentRepeatNode" presStyleLbl="solidFgAcc1" presStyleIdx="2" presStyleCnt="7"/>
      <dgm:spPr>
        <a:solidFill>
          <a:srgbClr val="0B3C5C"/>
        </a:solidFill>
        <a:ln>
          <a:noFill/>
        </a:ln>
      </dgm:spPr>
    </dgm:pt>
    <dgm:pt modelId="{1D69AE63-9110-1F40-8C4C-48C48241ABB4}" type="pres">
      <dgm:prSet presAssocID="{C6880A57-1994-0C43-9A55-A27E95B5BF83}" presName="text_4" presStyleLbl="node1" presStyleIdx="3" presStyleCnt="7">
        <dgm:presLayoutVars>
          <dgm:bulletEnabled val="1"/>
        </dgm:presLayoutVars>
      </dgm:prSet>
      <dgm:spPr/>
      <dgm:t>
        <a:bodyPr/>
        <a:lstStyle/>
        <a:p>
          <a:endParaRPr lang="en-US"/>
        </a:p>
      </dgm:t>
    </dgm:pt>
    <dgm:pt modelId="{AEA18A83-A36B-BB42-AD23-ACC142D52C62}" type="pres">
      <dgm:prSet presAssocID="{C6880A57-1994-0C43-9A55-A27E95B5BF83}" presName="accent_4" presStyleCnt="0"/>
      <dgm:spPr/>
    </dgm:pt>
    <dgm:pt modelId="{37A78F5F-DB8E-BC4B-9605-000CC86D5656}" type="pres">
      <dgm:prSet presAssocID="{C6880A57-1994-0C43-9A55-A27E95B5BF83}" presName="accentRepeatNode" presStyleLbl="solidFgAcc1" presStyleIdx="3" presStyleCnt="7"/>
      <dgm:spPr>
        <a:solidFill>
          <a:srgbClr val="0B3C5C"/>
        </a:solidFill>
        <a:ln>
          <a:noFill/>
        </a:ln>
      </dgm:spPr>
    </dgm:pt>
    <dgm:pt modelId="{6680A758-CD43-8949-9ECA-331D48A01753}" type="pres">
      <dgm:prSet presAssocID="{C8A58457-858D-6D4F-A88A-CA5002041F2C}" presName="text_5" presStyleLbl="node1" presStyleIdx="4" presStyleCnt="7">
        <dgm:presLayoutVars>
          <dgm:bulletEnabled val="1"/>
        </dgm:presLayoutVars>
      </dgm:prSet>
      <dgm:spPr/>
      <dgm:t>
        <a:bodyPr/>
        <a:lstStyle/>
        <a:p>
          <a:endParaRPr lang="en-US"/>
        </a:p>
      </dgm:t>
    </dgm:pt>
    <dgm:pt modelId="{494BB242-5BC9-2B4E-BA89-B0D3124BD373}" type="pres">
      <dgm:prSet presAssocID="{C8A58457-858D-6D4F-A88A-CA5002041F2C}" presName="accent_5" presStyleCnt="0"/>
      <dgm:spPr/>
    </dgm:pt>
    <dgm:pt modelId="{B30C3A13-F2CB-F84E-88CB-0C490C015B6C}" type="pres">
      <dgm:prSet presAssocID="{C8A58457-858D-6D4F-A88A-CA5002041F2C}" presName="accentRepeatNode" presStyleLbl="solidFgAcc1" presStyleIdx="4" presStyleCnt="7"/>
      <dgm:spPr>
        <a:solidFill>
          <a:srgbClr val="0B3C5C"/>
        </a:solidFill>
        <a:ln>
          <a:noFill/>
        </a:ln>
      </dgm:spPr>
    </dgm:pt>
    <dgm:pt modelId="{9646C2E4-82A0-444A-B9AB-4F1C6BA29BF4}" type="pres">
      <dgm:prSet presAssocID="{6BE39ADC-B4C5-C04E-BAAA-8033A540A57B}" presName="text_6" presStyleLbl="node1" presStyleIdx="5" presStyleCnt="7">
        <dgm:presLayoutVars>
          <dgm:bulletEnabled val="1"/>
        </dgm:presLayoutVars>
      </dgm:prSet>
      <dgm:spPr/>
      <dgm:t>
        <a:bodyPr/>
        <a:lstStyle/>
        <a:p>
          <a:endParaRPr lang="en-US"/>
        </a:p>
      </dgm:t>
    </dgm:pt>
    <dgm:pt modelId="{17D609A2-AD68-8F43-817A-23EE103B57E3}" type="pres">
      <dgm:prSet presAssocID="{6BE39ADC-B4C5-C04E-BAAA-8033A540A57B}" presName="accent_6" presStyleCnt="0"/>
      <dgm:spPr/>
    </dgm:pt>
    <dgm:pt modelId="{0FC2107C-72EB-8B46-BC8F-9FF126DCF6CD}" type="pres">
      <dgm:prSet presAssocID="{6BE39ADC-B4C5-C04E-BAAA-8033A540A57B}" presName="accentRepeatNode" presStyleLbl="solidFgAcc1" presStyleIdx="5" presStyleCnt="7"/>
      <dgm:spPr>
        <a:solidFill>
          <a:srgbClr val="0B3C5C"/>
        </a:solidFill>
        <a:ln>
          <a:noFill/>
        </a:ln>
      </dgm:spPr>
    </dgm:pt>
    <dgm:pt modelId="{4B9248F6-378E-6C4A-BE5B-927AC0439C3E}" type="pres">
      <dgm:prSet presAssocID="{76E0BE87-E025-F848-B931-3BA5FBEF091F}" presName="text_7" presStyleLbl="node1" presStyleIdx="6" presStyleCnt="7">
        <dgm:presLayoutVars>
          <dgm:bulletEnabled val="1"/>
        </dgm:presLayoutVars>
      </dgm:prSet>
      <dgm:spPr/>
      <dgm:t>
        <a:bodyPr/>
        <a:lstStyle/>
        <a:p>
          <a:endParaRPr lang="en-US"/>
        </a:p>
      </dgm:t>
    </dgm:pt>
    <dgm:pt modelId="{975614FE-99AA-084D-8C86-34030A49E202}" type="pres">
      <dgm:prSet presAssocID="{76E0BE87-E025-F848-B931-3BA5FBEF091F}" presName="accent_7" presStyleCnt="0"/>
      <dgm:spPr/>
    </dgm:pt>
    <dgm:pt modelId="{4872C071-F67C-9244-889A-364F87BD8D35}" type="pres">
      <dgm:prSet presAssocID="{76E0BE87-E025-F848-B931-3BA5FBEF091F}" presName="accentRepeatNode" presStyleLbl="solidFgAcc1" presStyleIdx="6" presStyleCnt="7"/>
      <dgm:spPr>
        <a:solidFill>
          <a:srgbClr val="0B3C5C"/>
        </a:solidFill>
        <a:ln>
          <a:noFill/>
        </a:ln>
      </dgm:spPr>
    </dgm:pt>
  </dgm:ptLst>
  <dgm:cxnLst>
    <dgm:cxn modelId="{DCF06852-99A6-8243-AD1E-8E2B2FC7A242}" type="presOf" srcId="{961F383A-5D43-A34E-8183-59C43E04F354}" destId="{528337D9-FF84-2C41-BDEE-2D622221C5E7}" srcOrd="0" destOrd="0" presId="urn:microsoft.com/office/officeart/2008/layout/VerticalCurvedList"/>
    <dgm:cxn modelId="{0467A875-4F48-FC4E-B521-30A562C33D10}" srcId="{99D23730-4230-A048-BDA9-2323361786D2}" destId="{76E0BE87-E025-F848-B931-3BA5FBEF091F}" srcOrd="6" destOrd="0" parTransId="{FC097EDB-B452-3549-BABF-8956AE88A759}" sibTransId="{96CE34A8-8B10-D841-8DAD-A7328B990C9E}"/>
    <dgm:cxn modelId="{3CAD71EF-9DFA-B04A-8AE6-859EF6AB1033}" type="presOf" srcId="{99D23730-4230-A048-BDA9-2323361786D2}" destId="{69B2B1F0-0DB0-B04E-8FCE-0B6FB73F5854}" srcOrd="0" destOrd="0" presId="urn:microsoft.com/office/officeart/2008/layout/VerticalCurvedList"/>
    <dgm:cxn modelId="{1E6DEC56-B380-084B-B864-7C20BF984632}" type="presOf" srcId="{76E0BE87-E025-F848-B931-3BA5FBEF091F}" destId="{4B9248F6-378E-6C4A-BE5B-927AC0439C3E}" srcOrd="0" destOrd="0" presId="urn:microsoft.com/office/officeart/2008/layout/VerticalCurvedList"/>
    <dgm:cxn modelId="{C02A36D3-2BE2-904B-A32D-58FC74F47BE3}" type="presOf" srcId="{C32EA986-A533-5B4B-8918-601CA80D7234}" destId="{939B9079-7286-0E4F-BE57-F99862EB469E}" srcOrd="0" destOrd="0" presId="urn:microsoft.com/office/officeart/2008/layout/VerticalCurvedList"/>
    <dgm:cxn modelId="{9E02AA5A-37FA-914F-B1A2-041280C0E2B1}" srcId="{99D23730-4230-A048-BDA9-2323361786D2}" destId="{5FB22DCD-BF70-DB45-9566-25E908D78EC8}" srcOrd="2" destOrd="0" parTransId="{FA69CBD6-A381-0F44-BA1A-1E4E817094E2}" sibTransId="{E0C487ED-F765-AE4B-8CBB-DAFF5284290D}"/>
    <dgm:cxn modelId="{A8672FF0-5FF1-5248-9E5F-1A6A73B805A6}" srcId="{99D23730-4230-A048-BDA9-2323361786D2}" destId="{C8A58457-858D-6D4F-A88A-CA5002041F2C}" srcOrd="4" destOrd="0" parTransId="{0D7326C7-172E-EA4C-84F1-B5331FD5B2E3}" sibTransId="{7F80D0C3-8199-E34D-8696-F2820DEF9801}"/>
    <dgm:cxn modelId="{64F6B4F1-5CB5-E544-B397-58EC48B68BF7}" type="presOf" srcId="{5FB22DCD-BF70-DB45-9566-25E908D78EC8}" destId="{8495E92E-2243-7A4D-8568-ABB1503207B9}" srcOrd="0" destOrd="0" presId="urn:microsoft.com/office/officeart/2008/layout/VerticalCurvedList"/>
    <dgm:cxn modelId="{B832AB6B-D341-1D49-8BB8-0A691EC13F62}" type="presOf" srcId="{C6880A57-1994-0C43-9A55-A27E95B5BF83}" destId="{1D69AE63-9110-1F40-8C4C-48C48241ABB4}" srcOrd="0" destOrd="0" presId="urn:microsoft.com/office/officeart/2008/layout/VerticalCurvedList"/>
    <dgm:cxn modelId="{B8FB8DA3-3C6A-2F43-AFE0-A702F3D66CF6}" srcId="{99D23730-4230-A048-BDA9-2323361786D2}" destId="{C6880A57-1994-0C43-9A55-A27E95B5BF83}" srcOrd="3" destOrd="0" parTransId="{E463FF4A-5323-DC45-9290-49281E3D2E4E}" sibTransId="{587AED86-8E2D-3A4E-970A-1555666B6617}"/>
    <dgm:cxn modelId="{55F222F0-B03B-584A-9830-93C1FC5AB2F4}" srcId="{99D23730-4230-A048-BDA9-2323361786D2}" destId="{6BE39ADC-B4C5-C04E-BAAA-8033A540A57B}" srcOrd="5" destOrd="0" parTransId="{B487AA2C-1588-CE46-8704-6C98172DABA0}" sibTransId="{CA99A270-F8E5-BB46-81E4-86141EE0B23F}"/>
    <dgm:cxn modelId="{49F5B1B1-EA55-B34E-85C0-A260162C670C}" srcId="{99D23730-4230-A048-BDA9-2323361786D2}" destId="{C32EA986-A533-5B4B-8918-601CA80D7234}" srcOrd="0" destOrd="0" parTransId="{BCD635A4-359C-A04B-9944-7BF991C80E89}" sibTransId="{4FCA8D9F-A835-104D-9229-A157DD0EC58A}"/>
    <dgm:cxn modelId="{D5211E5A-A83C-1A4F-8B1D-C60179A54E20}" type="presOf" srcId="{6BE39ADC-B4C5-C04E-BAAA-8033A540A57B}" destId="{9646C2E4-82A0-444A-B9AB-4F1C6BA29BF4}" srcOrd="0" destOrd="0" presId="urn:microsoft.com/office/officeart/2008/layout/VerticalCurvedList"/>
    <dgm:cxn modelId="{49A481E3-F278-804E-A76B-A1B0CEA0467C}" type="presOf" srcId="{C8A58457-858D-6D4F-A88A-CA5002041F2C}" destId="{6680A758-CD43-8949-9ECA-331D48A01753}" srcOrd="0" destOrd="0" presId="urn:microsoft.com/office/officeart/2008/layout/VerticalCurvedList"/>
    <dgm:cxn modelId="{49AD0D4D-EF18-224D-A9A5-B3C3F9796549}" type="presOf" srcId="{4FCA8D9F-A835-104D-9229-A157DD0EC58A}" destId="{F1678485-E9C0-344D-92D4-53F2571E41D4}" srcOrd="0" destOrd="0" presId="urn:microsoft.com/office/officeart/2008/layout/VerticalCurvedList"/>
    <dgm:cxn modelId="{0F269AC6-D9BC-1B44-88D4-7DF6A27FD067}" srcId="{99D23730-4230-A048-BDA9-2323361786D2}" destId="{961F383A-5D43-A34E-8183-59C43E04F354}" srcOrd="1" destOrd="0" parTransId="{4B634994-2725-8B44-8DCA-B9D965D46172}" sibTransId="{E54C993D-5C97-3E4B-BEB4-815D087C93E9}"/>
    <dgm:cxn modelId="{64205FC5-3D44-1D4D-A8A9-33789A216BE2}" type="presParOf" srcId="{69B2B1F0-0DB0-B04E-8FCE-0B6FB73F5854}" destId="{401AC2AA-8E11-954D-B1DC-F48B0B260466}" srcOrd="0" destOrd="0" presId="urn:microsoft.com/office/officeart/2008/layout/VerticalCurvedList"/>
    <dgm:cxn modelId="{AAF39A68-03C5-0A4B-8320-A0DC42A0863B}" type="presParOf" srcId="{401AC2AA-8E11-954D-B1DC-F48B0B260466}" destId="{1B27A31F-DBDA-6848-99A4-86DE5630D39A}" srcOrd="0" destOrd="0" presId="urn:microsoft.com/office/officeart/2008/layout/VerticalCurvedList"/>
    <dgm:cxn modelId="{8C636A61-C770-9745-AC5B-875E80757D2D}" type="presParOf" srcId="{1B27A31F-DBDA-6848-99A4-86DE5630D39A}" destId="{33A88D44-188F-B942-8732-7E0B7F3BAF56}" srcOrd="0" destOrd="0" presId="urn:microsoft.com/office/officeart/2008/layout/VerticalCurvedList"/>
    <dgm:cxn modelId="{42F06880-409D-F747-97E0-F95331C378EE}" type="presParOf" srcId="{1B27A31F-DBDA-6848-99A4-86DE5630D39A}" destId="{F1678485-E9C0-344D-92D4-53F2571E41D4}" srcOrd="1" destOrd="0" presId="urn:microsoft.com/office/officeart/2008/layout/VerticalCurvedList"/>
    <dgm:cxn modelId="{6849C55C-716F-5E41-8E37-32C514809DD0}" type="presParOf" srcId="{1B27A31F-DBDA-6848-99A4-86DE5630D39A}" destId="{237C5634-1DD3-4743-A101-2A12797B2EAF}" srcOrd="2" destOrd="0" presId="urn:microsoft.com/office/officeart/2008/layout/VerticalCurvedList"/>
    <dgm:cxn modelId="{79052237-820E-9843-BFB1-E208B16985F0}" type="presParOf" srcId="{1B27A31F-DBDA-6848-99A4-86DE5630D39A}" destId="{DCF18762-C665-6547-B911-F818C2139C71}" srcOrd="3" destOrd="0" presId="urn:microsoft.com/office/officeart/2008/layout/VerticalCurvedList"/>
    <dgm:cxn modelId="{303DA215-5239-C242-AC12-94D8B43B985E}" type="presParOf" srcId="{401AC2AA-8E11-954D-B1DC-F48B0B260466}" destId="{939B9079-7286-0E4F-BE57-F99862EB469E}" srcOrd="1" destOrd="0" presId="urn:microsoft.com/office/officeart/2008/layout/VerticalCurvedList"/>
    <dgm:cxn modelId="{EA473E21-FD6B-E648-8B77-C4CCDCE78BE3}" type="presParOf" srcId="{401AC2AA-8E11-954D-B1DC-F48B0B260466}" destId="{9DD25F47-FD8D-FA4B-BFC0-120ED7E11833}" srcOrd="2" destOrd="0" presId="urn:microsoft.com/office/officeart/2008/layout/VerticalCurvedList"/>
    <dgm:cxn modelId="{DC8551EF-96E7-0B44-99F4-EF6DD989B17D}" type="presParOf" srcId="{9DD25F47-FD8D-FA4B-BFC0-120ED7E11833}" destId="{13ADFF7D-9D43-3B46-B9B6-CADEAB1F1CE6}" srcOrd="0" destOrd="0" presId="urn:microsoft.com/office/officeart/2008/layout/VerticalCurvedList"/>
    <dgm:cxn modelId="{0542D45B-6D50-5146-9C7E-02A57E78CADD}" type="presParOf" srcId="{401AC2AA-8E11-954D-B1DC-F48B0B260466}" destId="{528337D9-FF84-2C41-BDEE-2D622221C5E7}" srcOrd="3" destOrd="0" presId="urn:microsoft.com/office/officeart/2008/layout/VerticalCurvedList"/>
    <dgm:cxn modelId="{751E5ECD-E3AE-F14F-A4E3-C070A541A930}" type="presParOf" srcId="{401AC2AA-8E11-954D-B1DC-F48B0B260466}" destId="{A72660E1-4C1F-A442-9440-27F981C0F8DE}" srcOrd="4" destOrd="0" presId="urn:microsoft.com/office/officeart/2008/layout/VerticalCurvedList"/>
    <dgm:cxn modelId="{7E50A7AA-3E8E-AD4C-A929-93E589BCD264}" type="presParOf" srcId="{A72660E1-4C1F-A442-9440-27F981C0F8DE}" destId="{5714FBA1-3F6D-224F-8047-6FBA4486CF9E}" srcOrd="0" destOrd="0" presId="urn:microsoft.com/office/officeart/2008/layout/VerticalCurvedList"/>
    <dgm:cxn modelId="{DCBF758C-DC99-1043-849C-11A90E670312}" type="presParOf" srcId="{401AC2AA-8E11-954D-B1DC-F48B0B260466}" destId="{8495E92E-2243-7A4D-8568-ABB1503207B9}" srcOrd="5" destOrd="0" presId="urn:microsoft.com/office/officeart/2008/layout/VerticalCurvedList"/>
    <dgm:cxn modelId="{42847FED-4128-2044-B0D7-E5FB188D2965}" type="presParOf" srcId="{401AC2AA-8E11-954D-B1DC-F48B0B260466}" destId="{1F753F05-DD49-3349-AA5C-98A85E87C30C}" srcOrd="6" destOrd="0" presId="urn:microsoft.com/office/officeart/2008/layout/VerticalCurvedList"/>
    <dgm:cxn modelId="{B56C1B92-4846-BA49-9FFE-8568861B640B}" type="presParOf" srcId="{1F753F05-DD49-3349-AA5C-98A85E87C30C}" destId="{6AF7B2C4-AF05-E247-8FFC-2A40B97FF698}" srcOrd="0" destOrd="0" presId="urn:microsoft.com/office/officeart/2008/layout/VerticalCurvedList"/>
    <dgm:cxn modelId="{01A20E7D-848B-7B40-9B44-B5E30727EC90}" type="presParOf" srcId="{401AC2AA-8E11-954D-B1DC-F48B0B260466}" destId="{1D69AE63-9110-1F40-8C4C-48C48241ABB4}" srcOrd="7" destOrd="0" presId="urn:microsoft.com/office/officeart/2008/layout/VerticalCurvedList"/>
    <dgm:cxn modelId="{D22E2790-9300-804E-9184-645775DBDB90}" type="presParOf" srcId="{401AC2AA-8E11-954D-B1DC-F48B0B260466}" destId="{AEA18A83-A36B-BB42-AD23-ACC142D52C62}" srcOrd="8" destOrd="0" presId="urn:microsoft.com/office/officeart/2008/layout/VerticalCurvedList"/>
    <dgm:cxn modelId="{0D2FE3A3-B8EC-FA48-95A7-DCC4A2A5D604}" type="presParOf" srcId="{AEA18A83-A36B-BB42-AD23-ACC142D52C62}" destId="{37A78F5F-DB8E-BC4B-9605-000CC86D5656}" srcOrd="0" destOrd="0" presId="urn:microsoft.com/office/officeart/2008/layout/VerticalCurvedList"/>
    <dgm:cxn modelId="{24BABF15-3049-BC49-8176-080F9A6330D8}" type="presParOf" srcId="{401AC2AA-8E11-954D-B1DC-F48B0B260466}" destId="{6680A758-CD43-8949-9ECA-331D48A01753}" srcOrd="9" destOrd="0" presId="urn:microsoft.com/office/officeart/2008/layout/VerticalCurvedList"/>
    <dgm:cxn modelId="{D679A9D3-51B4-9541-8C61-FE14A539989A}" type="presParOf" srcId="{401AC2AA-8E11-954D-B1DC-F48B0B260466}" destId="{494BB242-5BC9-2B4E-BA89-B0D3124BD373}" srcOrd="10" destOrd="0" presId="urn:microsoft.com/office/officeart/2008/layout/VerticalCurvedList"/>
    <dgm:cxn modelId="{B8696449-2FBD-DE40-943B-6445520CB8D7}" type="presParOf" srcId="{494BB242-5BC9-2B4E-BA89-B0D3124BD373}" destId="{B30C3A13-F2CB-F84E-88CB-0C490C015B6C}" srcOrd="0" destOrd="0" presId="urn:microsoft.com/office/officeart/2008/layout/VerticalCurvedList"/>
    <dgm:cxn modelId="{3AF3A7D9-7820-C149-8198-975E870602CC}" type="presParOf" srcId="{401AC2AA-8E11-954D-B1DC-F48B0B260466}" destId="{9646C2E4-82A0-444A-B9AB-4F1C6BA29BF4}" srcOrd="11" destOrd="0" presId="urn:microsoft.com/office/officeart/2008/layout/VerticalCurvedList"/>
    <dgm:cxn modelId="{6E64AE09-EAB5-4647-A7ED-023483720DA6}" type="presParOf" srcId="{401AC2AA-8E11-954D-B1DC-F48B0B260466}" destId="{17D609A2-AD68-8F43-817A-23EE103B57E3}" srcOrd="12" destOrd="0" presId="urn:microsoft.com/office/officeart/2008/layout/VerticalCurvedList"/>
    <dgm:cxn modelId="{0CAA10E2-8314-754B-B93A-DEB1C10AE1EB}" type="presParOf" srcId="{17D609A2-AD68-8F43-817A-23EE103B57E3}" destId="{0FC2107C-72EB-8B46-BC8F-9FF126DCF6CD}" srcOrd="0" destOrd="0" presId="urn:microsoft.com/office/officeart/2008/layout/VerticalCurvedList"/>
    <dgm:cxn modelId="{BB934C20-0979-AE41-B93C-AC4B9E6EE42B}" type="presParOf" srcId="{401AC2AA-8E11-954D-B1DC-F48B0B260466}" destId="{4B9248F6-378E-6C4A-BE5B-927AC0439C3E}" srcOrd="13" destOrd="0" presId="urn:microsoft.com/office/officeart/2008/layout/VerticalCurvedList"/>
    <dgm:cxn modelId="{040CE620-5BAB-B846-AAD3-9876FE6E23C1}" type="presParOf" srcId="{401AC2AA-8E11-954D-B1DC-F48B0B260466}" destId="{975614FE-99AA-084D-8C86-34030A49E202}" srcOrd="14" destOrd="0" presId="urn:microsoft.com/office/officeart/2008/layout/VerticalCurvedList"/>
    <dgm:cxn modelId="{835543C4-DF68-C846-BA1A-EEDC4CD100C6}" type="presParOf" srcId="{975614FE-99AA-084D-8C86-34030A49E202}" destId="{4872C071-F67C-9244-889A-364F87BD8D35}"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5.xml><?xml version="1.0" encoding="utf-8"?>
<dgm:dataModel xmlns:dgm="http://schemas.openxmlformats.org/drawingml/2006/diagram" xmlns:a="http://schemas.openxmlformats.org/drawingml/2006/main">
  <dgm:ptLst>
    <dgm:pt modelId="{99D23730-4230-A048-BDA9-2323361786D2}" type="doc">
      <dgm:prSet loTypeId="urn:microsoft.com/office/officeart/2008/layout/VerticalCurvedList" loCatId="" qsTypeId="urn:microsoft.com/office/officeart/2005/8/quickstyle/simple3" qsCatId="simple" csTypeId="urn:microsoft.com/office/officeart/2005/8/colors/accent3_4" csCatId="accent3" phldr="1"/>
      <dgm:spPr/>
      <dgm:t>
        <a:bodyPr/>
        <a:lstStyle/>
        <a:p>
          <a:endParaRPr lang="en-US"/>
        </a:p>
      </dgm:t>
    </dgm:pt>
    <dgm:pt modelId="{B91D5510-2175-5143-8655-4A5656A88FD3}">
      <dgm:prSet/>
      <dgm:spPr>
        <a:solidFill>
          <a:srgbClr val="0B3C5C"/>
        </a:solidFill>
      </dgm:spPr>
      <dgm:t>
        <a:bodyPr/>
        <a:lstStyle/>
        <a:p>
          <a:r>
            <a:rPr lang="en-US" dirty="0">
              <a:solidFill>
                <a:schemeClr val="bg1"/>
              </a:solidFill>
            </a:rPr>
            <a:t>Information Technology</a:t>
          </a:r>
        </a:p>
      </dgm:t>
    </dgm:pt>
    <dgm:pt modelId="{0FFE6494-7693-7344-A6DF-57DC5ACA8E14}" type="parTrans" cxnId="{26BF73FB-CBED-ED44-BD51-7A5E093AA31D}">
      <dgm:prSet/>
      <dgm:spPr/>
      <dgm:t>
        <a:bodyPr/>
        <a:lstStyle/>
        <a:p>
          <a:endParaRPr lang="en-US"/>
        </a:p>
      </dgm:t>
    </dgm:pt>
    <dgm:pt modelId="{ACE506D0-129D-5848-BF8C-666A329BD430}" type="sibTrans" cxnId="{26BF73FB-CBED-ED44-BD51-7A5E093AA31D}">
      <dgm:prSet/>
      <dgm:spPr/>
      <dgm:t>
        <a:bodyPr/>
        <a:lstStyle/>
        <a:p>
          <a:endParaRPr lang="en-US"/>
        </a:p>
      </dgm:t>
    </dgm:pt>
    <dgm:pt modelId="{4F21C0B1-859A-D74C-B875-AA58F19F637C}">
      <dgm:prSet/>
      <dgm:spPr>
        <a:solidFill>
          <a:srgbClr val="0B3C5C"/>
        </a:solidFill>
      </dgm:spPr>
      <dgm:t>
        <a:bodyPr/>
        <a:lstStyle/>
        <a:p>
          <a:r>
            <a:rPr lang="en-US">
              <a:solidFill>
                <a:schemeClr val="bg1"/>
              </a:solidFill>
            </a:rPr>
            <a:t>Business</a:t>
          </a:r>
          <a:endParaRPr lang="en-US" dirty="0">
            <a:solidFill>
              <a:schemeClr val="bg1"/>
            </a:solidFill>
          </a:endParaRPr>
        </a:p>
      </dgm:t>
    </dgm:pt>
    <dgm:pt modelId="{E3508C7F-EE11-6C4B-94F5-0302083A4865}" type="parTrans" cxnId="{CBC44615-B67C-2041-BC9A-C343AC42BE70}">
      <dgm:prSet/>
      <dgm:spPr/>
      <dgm:t>
        <a:bodyPr/>
        <a:lstStyle/>
        <a:p>
          <a:endParaRPr lang="en-US"/>
        </a:p>
      </dgm:t>
    </dgm:pt>
    <dgm:pt modelId="{E56D6B99-255B-744E-B9C1-DE3D1DB5F431}" type="sibTrans" cxnId="{CBC44615-B67C-2041-BC9A-C343AC42BE70}">
      <dgm:prSet/>
      <dgm:spPr/>
      <dgm:t>
        <a:bodyPr/>
        <a:lstStyle/>
        <a:p>
          <a:endParaRPr lang="en-US"/>
        </a:p>
      </dgm:t>
    </dgm:pt>
    <dgm:pt modelId="{D2868D68-000C-6646-8512-A319D1CBD665}">
      <dgm:prSet/>
      <dgm:spPr>
        <a:solidFill>
          <a:srgbClr val="0B3C5C"/>
        </a:solidFill>
      </dgm:spPr>
      <dgm:t>
        <a:bodyPr/>
        <a:lstStyle/>
        <a:p>
          <a:r>
            <a:rPr lang="en-US">
              <a:solidFill>
                <a:schemeClr val="bg1"/>
              </a:solidFill>
            </a:rPr>
            <a:t>Philosophy</a:t>
          </a:r>
          <a:endParaRPr lang="en-US" dirty="0">
            <a:solidFill>
              <a:schemeClr val="bg1"/>
            </a:solidFill>
          </a:endParaRPr>
        </a:p>
      </dgm:t>
    </dgm:pt>
    <dgm:pt modelId="{54CAC8D7-A471-ED46-A241-8C4B6EE1892F}" type="parTrans" cxnId="{25771966-211C-474E-9238-0EBACD1C4DD0}">
      <dgm:prSet/>
      <dgm:spPr/>
      <dgm:t>
        <a:bodyPr/>
        <a:lstStyle/>
        <a:p>
          <a:endParaRPr lang="en-US"/>
        </a:p>
      </dgm:t>
    </dgm:pt>
    <dgm:pt modelId="{00BF5312-CB63-0043-84F7-A68F9486A6BC}" type="sibTrans" cxnId="{25771966-211C-474E-9238-0EBACD1C4DD0}">
      <dgm:prSet/>
      <dgm:spPr/>
      <dgm:t>
        <a:bodyPr/>
        <a:lstStyle/>
        <a:p>
          <a:endParaRPr lang="en-US"/>
        </a:p>
      </dgm:t>
    </dgm:pt>
    <dgm:pt modelId="{E89F71EE-B012-734B-A555-574429D089BC}">
      <dgm:prSet/>
      <dgm:spPr>
        <a:solidFill>
          <a:srgbClr val="0B3C5C"/>
        </a:solidFill>
      </dgm:spPr>
      <dgm:t>
        <a:bodyPr/>
        <a:lstStyle/>
        <a:p>
          <a:r>
            <a:rPr lang="en-US">
              <a:solidFill>
                <a:schemeClr val="bg1"/>
              </a:solidFill>
            </a:rPr>
            <a:t>Engineering</a:t>
          </a:r>
          <a:endParaRPr lang="en-US" dirty="0">
            <a:solidFill>
              <a:schemeClr val="bg1"/>
            </a:solidFill>
          </a:endParaRPr>
        </a:p>
      </dgm:t>
    </dgm:pt>
    <dgm:pt modelId="{DDBD3E81-435F-F144-B35B-5AE5F51012DD}" type="parTrans" cxnId="{C7F0EA28-753E-4F48-9213-BC8C5D17A35F}">
      <dgm:prSet/>
      <dgm:spPr/>
      <dgm:t>
        <a:bodyPr/>
        <a:lstStyle/>
        <a:p>
          <a:endParaRPr lang="en-US"/>
        </a:p>
      </dgm:t>
    </dgm:pt>
    <dgm:pt modelId="{47159094-7B6B-8A43-8025-B0DB6F7264D1}" type="sibTrans" cxnId="{C7F0EA28-753E-4F48-9213-BC8C5D17A35F}">
      <dgm:prSet/>
      <dgm:spPr/>
      <dgm:t>
        <a:bodyPr/>
        <a:lstStyle/>
        <a:p>
          <a:endParaRPr lang="en-US"/>
        </a:p>
      </dgm:t>
    </dgm:pt>
    <dgm:pt modelId="{72FB726F-BE20-C749-B7FF-02A41D36CC77}">
      <dgm:prSet/>
      <dgm:spPr>
        <a:solidFill>
          <a:srgbClr val="0B3C5C"/>
        </a:solidFill>
      </dgm:spPr>
      <dgm:t>
        <a:bodyPr/>
        <a:lstStyle/>
        <a:p>
          <a:r>
            <a:rPr lang="en-US">
              <a:solidFill>
                <a:schemeClr val="bg1"/>
              </a:solidFill>
            </a:rPr>
            <a:t>Computer Science</a:t>
          </a:r>
          <a:endParaRPr lang="en-US" dirty="0">
            <a:solidFill>
              <a:schemeClr val="bg1"/>
            </a:solidFill>
          </a:endParaRPr>
        </a:p>
      </dgm:t>
    </dgm:pt>
    <dgm:pt modelId="{A3B2E0EB-FF53-214C-8C4C-44F4961DD26F}" type="parTrans" cxnId="{BD85E117-DD70-8E4D-9BEE-DE184E74AB31}">
      <dgm:prSet/>
      <dgm:spPr/>
      <dgm:t>
        <a:bodyPr/>
        <a:lstStyle/>
        <a:p>
          <a:endParaRPr lang="en-US"/>
        </a:p>
      </dgm:t>
    </dgm:pt>
    <dgm:pt modelId="{15C35263-C953-9E49-A7CB-3CF607D5B081}" type="sibTrans" cxnId="{BD85E117-DD70-8E4D-9BEE-DE184E74AB31}">
      <dgm:prSet/>
      <dgm:spPr/>
      <dgm:t>
        <a:bodyPr/>
        <a:lstStyle/>
        <a:p>
          <a:endParaRPr lang="en-US"/>
        </a:p>
      </dgm:t>
    </dgm:pt>
    <dgm:pt modelId="{4F6AF747-AF14-3F44-BC45-E619AFAF0414}">
      <dgm:prSet/>
      <dgm:spPr>
        <a:solidFill>
          <a:srgbClr val="0B3C5C"/>
        </a:solidFill>
      </dgm:spPr>
      <dgm:t>
        <a:bodyPr/>
        <a:lstStyle/>
        <a:p>
          <a:r>
            <a:rPr lang="en-US">
              <a:solidFill>
                <a:schemeClr val="bg1"/>
              </a:solidFill>
            </a:rPr>
            <a:t>Criminal Justice </a:t>
          </a:r>
          <a:endParaRPr lang="en-US" dirty="0">
            <a:solidFill>
              <a:schemeClr val="bg1"/>
            </a:solidFill>
          </a:endParaRPr>
        </a:p>
      </dgm:t>
    </dgm:pt>
    <dgm:pt modelId="{C6A1A219-681C-A640-A61E-566260F43C89}" type="parTrans" cxnId="{65B04C52-6BA9-4D4B-B4E5-00770415665C}">
      <dgm:prSet/>
      <dgm:spPr/>
      <dgm:t>
        <a:bodyPr/>
        <a:lstStyle/>
        <a:p>
          <a:endParaRPr lang="en-US"/>
        </a:p>
      </dgm:t>
    </dgm:pt>
    <dgm:pt modelId="{0E493BA1-6556-B840-97D2-53BD0EAA6D9E}" type="sibTrans" cxnId="{65B04C52-6BA9-4D4B-B4E5-00770415665C}">
      <dgm:prSet/>
      <dgm:spPr/>
      <dgm:t>
        <a:bodyPr/>
        <a:lstStyle/>
        <a:p>
          <a:endParaRPr lang="en-US"/>
        </a:p>
      </dgm:t>
    </dgm:pt>
    <dgm:pt modelId="{69B2B1F0-0DB0-B04E-8FCE-0B6FB73F5854}" type="pres">
      <dgm:prSet presAssocID="{99D23730-4230-A048-BDA9-2323361786D2}" presName="Name0" presStyleCnt="0">
        <dgm:presLayoutVars>
          <dgm:chMax val="7"/>
          <dgm:chPref val="7"/>
          <dgm:dir/>
        </dgm:presLayoutVars>
      </dgm:prSet>
      <dgm:spPr/>
      <dgm:t>
        <a:bodyPr/>
        <a:lstStyle/>
        <a:p>
          <a:endParaRPr lang="en-US"/>
        </a:p>
      </dgm:t>
    </dgm:pt>
    <dgm:pt modelId="{401AC2AA-8E11-954D-B1DC-F48B0B260466}" type="pres">
      <dgm:prSet presAssocID="{99D23730-4230-A048-BDA9-2323361786D2}" presName="Name1" presStyleCnt="0"/>
      <dgm:spPr/>
    </dgm:pt>
    <dgm:pt modelId="{1B27A31F-DBDA-6848-99A4-86DE5630D39A}" type="pres">
      <dgm:prSet presAssocID="{99D23730-4230-A048-BDA9-2323361786D2}" presName="cycle" presStyleCnt="0"/>
      <dgm:spPr/>
    </dgm:pt>
    <dgm:pt modelId="{33A88D44-188F-B942-8732-7E0B7F3BAF56}" type="pres">
      <dgm:prSet presAssocID="{99D23730-4230-A048-BDA9-2323361786D2}" presName="srcNode" presStyleLbl="node1" presStyleIdx="0" presStyleCnt="6"/>
      <dgm:spPr/>
    </dgm:pt>
    <dgm:pt modelId="{F1678485-E9C0-344D-92D4-53F2571E41D4}" type="pres">
      <dgm:prSet presAssocID="{99D23730-4230-A048-BDA9-2323361786D2}" presName="conn" presStyleLbl="parChTrans1D2" presStyleIdx="0" presStyleCnt="1"/>
      <dgm:spPr/>
      <dgm:t>
        <a:bodyPr/>
        <a:lstStyle/>
        <a:p>
          <a:endParaRPr lang="en-US"/>
        </a:p>
      </dgm:t>
    </dgm:pt>
    <dgm:pt modelId="{237C5634-1DD3-4743-A101-2A12797B2EAF}" type="pres">
      <dgm:prSet presAssocID="{99D23730-4230-A048-BDA9-2323361786D2}" presName="extraNode" presStyleLbl="node1" presStyleIdx="0" presStyleCnt="6"/>
      <dgm:spPr/>
    </dgm:pt>
    <dgm:pt modelId="{DCF18762-C665-6547-B911-F818C2139C71}" type="pres">
      <dgm:prSet presAssocID="{99D23730-4230-A048-BDA9-2323361786D2}" presName="dstNode" presStyleLbl="node1" presStyleIdx="0" presStyleCnt="6"/>
      <dgm:spPr/>
    </dgm:pt>
    <dgm:pt modelId="{F615C597-9267-404A-81CE-2CD365A6D243}" type="pres">
      <dgm:prSet presAssocID="{B91D5510-2175-5143-8655-4A5656A88FD3}" presName="text_1" presStyleLbl="node1" presStyleIdx="0" presStyleCnt="6">
        <dgm:presLayoutVars>
          <dgm:bulletEnabled val="1"/>
        </dgm:presLayoutVars>
      </dgm:prSet>
      <dgm:spPr/>
      <dgm:t>
        <a:bodyPr/>
        <a:lstStyle/>
        <a:p>
          <a:endParaRPr lang="en-US"/>
        </a:p>
      </dgm:t>
    </dgm:pt>
    <dgm:pt modelId="{7587AE6B-F35E-6E4D-8B01-6C710A1660DE}" type="pres">
      <dgm:prSet presAssocID="{B91D5510-2175-5143-8655-4A5656A88FD3}" presName="accent_1" presStyleCnt="0"/>
      <dgm:spPr/>
    </dgm:pt>
    <dgm:pt modelId="{9D75C523-1322-9440-B785-E2726C9449FA}" type="pres">
      <dgm:prSet presAssocID="{B91D5510-2175-5143-8655-4A5656A88FD3}" presName="accentRepeatNode" presStyleLbl="solidFgAcc1" presStyleIdx="0" presStyleCnt="6"/>
      <dgm:spPr>
        <a:ln>
          <a:solidFill>
            <a:srgbClr val="0B3C5C"/>
          </a:solidFill>
        </a:ln>
      </dgm:spPr>
    </dgm:pt>
    <dgm:pt modelId="{5F815055-FE82-2543-9B28-5D103142290C}" type="pres">
      <dgm:prSet presAssocID="{4F21C0B1-859A-D74C-B875-AA58F19F637C}" presName="text_2" presStyleLbl="node1" presStyleIdx="1" presStyleCnt="6">
        <dgm:presLayoutVars>
          <dgm:bulletEnabled val="1"/>
        </dgm:presLayoutVars>
      </dgm:prSet>
      <dgm:spPr/>
      <dgm:t>
        <a:bodyPr/>
        <a:lstStyle/>
        <a:p>
          <a:endParaRPr lang="en-US"/>
        </a:p>
      </dgm:t>
    </dgm:pt>
    <dgm:pt modelId="{49547796-8898-F444-AF87-ED8149EFC73B}" type="pres">
      <dgm:prSet presAssocID="{4F21C0B1-859A-D74C-B875-AA58F19F637C}" presName="accent_2" presStyleCnt="0"/>
      <dgm:spPr/>
    </dgm:pt>
    <dgm:pt modelId="{69684A93-5A1B-0440-9BA5-CEBD9BBCC0D8}" type="pres">
      <dgm:prSet presAssocID="{4F21C0B1-859A-D74C-B875-AA58F19F637C}" presName="accentRepeatNode" presStyleLbl="solidFgAcc1" presStyleIdx="1" presStyleCnt="6"/>
      <dgm:spPr>
        <a:ln>
          <a:solidFill>
            <a:srgbClr val="0B3C5C"/>
          </a:solidFill>
        </a:ln>
      </dgm:spPr>
    </dgm:pt>
    <dgm:pt modelId="{5C7DEEF7-3A49-8748-97C3-CFB905937322}" type="pres">
      <dgm:prSet presAssocID="{D2868D68-000C-6646-8512-A319D1CBD665}" presName="text_3" presStyleLbl="node1" presStyleIdx="2" presStyleCnt="6">
        <dgm:presLayoutVars>
          <dgm:bulletEnabled val="1"/>
        </dgm:presLayoutVars>
      </dgm:prSet>
      <dgm:spPr/>
      <dgm:t>
        <a:bodyPr/>
        <a:lstStyle/>
        <a:p>
          <a:endParaRPr lang="en-US"/>
        </a:p>
      </dgm:t>
    </dgm:pt>
    <dgm:pt modelId="{34543B17-78D7-6145-AD6B-C659EBC3BAB4}" type="pres">
      <dgm:prSet presAssocID="{D2868D68-000C-6646-8512-A319D1CBD665}" presName="accent_3" presStyleCnt="0"/>
      <dgm:spPr/>
    </dgm:pt>
    <dgm:pt modelId="{57B74B05-800A-1B4B-9285-5765A101FC36}" type="pres">
      <dgm:prSet presAssocID="{D2868D68-000C-6646-8512-A319D1CBD665}" presName="accentRepeatNode" presStyleLbl="solidFgAcc1" presStyleIdx="2" presStyleCnt="6"/>
      <dgm:spPr>
        <a:ln>
          <a:solidFill>
            <a:srgbClr val="0B3C5C"/>
          </a:solidFill>
        </a:ln>
      </dgm:spPr>
    </dgm:pt>
    <dgm:pt modelId="{B3B7C180-5AC5-DE4A-86BF-13881E5E9AD2}" type="pres">
      <dgm:prSet presAssocID="{E89F71EE-B012-734B-A555-574429D089BC}" presName="text_4" presStyleLbl="node1" presStyleIdx="3" presStyleCnt="6">
        <dgm:presLayoutVars>
          <dgm:bulletEnabled val="1"/>
        </dgm:presLayoutVars>
      </dgm:prSet>
      <dgm:spPr/>
      <dgm:t>
        <a:bodyPr/>
        <a:lstStyle/>
        <a:p>
          <a:endParaRPr lang="en-US"/>
        </a:p>
      </dgm:t>
    </dgm:pt>
    <dgm:pt modelId="{958D92D1-1D64-0249-B01A-E16EEFFE6503}" type="pres">
      <dgm:prSet presAssocID="{E89F71EE-B012-734B-A555-574429D089BC}" presName="accent_4" presStyleCnt="0"/>
      <dgm:spPr/>
    </dgm:pt>
    <dgm:pt modelId="{01ED9295-B7A7-404F-9E10-055F85932405}" type="pres">
      <dgm:prSet presAssocID="{E89F71EE-B012-734B-A555-574429D089BC}" presName="accentRepeatNode" presStyleLbl="solidFgAcc1" presStyleIdx="3" presStyleCnt="6"/>
      <dgm:spPr>
        <a:ln>
          <a:solidFill>
            <a:srgbClr val="0B3C5C"/>
          </a:solidFill>
        </a:ln>
      </dgm:spPr>
    </dgm:pt>
    <dgm:pt modelId="{7405BDDB-1EC6-3A4A-B55F-B1778E04A24E}" type="pres">
      <dgm:prSet presAssocID="{72FB726F-BE20-C749-B7FF-02A41D36CC77}" presName="text_5" presStyleLbl="node1" presStyleIdx="4" presStyleCnt="6">
        <dgm:presLayoutVars>
          <dgm:bulletEnabled val="1"/>
        </dgm:presLayoutVars>
      </dgm:prSet>
      <dgm:spPr/>
      <dgm:t>
        <a:bodyPr/>
        <a:lstStyle/>
        <a:p>
          <a:endParaRPr lang="en-US"/>
        </a:p>
      </dgm:t>
    </dgm:pt>
    <dgm:pt modelId="{339E73F0-CA0E-3A47-B50B-DF10B659AFB7}" type="pres">
      <dgm:prSet presAssocID="{72FB726F-BE20-C749-B7FF-02A41D36CC77}" presName="accent_5" presStyleCnt="0"/>
      <dgm:spPr/>
    </dgm:pt>
    <dgm:pt modelId="{0760C74D-CA12-284E-A7E9-9FE854D28103}" type="pres">
      <dgm:prSet presAssocID="{72FB726F-BE20-C749-B7FF-02A41D36CC77}" presName="accentRepeatNode" presStyleLbl="solidFgAcc1" presStyleIdx="4" presStyleCnt="6"/>
      <dgm:spPr>
        <a:ln>
          <a:solidFill>
            <a:srgbClr val="0B3C5C"/>
          </a:solidFill>
        </a:ln>
      </dgm:spPr>
    </dgm:pt>
    <dgm:pt modelId="{4B32F1FC-11C3-BF44-B43A-8EB461C16AE2}" type="pres">
      <dgm:prSet presAssocID="{4F6AF747-AF14-3F44-BC45-E619AFAF0414}" presName="text_6" presStyleLbl="node1" presStyleIdx="5" presStyleCnt="6">
        <dgm:presLayoutVars>
          <dgm:bulletEnabled val="1"/>
        </dgm:presLayoutVars>
      </dgm:prSet>
      <dgm:spPr/>
      <dgm:t>
        <a:bodyPr/>
        <a:lstStyle/>
        <a:p>
          <a:endParaRPr lang="en-US"/>
        </a:p>
      </dgm:t>
    </dgm:pt>
    <dgm:pt modelId="{2014EF96-397D-1C48-841B-90CAF162183F}" type="pres">
      <dgm:prSet presAssocID="{4F6AF747-AF14-3F44-BC45-E619AFAF0414}" presName="accent_6" presStyleCnt="0"/>
      <dgm:spPr/>
    </dgm:pt>
    <dgm:pt modelId="{69D6781B-3E7D-7F42-96F4-20DE85791A7D}" type="pres">
      <dgm:prSet presAssocID="{4F6AF747-AF14-3F44-BC45-E619AFAF0414}" presName="accentRepeatNode" presStyleLbl="solidFgAcc1" presStyleIdx="5" presStyleCnt="6"/>
      <dgm:spPr>
        <a:ln>
          <a:solidFill>
            <a:srgbClr val="0B3C5C"/>
          </a:solidFill>
        </a:ln>
      </dgm:spPr>
    </dgm:pt>
  </dgm:ptLst>
  <dgm:cxnLst>
    <dgm:cxn modelId="{26BF73FB-CBED-ED44-BD51-7A5E093AA31D}" srcId="{99D23730-4230-A048-BDA9-2323361786D2}" destId="{B91D5510-2175-5143-8655-4A5656A88FD3}" srcOrd="0" destOrd="0" parTransId="{0FFE6494-7693-7344-A6DF-57DC5ACA8E14}" sibTransId="{ACE506D0-129D-5848-BF8C-666A329BD430}"/>
    <dgm:cxn modelId="{142723A9-48B2-8F40-A90E-3D0877B41B8C}" type="presOf" srcId="{4F6AF747-AF14-3F44-BC45-E619AFAF0414}" destId="{4B32F1FC-11C3-BF44-B43A-8EB461C16AE2}" srcOrd="0" destOrd="0" presId="urn:microsoft.com/office/officeart/2008/layout/VerticalCurvedList"/>
    <dgm:cxn modelId="{BD85E117-DD70-8E4D-9BEE-DE184E74AB31}" srcId="{99D23730-4230-A048-BDA9-2323361786D2}" destId="{72FB726F-BE20-C749-B7FF-02A41D36CC77}" srcOrd="4" destOrd="0" parTransId="{A3B2E0EB-FF53-214C-8C4C-44F4961DD26F}" sibTransId="{15C35263-C953-9E49-A7CB-3CF607D5B081}"/>
    <dgm:cxn modelId="{C7F0EA28-753E-4F48-9213-BC8C5D17A35F}" srcId="{99D23730-4230-A048-BDA9-2323361786D2}" destId="{E89F71EE-B012-734B-A555-574429D089BC}" srcOrd="3" destOrd="0" parTransId="{DDBD3E81-435F-F144-B35B-5AE5F51012DD}" sibTransId="{47159094-7B6B-8A43-8025-B0DB6F7264D1}"/>
    <dgm:cxn modelId="{25771966-211C-474E-9238-0EBACD1C4DD0}" srcId="{99D23730-4230-A048-BDA9-2323361786D2}" destId="{D2868D68-000C-6646-8512-A319D1CBD665}" srcOrd="2" destOrd="0" parTransId="{54CAC8D7-A471-ED46-A241-8C4B6EE1892F}" sibTransId="{00BF5312-CB63-0043-84F7-A68F9486A6BC}"/>
    <dgm:cxn modelId="{78A957E0-F182-0F40-A33E-6F983B04DFE7}" type="presOf" srcId="{99D23730-4230-A048-BDA9-2323361786D2}" destId="{69B2B1F0-0DB0-B04E-8FCE-0B6FB73F5854}" srcOrd="0" destOrd="0" presId="urn:microsoft.com/office/officeart/2008/layout/VerticalCurvedList"/>
    <dgm:cxn modelId="{FD581D78-E236-3E41-AD77-26365F4FBA61}" type="presOf" srcId="{E89F71EE-B012-734B-A555-574429D089BC}" destId="{B3B7C180-5AC5-DE4A-86BF-13881E5E9AD2}" srcOrd="0" destOrd="0" presId="urn:microsoft.com/office/officeart/2008/layout/VerticalCurvedList"/>
    <dgm:cxn modelId="{E9869E50-EF44-0C49-83BF-1A133BC69453}" type="presOf" srcId="{72FB726F-BE20-C749-B7FF-02A41D36CC77}" destId="{7405BDDB-1EC6-3A4A-B55F-B1778E04A24E}" srcOrd="0" destOrd="0" presId="urn:microsoft.com/office/officeart/2008/layout/VerticalCurvedList"/>
    <dgm:cxn modelId="{89FB223B-90D4-CD4E-85D8-B9B91C6362BD}" type="presOf" srcId="{ACE506D0-129D-5848-BF8C-666A329BD430}" destId="{F1678485-E9C0-344D-92D4-53F2571E41D4}" srcOrd="0" destOrd="0" presId="urn:microsoft.com/office/officeart/2008/layout/VerticalCurvedList"/>
    <dgm:cxn modelId="{3499F6C4-C540-DC49-8CD2-1DE6D3C8CA64}" type="presOf" srcId="{D2868D68-000C-6646-8512-A319D1CBD665}" destId="{5C7DEEF7-3A49-8748-97C3-CFB905937322}" srcOrd="0" destOrd="0" presId="urn:microsoft.com/office/officeart/2008/layout/VerticalCurvedList"/>
    <dgm:cxn modelId="{CBC44615-B67C-2041-BC9A-C343AC42BE70}" srcId="{99D23730-4230-A048-BDA9-2323361786D2}" destId="{4F21C0B1-859A-D74C-B875-AA58F19F637C}" srcOrd="1" destOrd="0" parTransId="{E3508C7F-EE11-6C4B-94F5-0302083A4865}" sibTransId="{E56D6B99-255B-744E-B9C1-DE3D1DB5F431}"/>
    <dgm:cxn modelId="{2CFDAEED-21DD-D14A-979F-0316FF96D8E9}" type="presOf" srcId="{4F21C0B1-859A-D74C-B875-AA58F19F637C}" destId="{5F815055-FE82-2543-9B28-5D103142290C}" srcOrd="0" destOrd="0" presId="urn:microsoft.com/office/officeart/2008/layout/VerticalCurvedList"/>
    <dgm:cxn modelId="{65B04C52-6BA9-4D4B-B4E5-00770415665C}" srcId="{99D23730-4230-A048-BDA9-2323361786D2}" destId="{4F6AF747-AF14-3F44-BC45-E619AFAF0414}" srcOrd="5" destOrd="0" parTransId="{C6A1A219-681C-A640-A61E-566260F43C89}" sibTransId="{0E493BA1-6556-B840-97D2-53BD0EAA6D9E}"/>
    <dgm:cxn modelId="{D7BECED1-AA13-794E-85AB-C72259165046}" type="presOf" srcId="{B91D5510-2175-5143-8655-4A5656A88FD3}" destId="{F615C597-9267-404A-81CE-2CD365A6D243}" srcOrd="0" destOrd="0" presId="urn:microsoft.com/office/officeart/2008/layout/VerticalCurvedList"/>
    <dgm:cxn modelId="{2A1A8608-A680-5B49-9E47-C22A6929C0A2}" type="presParOf" srcId="{69B2B1F0-0DB0-B04E-8FCE-0B6FB73F5854}" destId="{401AC2AA-8E11-954D-B1DC-F48B0B260466}" srcOrd="0" destOrd="0" presId="urn:microsoft.com/office/officeart/2008/layout/VerticalCurvedList"/>
    <dgm:cxn modelId="{11903E2F-0834-A544-8EF6-ED61AC31CF0F}" type="presParOf" srcId="{401AC2AA-8E11-954D-B1DC-F48B0B260466}" destId="{1B27A31F-DBDA-6848-99A4-86DE5630D39A}" srcOrd="0" destOrd="0" presId="urn:microsoft.com/office/officeart/2008/layout/VerticalCurvedList"/>
    <dgm:cxn modelId="{7AE0F1D6-423F-B54D-B9FA-4DADB122188E}" type="presParOf" srcId="{1B27A31F-DBDA-6848-99A4-86DE5630D39A}" destId="{33A88D44-188F-B942-8732-7E0B7F3BAF56}" srcOrd="0" destOrd="0" presId="urn:microsoft.com/office/officeart/2008/layout/VerticalCurvedList"/>
    <dgm:cxn modelId="{165BD07E-1D03-DC44-8135-DD6AE87927A2}" type="presParOf" srcId="{1B27A31F-DBDA-6848-99A4-86DE5630D39A}" destId="{F1678485-E9C0-344D-92D4-53F2571E41D4}" srcOrd="1" destOrd="0" presId="urn:microsoft.com/office/officeart/2008/layout/VerticalCurvedList"/>
    <dgm:cxn modelId="{AAC008FA-2692-A740-9FD8-F5A7E10A227F}" type="presParOf" srcId="{1B27A31F-DBDA-6848-99A4-86DE5630D39A}" destId="{237C5634-1DD3-4743-A101-2A12797B2EAF}" srcOrd="2" destOrd="0" presId="urn:microsoft.com/office/officeart/2008/layout/VerticalCurvedList"/>
    <dgm:cxn modelId="{82801E89-CF58-ED4B-AC47-581F85CCF1F4}" type="presParOf" srcId="{1B27A31F-DBDA-6848-99A4-86DE5630D39A}" destId="{DCF18762-C665-6547-B911-F818C2139C71}" srcOrd="3" destOrd="0" presId="urn:microsoft.com/office/officeart/2008/layout/VerticalCurvedList"/>
    <dgm:cxn modelId="{1A44FE9C-0A7B-8A47-98A5-74F50F093767}" type="presParOf" srcId="{401AC2AA-8E11-954D-B1DC-F48B0B260466}" destId="{F615C597-9267-404A-81CE-2CD365A6D243}" srcOrd="1" destOrd="0" presId="urn:microsoft.com/office/officeart/2008/layout/VerticalCurvedList"/>
    <dgm:cxn modelId="{099C7A99-AD8A-7D4D-AF69-EC394EF1ECFD}" type="presParOf" srcId="{401AC2AA-8E11-954D-B1DC-F48B0B260466}" destId="{7587AE6B-F35E-6E4D-8B01-6C710A1660DE}" srcOrd="2" destOrd="0" presId="urn:microsoft.com/office/officeart/2008/layout/VerticalCurvedList"/>
    <dgm:cxn modelId="{09C77153-0573-8E4B-9D41-E2A7FD4B258F}" type="presParOf" srcId="{7587AE6B-F35E-6E4D-8B01-6C710A1660DE}" destId="{9D75C523-1322-9440-B785-E2726C9449FA}" srcOrd="0" destOrd="0" presId="urn:microsoft.com/office/officeart/2008/layout/VerticalCurvedList"/>
    <dgm:cxn modelId="{0CB2167C-40BB-1E43-8E15-A6AEB61E9C61}" type="presParOf" srcId="{401AC2AA-8E11-954D-B1DC-F48B0B260466}" destId="{5F815055-FE82-2543-9B28-5D103142290C}" srcOrd="3" destOrd="0" presId="urn:microsoft.com/office/officeart/2008/layout/VerticalCurvedList"/>
    <dgm:cxn modelId="{33C93A0A-71E7-7549-A931-7AFFB35A3721}" type="presParOf" srcId="{401AC2AA-8E11-954D-B1DC-F48B0B260466}" destId="{49547796-8898-F444-AF87-ED8149EFC73B}" srcOrd="4" destOrd="0" presId="urn:microsoft.com/office/officeart/2008/layout/VerticalCurvedList"/>
    <dgm:cxn modelId="{B5995942-79F2-F44F-B72A-4CA1D5378198}" type="presParOf" srcId="{49547796-8898-F444-AF87-ED8149EFC73B}" destId="{69684A93-5A1B-0440-9BA5-CEBD9BBCC0D8}" srcOrd="0" destOrd="0" presId="urn:microsoft.com/office/officeart/2008/layout/VerticalCurvedList"/>
    <dgm:cxn modelId="{9BB107A5-C11D-904C-852D-A1D1E6DDB1F2}" type="presParOf" srcId="{401AC2AA-8E11-954D-B1DC-F48B0B260466}" destId="{5C7DEEF7-3A49-8748-97C3-CFB905937322}" srcOrd="5" destOrd="0" presId="urn:microsoft.com/office/officeart/2008/layout/VerticalCurvedList"/>
    <dgm:cxn modelId="{9406336A-1EA0-8F45-86F5-FA392B452579}" type="presParOf" srcId="{401AC2AA-8E11-954D-B1DC-F48B0B260466}" destId="{34543B17-78D7-6145-AD6B-C659EBC3BAB4}" srcOrd="6" destOrd="0" presId="urn:microsoft.com/office/officeart/2008/layout/VerticalCurvedList"/>
    <dgm:cxn modelId="{24E48FAE-2C88-764A-9477-F75E9CADA5B8}" type="presParOf" srcId="{34543B17-78D7-6145-AD6B-C659EBC3BAB4}" destId="{57B74B05-800A-1B4B-9285-5765A101FC36}" srcOrd="0" destOrd="0" presId="urn:microsoft.com/office/officeart/2008/layout/VerticalCurvedList"/>
    <dgm:cxn modelId="{F1335CF4-BE2B-A543-9D76-1AC21C348DEC}" type="presParOf" srcId="{401AC2AA-8E11-954D-B1DC-F48B0B260466}" destId="{B3B7C180-5AC5-DE4A-86BF-13881E5E9AD2}" srcOrd="7" destOrd="0" presId="urn:microsoft.com/office/officeart/2008/layout/VerticalCurvedList"/>
    <dgm:cxn modelId="{F1789B43-C189-F04F-BCFF-21D2F6F6408B}" type="presParOf" srcId="{401AC2AA-8E11-954D-B1DC-F48B0B260466}" destId="{958D92D1-1D64-0249-B01A-E16EEFFE6503}" srcOrd="8" destOrd="0" presId="urn:microsoft.com/office/officeart/2008/layout/VerticalCurvedList"/>
    <dgm:cxn modelId="{8AA53A64-458C-2F40-A4CD-0C9D4F43AB78}" type="presParOf" srcId="{958D92D1-1D64-0249-B01A-E16EEFFE6503}" destId="{01ED9295-B7A7-404F-9E10-055F85932405}" srcOrd="0" destOrd="0" presId="urn:microsoft.com/office/officeart/2008/layout/VerticalCurvedList"/>
    <dgm:cxn modelId="{D5E0D145-D379-F945-BF4C-9AD8E6253ABA}" type="presParOf" srcId="{401AC2AA-8E11-954D-B1DC-F48B0B260466}" destId="{7405BDDB-1EC6-3A4A-B55F-B1778E04A24E}" srcOrd="9" destOrd="0" presId="urn:microsoft.com/office/officeart/2008/layout/VerticalCurvedList"/>
    <dgm:cxn modelId="{C0EA6D2F-0248-4E4D-94F0-E4E3DDB82055}" type="presParOf" srcId="{401AC2AA-8E11-954D-B1DC-F48B0B260466}" destId="{339E73F0-CA0E-3A47-B50B-DF10B659AFB7}" srcOrd="10" destOrd="0" presId="urn:microsoft.com/office/officeart/2008/layout/VerticalCurvedList"/>
    <dgm:cxn modelId="{FA25F5F0-2632-D144-816A-6FE4A7A33E02}" type="presParOf" srcId="{339E73F0-CA0E-3A47-B50B-DF10B659AFB7}" destId="{0760C74D-CA12-284E-A7E9-9FE854D28103}" srcOrd="0" destOrd="0" presId="urn:microsoft.com/office/officeart/2008/layout/VerticalCurvedList"/>
    <dgm:cxn modelId="{144C1048-407D-7E43-88E3-E7826D5ED8A5}" type="presParOf" srcId="{401AC2AA-8E11-954D-B1DC-F48B0B260466}" destId="{4B32F1FC-11C3-BF44-B43A-8EB461C16AE2}" srcOrd="11" destOrd="0" presId="urn:microsoft.com/office/officeart/2008/layout/VerticalCurvedList"/>
    <dgm:cxn modelId="{2B23B7EC-49D4-784E-BB6C-5AFF4E980972}" type="presParOf" srcId="{401AC2AA-8E11-954D-B1DC-F48B0B260466}" destId="{2014EF96-397D-1C48-841B-90CAF162183F}" srcOrd="12" destOrd="0" presId="urn:microsoft.com/office/officeart/2008/layout/VerticalCurvedList"/>
    <dgm:cxn modelId="{83FA1945-1790-5448-95AD-2EBBE79E8FC7}" type="presParOf" srcId="{2014EF96-397D-1C48-841B-90CAF162183F}" destId="{69D6781B-3E7D-7F42-96F4-20DE85791A7D}"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6.xml><?xml version="1.0" encoding="utf-8"?>
<dgm:dataModel xmlns:dgm="http://schemas.openxmlformats.org/drawingml/2006/diagram" xmlns:a="http://schemas.openxmlformats.org/drawingml/2006/main">
  <dgm:ptLst>
    <dgm:pt modelId="{36311664-7FED-DD4F-9031-56DE45B84D4A}" type="doc">
      <dgm:prSet loTypeId="urn:microsoft.com/office/officeart/2005/8/layout/venn3" loCatId="" qsTypeId="urn:microsoft.com/office/officeart/2005/8/quickstyle/simple4" qsCatId="simple" csTypeId="urn:microsoft.com/office/officeart/2005/8/colors/accent1_2" csCatId="accent1" phldr="1"/>
      <dgm:spPr/>
      <dgm:t>
        <a:bodyPr/>
        <a:lstStyle/>
        <a:p>
          <a:endParaRPr lang="en-US"/>
        </a:p>
      </dgm:t>
    </dgm:pt>
    <dgm:pt modelId="{66182394-8F09-484C-8D01-F70F082DCA71}">
      <dgm:prSet phldrT="[Text]"/>
      <dgm:spPr>
        <a:gradFill flip="none" rotWithShape="1">
          <a:gsLst>
            <a:gs pos="0">
              <a:schemeClr val="bg1"/>
            </a:gs>
            <a:gs pos="23000">
              <a:schemeClr val="bg1"/>
            </a:gs>
            <a:gs pos="75000">
              <a:srgbClr val="0B3C5C"/>
            </a:gs>
            <a:gs pos="61000">
              <a:schemeClr val="bg1"/>
            </a:gs>
            <a:gs pos="97000">
              <a:srgbClr val="0B3C5C"/>
            </a:gs>
          </a:gsLst>
          <a:path path="circle">
            <a:fillToRect l="50000" t="50000" r="50000" b="50000"/>
          </a:path>
          <a:tileRect/>
        </a:gradFill>
        <a:ln w="19050">
          <a:solidFill>
            <a:srgbClr val="0B3C5C"/>
          </a:solidFill>
        </a:ln>
      </dgm:spPr>
      <dgm:t>
        <a:bodyPr/>
        <a:lstStyle/>
        <a:p>
          <a:r>
            <a:rPr lang="en-US" b="1" dirty="0">
              <a:solidFill>
                <a:schemeClr val="tx1"/>
              </a:solidFill>
            </a:rPr>
            <a:t>Information Technology</a:t>
          </a:r>
        </a:p>
      </dgm:t>
    </dgm:pt>
    <dgm:pt modelId="{B20EE9B7-3836-7C48-A804-A27636B1B590}" type="parTrans" cxnId="{1FC3E7C0-82B5-C448-9097-A8337BCDBE00}">
      <dgm:prSet/>
      <dgm:spPr/>
      <dgm:t>
        <a:bodyPr/>
        <a:lstStyle/>
        <a:p>
          <a:endParaRPr lang="en-US">
            <a:solidFill>
              <a:schemeClr val="tx1"/>
            </a:solidFill>
          </a:endParaRPr>
        </a:p>
      </dgm:t>
    </dgm:pt>
    <dgm:pt modelId="{8B88D438-52C2-FC42-B545-86AD3B4E1F9F}" type="sibTrans" cxnId="{1FC3E7C0-82B5-C448-9097-A8337BCDBE00}">
      <dgm:prSet/>
      <dgm:spPr/>
      <dgm:t>
        <a:bodyPr/>
        <a:lstStyle/>
        <a:p>
          <a:endParaRPr lang="en-US">
            <a:solidFill>
              <a:schemeClr val="tx1"/>
            </a:solidFill>
          </a:endParaRPr>
        </a:p>
      </dgm:t>
    </dgm:pt>
    <dgm:pt modelId="{5AC3411E-23FE-4145-99E6-43A7D048506D}">
      <dgm:prSet/>
      <dgm:spPr>
        <a:gradFill flip="none" rotWithShape="1">
          <a:gsLst>
            <a:gs pos="0">
              <a:schemeClr val="bg1"/>
            </a:gs>
            <a:gs pos="23000">
              <a:schemeClr val="bg1"/>
            </a:gs>
            <a:gs pos="75000">
              <a:srgbClr val="0B3C5C"/>
            </a:gs>
            <a:gs pos="61000">
              <a:schemeClr val="bg1"/>
            </a:gs>
            <a:gs pos="97000">
              <a:srgbClr val="0B3C5C"/>
            </a:gs>
          </a:gsLst>
          <a:path path="circle">
            <a:fillToRect l="50000" t="50000" r="50000" b="50000"/>
          </a:path>
          <a:tileRect/>
        </a:gradFill>
        <a:ln w="19050">
          <a:solidFill>
            <a:srgbClr val="0B3C5C"/>
          </a:solidFill>
        </a:ln>
      </dgm:spPr>
      <dgm:t>
        <a:bodyPr/>
        <a:lstStyle/>
        <a:p>
          <a:r>
            <a:rPr lang="en-US" b="1">
              <a:solidFill>
                <a:schemeClr val="tx1"/>
              </a:solidFill>
            </a:rPr>
            <a:t>Business</a:t>
          </a:r>
          <a:endParaRPr lang="en-US" b="1" dirty="0">
            <a:solidFill>
              <a:schemeClr val="tx1"/>
            </a:solidFill>
          </a:endParaRPr>
        </a:p>
      </dgm:t>
    </dgm:pt>
    <dgm:pt modelId="{DA893FF7-2F03-2B42-BBE0-B98481F3D321}" type="parTrans" cxnId="{0C9FE2F5-E574-4E4B-8177-69A9E016F3C3}">
      <dgm:prSet/>
      <dgm:spPr/>
      <dgm:t>
        <a:bodyPr/>
        <a:lstStyle/>
        <a:p>
          <a:endParaRPr lang="en-US">
            <a:solidFill>
              <a:schemeClr val="tx1"/>
            </a:solidFill>
          </a:endParaRPr>
        </a:p>
      </dgm:t>
    </dgm:pt>
    <dgm:pt modelId="{417E979E-422D-1A4A-A0F8-F4AB56E8E835}" type="sibTrans" cxnId="{0C9FE2F5-E574-4E4B-8177-69A9E016F3C3}">
      <dgm:prSet/>
      <dgm:spPr/>
      <dgm:t>
        <a:bodyPr/>
        <a:lstStyle/>
        <a:p>
          <a:endParaRPr lang="en-US">
            <a:solidFill>
              <a:schemeClr val="tx1"/>
            </a:solidFill>
          </a:endParaRPr>
        </a:p>
      </dgm:t>
    </dgm:pt>
    <dgm:pt modelId="{0A8A49B3-9A07-424F-A0ED-3811D07CFAC4}">
      <dgm:prSet/>
      <dgm:spPr>
        <a:gradFill flip="none" rotWithShape="1">
          <a:gsLst>
            <a:gs pos="0">
              <a:schemeClr val="bg1"/>
            </a:gs>
            <a:gs pos="23000">
              <a:schemeClr val="bg1"/>
            </a:gs>
            <a:gs pos="75000">
              <a:srgbClr val="0B3C5C"/>
            </a:gs>
            <a:gs pos="61000">
              <a:schemeClr val="bg1"/>
            </a:gs>
            <a:gs pos="97000">
              <a:srgbClr val="0B3C5C"/>
            </a:gs>
          </a:gsLst>
          <a:path path="circle">
            <a:fillToRect l="50000" t="50000" r="50000" b="50000"/>
          </a:path>
          <a:tileRect/>
        </a:gradFill>
        <a:ln w="19050">
          <a:solidFill>
            <a:srgbClr val="0B3C5C"/>
          </a:solidFill>
        </a:ln>
      </dgm:spPr>
      <dgm:t>
        <a:bodyPr/>
        <a:lstStyle/>
        <a:p>
          <a:r>
            <a:rPr lang="en-US" b="1">
              <a:solidFill>
                <a:schemeClr val="tx1"/>
              </a:solidFill>
            </a:rPr>
            <a:t>Philosophy</a:t>
          </a:r>
          <a:endParaRPr lang="en-US" b="1" dirty="0">
            <a:solidFill>
              <a:schemeClr val="tx1"/>
            </a:solidFill>
          </a:endParaRPr>
        </a:p>
      </dgm:t>
    </dgm:pt>
    <dgm:pt modelId="{CE173B75-2A51-B645-A063-0B7B59A7A52C}" type="parTrans" cxnId="{E818D057-8B6C-A440-A7D2-D6CDD727E55F}">
      <dgm:prSet/>
      <dgm:spPr/>
      <dgm:t>
        <a:bodyPr/>
        <a:lstStyle/>
        <a:p>
          <a:endParaRPr lang="en-US">
            <a:solidFill>
              <a:schemeClr val="tx1"/>
            </a:solidFill>
          </a:endParaRPr>
        </a:p>
      </dgm:t>
    </dgm:pt>
    <dgm:pt modelId="{377BC5E6-1F86-3841-A448-F5B5EBC7D840}" type="sibTrans" cxnId="{E818D057-8B6C-A440-A7D2-D6CDD727E55F}">
      <dgm:prSet/>
      <dgm:spPr/>
      <dgm:t>
        <a:bodyPr/>
        <a:lstStyle/>
        <a:p>
          <a:endParaRPr lang="en-US">
            <a:solidFill>
              <a:schemeClr val="tx1"/>
            </a:solidFill>
          </a:endParaRPr>
        </a:p>
      </dgm:t>
    </dgm:pt>
    <dgm:pt modelId="{58515B41-51CC-2F40-8411-72E3BE26A783}">
      <dgm:prSet/>
      <dgm:spPr>
        <a:gradFill flip="none" rotWithShape="1">
          <a:gsLst>
            <a:gs pos="0">
              <a:schemeClr val="bg1"/>
            </a:gs>
            <a:gs pos="23000">
              <a:schemeClr val="bg1"/>
            </a:gs>
            <a:gs pos="75000">
              <a:srgbClr val="0B3C5C"/>
            </a:gs>
            <a:gs pos="61000">
              <a:schemeClr val="bg1"/>
            </a:gs>
            <a:gs pos="97000">
              <a:srgbClr val="0B3C5C"/>
            </a:gs>
          </a:gsLst>
          <a:path path="circle">
            <a:fillToRect l="50000" t="50000" r="50000" b="50000"/>
          </a:path>
          <a:tileRect/>
        </a:gradFill>
        <a:ln w="19050">
          <a:solidFill>
            <a:srgbClr val="0B3C5C"/>
          </a:solidFill>
        </a:ln>
      </dgm:spPr>
      <dgm:t>
        <a:bodyPr/>
        <a:lstStyle/>
        <a:p>
          <a:r>
            <a:rPr lang="en-US" b="1">
              <a:solidFill>
                <a:schemeClr val="tx1"/>
              </a:solidFill>
            </a:rPr>
            <a:t>Engineering</a:t>
          </a:r>
          <a:endParaRPr lang="en-US" b="1" dirty="0">
            <a:solidFill>
              <a:schemeClr val="tx1"/>
            </a:solidFill>
          </a:endParaRPr>
        </a:p>
      </dgm:t>
    </dgm:pt>
    <dgm:pt modelId="{3ACCBD11-7F9E-CE49-86F7-935D239F7C5B}" type="parTrans" cxnId="{5486925B-4118-E743-B15D-8FB3D114A6FB}">
      <dgm:prSet/>
      <dgm:spPr/>
      <dgm:t>
        <a:bodyPr/>
        <a:lstStyle/>
        <a:p>
          <a:endParaRPr lang="en-US">
            <a:solidFill>
              <a:schemeClr val="tx1"/>
            </a:solidFill>
          </a:endParaRPr>
        </a:p>
      </dgm:t>
    </dgm:pt>
    <dgm:pt modelId="{66F81D60-9319-9741-AA1D-5FCC4CE9AB77}" type="sibTrans" cxnId="{5486925B-4118-E743-B15D-8FB3D114A6FB}">
      <dgm:prSet/>
      <dgm:spPr/>
      <dgm:t>
        <a:bodyPr/>
        <a:lstStyle/>
        <a:p>
          <a:endParaRPr lang="en-US">
            <a:solidFill>
              <a:schemeClr val="tx1"/>
            </a:solidFill>
          </a:endParaRPr>
        </a:p>
      </dgm:t>
    </dgm:pt>
    <dgm:pt modelId="{1455F550-6425-4240-947C-E655C5722A5A}">
      <dgm:prSet/>
      <dgm:spPr>
        <a:gradFill flip="none" rotWithShape="1">
          <a:gsLst>
            <a:gs pos="0">
              <a:schemeClr val="bg1"/>
            </a:gs>
            <a:gs pos="23000">
              <a:schemeClr val="bg1"/>
            </a:gs>
            <a:gs pos="75000">
              <a:srgbClr val="0B3C5C"/>
            </a:gs>
            <a:gs pos="61000">
              <a:schemeClr val="bg1"/>
            </a:gs>
            <a:gs pos="97000">
              <a:srgbClr val="0B3C5C"/>
            </a:gs>
          </a:gsLst>
          <a:path path="circle">
            <a:fillToRect l="50000" t="50000" r="50000" b="50000"/>
          </a:path>
          <a:tileRect/>
        </a:gradFill>
        <a:ln w="19050">
          <a:solidFill>
            <a:srgbClr val="0B3C5C"/>
          </a:solidFill>
        </a:ln>
      </dgm:spPr>
      <dgm:t>
        <a:bodyPr/>
        <a:lstStyle/>
        <a:p>
          <a:r>
            <a:rPr lang="en-US" b="1">
              <a:solidFill>
                <a:schemeClr val="tx1"/>
              </a:solidFill>
            </a:rPr>
            <a:t>Computer Science</a:t>
          </a:r>
          <a:endParaRPr lang="en-US" b="1" dirty="0">
            <a:solidFill>
              <a:schemeClr val="tx1"/>
            </a:solidFill>
          </a:endParaRPr>
        </a:p>
      </dgm:t>
    </dgm:pt>
    <dgm:pt modelId="{23961A37-1493-AF4A-B063-D4AB6A25726A}" type="parTrans" cxnId="{42F73857-01FD-364E-845B-315C90E521C3}">
      <dgm:prSet/>
      <dgm:spPr/>
      <dgm:t>
        <a:bodyPr/>
        <a:lstStyle/>
        <a:p>
          <a:endParaRPr lang="en-US">
            <a:solidFill>
              <a:schemeClr val="tx1"/>
            </a:solidFill>
          </a:endParaRPr>
        </a:p>
      </dgm:t>
    </dgm:pt>
    <dgm:pt modelId="{203AD044-6F46-3242-B11B-0E634BE15D31}" type="sibTrans" cxnId="{42F73857-01FD-364E-845B-315C90E521C3}">
      <dgm:prSet/>
      <dgm:spPr/>
      <dgm:t>
        <a:bodyPr/>
        <a:lstStyle/>
        <a:p>
          <a:endParaRPr lang="en-US">
            <a:solidFill>
              <a:schemeClr val="tx1"/>
            </a:solidFill>
          </a:endParaRPr>
        </a:p>
      </dgm:t>
    </dgm:pt>
    <dgm:pt modelId="{384DB700-C468-F341-91EF-4791AFB9254B}">
      <dgm:prSet/>
      <dgm:spPr>
        <a:gradFill flip="none" rotWithShape="1">
          <a:gsLst>
            <a:gs pos="0">
              <a:schemeClr val="bg1"/>
            </a:gs>
            <a:gs pos="23000">
              <a:schemeClr val="bg1"/>
            </a:gs>
            <a:gs pos="75000">
              <a:srgbClr val="0B3C5C"/>
            </a:gs>
            <a:gs pos="61000">
              <a:schemeClr val="bg1"/>
            </a:gs>
            <a:gs pos="97000">
              <a:srgbClr val="0B3C5C"/>
            </a:gs>
          </a:gsLst>
          <a:path path="circle">
            <a:fillToRect l="50000" t="50000" r="50000" b="50000"/>
          </a:path>
          <a:tileRect/>
        </a:gradFill>
        <a:ln w="19050">
          <a:solidFill>
            <a:srgbClr val="0B3C5C"/>
          </a:solidFill>
        </a:ln>
      </dgm:spPr>
      <dgm:t>
        <a:bodyPr/>
        <a:lstStyle/>
        <a:p>
          <a:r>
            <a:rPr lang="en-US" b="1">
              <a:solidFill>
                <a:schemeClr val="tx1"/>
              </a:solidFill>
            </a:rPr>
            <a:t>Criminal Justice </a:t>
          </a:r>
          <a:endParaRPr lang="en-US" b="1" dirty="0">
            <a:solidFill>
              <a:schemeClr val="tx1"/>
            </a:solidFill>
          </a:endParaRPr>
        </a:p>
      </dgm:t>
    </dgm:pt>
    <dgm:pt modelId="{EDE4EBE7-789D-E44B-82BE-6B99BF8B0894}" type="parTrans" cxnId="{170CE2B6-74CF-224D-8805-57FA80AD5449}">
      <dgm:prSet/>
      <dgm:spPr/>
      <dgm:t>
        <a:bodyPr/>
        <a:lstStyle/>
        <a:p>
          <a:endParaRPr lang="en-US">
            <a:solidFill>
              <a:schemeClr val="tx1"/>
            </a:solidFill>
          </a:endParaRPr>
        </a:p>
      </dgm:t>
    </dgm:pt>
    <dgm:pt modelId="{36AE12A9-35A6-7243-8A60-F00F26AEB691}" type="sibTrans" cxnId="{170CE2B6-74CF-224D-8805-57FA80AD5449}">
      <dgm:prSet/>
      <dgm:spPr/>
      <dgm:t>
        <a:bodyPr/>
        <a:lstStyle/>
        <a:p>
          <a:endParaRPr lang="en-US">
            <a:solidFill>
              <a:schemeClr val="tx1"/>
            </a:solidFill>
          </a:endParaRPr>
        </a:p>
      </dgm:t>
    </dgm:pt>
    <dgm:pt modelId="{7787078A-BFDF-054C-9C2C-33170734644D}" type="pres">
      <dgm:prSet presAssocID="{36311664-7FED-DD4F-9031-56DE45B84D4A}" presName="Name0" presStyleCnt="0">
        <dgm:presLayoutVars>
          <dgm:dir/>
          <dgm:resizeHandles val="exact"/>
        </dgm:presLayoutVars>
      </dgm:prSet>
      <dgm:spPr/>
      <dgm:t>
        <a:bodyPr/>
        <a:lstStyle/>
        <a:p>
          <a:endParaRPr lang="en-US"/>
        </a:p>
      </dgm:t>
    </dgm:pt>
    <dgm:pt modelId="{5A238AE6-54B1-FA48-913A-C7BBF3CC4D4D}" type="pres">
      <dgm:prSet presAssocID="{66182394-8F09-484C-8D01-F70F082DCA71}" presName="Name5" presStyleLbl="vennNode1" presStyleIdx="0" presStyleCnt="6">
        <dgm:presLayoutVars>
          <dgm:bulletEnabled val="1"/>
        </dgm:presLayoutVars>
      </dgm:prSet>
      <dgm:spPr/>
      <dgm:t>
        <a:bodyPr/>
        <a:lstStyle/>
        <a:p>
          <a:endParaRPr lang="en-US"/>
        </a:p>
      </dgm:t>
    </dgm:pt>
    <dgm:pt modelId="{BB24ACC1-D866-C847-9F6A-2B3127F7F3EE}" type="pres">
      <dgm:prSet presAssocID="{8B88D438-52C2-FC42-B545-86AD3B4E1F9F}" presName="space" presStyleCnt="0"/>
      <dgm:spPr/>
    </dgm:pt>
    <dgm:pt modelId="{38E2EFD6-EEFD-C54E-B528-4CCB9F44BEFA}" type="pres">
      <dgm:prSet presAssocID="{5AC3411E-23FE-4145-99E6-43A7D048506D}" presName="Name5" presStyleLbl="vennNode1" presStyleIdx="1" presStyleCnt="6">
        <dgm:presLayoutVars>
          <dgm:bulletEnabled val="1"/>
        </dgm:presLayoutVars>
      </dgm:prSet>
      <dgm:spPr/>
      <dgm:t>
        <a:bodyPr/>
        <a:lstStyle/>
        <a:p>
          <a:endParaRPr lang="en-US"/>
        </a:p>
      </dgm:t>
    </dgm:pt>
    <dgm:pt modelId="{64A5AF2E-B341-C140-AD3F-43399660443F}" type="pres">
      <dgm:prSet presAssocID="{417E979E-422D-1A4A-A0F8-F4AB56E8E835}" presName="space" presStyleCnt="0"/>
      <dgm:spPr/>
    </dgm:pt>
    <dgm:pt modelId="{34D47227-D3B2-1E49-BF5E-E9B5A35C8F4A}" type="pres">
      <dgm:prSet presAssocID="{0A8A49B3-9A07-424F-A0ED-3811D07CFAC4}" presName="Name5" presStyleLbl="vennNode1" presStyleIdx="2" presStyleCnt="6">
        <dgm:presLayoutVars>
          <dgm:bulletEnabled val="1"/>
        </dgm:presLayoutVars>
      </dgm:prSet>
      <dgm:spPr/>
      <dgm:t>
        <a:bodyPr/>
        <a:lstStyle/>
        <a:p>
          <a:endParaRPr lang="en-US"/>
        </a:p>
      </dgm:t>
    </dgm:pt>
    <dgm:pt modelId="{EB0CA8E2-2F5D-2143-85FA-72B7B7F41DA7}" type="pres">
      <dgm:prSet presAssocID="{377BC5E6-1F86-3841-A448-F5B5EBC7D840}" presName="space" presStyleCnt="0"/>
      <dgm:spPr/>
    </dgm:pt>
    <dgm:pt modelId="{A91E2C3A-4216-AA4C-A6AD-C00A2B34DF1E}" type="pres">
      <dgm:prSet presAssocID="{58515B41-51CC-2F40-8411-72E3BE26A783}" presName="Name5" presStyleLbl="vennNode1" presStyleIdx="3" presStyleCnt="6">
        <dgm:presLayoutVars>
          <dgm:bulletEnabled val="1"/>
        </dgm:presLayoutVars>
      </dgm:prSet>
      <dgm:spPr/>
      <dgm:t>
        <a:bodyPr/>
        <a:lstStyle/>
        <a:p>
          <a:endParaRPr lang="en-US"/>
        </a:p>
      </dgm:t>
    </dgm:pt>
    <dgm:pt modelId="{77AE0864-AB69-7F4B-B2E3-A2E72C07E75B}" type="pres">
      <dgm:prSet presAssocID="{66F81D60-9319-9741-AA1D-5FCC4CE9AB77}" presName="space" presStyleCnt="0"/>
      <dgm:spPr/>
    </dgm:pt>
    <dgm:pt modelId="{2977EC04-A8A5-5E4C-8BC6-0CAF9DB763C5}" type="pres">
      <dgm:prSet presAssocID="{1455F550-6425-4240-947C-E655C5722A5A}" presName="Name5" presStyleLbl="vennNode1" presStyleIdx="4" presStyleCnt="6">
        <dgm:presLayoutVars>
          <dgm:bulletEnabled val="1"/>
        </dgm:presLayoutVars>
      </dgm:prSet>
      <dgm:spPr/>
      <dgm:t>
        <a:bodyPr/>
        <a:lstStyle/>
        <a:p>
          <a:endParaRPr lang="en-US"/>
        </a:p>
      </dgm:t>
    </dgm:pt>
    <dgm:pt modelId="{A500AE96-C8AF-9D4B-AFC5-B7BB45D48DDE}" type="pres">
      <dgm:prSet presAssocID="{203AD044-6F46-3242-B11B-0E634BE15D31}" presName="space" presStyleCnt="0"/>
      <dgm:spPr/>
    </dgm:pt>
    <dgm:pt modelId="{F0E01A3D-4EB4-FD40-8741-2F6B5C2F0D5C}" type="pres">
      <dgm:prSet presAssocID="{384DB700-C468-F341-91EF-4791AFB9254B}" presName="Name5" presStyleLbl="vennNode1" presStyleIdx="5" presStyleCnt="6">
        <dgm:presLayoutVars>
          <dgm:bulletEnabled val="1"/>
        </dgm:presLayoutVars>
      </dgm:prSet>
      <dgm:spPr/>
      <dgm:t>
        <a:bodyPr/>
        <a:lstStyle/>
        <a:p>
          <a:endParaRPr lang="en-US"/>
        </a:p>
      </dgm:t>
    </dgm:pt>
  </dgm:ptLst>
  <dgm:cxnLst>
    <dgm:cxn modelId="{E28E93F4-CD4D-1740-9697-153F1EB13442}" type="presOf" srcId="{5AC3411E-23FE-4145-99E6-43A7D048506D}" destId="{38E2EFD6-EEFD-C54E-B528-4CCB9F44BEFA}" srcOrd="0" destOrd="0" presId="urn:microsoft.com/office/officeart/2005/8/layout/venn3"/>
    <dgm:cxn modelId="{1FC3E7C0-82B5-C448-9097-A8337BCDBE00}" srcId="{36311664-7FED-DD4F-9031-56DE45B84D4A}" destId="{66182394-8F09-484C-8D01-F70F082DCA71}" srcOrd="0" destOrd="0" parTransId="{B20EE9B7-3836-7C48-A804-A27636B1B590}" sibTransId="{8B88D438-52C2-FC42-B545-86AD3B4E1F9F}"/>
    <dgm:cxn modelId="{438C3CBA-8D24-524E-A21F-BE8FDFCC18DF}" type="presOf" srcId="{1455F550-6425-4240-947C-E655C5722A5A}" destId="{2977EC04-A8A5-5E4C-8BC6-0CAF9DB763C5}" srcOrd="0" destOrd="0" presId="urn:microsoft.com/office/officeart/2005/8/layout/venn3"/>
    <dgm:cxn modelId="{42F73857-01FD-364E-845B-315C90E521C3}" srcId="{36311664-7FED-DD4F-9031-56DE45B84D4A}" destId="{1455F550-6425-4240-947C-E655C5722A5A}" srcOrd="4" destOrd="0" parTransId="{23961A37-1493-AF4A-B063-D4AB6A25726A}" sibTransId="{203AD044-6F46-3242-B11B-0E634BE15D31}"/>
    <dgm:cxn modelId="{5486925B-4118-E743-B15D-8FB3D114A6FB}" srcId="{36311664-7FED-DD4F-9031-56DE45B84D4A}" destId="{58515B41-51CC-2F40-8411-72E3BE26A783}" srcOrd="3" destOrd="0" parTransId="{3ACCBD11-7F9E-CE49-86F7-935D239F7C5B}" sibTransId="{66F81D60-9319-9741-AA1D-5FCC4CE9AB77}"/>
    <dgm:cxn modelId="{DC79D9AF-5764-A847-9CC4-CDB9793C67AA}" type="presOf" srcId="{0A8A49B3-9A07-424F-A0ED-3811D07CFAC4}" destId="{34D47227-D3B2-1E49-BF5E-E9B5A35C8F4A}" srcOrd="0" destOrd="0" presId="urn:microsoft.com/office/officeart/2005/8/layout/venn3"/>
    <dgm:cxn modelId="{9226697E-5B30-B846-AC68-2A42CFE36655}" type="presOf" srcId="{66182394-8F09-484C-8D01-F70F082DCA71}" destId="{5A238AE6-54B1-FA48-913A-C7BBF3CC4D4D}" srcOrd="0" destOrd="0" presId="urn:microsoft.com/office/officeart/2005/8/layout/venn3"/>
    <dgm:cxn modelId="{E818D057-8B6C-A440-A7D2-D6CDD727E55F}" srcId="{36311664-7FED-DD4F-9031-56DE45B84D4A}" destId="{0A8A49B3-9A07-424F-A0ED-3811D07CFAC4}" srcOrd="2" destOrd="0" parTransId="{CE173B75-2A51-B645-A063-0B7B59A7A52C}" sibTransId="{377BC5E6-1F86-3841-A448-F5B5EBC7D840}"/>
    <dgm:cxn modelId="{170CE2B6-74CF-224D-8805-57FA80AD5449}" srcId="{36311664-7FED-DD4F-9031-56DE45B84D4A}" destId="{384DB700-C468-F341-91EF-4791AFB9254B}" srcOrd="5" destOrd="0" parTransId="{EDE4EBE7-789D-E44B-82BE-6B99BF8B0894}" sibTransId="{36AE12A9-35A6-7243-8A60-F00F26AEB691}"/>
    <dgm:cxn modelId="{346A9FA7-0BEF-5C4A-BC2F-E5005A587851}" type="presOf" srcId="{384DB700-C468-F341-91EF-4791AFB9254B}" destId="{F0E01A3D-4EB4-FD40-8741-2F6B5C2F0D5C}" srcOrd="0" destOrd="0" presId="urn:microsoft.com/office/officeart/2005/8/layout/venn3"/>
    <dgm:cxn modelId="{0C9FE2F5-E574-4E4B-8177-69A9E016F3C3}" srcId="{36311664-7FED-DD4F-9031-56DE45B84D4A}" destId="{5AC3411E-23FE-4145-99E6-43A7D048506D}" srcOrd="1" destOrd="0" parTransId="{DA893FF7-2F03-2B42-BBE0-B98481F3D321}" sibTransId="{417E979E-422D-1A4A-A0F8-F4AB56E8E835}"/>
    <dgm:cxn modelId="{7488B65D-C8B1-F14E-9DD9-CAE7E046DC96}" type="presOf" srcId="{36311664-7FED-DD4F-9031-56DE45B84D4A}" destId="{7787078A-BFDF-054C-9C2C-33170734644D}" srcOrd="0" destOrd="0" presId="urn:microsoft.com/office/officeart/2005/8/layout/venn3"/>
    <dgm:cxn modelId="{86050AFC-23CB-584B-A416-BAD702A84538}" type="presOf" srcId="{58515B41-51CC-2F40-8411-72E3BE26A783}" destId="{A91E2C3A-4216-AA4C-A6AD-C00A2B34DF1E}" srcOrd="0" destOrd="0" presId="urn:microsoft.com/office/officeart/2005/8/layout/venn3"/>
    <dgm:cxn modelId="{ECE76CE9-D83C-F04D-90CA-4EEFB48A03C0}" type="presParOf" srcId="{7787078A-BFDF-054C-9C2C-33170734644D}" destId="{5A238AE6-54B1-FA48-913A-C7BBF3CC4D4D}" srcOrd="0" destOrd="0" presId="urn:microsoft.com/office/officeart/2005/8/layout/venn3"/>
    <dgm:cxn modelId="{29D74102-A063-BE44-B21A-FBB949C4130D}" type="presParOf" srcId="{7787078A-BFDF-054C-9C2C-33170734644D}" destId="{BB24ACC1-D866-C847-9F6A-2B3127F7F3EE}" srcOrd="1" destOrd="0" presId="urn:microsoft.com/office/officeart/2005/8/layout/venn3"/>
    <dgm:cxn modelId="{F000CD2B-8C04-354D-8399-9CC05E28B717}" type="presParOf" srcId="{7787078A-BFDF-054C-9C2C-33170734644D}" destId="{38E2EFD6-EEFD-C54E-B528-4CCB9F44BEFA}" srcOrd="2" destOrd="0" presId="urn:microsoft.com/office/officeart/2005/8/layout/venn3"/>
    <dgm:cxn modelId="{B1F1E352-531B-AB4E-8ACB-90CEFD3FA780}" type="presParOf" srcId="{7787078A-BFDF-054C-9C2C-33170734644D}" destId="{64A5AF2E-B341-C140-AD3F-43399660443F}" srcOrd="3" destOrd="0" presId="urn:microsoft.com/office/officeart/2005/8/layout/venn3"/>
    <dgm:cxn modelId="{F0D4013D-832B-144C-AE32-1D298DDF9FB1}" type="presParOf" srcId="{7787078A-BFDF-054C-9C2C-33170734644D}" destId="{34D47227-D3B2-1E49-BF5E-E9B5A35C8F4A}" srcOrd="4" destOrd="0" presId="urn:microsoft.com/office/officeart/2005/8/layout/venn3"/>
    <dgm:cxn modelId="{6711E139-259C-C14C-90A5-CE7A0D28C676}" type="presParOf" srcId="{7787078A-BFDF-054C-9C2C-33170734644D}" destId="{EB0CA8E2-2F5D-2143-85FA-72B7B7F41DA7}" srcOrd="5" destOrd="0" presId="urn:microsoft.com/office/officeart/2005/8/layout/venn3"/>
    <dgm:cxn modelId="{01B21427-8E1C-6F4A-AB70-8AE8164901F0}" type="presParOf" srcId="{7787078A-BFDF-054C-9C2C-33170734644D}" destId="{A91E2C3A-4216-AA4C-A6AD-C00A2B34DF1E}" srcOrd="6" destOrd="0" presId="urn:microsoft.com/office/officeart/2005/8/layout/venn3"/>
    <dgm:cxn modelId="{BF5F030A-7393-AE42-BFE2-3B000E2BC4AC}" type="presParOf" srcId="{7787078A-BFDF-054C-9C2C-33170734644D}" destId="{77AE0864-AB69-7F4B-B2E3-A2E72C07E75B}" srcOrd="7" destOrd="0" presId="urn:microsoft.com/office/officeart/2005/8/layout/venn3"/>
    <dgm:cxn modelId="{7429C6A4-6103-BC40-B964-1F0DAC5A4551}" type="presParOf" srcId="{7787078A-BFDF-054C-9C2C-33170734644D}" destId="{2977EC04-A8A5-5E4C-8BC6-0CAF9DB763C5}" srcOrd="8" destOrd="0" presId="urn:microsoft.com/office/officeart/2005/8/layout/venn3"/>
    <dgm:cxn modelId="{CB631493-EEC9-C148-82CD-01963092CB7C}" type="presParOf" srcId="{7787078A-BFDF-054C-9C2C-33170734644D}" destId="{A500AE96-C8AF-9D4B-AFC5-B7BB45D48DDE}" srcOrd="9" destOrd="0" presId="urn:microsoft.com/office/officeart/2005/8/layout/venn3"/>
    <dgm:cxn modelId="{4364A592-24F1-1E4C-92BC-8DB2858DC3C7}" type="presParOf" srcId="{7787078A-BFDF-054C-9C2C-33170734644D}" destId="{F0E01A3D-4EB4-FD40-8741-2F6B5C2F0D5C}" srcOrd="10" destOrd="0" presId="urn:microsoft.com/office/officeart/2005/8/layout/venn3"/>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6311664-7FED-DD4F-9031-56DE45B84D4A}" type="doc">
      <dgm:prSet loTypeId="urn:microsoft.com/office/officeart/2005/8/layout/venn3" loCatId="" qsTypeId="urn:microsoft.com/office/officeart/2005/8/quickstyle/simple4" qsCatId="simple" csTypeId="urn:microsoft.com/office/officeart/2005/8/colors/accent1_2" csCatId="accent1" phldr="1"/>
      <dgm:spPr/>
      <dgm:t>
        <a:bodyPr/>
        <a:lstStyle/>
        <a:p>
          <a:endParaRPr lang="en-US"/>
        </a:p>
      </dgm:t>
    </dgm:pt>
    <dgm:pt modelId="{E7B7612D-2F15-EF4E-B9AF-5F6150714C0C}">
      <dgm:prSet/>
      <dgm:spPr>
        <a:gradFill flip="none" rotWithShape="1">
          <a:gsLst>
            <a:gs pos="76000">
              <a:schemeClr val="accent3">
                <a:lumMod val="25000"/>
              </a:schemeClr>
            </a:gs>
            <a:gs pos="58000">
              <a:schemeClr val="bg1"/>
            </a:gs>
            <a:gs pos="100000">
              <a:srgbClr val="0B3C5C"/>
            </a:gs>
          </a:gsLst>
          <a:path path="circle">
            <a:fillToRect l="50000" t="50000" r="50000" b="50000"/>
          </a:path>
          <a:tileRect/>
        </a:gradFill>
        <a:ln w="19050">
          <a:solidFill>
            <a:srgbClr val="0B3C5C"/>
          </a:solidFill>
        </a:ln>
      </dgm:spPr>
      <dgm:t>
        <a:bodyPr/>
        <a:lstStyle/>
        <a:p>
          <a:r>
            <a:rPr lang="en-US" b="1" dirty="0"/>
            <a:t>Revenge porn </a:t>
          </a:r>
        </a:p>
      </dgm:t>
    </dgm:pt>
    <dgm:pt modelId="{E108415B-69C2-2245-9138-93DA9765634B}" type="parTrans" cxnId="{7A7E9A2A-BD93-5A43-AE04-120F9B558A9F}">
      <dgm:prSet/>
      <dgm:spPr/>
      <dgm:t>
        <a:bodyPr/>
        <a:lstStyle/>
        <a:p>
          <a:endParaRPr lang="en-US" b="1"/>
        </a:p>
      </dgm:t>
    </dgm:pt>
    <dgm:pt modelId="{1BDFFBF6-FE3F-AD46-AE27-1EF45D1C3978}" type="sibTrans" cxnId="{7A7E9A2A-BD93-5A43-AE04-120F9B558A9F}">
      <dgm:prSet/>
      <dgm:spPr/>
      <dgm:t>
        <a:bodyPr/>
        <a:lstStyle/>
        <a:p>
          <a:endParaRPr lang="en-US" b="1"/>
        </a:p>
      </dgm:t>
    </dgm:pt>
    <dgm:pt modelId="{9D45CAE2-7B94-BB4E-9EC9-97B1C00988C8}">
      <dgm:prSet/>
      <dgm:spPr>
        <a:gradFill flip="none" rotWithShape="1">
          <a:gsLst>
            <a:gs pos="76000">
              <a:schemeClr val="accent3">
                <a:lumMod val="25000"/>
              </a:schemeClr>
            </a:gs>
            <a:gs pos="58000">
              <a:schemeClr val="bg1"/>
            </a:gs>
            <a:gs pos="100000">
              <a:srgbClr val="0B3C5C"/>
            </a:gs>
          </a:gsLst>
          <a:path path="circle">
            <a:fillToRect l="50000" t="50000" r="50000" b="50000"/>
          </a:path>
          <a:tileRect/>
        </a:gradFill>
        <a:ln w="19050">
          <a:solidFill>
            <a:srgbClr val="0B3C5C"/>
          </a:solidFill>
        </a:ln>
      </dgm:spPr>
      <dgm:t>
        <a:bodyPr/>
        <a:lstStyle/>
        <a:p>
          <a:r>
            <a:rPr lang="en-US" b="1"/>
            <a:t>Sexual blackmail</a:t>
          </a:r>
          <a:endParaRPr lang="en-US" b="1" dirty="0"/>
        </a:p>
      </dgm:t>
    </dgm:pt>
    <dgm:pt modelId="{98AE4D4A-65B5-D04F-9EC3-2656FBFAB9B3}" type="parTrans" cxnId="{9D9F11FB-9B51-A44A-AE5C-F07ADDBD33B5}">
      <dgm:prSet/>
      <dgm:spPr/>
      <dgm:t>
        <a:bodyPr/>
        <a:lstStyle/>
        <a:p>
          <a:endParaRPr lang="en-US" b="1"/>
        </a:p>
      </dgm:t>
    </dgm:pt>
    <dgm:pt modelId="{6A48874A-3ADE-5148-AE01-BDB6B1137F10}" type="sibTrans" cxnId="{9D9F11FB-9B51-A44A-AE5C-F07ADDBD33B5}">
      <dgm:prSet/>
      <dgm:spPr/>
      <dgm:t>
        <a:bodyPr/>
        <a:lstStyle/>
        <a:p>
          <a:endParaRPr lang="en-US" b="1"/>
        </a:p>
      </dgm:t>
    </dgm:pt>
    <dgm:pt modelId="{E638720F-71FB-264F-B34D-598227E71119}">
      <dgm:prSet/>
      <dgm:spPr>
        <a:gradFill flip="none" rotWithShape="1">
          <a:gsLst>
            <a:gs pos="76000">
              <a:schemeClr val="accent3">
                <a:lumMod val="25000"/>
              </a:schemeClr>
            </a:gs>
            <a:gs pos="58000">
              <a:schemeClr val="bg1"/>
            </a:gs>
            <a:gs pos="100000">
              <a:srgbClr val="0B3C5C"/>
            </a:gs>
          </a:gsLst>
          <a:path path="circle">
            <a:fillToRect l="50000" t="50000" r="50000" b="50000"/>
          </a:path>
          <a:tileRect/>
        </a:gradFill>
        <a:ln w="19050">
          <a:solidFill>
            <a:srgbClr val="0B3C5C"/>
          </a:solidFill>
        </a:ln>
      </dgm:spPr>
      <dgm:t>
        <a:bodyPr/>
        <a:lstStyle/>
        <a:p>
          <a:r>
            <a:rPr lang="en-US" b="1"/>
            <a:t>Sexting</a:t>
          </a:r>
          <a:endParaRPr lang="en-US" b="1" dirty="0"/>
        </a:p>
      </dgm:t>
    </dgm:pt>
    <dgm:pt modelId="{9543A3EE-C151-A247-A68D-0CCE87B55372}" type="parTrans" cxnId="{1D2B443A-67F4-7245-9260-CE2A59CCD574}">
      <dgm:prSet/>
      <dgm:spPr/>
      <dgm:t>
        <a:bodyPr/>
        <a:lstStyle/>
        <a:p>
          <a:endParaRPr lang="en-US" b="1"/>
        </a:p>
      </dgm:t>
    </dgm:pt>
    <dgm:pt modelId="{BDCE533B-2702-B443-A469-EC5F801946B8}" type="sibTrans" cxnId="{1D2B443A-67F4-7245-9260-CE2A59CCD574}">
      <dgm:prSet/>
      <dgm:spPr/>
      <dgm:t>
        <a:bodyPr/>
        <a:lstStyle/>
        <a:p>
          <a:endParaRPr lang="en-US" b="1"/>
        </a:p>
      </dgm:t>
    </dgm:pt>
    <dgm:pt modelId="{352352F9-CC60-7243-84FD-5832EA04708D}">
      <dgm:prSet/>
      <dgm:spPr>
        <a:gradFill flip="none" rotWithShape="1">
          <a:gsLst>
            <a:gs pos="76000">
              <a:schemeClr val="accent3">
                <a:lumMod val="25000"/>
              </a:schemeClr>
            </a:gs>
            <a:gs pos="58000">
              <a:schemeClr val="bg1"/>
            </a:gs>
            <a:gs pos="100000">
              <a:srgbClr val="0B3C5C"/>
            </a:gs>
          </a:gsLst>
          <a:path path="circle">
            <a:fillToRect l="50000" t="50000" r="50000" b="50000"/>
          </a:path>
          <a:tileRect/>
        </a:gradFill>
        <a:ln w="19050">
          <a:solidFill>
            <a:srgbClr val="0B3C5C"/>
          </a:solidFill>
        </a:ln>
      </dgm:spPr>
      <dgm:t>
        <a:bodyPr/>
        <a:lstStyle/>
        <a:p>
          <a:r>
            <a:rPr lang="en-US" b="1" dirty="0"/>
            <a:t>Prostitution</a:t>
          </a:r>
        </a:p>
      </dgm:t>
    </dgm:pt>
    <dgm:pt modelId="{613085C1-2AB9-4F48-96A1-2E64005F7BC2}" type="parTrans" cxnId="{40405864-57AA-C14C-8EC8-0B5647B84BAC}">
      <dgm:prSet/>
      <dgm:spPr/>
      <dgm:t>
        <a:bodyPr/>
        <a:lstStyle/>
        <a:p>
          <a:endParaRPr lang="en-US" b="1"/>
        </a:p>
      </dgm:t>
    </dgm:pt>
    <dgm:pt modelId="{A16EF24D-F41E-9249-A6A6-85635BD62A70}" type="sibTrans" cxnId="{40405864-57AA-C14C-8EC8-0B5647B84BAC}">
      <dgm:prSet/>
      <dgm:spPr/>
      <dgm:t>
        <a:bodyPr/>
        <a:lstStyle/>
        <a:p>
          <a:endParaRPr lang="en-US" b="1"/>
        </a:p>
      </dgm:t>
    </dgm:pt>
    <dgm:pt modelId="{7787078A-BFDF-054C-9C2C-33170734644D}" type="pres">
      <dgm:prSet presAssocID="{36311664-7FED-DD4F-9031-56DE45B84D4A}" presName="Name0" presStyleCnt="0">
        <dgm:presLayoutVars>
          <dgm:dir/>
          <dgm:resizeHandles val="exact"/>
        </dgm:presLayoutVars>
      </dgm:prSet>
      <dgm:spPr/>
      <dgm:t>
        <a:bodyPr/>
        <a:lstStyle/>
        <a:p>
          <a:endParaRPr lang="en-US"/>
        </a:p>
      </dgm:t>
    </dgm:pt>
    <dgm:pt modelId="{D4D23F6A-861D-6E4F-9A69-D0B185407205}" type="pres">
      <dgm:prSet presAssocID="{E7B7612D-2F15-EF4E-B9AF-5F6150714C0C}" presName="Name5" presStyleLbl="vennNode1" presStyleIdx="0" presStyleCnt="4">
        <dgm:presLayoutVars>
          <dgm:bulletEnabled val="1"/>
        </dgm:presLayoutVars>
      </dgm:prSet>
      <dgm:spPr/>
      <dgm:t>
        <a:bodyPr/>
        <a:lstStyle/>
        <a:p>
          <a:endParaRPr lang="en-US"/>
        </a:p>
      </dgm:t>
    </dgm:pt>
    <dgm:pt modelId="{E51A565A-A83A-A543-8994-D6338DF3E42C}" type="pres">
      <dgm:prSet presAssocID="{1BDFFBF6-FE3F-AD46-AE27-1EF45D1C3978}" presName="space" presStyleCnt="0"/>
      <dgm:spPr/>
    </dgm:pt>
    <dgm:pt modelId="{E22BE4F7-95EB-DD4C-83CF-5B15A44468ED}" type="pres">
      <dgm:prSet presAssocID="{9D45CAE2-7B94-BB4E-9EC9-97B1C00988C8}" presName="Name5" presStyleLbl="vennNode1" presStyleIdx="1" presStyleCnt="4">
        <dgm:presLayoutVars>
          <dgm:bulletEnabled val="1"/>
        </dgm:presLayoutVars>
      </dgm:prSet>
      <dgm:spPr/>
      <dgm:t>
        <a:bodyPr/>
        <a:lstStyle/>
        <a:p>
          <a:endParaRPr lang="en-US"/>
        </a:p>
      </dgm:t>
    </dgm:pt>
    <dgm:pt modelId="{9E6A4FA0-3FAB-C342-A0BA-62E7B929F80F}" type="pres">
      <dgm:prSet presAssocID="{6A48874A-3ADE-5148-AE01-BDB6B1137F10}" presName="space" presStyleCnt="0"/>
      <dgm:spPr/>
    </dgm:pt>
    <dgm:pt modelId="{D1F9E364-56FC-E745-8F8D-E0A2A8918E3C}" type="pres">
      <dgm:prSet presAssocID="{E638720F-71FB-264F-B34D-598227E71119}" presName="Name5" presStyleLbl="vennNode1" presStyleIdx="2" presStyleCnt="4">
        <dgm:presLayoutVars>
          <dgm:bulletEnabled val="1"/>
        </dgm:presLayoutVars>
      </dgm:prSet>
      <dgm:spPr/>
      <dgm:t>
        <a:bodyPr/>
        <a:lstStyle/>
        <a:p>
          <a:endParaRPr lang="en-US"/>
        </a:p>
      </dgm:t>
    </dgm:pt>
    <dgm:pt modelId="{1D078461-2E5A-0F48-B0F3-29FABF0E63B0}" type="pres">
      <dgm:prSet presAssocID="{BDCE533B-2702-B443-A469-EC5F801946B8}" presName="space" presStyleCnt="0"/>
      <dgm:spPr/>
    </dgm:pt>
    <dgm:pt modelId="{7557EA1B-9544-E24B-B70E-C9136F085117}" type="pres">
      <dgm:prSet presAssocID="{352352F9-CC60-7243-84FD-5832EA04708D}" presName="Name5" presStyleLbl="vennNode1" presStyleIdx="3" presStyleCnt="4">
        <dgm:presLayoutVars>
          <dgm:bulletEnabled val="1"/>
        </dgm:presLayoutVars>
      </dgm:prSet>
      <dgm:spPr/>
      <dgm:t>
        <a:bodyPr/>
        <a:lstStyle/>
        <a:p>
          <a:endParaRPr lang="en-US"/>
        </a:p>
      </dgm:t>
    </dgm:pt>
  </dgm:ptLst>
  <dgm:cxnLst>
    <dgm:cxn modelId="{17349885-350D-AF45-81B8-3516C2EA91E7}" type="presOf" srcId="{36311664-7FED-DD4F-9031-56DE45B84D4A}" destId="{7787078A-BFDF-054C-9C2C-33170734644D}" srcOrd="0" destOrd="0" presId="urn:microsoft.com/office/officeart/2005/8/layout/venn3"/>
    <dgm:cxn modelId="{9D9F11FB-9B51-A44A-AE5C-F07ADDBD33B5}" srcId="{36311664-7FED-DD4F-9031-56DE45B84D4A}" destId="{9D45CAE2-7B94-BB4E-9EC9-97B1C00988C8}" srcOrd="1" destOrd="0" parTransId="{98AE4D4A-65B5-D04F-9EC3-2656FBFAB9B3}" sibTransId="{6A48874A-3ADE-5148-AE01-BDB6B1137F10}"/>
    <dgm:cxn modelId="{AD1F494F-3983-B644-BE0B-6763ED7468B4}" type="presOf" srcId="{352352F9-CC60-7243-84FD-5832EA04708D}" destId="{7557EA1B-9544-E24B-B70E-C9136F085117}" srcOrd="0" destOrd="0" presId="urn:microsoft.com/office/officeart/2005/8/layout/venn3"/>
    <dgm:cxn modelId="{E3CD001B-E099-B241-ACBD-00640F1C64AE}" type="presOf" srcId="{E638720F-71FB-264F-B34D-598227E71119}" destId="{D1F9E364-56FC-E745-8F8D-E0A2A8918E3C}" srcOrd="0" destOrd="0" presId="urn:microsoft.com/office/officeart/2005/8/layout/venn3"/>
    <dgm:cxn modelId="{1D2B443A-67F4-7245-9260-CE2A59CCD574}" srcId="{36311664-7FED-DD4F-9031-56DE45B84D4A}" destId="{E638720F-71FB-264F-B34D-598227E71119}" srcOrd="2" destOrd="0" parTransId="{9543A3EE-C151-A247-A68D-0CCE87B55372}" sibTransId="{BDCE533B-2702-B443-A469-EC5F801946B8}"/>
    <dgm:cxn modelId="{1327EA22-3053-C44A-B6E6-916A594ED6E1}" type="presOf" srcId="{E7B7612D-2F15-EF4E-B9AF-5F6150714C0C}" destId="{D4D23F6A-861D-6E4F-9A69-D0B185407205}" srcOrd="0" destOrd="0" presId="urn:microsoft.com/office/officeart/2005/8/layout/venn3"/>
    <dgm:cxn modelId="{40405864-57AA-C14C-8EC8-0B5647B84BAC}" srcId="{36311664-7FED-DD4F-9031-56DE45B84D4A}" destId="{352352F9-CC60-7243-84FD-5832EA04708D}" srcOrd="3" destOrd="0" parTransId="{613085C1-2AB9-4F48-96A1-2E64005F7BC2}" sibTransId="{A16EF24D-F41E-9249-A6A6-85635BD62A70}"/>
    <dgm:cxn modelId="{7A7E9A2A-BD93-5A43-AE04-120F9B558A9F}" srcId="{36311664-7FED-DD4F-9031-56DE45B84D4A}" destId="{E7B7612D-2F15-EF4E-B9AF-5F6150714C0C}" srcOrd="0" destOrd="0" parTransId="{E108415B-69C2-2245-9138-93DA9765634B}" sibTransId="{1BDFFBF6-FE3F-AD46-AE27-1EF45D1C3978}"/>
    <dgm:cxn modelId="{233DCC08-4534-574C-BB52-45588DE68B1D}" type="presOf" srcId="{9D45CAE2-7B94-BB4E-9EC9-97B1C00988C8}" destId="{E22BE4F7-95EB-DD4C-83CF-5B15A44468ED}" srcOrd="0" destOrd="0" presId="urn:microsoft.com/office/officeart/2005/8/layout/venn3"/>
    <dgm:cxn modelId="{DC19845C-8B17-7741-90A6-B6BDB6009189}" type="presParOf" srcId="{7787078A-BFDF-054C-9C2C-33170734644D}" destId="{D4D23F6A-861D-6E4F-9A69-D0B185407205}" srcOrd="0" destOrd="0" presId="urn:microsoft.com/office/officeart/2005/8/layout/venn3"/>
    <dgm:cxn modelId="{5F960D3D-7262-C349-B41D-796B23F1C094}" type="presParOf" srcId="{7787078A-BFDF-054C-9C2C-33170734644D}" destId="{E51A565A-A83A-A543-8994-D6338DF3E42C}" srcOrd="1" destOrd="0" presId="urn:microsoft.com/office/officeart/2005/8/layout/venn3"/>
    <dgm:cxn modelId="{02DF3B72-150B-FB42-9DD0-90BBDF00EC22}" type="presParOf" srcId="{7787078A-BFDF-054C-9C2C-33170734644D}" destId="{E22BE4F7-95EB-DD4C-83CF-5B15A44468ED}" srcOrd="2" destOrd="0" presId="urn:microsoft.com/office/officeart/2005/8/layout/venn3"/>
    <dgm:cxn modelId="{EE0222FF-7495-8248-869E-EC9EA28B533E}" type="presParOf" srcId="{7787078A-BFDF-054C-9C2C-33170734644D}" destId="{9E6A4FA0-3FAB-C342-A0BA-62E7B929F80F}" srcOrd="3" destOrd="0" presId="urn:microsoft.com/office/officeart/2005/8/layout/venn3"/>
    <dgm:cxn modelId="{FECACA94-935C-B14B-8D57-A13B0B80DCBB}" type="presParOf" srcId="{7787078A-BFDF-054C-9C2C-33170734644D}" destId="{D1F9E364-56FC-E745-8F8D-E0A2A8918E3C}" srcOrd="4" destOrd="0" presId="urn:microsoft.com/office/officeart/2005/8/layout/venn3"/>
    <dgm:cxn modelId="{4856C708-63AF-C048-8451-3AAC5B28C2F0}" type="presParOf" srcId="{7787078A-BFDF-054C-9C2C-33170734644D}" destId="{1D078461-2E5A-0F48-B0F3-29FABF0E63B0}" srcOrd="5" destOrd="0" presId="urn:microsoft.com/office/officeart/2005/8/layout/venn3"/>
    <dgm:cxn modelId="{23EDB672-A222-584A-9557-518B23DFCD51}" type="presParOf" srcId="{7787078A-BFDF-054C-9C2C-33170734644D}" destId="{7557EA1B-9544-E24B-B70E-C9136F085117}" srcOrd="6" destOrd="0" presId="urn:microsoft.com/office/officeart/2005/8/layout/venn3"/>
  </dgm:cxnLst>
  <dgm:bg>
    <a:noFill/>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8.xml><?xml version="1.0" encoding="utf-8"?>
<dgm:dataModel xmlns:dgm="http://schemas.openxmlformats.org/drawingml/2006/diagram" xmlns:a="http://schemas.openxmlformats.org/drawingml/2006/main">
  <dgm:ptLst>
    <dgm:pt modelId="{99D23730-4230-A048-BDA9-2323361786D2}" type="doc">
      <dgm:prSet loTypeId="urn:microsoft.com/office/officeart/2008/layout/VerticalCurvedList" loCatId="" qsTypeId="urn:microsoft.com/office/officeart/2005/8/quickstyle/simple3" qsCatId="simple" csTypeId="urn:microsoft.com/office/officeart/2005/8/colors/accent3_4" csCatId="accent3" phldr="1"/>
      <dgm:spPr/>
      <dgm:t>
        <a:bodyPr/>
        <a:lstStyle/>
        <a:p>
          <a:endParaRPr lang="en-US"/>
        </a:p>
      </dgm:t>
    </dgm:pt>
    <dgm:pt modelId="{E86830EB-B70E-7F47-AF7A-EF57DFC55293}">
      <dgm:prSet/>
      <dgm:spPr>
        <a:noFill/>
        <a:ln>
          <a:solidFill>
            <a:srgbClr val="0B3C5C"/>
          </a:solidFill>
        </a:ln>
      </dgm:spPr>
      <dgm:t>
        <a:bodyPr/>
        <a:lstStyle/>
        <a:p>
          <a:r>
            <a:rPr lang="en-US" dirty="0"/>
            <a:t>Information Technology</a:t>
          </a:r>
        </a:p>
      </dgm:t>
    </dgm:pt>
    <dgm:pt modelId="{BE698160-D3B9-CD47-8CE7-93E148E378C7}" type="parTrans" cxnId="{FFA1B55D-D884-644B-8C50-D235E29225F9}">
      <dgm:prSet/>
      <dgm:spPr/>
      <dgm:t>
        <a:bodyPr/>
        <a:lstStyle/>
        <a:p>
          <a:endParaRPr lang="en-US"/>
        </a:p>
      </dgm:t>
    </dgm:pt>
    <dgm:pt modelId="{B0590077-E6E9-5043-8290-9678E9B5278C}" type="sibTrans" cxnId="{FFA1B55D-D884-644B-8C50-D235E29225F9}">
      <dgm:prSet/>
      <dgm:spPr/>
      <dgm:t>
        <a:bodyPr/>
        <a:lstStyle/>
        <a:p>
          <a:endParaRPr lang="en-US"/>
        </a:p>
      </dgm:t>
    </dgm:pt>
    <dgm:pt modelId="{593F61A0-F8A4-DC48-A16E-6EB946F85626}">
      <dgm:prSet/>
      <dgm:spPr>
        <a:noFill/>
        <a:ln>
          <a:solidFill>
            <a:srgbClr val="0B3C5C"/>
          </a:solidFill>
        </a:ln>
      </dgm:spPr>
      <dgm:t>
        <a:bodyPr/>
        <a:lstStyle/>
        <a:p>
          <a:r>
            <a:rPr lang="en-US"/>
            <a:t>Business</a:t>
          </a:r>
          <a:endParaRPr lang="en-US" dirty="0"/>
        </a:p>
      </dgm:t>
    </dgm:pt>
    <dgm:pt modelId="{D9EDEEB1-D44F-3A47-B832-81E335A034CE}" type="parTrans" cxnId="{04BD4436-6FC2-3B44-A000-90569DED48DF}">
      <dgm:prSet/>
      <dgm:spPr/>
      <dgm:t>
        <a:bodyPr/>
        <a:lstStyle/>
        <a:p>
          <a:endParaRPr lang="en-US"/>
        </a:p>
      </dgm:t>
    </dgm:pt>
    <dgm:pt modelId="{87D9D395-5430-3F4E-8375-CFC434EC5AD1}" type="sibTrans" cxnId="{04BD4436-6FC2-3B44-A000-90569DED48DF}">
      <dgm:prSet/>
      <dgm:spPr/>
      <dgm:t>
        <a:bodyPr/>
        <a:lstStyle/>
        <a:p>
          <a:endParaRPr lang="en-US"/>
        </a:p>
      </dgm:t>
    </dgm:pt>
    <dgm:pt modelId="{62DFDF82-3DF9-5E49-AAA3-58C3E2EB7E50}">
      <dgm:prSet/>
      <dgm:spPr>
        <a:noFill/>
        <a:ln>
          <a:solidFill>
            <a:srgbClr val="0B3C5C"/>
          </a:solidFill>
        </a:ln>
      </dgm:spPr>
      <dgm:t>
        <a:bodyPr/>
        <a:lstStyle/>
        <a:p>
          <a:r>
            <a:rPr lang="en-US"/>
            <a:t>Philosophy</a:t>
          </a:r>
          <a:endParaRPr lang="en-US" dirty="0"/>
        </a:p>
      </dgm:t>
    </dgm:pt>
    <dgm:pt modelId="{3648ECA9-EF8F-F24F-A4E7-8511D0E18AF8}" type="parTrans" cxnId="{B40ED305-EBA9-4342-918E-1DEEE9D9928D}">
      <dgm:prSet/>
      <dgm:spPr/>
      <dgm:t>
        <a:bodyPr/>
        <a:lstStyle/>
        <a:p>
          <a:endParaRPr lang="en-US"/>
        </a:p>
      </dgm:t>
    </dgm:pt>
    <dgm:pt modelId="{51331039-BAFB-7240-BA2A-2E504D747A74}" type="sibTrans" cxnId="{B40ED305-EBA9-4342-918E-1DEEE9D9928D}">
      <dgm:prSet/>
      <dgm:spPr/>
      <dgm:t>
        <a:bodyPr/>
        <a:lstStyle/>
        <a:p>
          <a:endParaRPr lang="en-US"/>
        </a:p>
      </dgm:t>
    </dgm:pt>
    <dgm:pt modelId="{D5D84058-4AAA-F840-B9D0-70A5C09DA330}">
      <dgm:prSet/>
      <dgm:spPr>
        <a:noFill/>
        <a:ln>
          <a:solidFill>
            <a:srgbClr val="0B3C5C"/>
          </a:solidFill>
        </a:ln>
      </dgm:spPr>
      <dgm:t>
        <a:bodyPr/>
        <a:lstStyle/>
        <a:p>
          <a:r>
            <a:rPr lang="en-US"/>
            <a:t>Engineering</a:t>
          </a:r>
          <a:endParaRPr lang="en-US" dirty="0"/>
        </a:p>
      </dgm:t>
    </dgm:pt>
    <dgm:pt modelId="{13390D81-E130-494B-8E73-E2494C2E6054}" type="parTrans" cxnId="{8827F111-664F-6C48-8C43-D0A55E859771}">
      <dgm:prSet/>
      <dgm:spPr/>
      <dgm:t>
        <a:bodyPr/>
        <a:lstStyle/>
        <a:p>
          <a:endParaRPr lang="en-US"/>
        </a:p>
      </dgm:t>
    </dgm:pt>
    <dgm:pt modelId="{61C06DE9-02B2-824F-93FF-C57D9875DA39}" type="sibTrans" cxnId="{8827F111-664F-6C48-8C43-D0A55E859771}">
      <dgm:prSet/>
      <dgm:spPr/>
      <dgm:t>
        <a:bodyPr/>
        <a:lstStyle/>
        <a:p>
          <a:endParaRPr lang="en-US"/>
        </a:p>
      </dgm:t>
    </dgm:pt>
    <dgm:pt modelId="{F280FBB3-5A9F-774D-9D32-CD38E85E7A58}">
      <dgm:prSet/>
      <dgm:spPr>
        <a:noFill/>
        <a:ln>
          <a:solidFill>
            <a:srgbClr val="0B3C5C"/>
          </a:solidFill>
        </a:ln>
      </dgm:spPr>
      <dgm:t>
        <a:bodyPr/>
        <a:lstStyle/>
        <a:p>
          <a:r>
            <a:rPr lang="en-US"/>
            <a:t>Computer Science</a:t>
          </a:r>
          <a:endParaRPr lang="en-US" dirty="0"/>
        </a:p>
      </dgm:t>
    </dgm:pt>
    <dgm:pt modelId="{694126E7-F35C-CF40-93E6-45E0E5BEAACA}" type="parTrans" cxnId="{FD5D69EF-078F-8248-B047-82080E4877A4}">
      <dgm:prSet/>
      <dgm:spPr/>
      <dgm:t>
        <a:bodyPr/>
        <a:lstStyle/>
        <a:p>
          <a:endParaRPr lang="en-US"/>
        </a:p>
      </dgm:t>
    </dgm:pt>
    <dgm:pt modelId="{45B9519E-5FC4-8C42-B9E6-024CD4983B66}" type="sibTrans" cxnId="{FD5D69EF-078F-8248-B047-82080E4877A4}">
      <dgm:prSet/>
      <dgm:spPr/>
      <dgm:t>
        <a:bodyPr/>
        <a:lstStyle/>
        <a:p>
          <a:endParaRPr lang="en-US"/>
        </a:p>
      </dgm:t>
    </dgm:pt>
    <dgm:pt modelId="{3A9688FB-C478-0E48-884E-9F3C7531AF2D}">
      <dgm:prSet/>
      <dgm:spPr>
        <a:noFill/>
        <a:ln>
          <a:solidFill>
            <a:srgbClr val="0B3C5C"/>
          </a:solidFill>
        </a:ln>
      </dgm:spPr>
      <dgm:t>
        <a:bodyPr/>
        <a:lstStyle/>
        <a:p>
          <a:r>
            <a:rPr lang="en-US"/>
            <a:t>Criminal Justice </a:t>
          </a:r>
          <a:endParaRPr lang="en-US" dirty="0"/>
        </a:p>
      </dgm:t>
    </dgm:pt>
    <dgm:pt modelId="{EBC6C5CD-02B5-1847-9729-6EAD93C11492}" type="parTrans" cxnId="{B4EBAD5F-B58A-004A-B785-5A1C67DDB628}">
      <dgm:prSet/>
      <dgm:spPr/>
      <dgm:t>
        <a:bodyPr/>
        <a:lstStyle/>
        <a:p>
          <a:endParaRPr lang="en-US"/>
        </a:p>
      </dgm:t>
    </dgm:pt>
    <dgm:pt modelId="{4C9733C2-6B13-F648-A32E-8E9A2A804E71}" type="sibTrans" cxnId="{B4EBAD5F-B58A-004A-B785-5A1C67DDB628}">
      <dgm:prSet/>
      <dgm:spPr/>
      <dgm:t>
        <a:bodyPr/>
        <a:lstStyle/>
        <a:p>
          <a:endParaRPr lang="en-US"/>
        </a:p>
      </dgm:t>
    </dgm:pt>
    <dgm:pt modelId="{69B2B1F0-0DB0-B04E-8FCE-0B6FB73F5854}" type="pres">
      <dgm:prSet presAssocID="{99D23730-4230-A048-BDA9-2323361786D2}" presName="Name0" presStyleCnt="0">
        <dgm:presLayoutVars>
          <dgm:chMax val="7"/>
          <dgm:chPref val="7"/>
          <dgm:dir/>
        </dgm:presLayoutVars>
      </dgm:prSet>
      <dgm:spPr/>
      <dgm:t>
        <a:bodyPr/>
        <a:lstStyle/>
        <a:p>
          <a:endParaRPr lang="en-US"/>
        </a:p>
      </dgm:t>
    </dgm:pt>
    <dgm:pt modelId="{401AC2AA-8E11-954D-B1DC-F48B0B260466}" type="pres">
      <dgm:prSet presAssocID="{99D23730-4230-A048-BDA9-2323361786D2}" presName="Name1" presStyleCnt="0"/>
      <dgm:spPr/>
    </dgm:pt>
    <dgm:pt modelId="{1B27A31F-DBDA-6848-99A4-86DE5630D39A}" type="pres">
      <dgm:prSet presAssocID="{99D23730-4230-A048-BDA9-2323361786D2}" presName="cycle" presStyleCnt="0"/>
      <dgm:spPr/>
    </dgm:pt>
    <dgm:pt modelId="{33A88D44-188F-B942-8732-7E0B7F3BAF56}" type="pres">
      <dgm:prSet presAssocID="{99D23730-4230-A048-BDA9-2323361786D2}" presName="srcNode" presStyleLbl="node1" presStyleIdx="0" presStyleCnt="6"/>
      <dgm:spPr/>
    </dgm:pt>
    <dgm:pt modelId="{F1678485-E9C0-344D-92D4-53F2571E41D4}" type="pres">
      <dgm:prSet presAssocID="{99D23730-4230-A048-BDA9-2323361786D2}" presName="conn" presStyleLbl="parChTrans1D2" presStyleIdx="0" presStyleCnt="1"/>
      <dgm:spPr/>
      <dgm:t>
        <a:bodyPr/>
        <a:lstStyle/>
        <a:p>
          <a:endParaRPr lang="en-US"/>
        </a:p>
      </dgm:t>
    </dgm:pt>
    <dgm:pt modelId="{237C5634-1DD3-4743-A101-2A12797B2EAF}" type="pres">
      <dgm:prSet presAssocID="{99D23730-4230-A048-BDA9-2323361786D2}" presName="extraNode" presStyleLbl="node1" presStyleIdx="0" presStyleCnt="6"/>
      <dgm:spPr/>
    </dgm:pt>
    <dgm:pt modelId="{DCF18762-C665-6547-B911-F818C2139C71}" type="pres">
      <dgm:prSet presAssocID="{99D23730-4230-A048-BDA9-2323361786D2}" presName="dstNode" presStyleLbl="node1" presStyleIdx="0" presStyleCnt="6"/>
      <dgm:spPr/>
    </dgm:pt>
    <dgm:pt modelId="{AA3B1F45-3434-EA46-BE62-1DE9ED7DEFCB}" type="pres">
      <dgm:prSet presAssocID="{E86830EB-B70E-7F47-AF7A-EF57DFC55293}" presName="text_1" presStyleLbl="node1" presStyleIdx="0" presStyleCnt="6">
        <dgm:presLayoutVars>
          <dgm:bulletEnabled val="1"/>
        </dgm:presLayoutVars>
      </dgm:prSet>
      <dgm:spPr/>
      <dgm:t>
        <a:bodyPr/>
        <a:lstStyle/>
        <a:p>
          <a:endParaRPr lang="en-US"/>
        </a:p>
      </dgm:t>
    </dgm:pt>
    <dgm:pt modelId="{DF9B156F-C21D-5243-A012-5552E770A9C2}" type="pres">
      <dgm:prSet presAssocID="{E86830EB-B70E-7F47-AF7A-EF57DFC55293}" presName="accent_1" presStyleCnt="0"/>
      <dgm:spPr/>
    </dgm:pt>
    <dgm:pt modelId="{8A425514-8468-9C44-8BC9-7268351A66FF}" type="pres">
      <dgm:prSet presAssocID="{E86830EB-B70E-7F47-AF7A-EF57DFC55293}" presName="accentRepeatNode" presStyleLbl="solidFgAcc1" presStyleIdx="0" presStyleCnt="6"/>
      <dgm:spPr>
        <a:solidFill>
          <a:srgbClr val="0B3C5C"/>
        </a:solidFill>
        <a:ln>
          <a:noFill/>
        </a:ln>
      </dgm:spPr>
    </dgm:pt>
    <dgm:pt modelId="{F0985477-683E-6145-9E33-590BBDB70ACA}" type="pres">
      <dgm:prSet presAssocID="{593F61A0-F8A4-DC48-A16E-6EB946F85626}" presName="text_2" presStyleLbl="node1" presStyleIdx="1" presStyleCnt="6">
        <dgm:presLayoutVars>
          <dgm:bulletEnabled val="1"/>
        </dgm:presLayoutVars>
      </dgm:prSet>
      <dgm:spPr/>
      <dgm:t>
        <a:bodyPr/>
        <a:lstStyle/>
        <a:p>
          <a:endParaRPr lang="en-US"/>
        </a:p>
      </dgm:t>
    </dgm:pt>
    <dgm:pt modelId="{B4861AA0-0C52-954C-A5B2-6ED0E1B15E80}" type="pres">
      <dgm:prSet presAssocID="{593F61A0-F8A4-DC48-A16E-6EB946F85626}" presName="accent_2" presStyleCnt="0"/>
      <dgm:spPr/>
    </dgm:pt>
    <dgm:pt modelId="{5A682160-26A6-4E4F-A3AC-F9E601CBAE98}" type="pres">
      <dgm:prSet presAssocID="{593F61A0-F8A4-DC48-A16E-6EB946F85626}" presName="accentRepeatNode" presStyleLbl="solidFgAcc1" presStyleIdx="1" presStyleCnt="6"/>
      <dgm:spPr>
        <a:solidFill>
          <a:srgbClr val="0B3C5C"/>
        </a:solidFill>
        <a:ln>
          <a:noFill/>
        </a:ln>
      </dgm:spPr>
    </dgm:pt>
    <dgm:pt modelId="{8B785E56-3A03-E54C-9AAE-EB378706CE3D}" type="pres">
      <dgm:prSet presAssocID="{62DFDF82-3DF9-5E49-AAA3-58C3E2EB7E50}" presName="text_3" presStyleLbl="node1" presStyleIdx="2" presStyleCnt="6">
        <dgm:presLayoutVars>
          <dgm:bulletEnabled val="1"/>
        </dgm:presLayoutVars>
      </dgm:prSet>
      <dgm:spPr/>
      <dgm:t>
        <a:bodyPr/>
        <a:lstStyle/>
        <a:p>
          <a:endParaRPr lang="en-US"/>
        </a:p>
      </dgm:t>
    </dgm:pt>
    <dgm:pt modelId="{2F80F721-DCE3-794F-8F87-D88728DB3CF9}" type="pres">
      <dgm:prSet presAssocID="{62DFDF82-3DF9-5E49-AAA3-58C3E2EB7E50}" presName="accent_3" presStyleCnt="0"/>
      <dgm:spPr/>
    </dgm:pt>
    <dgm:pt modelId="{3648B666-3C1E-E743-9B6F-C20340376AE3}" type="pres">
      <dgm:prSet presAssocID="{62DFDF82-3DF9-5E49-AAA3-58C3E2EB7E50}" presName="accentRepeatNode" presStyleLbl="solidFgAcc1" presStyleIdx="2" presStyleCnt="6"/>
      <dgm:spPr>
        <a:solidFill>
          <a:srgbClr val="0B3C5C"/>
        </a:solidFill>
        <a:ln>
          <a:noFill/>
        </a:ln>
      </dgm:spPr>
    </dgm:pt>
    <dgm:pt modelId="{2BCEF28C-D030-B84A-8E15-78C0028C540A}" type="pres">
      <dgm:prSet presAssocID="{D5D84058-4AAA-F840-B9D0-70A5C09DA330}" presName="text_4" presStyleLbl="node1" presStyleIdx="3" presStyleCnt="6">
        <dgm:presLayoutVars>
          <dgm:bulletEnabled val="1"/>
        </dgm:presLayoutVars>
      </dgm:prSet>
      <dgm:spPr/>
      <dgm:t>
        <a:bodyPr/>
        <a:lstStyle/>
        <a:p>
          <a:endParaRPr lang="en-US"/>
        </a:p>
      </dgm:t>
    </dgm:pt>
    <dgm:pt modelId="{AF0A7C79-191B-854D-A50A-CC73BDB21DC7}" type="pres">
      <dgm:prSet presAssocID="{D5D84058-4AAA-F840-B9D0-70A5C09DA330}" presName="accent_4" presStyleCnt="0"/>
      <dgm:spPr/>
    </dgm:pt>
    <dgm:pt modelId="{D0483418-89C5-124C-89F6-9A2718A964B2}" type="pres">
      <dgm:prSet presAssocID="{D5D84058-4AAA-F840-B9D0-70A5C09DA330}" presName="accentRepeatNode" presStyleLbl="solidFgAcc1" presStyleIdx="3" presStyleCnt="6"/>
      <dgm:spPr>
        <a:solidFill>
          <a:srgbClr val="0B3C5C"/>
        </a:solidFill>
        <a:ln>
          <a:noFill/>
        </a:ln>
      </dgm:spPr>
    </dgm:pt>
    <dgm:pt modelId="{2D27F707-3A1D-6C4A-BAC6-C23EC73978E3}" type="pres">
      <dgm:prSet presAssocID="{F280FBB3-5A9F-774D-9D32-CD38E85E7A58}" presName="text_5" presStyleLbl="node1" presStyleIdx="4" presStyleCnt="6">
        <dgm:presLayoutVars>
          <dgm:bulletEnabled val="1"/>
        </dgm:presLayoutVars>
      </dgm:prSet>
      <dgm:spPr/>
      <dgm:t>
        <a:bodyPr/>
        <a:lstStyle/>
        <a:p>
          <a:endParaRPr lang="en-US"/>
        </a:p>
      </dgm:t>
    </dgm:pt>
    <dgm:pt modelId="{8F22E97D-48C1-2341-BAED-04DDD0B3B364}" type="pres">
      <dgm:prSet presAssocID="{F280FBB3-5A9F-774D-9D32-CD38E85E7A58}" presName="accent_5" presStyleCnt="0"/>
      <dgm:spPr/>
    </dgm:pt>
    <dgm:pt modelId="{6A330325-2C76-DC40-A988-BE4AFE513F34}" type="pres">
      <dgm:prSet presAssocID="{F280FBB3-5A9F-774D-9D32-CD38E85E7A58}" presName="accentRepeatNode" presStyleLbl="solidFgAcc1" presStyleIdx="4" presStyleCnt="6"/>
      <dgm:spPr>
        <a:solidFill>
          <a:srgbClr val="0B3C5C"/>
        </a:solidFill>
        <a:ln>
          <a:noFill/>
        </a:ln>
      </dgm:spPr>
    </dgm:pt>
    <dgm:pt modelId="{C05FAD60-3539-7D40-AFB1-989D9255AFE8}" type="pres">
      <dgm:prSet presAssocID="{3A9688FB-C478-0E48-884E-9F3C7531AF2D}" presName="text_6" presStyleLbl="node1" presStyleIdx="5" presStyleCnt="6">
        <dgm:presLayoutVars>
          <dgm:bulletEnabled val="1"/>
        </dgm:presLayoutVars>
      </dgm:prSet>
      <dgm:spPr/>
      <dgm:t>
        <a:bodyPr/>
        <a:lstStyle/>
        <a:p>
          <a:endParaRPr lang="en-US"/>
        </a:p>
      </dgm:t>
    </dgm:pt>
    <dgm:pt modelId="{2AF5AAAC-DE12-994C-80CD-6B7E62B80134}" type="pres">
      <dgm:prSet presAssocID="{3A9688FB-C478-0E48-884E-9F3C7531AF2D}" presName="accent_6" presStyleCnt="0"/>
      <dgm:spPr/>
    </dgm:pt>
    <dgm:pt modelId="{A41076CD-AAB7-954E-83B6-5E911CAC3D95}" type="pres">
      <dgm:prSet presAssocID="{3A9688FB-C478-0E48-884E-9F3C7531AF2D}" presName="accentRepeatNode" presStyleLbl="solidFgAcc1" presStyleIdx="5" presStyleCnt="6"/>
      <dgm:spPr>
        <a:solidFill>
          <a:srgbClr val="0B3C5C"/>
        </a:solidFill>
        <a:ln>
          <a:noFill/>
        </a:ln>
      </dgm:spPr>
    </dgm:pt>
  </dgm:ptLst>
  <dgm:cxnLst>
    <dgm:cxn modelId="{FFA1B55D-D884-644B-8C50-D235E29225F9}" srcId="{99D23730-4230-A048-BDA9-2323361786D2}" destId="{E86830EB-B70E-7F47-AF7A-EF57DFC55293}" srcOrd="0" destOrd="0" parTransId="{BE698160-D3B9-CD47-8CE7-93E148E378C7}" sibTransId="{B0590077-E6E9-5043-8290-9678E9B5278C}"/>
    <dgm:cxn modelId="{B4EBAD5F-B58A-004A-B785-5A1C67DDB628}" srcId="{99D23730-4230-A048-BDA9-2323361786D2}" destId="{3A9688FB-C478-0E48-884E-9F3C7531AF2D}" srcOrd="5" destOrd="0" parTransId="{EBC6C5CD-02B5-1847-9729-6EAD93C11492}" sibTransId="{4C9733C2-6B13-F648-A32E-8E9A2A804E71}"/>
    <dgm:cxn modelId="{725E3161-2756-E04B-8B71-DFC8B8153E90}" type="presOf" srcId="{E86830EB-B70E-7F47-AF7A-EF57DFC55293}" destId="{AA3B1F45-3434-EA46-BE62-1DE9ED7DEFCB}" srcOrd="0" destOrd="0" presId="urn:microsoft.com/office/officeart/2008/layout/VerticalCurvedList"/>
    <dgm:cxn modelId="{85BEAE4E-15C7-3042-AD7D-AC74E91E052C}" type="presOf" srcId="{593F61A0-F8A4-DC48-A16E-6EB946F85626}" destId="{F0985477-683E-6145-9E33-590BBDB70ACA}" srcOrd="0" destOrd="0" presId="urn:microsoft.com/office/officeart/2008/layout/VerticalCurvedList"/>
    <dgm:cxn modelId="{B93425F6-D277-8644-9EF5-BB124DF2C22F}" type="presOf" srcId="{F280FBB3-5A9F-774D-9D32-CD38E85E7A58}" destId="{2D27F707-3A1D-6C4A-BAC6-C23EC73978E3}" srcOrd="0" destOrd="0" presId="urn:microsoft.com/office/officeart/2008/layout/VerticalCurvedList"/>
    <dgm:cxn modelId="{04BD4436-6FC2-3B44-A000-90569DED48DF}" srcId="{99D23730-4230-A048-BDA9-2323361786D2}" destId="{593F61A0-F8A4-DC48-A16E-6EB946F85626}" srcOrd="1" destOrd="0" parTransId="{D9EDEEB1-D44F-3A47-B832-81E335A034CE}" sibTransId="{87D9D395-5430-3F4E-8375-CFC434EC5AD1}"/>
    <dgm:cxn modelId="{D1E7B6FA-16B0-334A-BB0C-2419D41AAB91}" type="presOf" srcId="{D5D84058-4AAA-F840-B9D0-70A5C09DA330}" destId="{2BCEF28C-D030-B84A-8E15-78C0028C540A}" srcOrd="0" destOrd="0" presId="urn:microsoft.com/office/officeart/2008/layout/VerticalCurvedList"/>
    <dgm:cxn modelId="{846FA61C-DB9E-774D-839B-904553AF6F5C}" type="presOf" srcId="{3A9688FB-C478-0E48-884E-9F3C7531AF2D}" destId="{C05FAD60-3539-7D40-AFB1-989D9255AFE8}" srcOrd="0" destOrd="0" presId="urn:microsoft.com/office/officeart/2008/layout/VerticalCurvedList"/>
    <dgm:cxn modelId="{B40ED305-EBA9-4342-918E-1DEEE9D9928D}" srcId="{99D23730-4230-A048-BDA9-2323361786D2}" destId="{62DFDF82-3DF9-5E49-AAA3-58C3E2EB7E50}" srcOrd="2" destOrd="0" parTransId="{3648ECA9-EF8F-F24F-A4E7-8511D0E18AF8}" sibTransId="{51331039-BAFB-7240-BA2A-2E504D747A74}"/>
    <dgm:cxn modelId="{FD5D69EF-078F-8248-B047-82080E4877A4}" srcId="{99D23730-4230-A048-BDA9-2323361786D2}" destId="{F280FBB3-5A9F-774D-9D32-CD38E85E7A58}" srcOrd="4" destOrd="0" parTransId="{694126E7-F35C-CF40-93E6-45E0E5BEAACA}" sibTransId="{45B9519E-5FC4-8C42-B9E6-024CD4983B66}"/>
    <dgm:cxn modelId="{537A0CFF-ABA1-1B4F-A8DE-6F6B4A7F2440}" type="presOf" srcId="{99D23730-4230-A048-BDA9-2323361786D2}" destId="{69B2B1F0-0DB0-B04E-8FCE-0B6FB73F5854}" srcOrd="0" destOrd="0" presId="urn:microsoft.com/office/officeart/2008/layout/VerticalCurvedList"/>
    <dgm:cxn modelId="{509DB2DA-6FB9-4947-82F4-2F52097CAA88}" type="presOf" srcId="{62DFDF82-3DF9-5E49-AAA3-58C3E2EB7E50}" destId="{8B785E56-3A03-E54C-9AAE-EB378706CE3D}" srcOrd="0" destOrd="0" presId="urn:microsoft.com/office/officeart/2008/layout/VerticalCurvedList"/>
    <dgm:cxn modelId="{8827F111-664F-6C48-8C43-D0A55E859771}" srcId="{99D23730-4230-A048-BDA9-2323361786D2}" destId="{D5D84058-4AAA-F840-B9D0-70A5C09DA330}" srcOrd="3" destOrd="0" parTransId="{13390D81-E130-494B-8E73-E2494C2E6054}" sibTransId="{61C06DE9-02B2-824F-93FF-C57D9875DA39}"/>
    <dgm:cxn modelId="{E4AD1722-045A-3F4C-8701-14233F75C28C}" type="presOf" srcId="{B0590077-E6E9-5043-8290-9678E9B5278C}" destId="{F1678485-E9C0-344D-92D4-53F2571E41D4}" srcOrd="0" destOrd="0" presId="urn:microsoft.com/office/officeart/2008/layout/VerticalCurvedList"/>
    <dgm:cxn modelId="{418AE4FE-59A0-8B43-BF87-9A0A103896E4}" type="presParOf" srcId="{69B2B1F0-0DB0-B04E-8FCE-0B6FB73F5854}" destId="{401AC2AA-8E11-954D-B1DC-F48B0B260466}" srcOrd="0" destOrd="0" presId="urn:microsoft.com/office/officeart/2008/layout/VerticalCurvedList"/>
    <dgm:cxn modelId="{5FB97F63-8B15-8241-9BFE-DFCD03FEA12C}" type="presParOf" srcId="{401AC2AA-8E11-954D-B1DC-F48B0B260466}" destId="{1B27A31F-DBDA-6848-99A4-86DE5630D39A}" srcOrd="0" destOrd="0" presId="urn:microsoft.com/office/officeart/2008/layout/VerticalCurvedList"/>
    <dgm:cxn modelId="{66E37D6A-9A9E-DF40-A30B-D3266C3702E9}" type="presParOf" srcId="{1B27A31F-DBDA-6848-99A4-86DE5630D39A}" destId="{33A88D44-188F-B942-8732-7E0B7F3BAF56}" srcOrd="0" destOrd="0" presId="urn:microsoft.com/office/officeart/2008/layout/VerticalCurvedList"/>
    <dgm:cxn modelId="{B44AB1E1-F9B7-404F-B0BB-0C08B24A53F0}" type="presParOf" srcId="{1B27A31F-DBDA-6848-99A4-86DE5630D39A}" destId="{F1678485-E9C0-344D-92D4-53F2571E41D4}" srcOrd="1" destOrd="0" presId="urn:microsoft.com/office/officeart/2008/layout/VerticalCurvedList"/>
    <dgm:cxn modelId="{40D32D9C-2A98-4545-8DFA-944700BCB407}" type="presParOf" srcId="{1B27A31F-DBDA-6848-99A4-86DE5630D39A}" destId="{237C5634-1DD3-4743-A101-2A12797B2EAF}" srcOrd="2" destOrd="0" presId="urn:microsoft.com/office/officeart/2008/layout/VerticalCurvedList"/>
    <dgm:cxn modelId="{4AE1A113-CD1F-9F49-9531-0B668DBF2636}" type="presParOf" srcId="{1B27A31F-DBDA-6848-99A4-86DE5630D39A}" destId="{DCF18762-C665-6547-B911-F818C2139C71}" srcOrd="3" destOrd="0" presId="urn:microsoft.com/office/officeart/2008/layout/VerticalCurvedList"/>
    <dgm:cxn modelId="{17FB7E09-0BB1-0244-BB2F-283E7DD2240E}" type="presParOf" srcId="{401AC2AA-8E11-954D-B1DC-F48B0B260466}" destId="{AA3B1F45-3434-EA46-BE62-1DE9ED7DEFCB}" srcOrd="1" destOrd="0" presId="urn:microsoft.com/office/officeart/2008/layout/VerticalCurvedList"/>
    <dgm:cxn modelId="{C5EEA8AE-F0FD-7642-A8B6-9FB70B3AD071}" type="presParOf" srcId="{401AC2AA-8E11-954D-B1DC-F48B0B260466}" destId="{DF9B156F-C21D-5243-A012-5552E770A9C2}" srcOrd="2" destOrd="0" presId="urn:microsoft.com/office/officeart/2008/layout/VerticalCurvedList"/>
    <dgm:cxn modelId="{E120677C-3BAD-B444-8422-8FC4E0021014}" type="presParOf" srcId="{DF9B156F-C21D-5243-A012-5552E770A9C2}" destId="{8A425514-8468-9C44-8BC9-7268351A66FF}" srcOrd="0" destOrd="0" presId="urn:microsoft.com/office/officeart/2008/layout/VerticalCurvedList"/>
    <dgm:cxn modelId="{C1AC5223-FFEA-784E-A404-7613DFCB181E}" type="presParOf" srcId="{401AC2AA-8E11-954D-B1DC-F48B0B260466}" destId="{F0985477-683E-6145-9E33-590BBDB70ACA}" srcOrd="3" destOrd="0" presId="urn:microsoft.com/office/officeart/2008/layout/VerticalCurvedList"/>
    <dgm:cxn modelId="{C0414DD4-D08A-2E41-83A0-8E2564BA4315}" type="presParOf" srcId="{401AC2AA-8E11-954D-B1DC-F48B0B260466}" destId="{B4861AA0-0C52-954C-A5B2-6ED0E1B15E80}" srcOrd="4" destOrd="0" presId="urn:microsoft.com/office/officeart/2008/layout/VerticalCurvedList"/>
    <dgm:cxn modelId="{17FCC557-4DBE-F249-BD95-FC6DEDEE6A89}" type="presParOf" srcId="{B4861AA0-0C52-954C-A5B2-6ED0E1B15E80}" destId="{5A682160-26A6-4E4F-A3AC-F9E601CBAE98}" srcOrd="0" destOrd="0" presId="urn:microsoft.com/office/officeart/2008/layout/VerticalCurvedList"/>
    <dgm:cxn modelId="{EC0D45CB-DEA3-A546-8B87-EB9848AA15C4}" type="presParOf" srcId="{401AC2AA-8E11-954D-B1DC-F48B0B260466}" destId="{8B785E56-3A03-E54C-9AAE-EB378706CE3D}" srcOrd="5" destOrd="0" presId="urn:microsoft.com/office/officeart/2008/layout/VerticalCurvedList"/>
    <dgm:cxn modelId="{A25E68A8-CA96-C94A-ADF4-28B4FF61E04A}" type="presParOf" srcId="{401AC2AA-8E11-954D-B1DC-F48B0B260466}" destId="{2F80F721-DCE3-794F-8F87-D88728DB3CF9}" srcOrd="6" destOrd="0" presId="urn:microsoft.com/office/officeart/2008/layout/VerticalCurvedList"/>
    <dgm:cxn modelId="{8E284439-2644-3447-B397-65F19702474C}" type="presParOf" srcId="{2F80F721-DCE3-794F-8F87-D88728DB3CF9}" destId="{3648B666-3C1E-E743-9B6F-C20340376AE3}" srcOrd="0" destOrd="0" presId="urn:microsoft.com/office/officeart/2008/layout/VerticalCurvedList"/>
    <dgm:cxn modelId="{6A4F3A75-79DC-B940-B35B-C69A34B1A014}" type="presParOf" srcId="{401AC2AA-8E11-954D-B1DC-F48B0B260466}" destId="{2BCEF28C-D030-B84A-8E15-78C0028C540A}" srcOrd="7" destOrd="0" presId="urn:microsoft.com/office/officeart/2008/layout/VerticalCurvedList"/>
    <dgm:cxn modelId="{B102C97C-8E47-8A40-8F70-9C99D1242868}" type="presParOf" srcId="{401AC2AA-8E11-954D-B1DC-F48B0B260466}" destId="{AF0A7C79-191B-854D-A50A-CC73BDB21DC7}" srcOrd="8" destOrd="0" presId="urn:microsoft.com/office/officeart/2008/layout/VerticalCurvedList"/>
    <dgm:cxn modelId="{5859150F-7961-4B41-8D34-1DDCDF8A99BD}" type="presParOf" srcId="{AF0A7C79-191B-854D-A50A-CC73BDB21DC7}" destId="{D0483418-89C5-124C-89F6-9A2718A964B2}" srcOrd="0" destOrd="0" presId="urn:microsoft.com/office/officeart/2008/layout/VerticalCurvedList"/>
    <dgm:cxn modelId="{14E5B58E-F75B-8F4E-8AAF-86AD70500177}" type="presParOf" srcId="{401AC2AA-8E11-954D-B1DC-F48B0B260466}" destId="{2D27F707-3A1D-6C4A-BAC6-C23EC73978E3}" srcOrd="9" destOrd="0" presId="urn:microsoft.com/office/officeart/2008/layout/VerticalCurvedList"/>
    <dgm:cxn modelId="{5BA996A7-F2F1-C14B-A378-5AB9E733496F}" type="presParOf" srcId="{401AC2AA-8E11-954D-B1DC-F48B0B260466}" destId="{8F22E97D-48C1-2341-BAED-04DDD0B3B364}" srcOrd="10" destOrd="0" presId="urn:microsoft.com/office/officeart/2008/layout/VerticalCurvedList"/>
    <dgm:cxn modelId="{C77F7215-C90E-4144-88B1-F41C41F2B0C6}" type="presParOf" srcId="{8F22E97D-48C1-2341-BAED-04DDD0B3B364}" destId="{6A330325-2C76-DC40-A988-BE4AFE513F34}" srcOrd="0" destOrd="0" presId="urn:microsoft.com/office/officeart/2008/layout/VerticalCurvedList"/>
    <dgm:cxn modelId="{C04934BF-12FF-0648-82AA-5BE751F0F959}" type="presParOf" srcId="{401AC2AA-8E11-954D-B1DC-F48B0B260466}" destId="{C05FAD60-3539-7D40-AFB1-989D9255AFE8}" srcOrd="11" destOrd="0" presId="urn:microsoft.com/office/officeart/2008/layout/VerticalCurvedList"/>
    <dgm:cxn modelId="{DC648754-90F8-1C4D-8617-CD4DADEF462B}" type="presParOf" srcId="{401AC2AA-8E11-954D-B1DC-F48B0B260466}" destId="{2AF5AAAC-DE12-994C-80CD-6B7E62B80134}" srcOrd="12" destOrd="0" presId="urn:microsoft.com/office/officeart/2008/layout/VerticalCurvedList"/>
    <dgm:cxn modelId="{0362ABE3-E767-194C-B668-859ADBF17CE4}" type="presParOf" srcId="{2AF5AAAC-DE12-994C-80CD-6B7E62B80134}" destId="{A41076CD-AAB7-954E-83B6-5E911CAC3D95}"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9.xml><?xml version="1.0" encoding="utf-8"?>
<dgm:dataModel xmlns:dgm="http://schemas.openxmlformats.org/drawingml/2006/diagram" xmlns:a="http://schemas.openxmlformats.org/drawingml/2006/main">
  <dgm:ptLst>
    <dgm:pt modelId="{1479EB9E-1C9A-4D07-B77F-44B36B78FD4B}" type="doc">
      <dgm:prSet loTypeId="urn:microsoft.com/office/officeart/2005/8/layout/process3" loCatId="process" qsTypeId="urn:microsoft.com/office/officeart/2005/8/quickstyle/simple1" qsCatId="simple" csTypeId="urn:microsoft.com/office/officeart/2005/8/colors/accent3_4" csCatId="accent3" phldr="1"/>
      <dgm:spPr/>
      <dgm:t>
        <a:bodyPr/>
        <a:lstStyle/>
        <a:p>
          <a:endParaRPr lang="en-US"/>
        </a:p>
      </dgm:t>
    </dgm:pt>
    <dgm:pt modelId="{5F4CE0DA-76A4-47E8-8F6A-D371668772BD}">
      <dgm:prSet phldrT="[Text]"/>
      <dgm:spPr>
        <a:solidFill>
          <a:schemeClr val="accent3">
            <a:lumMod val="25000"/>
          </a:schemeClr>
        </a:solidFill>
      </dgm:spPr>
      <dgm:t>
        <a:bodyPr/>
        <a:lstStyle/>
        <a:p>
          <a:r>
            <a:rPr lang="en-US" dirty="0"/>
            <a:t>Police</a:t>
          </a:r>
        </a:p>
      </dgm:t>
    </dgm:pt>
    <dgm:pt modelId="{A9278C08-9E82-4ABA-AF70-97A8B0A5BAA7}" type="parTrans" cxnId="{CCC7759F-8A32-4463-BF72-8DA302DC4B04}">
      <dgm:prSet/>
      <dgm:spPr/>
      <dgm:t>
        <a:bodyPr/>
        <a:lstStyle/>
        <a:p>
          <a:endParaRPr lang="en-US"/>
        </a:p>
      </dgm:t>
    </dgm:pt>
    <dgm:pt modelId="{28BF054C-28C8-467B-A581-6552C5F1826D}" type="sibTrans" cxnId="{CCC7759F-8A32-4463-BF72-8DA302DC4B04}">
      <dgm:prSet>
        <dgm:style>
          <a:lnRef idx="0">
            <a:schemeClr val="accent3"/>
          </a:lnRef>
          <a:fillRef idx="3">
            <a:schemeClr val="accent3"/>
          </a:fillRef>
          <a:effectRef idx="3">
            <a:schemeClr val="accent3"/>
          </a:effectRef>
          <a:fontRef idx="minor">
            <a:schemeClr val="lt1"/>
          </a:fontRef>
        </dgm:style>
      </dgm:prSet>
      <dgm:spPr/>
      <dgm:t>
        <a:bodyPr/>
        <a:lstStyle/>
        <a:p>
          <a:endParaRPr lang="en-US"/>
        </a:p>
      </dgm:t>
    </dgm:pt>
    <dgm:pt modelId="{FB4F20AF-9EEA-484F-8A78-6EED82A19B15}">
      <dgm:prSet phldrT="[Text]"/>
      <dgm:spPr/>
      <dgm:t>
        <a:bodyPr/>
        <a:lstStyle/>
        <a:p>
          <a:r>
            <a:rPr lang="en-US" dirty="0"/>
            <a:t>Enforce law</a:t>
          </a:r>
        </a:p>
      </dgm:t>
    </dgm:pt>
    <dgm:pt modelId="{2BC41B75-A55A-4F6A-A558-A31D4A6174FC}" type="parTrans" cxnId="{2DF1EA77-513E-475D-822D-DBA812C14B83}">
      <dgm:prSet/>
      <dgm:spPr/>
      <dgm:t>
        <a:bodyPr/>
        <a:lstStyle/>
        <a:p>
          <a:endParaRPr lang="en-US"/>
        </a:p>
      </dgm:t>
    </dgm:pt>
    <dgm:pt modelId="{EE9B7430-C98D-402E-9A93-59D62D516837}" type="sibTrans" cxnId="{2DF1EA77-513E-475D-822D-DBA812C14B83}">
      <dgm:prSet/>
      <dgm:spPr/>
      <dgm:t>
        <a:bodyPr/>
        <a:lstStyle/>
        <a:p>
          <a:endParaRPr lang="en-US"/>
        </a:p>
      </dgm:t>
    </dgm:pt>
    <dgm:pt modelId="{B47305F9-5C26-4B53-A823-2157257E4884}">
      <dgm:prSet phldrT="[Text]"/>
      <dgm:spPr>
        <a:solidFill>
          <a:schemeClr val="accent3">
            <a:lumMod val="25000"/>
          </a:schemeClr>
        </a:solidFill>
      </dgm:spPr>
      <dgm:t>
        <a:bodyPr/>
        <a:lstStyle/>
        <a:p>
          <a:r>
            <a:rPr lang="en-US"/>
            <a:t>Courts</a:t>
          </a:r>
          <a:endParaRPr lang="en-US" dirty="0"/>
        </a:p>
      </dgm:t>
    </dgm:pt>
    <dgm:pt modelId="{0C1974A7-A53F-41A8-866D-265C9E76B0E8}" type="parTrans" cxnId="{A7C92422-3F10-4C1B-8F59-9A15D17DF976}">
      <dgm:prSet/>
      <dgm:spPr/>
      <dgm:t>
        <a:bodyPr/>
        <a:lstStyle/>
        <a:p>
          <a:endParaRPr lang="en-US"/>
        </a:p>
      </dgm:t>
    </dgm:pt>
    <dgm:pt modelId="{C6B78DCE-29E7-4A33-8C7F-63E02E2160B2}" type="sibTrans" cxnId="{A7C92422-3F10-4C1B-8F59-9A15D17DF976}">
      <dgm:prSet>
        <dgm:style>
          <a:lnRef idx="0">
            <a:schemeClr val="accent3"/>
          </a:lnRef>
          <a:fillRef idx="3">
            <a:schemeClr val="accent3"/>
          </a:fillRef>
          <a:effectRef idx="3">
            <a:schemeClr val="accent3"/>
          </a:effectRef>
          <a:fontRef idx="minor">
            <a:schemeClr val="lt1"/>
          </a:fontRef>
        </dgm:style>
      </dgm:prSet>
      <dgm:spPr/>
      <dgm:t>
        <a:bodyPr/>
        <a:lstStyle/>
        <a:p>
          <a:endParaRPr lang="en-US"/>
        </a:p>
      </dgm:t>
    </dgm:pt>
    <dgm:pt modelId="{83A589A1-3EEC-4103-9A6C-46F221B9C264}">
      <dgm:prSet phldrT="[Text]"/>
      <dgm:spPr/>
      <dgm:t>
        <a:bodyPr/>
        <a:lstStyle/>
        <a:p>
          <a:r>
            <a:rPr lang="en-US" dirty="0"/>
            <a:t>Adjudicate the law</a:t>
          </a:r>
        </a:p>
      </dgm:t>
    </dgm:pt>
    <dgm:pt modelId="{D9C6311E-DE1A-46D7-985C-B49C7B374F1D}" type="parTrans" cxnId="{C76276F9-2F27-4C1E-BA74-DDF5EFB5E120}">
      <dgm:prSet/>
      <dgm:spPr/>
      <dgm:t>
        <a:bodyPr/>
        <a:lstStyle/>
        <a:p>
          <a:endParaRPr lang="en-US"/>
        </a:p>
      </dgm:t>
    </dgm:pt>
    <dgm:pt modelId="{9429E16A-E807-42C1-8D1C-295ABF07B326}" type="sibTrans" cxnId="{C76276F9-2F27-4C1E-BA74-DDF5EFB5E120}">
      <dgm:prSet/>
      <dgm:spPr/>
      <dgm:t>
        <a:bodyPr/>
        <a:lstStyle/>
        <a:p>
          <a:endParaRPr lang="en-US"/>
        </a:p>
      </dgm:t>
    </dgm:pt>
    <dgm:pt modelId="{8DA549F7-B62A-4251-9607-9E2CBFC898AA}">
      <dgm:prSet phldrT="[Text]"/>
      <dgm:spPr>
        <a:solidFill>
          <a:schemeClr val="accent3">
            <a:lumMod val="25000"/>
          </a:schemeClr>
        </a:solidFill>
      </dgm:spPr>
      <dgm:t>
        <a:bodyPr/>
        <a:lstStyle/>
        <a:p>
          <a:r>
            <a:rPr lang="en-US" dirty="0"/>
            <a:t>Corrections</a:t>
          </a:r>
        </a:p>
      </dgm:t>
    </dgm:pt>
    <dgm:pt modelId="{D80F8312-6D08-449A-9256-E67008E6F089}" type="parTrans" cxnId="{0441CC73-B7D1-467B-8BF6-CA59322EA70C}">
      <dgm:prSet/>
      <dgm:spPr/>
      <dgm:t>
        <a:bodyPr/>
        <a:lstStyle/>
        <a:p>
          <a:endParaRPr lang="en-US"/>
        </a:p>
      </dgm:t>
    </dgm:pt>
    <dgm:pt modelId="{3416AC81-FC71-4298-9D76-18BB5012F11D}" type="sibTrans" cxnId="{0441CC73-B7D1-467B-8BF6-CA59322EA70C}">
      <dgm:prSet/>
      <dgm:spPr/>
      <dgm:t>
        <a:bodyPr/>
        <a:lstStyle/>
        <a:p>
          <a:endParaRPr lang="en-US"/>
        </a:p>
      </dgm:t>
    </dgm:pt>
    <dgm:pt modelId="{2921C539-D7F1-407E-8CD2-A2A09D1DD9D5}">
      <dgm:prSet phldrT="[Text]"/>
      <dgm:spPr/>
      <dgm:t>
        <a:bodyPr/>
        <a:lstStyle/>
        <a:p>
          <a:r>
            <a:rPr lang="en-US" dirty="0"/>
            <a:t>Apply the law</a:t>
          </a:r>
        </a:p>
      </dgm:t>
    </dgm:pt>
    <dgm:pt modelId="{4C044257-D078-42AF-81B2-09B0D89D6EDD}" type="parTrans" cxnId="{6555219C-3E5F-47B1-A38F-7133587AAA99}">
      <dgm:prSet/>
      <dgm:spPr/>
      <dgm:t>
        <a:bodyPr/>
        <a:lstStyle/>
        <a:p>
          <a:endParaRPr lang="en-US"/>
        </a:p>
      </dgm:t>
    </dgm:pt>
    <dgm:pt modelId="{CEC82FDB-28C3-499F-888E-09879334EEFC}" type="sibTrans" cxnId="{6555219C-3E5F-47B1-A38F-7133587AAA99}">
      <dgm:prSet/>
      <dgm:spPr/>
      <dgm:t>
        <a:bodyPr/>
        <a:lstStyle/>
        <a:p>
          <a:endParaRPr lang="en-US"/>
        </a:p>
      </dgm:t>
    </dgm:pt>
    <dgm:pt modelId="{756FC5AB-75E3-44E6-B342-477AD55C840E}">
      <dgm:prSet phldrT="[Text]"/>
      <dgm:spPr/>
      <dgm:t>
        <a:bodyPr/>
        <a:lstStyle/>
        <a:p>
          <a:r>
            <a:rPr lang="en-US" dirty="0"/>
            <a:t>Maintain order</a:t>
          </a:r>
        </a:p>
      </dgm:t>
    </dgm:pt>
    <dgm:pt modelId="{39AE0EBB-A91E-4DF7-8852-E49944A7BD31}" type="parTrans" cxnId="{16698D02-CB5F-4AF4-B634-31CA1EEAF947}">
      <dgm:prSet/>
      <dgm:spPr/>
      <dgm:t>
        <a:bodyPr/>
        <a:lstStyle/>
        <a:p>
          <a:endParaRPr lang="en-US"/>
        </a:p>
      </dgm:t>
    </dgm:pt>
    <dgm:pt modelId="{DDA51D40-030B-4121-8FF1-95AA23E7D4F4}" type="sibTrans" cxnId="{16698D02-CB5F-4AF4-B634-31CA1EEAF947}">
      <dgm:prSet/>
      <dgm:spPr/>
      <dgm:t>
        <a:bodyPr/>
        <a:lstStyle/>
        <a:p>
          <a:endParaRPr lang="en-US"/>
        </a:p>
      </dgm:t>
    </dgm:pt>
    <dgm:pt modelId="{37D46EDD-1A2E-4E20-A130-1B025A376F1B}">
      <dgm:prSet phldrT="[Text]"/>
      <dgm:spPr/>
      <dgm:t>
        <a:bodyPr/>
        <a:lstStyle/>
        <a:p>
          <a:r>
            <a:rPr lang="en-US" dirty="0"/>
            <a:t>Community Service</a:t>
          </a:r>
        </a:p>
      </dgm:t>
    </dgm:pt>
    <dgm:pt modelId="{3E31FF9E-3BF8-4FBF-AB1B-E725028C4755}" type="parTrans" cxnId="{A51F8C48-69E0-4365-9DD2-A5A20D5A490A}">
      <dgm:prSet/>
      <dgm:spPr/>
      <dgm:t>
        <a:bodyPr/>
        <a:lstStyle/>
        <a:p>
          <a:endParaRPr lang="en-US"/>
        </a:p>
      </dgm:t>
    </dgm:pt>
    <dgm:pt modelId="{928FDB0A-5718-4F75-A760-B58A708752FC}" type="sibTrans" cxnId="{A51F8C48-69E0-4365-9DD2-A5A20D5A490A}">
      <dgm:prSet/>
      <dgm:spPr/>
      <dgm:t>
        <a:bodyPr/>
        <a:lstStyle/>
        <a:p>
          <a:endParaRPr lang="en-US"/>
        </a:p>
      </dgm:t>
    </dgm:pt>
    <dgm:pt modelId="{C0EF80C0-E923-4A38-A767-6E191F707AE7}">
      <dgm:prSet phldrT="[Text]"/>
      <dgm:spPr/>
      <dgm:t>
        <a:bodyPr/>
        <a:lstStyle/>
        <a:p>
          <a:r>
            <a:rPr lang="en-US" dirty="0"/>
            <a:t>Guilt or innocence</a:t>
          </a:r>
        </a:p>
      </dgm:t>
    </dgm:pt>
    <dgm:pt modelId="{6D87270E-9C28-4106-B8E0-02E4A144097F}" type="parTrans" cxnId="{981F6B69-54F5-40F1-8948-12516D2AFEDE}">
      <dgm:prSet/>
      <dgm:spPr/>
      <dgm:t>
        <a:bodyPr/>
        <a:lstStyle/>
        <a:p>
          <a:endParaRPr lang="en-US"/>
        </a:p>
      </dgm:t>
    </dgm:pt>
    <dgm:pt modelId="{D680C77A-EB3E-464F-82F2-3980C6237766}" type="sibTrans" cxnId="{981F6B69-54F5-40F1-8948-12516D2AFEDE}">
      <dgm:prSet/>
      <dgm:spPr/>
      <dgm:t>
        <a:bodyPr/>
        <a:lstStyle/>
        <a:p>
          <a:endParaRPr lang="en-US"/>
        </a:p>
      </dgm:t>
    </dgm:pt>
    <dgm:pt modelId="{1DC9D3A7-7B6D-4372-8368-9F3728A6D486}">
      <dgm:prSet phldrT="[Text]"/>
      <dgm:spPr/>
      <dgm:t>
        <a:bodyPr/>
        <a:lstStyle/>
        <a:p>
          <a:r>
            <a:rPr lang="en-US" dirty="0"/>
            <a:t>Protect rights of accused</a:t>
          </a:r>
        </a:p>
      </dgm:t>
    </dgm:pt>
    <dgm:pt modelId="{EE281607-74D6-4BCA-834F-0313AD72997B}" type="parTrans" cxnId="{7B5ACE0A-731B-43A5-94E9-F3521B030DF9}">
      <dgm:prSet/>
      <dgm:spPr/>
      <dgm:t>
        <a:bodyPr/>
        <a:lstStyle/>
        <a:p>
          <a:endParaRPr lang="en-US"/>
        </a:p>
      </dgm:t>
    </dgm:pt>
    <dgm:pt modelId="{D815C4A8-81FF-49ED-A7BE-AB75FA87BD2A}" type="sibTrans" cxnId="{7B5ACE0A-731B-43A5-94E9-F3521B030DF9}">
      <dgm:prSet/>
      <dgm:spPr/>
      <dgm:t>
        <a:bodyPr/>
        <a:lstStyle/>
        <a:p>
          <a:endParaRPr lang="en-US"/>
        </a:p>
      </dgm:t>
    </dgm:pt>
    <dgm:pt modelId="{9FEA65BE-5B52-4CFB-A42A-AF3DA80BE6EA}">
      <dgm:prSet phldrT="[Text]"/>
      <dgm:spPr/>
      <dgm:t>
        <a:bodyPr/>
        <a:lstStyle/>
        <a:p>
          <a:r>
            <a:rPr lang="en-US" dirty="0"/>
            <a:t>Deterrence</a:t>
          </a:r>
        </a:p>
      </dgm:t>
    </dgm:pt>
    <dgm:pt modelId="{E9523463-48FE-4E2D-9567-2B2557003675}" type="parTrans" cxnId="{035A6D6A-A82C-47FD-B343-CD4239F9C311}">
      <dgm:prSet/>
      <dgm:spPr/>
      <dgm:t>
        <a:bodyPr/>
        <a:lstStyle/>
        <a:p>
          <a:endParaRPr lang="en-US"/>
        </a:p>
      </dgm:t>
    </dgm:pt>
    <dgm:pt modelId="{FF06C91E-998C-47AC-B775-D1AA84F79413}" type="sibTrans" cxnId="{035A6D6A-A82C-47FD-B343-CD4239F9C311}">
      <dgm:prSet/>
      <dgm:spPr/>
      <dgm:t>
        <a:bodyPr/>
        <a:lstStyle/>
        <a:p>
          <a:endParaRPr lang="en-US"/>
        </a:p>
      </dgm:t>
    </dgm:pt>
    <dgm:pt modelId="{907E0EA7-66F6-4438-A4A2-CFAA7F4FB614}">
      <dgm:prSet phldrT="[Text]"/>
      <dgm:spPr/>
      <dgm:t>
        <a:bodyPr/>
        <a:lstStyle/>
        <a:p>
          <a:r>
            <a:rPr lang="en-US" dirty="0"/>
            <a:t>Rehabilitation</a:t>
          </a:r>
        </a:p>
      </dgm:t>
    </dgm:pt>
    <dgm:pt modelId="{F7B2A5D9-643F-49C0-8A9F-7B90FFE8875F}" type="parTrans" cxnId="{694BE0E9-5B8C-47ED-9587-116B54CC74B1}">
      <dgm:prSet/>
      <dgm:spPr/>
      <dgm:t>
        <a:bodyPr/>
        <a:lstStyle/>
        <a:p>
          <a:endParaRPr lang="en-US"/>
        </a:p>
      </dgm:t>
    </dgm:pt>
    <dgm:pt modelId="{D1442F34-B194-4597-9749-F050FA2C3AF8}" type="sibTrans" cxnId="{694BE0E9-5B8C-47ED-9587-116B54CC74B1}">
      <dgm:prSet/>
      <dgm:spPr/>
      <dgm:t>
        <a:bodyPr/>
        <a:lstStyle/>
        <a:p>
          <a:endParaRPr lang="en-US"/>
        </a:p>
      </dgm:t>
    </dgm:pt>
    <dgm:pt modelId="{AA9424EE-2187-45D1-8D82-D7BE36D7184A}">
      <dgm:prSet phldrT="[Text]"/>
      <dgm:spPr/>
      <dgm:t>
        <a:bodyPr/>
        <a:lstStyle/>
        <a:p>
          <a:r>
            <a:rPr lang="en-US" dirty="0"/>
            <a:t>Incapacitation</a:t>
          </a:r>
        </a:p>
      </dgm:t>
    </dgm:pt>
    <dgm:pt modelId="{C7874D12-AD56-4C07-B8C0-75C8665B4499}" type="parTrans" cxnId="{E9CFBFBB-E8C5-4B13-B1B0-E7316CE74BFD}">
      <dgm:prSet/>
      <dgm:spPr/>
      <dgm:t>
        <a:bodyPr/>
        <a:lstStyle/>
        <a:p>
          <a:endParaRPr lang="en-US"/>
        </a:p>
      </dgm:t>
    </dgm:pt>
    <dgm:pt modelId="{A1DB22EA-492F-49D0-91C3-C1EEF22A09CE}" type="sibTrans" cxnId="{E9CFBFBB-E8C5-4B13-B1B0-E7316CE74BFD}">
      <dgm:prSet/>
      <dgm:spPr/>
      <dgm:t>
        <a:bodyPr/>
        <a:lstStyle/>
        <a:p>
          <a:endParaRPr lang="en-US"/>
        </a:p>
      </dgm:t>
    </dgm:pt>
    <dgm:pt modelId="{71B1BA59-1BF3-4F18-8459-A5AA58B4D6E0}">
      <dgm:prSet phldrT="[Text]"/>
      <dgm:spPr/>
      <dgm:t>
        <a:bodyPr/>
        <a:lstStyle/>
        <a:p>
          <a:r>
            <a:rPr lang="en-US" dirty="0"/>
            <a:t>Retribution</a:t>
          </a:r>
        </a:p>
      </dgm:t>
    </dgm:pt>
    <dgm:pt modelId="{7B1B4087-784C-41D1-8692-5F34A5558609}" type="parTrans" cxnId="{4A28F09C-150F-4EF0-AF67-BB0120FFB6CE}">
      <dgm:prSet/>
      <dgm:spPr/>
      <dgm:t>
        <a:bodyPr/>
        <a:lstStyle/>
        <a:p>
          <a:endParaRPr lang="en-US"/>
        </a:p>
      </dgm:t>
    </dgm:pt>
    <dgm:pt modelId="{892453D1-AFF6-4B8E-81EA-29D4815568E0}" type="sibTrans" cxnId="{4A28F09C-150F-4EF0-AF67-BB0120FFB6CE}">
      <dgm:prSet/>
      <dgm:spPr/>
      <dgm:t>
        <a:bodyPr/>
        <a:lstStyle/>
        <a:p>
          <a:endParaRPr lang="en-US"/>
        </a:p>
      </dgm:t>
    </dgm:pt>
    <dgm:pt modelId="{19D1A584-635A-4DBF-A932-C88575EBDD85}" type="pres">
      <dgm:prSet presAssocID="{1479EB9E-1C9A-4D07-B77F-44B36B78FD4B}" presName="linearFlow" presStyleCnt="0">
        <dgm:presLayoutVars>
          <dgm:dir/>
          <dgm:animLvl val="lvl"/>
          <dgm:resizeHandles val="exact"/>
        </dgm:presLayoutVars>
      </dgm:prSet>
      <dgm:spPr/>
      <dgm:t>
        <a:bodyPr/>
        <a:lstStyle/>
        <a:p>
          <a:endParaRPr lang="en-US"/>
        </a:p>
      </dgm:t>
    </dgm:pt>
    <dgm:pt modelId="{5B53DE7F-E0B0-44FD-A972-D5CEAFE74A3C}" type="pres">
      <dgm:prSet presAssocID="{5F4CE0DA-76A4-47E8-8F6A-D371668772BD}" presName="composite" presStyleCnt="0"/>
      <dgm:spPr/>
    </dgm:pt>
    <dgm:pt modelId="{C6E73674-A563-42E1-A77C-34C682688E1E}" type="pres">
      <dgm:prSet presAssocID="{5F4CE0DA-76A4-47E8-8F6A-D371668772BD}" presName="parTx" presStyleLbl="node1" presStyleIdx="0" presStyleCnt="3">
        <dgm:presLayoutVars>
          <dgm:chMax val="0"/>
          <dgm:chPref val="0"/>
          <dgm:bulletEnabled val="1"/>
        </dgm:presLayoutVars>
      </dgm:prSet>
      <dgm:spPr/>
      <dgm:t>
        <a:bodyPr/>
        <a:lstStyle/>
        <a:p>
          <a:endParaRPr lang="en-US"/>
        </a:p>
      </dgm:t>
    </dgm:pt>
    <dgm:pt modelId="{0DDA1476-5C30-4BD4-9D20-3D7059F03B2B}" type="pres">
      <dgm:prSet presAssocID="{5F4CE0DA-76A4-47E8-8F6A-D371668772BD}" presName="parSh" presStyleLbl="node1" presStyleIdx="0" presStyleCnt="3"/>
      <dgm:spPr/>
      <dgm:t>
        <a:bodyPr/>
        <a:lstStyle/>
        <a:p>
          <a:endParaRPr lang="en-US"/>
        </a:p>
      </dgm:t>
    </dgm:pt>
    <dgm:pt modelId="{DEB1B54F-81CE-4BC5-B114-04B2420F4631}" type="pres">
      <dgm:prSet presAssocID="{5F4CE0DA-76A4-47E8-8F6A-D371668772BD}" presName="desTx" presStyleLbl="fgAcc1" presStyleIdx="0" presStyleCnt="3">
        <dgm:presLayoutVars>
          <dgm:bulletEnabled val="1"/>
        </dgm:presLayoutVars>
      </dgm:prSet>
      <dgm:spPr/>
      <dgm:t>
        <a:bodyPr/>
        <a:lstStyle/>
        <a:p>
          <a:endParaRPr lang="en-US"/>
        </a:p>
      </dgm:t>
    </dgm:pt>
    <dgm:pt modelId="{6ED81962-2FAF-4147-A350-2512F711922A}" type="pres">
      <dgm:prSet presAssocID="{28BF054C-28C8-467B-A581-6552C5F1826D}" presName="sibTrans" presStyleLbl="sibTrans2D1" presStyleIdx="0" presStyleCnt="2"/>
      <dgm:spPr/>
      <dgm:t>
        <a:bodyPr/>
        <a:lstStyle/>
        <a:p>
          <a:endParaRPr lang="en-US"/>
        </a:p>
      </dgm:t>
    </dgm:pt>
    <dgm:pt modelId="{E7CE7F24-2DF6-48B2-83F8-6D5ACB6913B3}" type="pres">
      <dgm:prSet presAssocID="{28BF054C-28C8-467B-A581-6552C5F1826D}" presName="connTx" presStyleLbl="sibTrans2D1" presStyleIdx="0" presStyleCnt="2"/>
      <dgm:spPr/>
      <dgm:t>
        <a:bodyPr/>
        <a:lstStyle/>
        <a:p>
          <a:endParaRPr lang="en-US"/>
        </a:p>
      </dgm:t>
    </dgm:pt>
    <dgm:pt modelId="{F15CFD53-A0DE-4710-AD1C-B3C49FCEF759}" type="pres">
      <dgm:prSet presAssocID="{B47305F9-5C26-4B53-A823-2157257E4884}" presName="composite" presStyleCnt="0"/>
      <dgm:spPr/>
    </dgm:pt>
    <dgm:pt modelId="{A40439B3-D093-4C68-A4F7-2BA9413AE900}" type="pres">
      <dgm:prSet presAssocID="{B47305F9-5C26-4B53-A823-2157257E4884}" presName="parTx" presStyleLbl="node1" presStyleIdx="0" presStyleCnt="3">
        <dgm:presLayoutVars>
          <dgm:chMax val="0"/>
          <dgm:chPref val="0"/>
          <dgm:bulletEnabled val="1"/>
        </dgm:presLayoutVars>
      </dgm:prSet>
      <dgm:spPr/>
      <dgm:t>
        <a:bodyPr/>
        <a:lstStyle/>
        <a:p>
          <a:endParaRPr lang="en-US"/>
        </a:p>
      </dgm:t>
    </dgm:pt>
    <dgm:pt modelId="{12DBA99D-1670-4F7E-8E63-3AA9D1BC7A65}" type="pres">
      <dgm:prSet presAssocID="{B47305F9-5C26-4B53-A823-2157257E4884}" presName="parSh" presStyleLbl="node1" presStyleIdx="1" presStyleCnt="3"/>
      <dgm:spPr/>
      <dgm:t>
        <a:bodyPr/>
        <a:lstStyle/>
        <a:p>
          <a:endParaRPr lang="en-US"/>
        </a:p>
      </dgm:t>
    </dgm:pt>
    <dgm:pt modelId="{484D5A96-17A7-4F8E-9DF1-D729E19907B9}" type="pres">
      <dgm:prSet presAssocID="{B47305F9-5C26-4B53-A823-2157257E4884}" presName="desTx" presStyleLbl="fgAcc1" presStyleIdx="1" presStyleCnt="3">
        <dgm:presLayoutVars>
          <dgm:bulletEnabled val="1"/>
        </dgm:presLayoutVars>
      </dgm:prSet>
      <dgm:spPr/>
      <dgm:t>
        <a:bodyPr/>
        <a:lstStyle/>
        <a:p>
          <a:endParaRPr lang="en-US"/>
        </a:p>
      </dgm:t>
    </dgm:pt>
    <dgm:pt modelId="{F538340A-F295-40AB-ACD0-6EAB015DFDEE}" type="pres">
      <dgm:prSet presAssocID="{C6B78DCE-29E7-4A33-8C7F-63E02E2160B2}" presName="sibTrans" presStyleLbl="sibTrans2D1" presStyleIdx="1" presStyleCnt="2"/>
      <dgm:spPr/>
      <dgm:t>
        <a:bodyPr/>
        <a:lstStyle/>
        <a:p>
          <a:endParaRPr lang="en-US"/>
        </a:p>
      </dgm:t>
    </dgm:pt>
    <dgm:pt modelId="{CEC3823F-462A-4859-8C6A-DF0E7725B937}" type="pres">
      <dgm:prSet presAssocID="{C6B78DCE-29E7-4A33-8C7F-63E02E2160B2}" presName="connTx" presStyleLbl="sibTrans2D1" presStyleIdx="1" presStyleCnt="2"/>
      <dgm:spPr/>
      <dgm:t>
        <a:bodyPr/>
        <a:lstStyle/>
        <a:p>
          <a:endParaRPr lang="en-US"/>
        </a:p>
      </dgm:t>
    </dgm:pt>
    <dgm:pt modelId="{9DA282D6-91AA-40B8-A057-8B7A9343C871}" type="pres">
      <dgm:prSet presAssocID="{8DA549F7-B62A-4251-9607-9E2CBFC898AA}" presName="composite" presStyleCnt="0"/>
      <dgm:spPr/>
    </dgm:pt>
    <dgm:pt modelId="{AD5F8181-3D58-41B2-9755-1EAA9AFCC3FA}" type="pres">
      <dgm:prSet presAssocID="{8DA549F7-B62A-4251-9607-9E2CBFC898AA}" presName="parTx" presStyleLbl="node1" presStyleIdx="1" presStyleCnt="3">
        <dgm:presLayoutVars>
          <dgm:chMax val="0"/>
          <dgm:chPref val="0"/>
          <dgm:bulletEnabled val="1"/>
        </dgm:presLayoutVars>
      </dgm:prSet>
      <dgm:spPr/>
      <dgm:t>
        <a:bodyPr/>
        <a:lstStyle/>
        <a:p>
          <a:endParaRPr lang="en-US"/>
        </a:p>
      </dgm:t>
    </dgm:pt>
    <dgm:pt modelId="{41180566-D8D3-45F1-AA4F-03FCB841E72E}" type="pres">
      <dgm:prSet presAssocID="{8DA549F7-B62A-4251-9607-9E2CBFC898AA}" presName="parSh" presStyleLbl="node1" presStyleIdx="2" presStyleCnt="3"/>
      <dgm:spPr/>
      <dgm:t>
        <a:bodyPr/>
        <a:lstStyle/>
        <a:p>
          <a:endParaRPr lang="en-US"/>
        </a:p>
      </dgm:t>
    </dgm:pt>
    <dgm:pt modelId="{278D7591-72C5-42FD-9F58-898F6C8F9934}" type="pres">
      <dgm:prSet presAssocID="{8DA549F7-B62A-4251-9607-9E2CBFC898AA}" presName="desTx" presStyleLbl="fgAcc1" presStyleIdx="2" presStyleCnt="3" custScaleX="102952">
        <dgm:presLayoutVars>
          <dgm:bulletEnabled val="1"/>
        </dgm:presLayoutVars>
      </dgm:prSet>
      <dgm:spPr/>
      <dgm:t>
        <a:bodyPr/>
        <a:lstStyle/>
        <a:p>
          <a:endParaRPr lang="en-US"/>
        </a:p>
      </dgm:t>
    </dgm:pt>
  </dgm:ptLst>
  <dgm:cxnLst>
    <dgm:cxn modelId="{1F38774D-9F0D-408F-BCA8-26AB03EC746A}" type="presOf" srcId="{8DA549F7-B62A-4251-9607-9E2CBFC898AA}" destId="{41180566-D8D3-45F1-AA4F-03FCB841E72E}" srcOrd="1" destOrd="0" presId="urn:microsoft.com/office/officeart/2005/8/layout/process3"/>
    <dgm:cxn modelId="{F93A434D-BF2A-4932-8937-C031F5F23A7B}" type="presOf" srcId="{5F4CE0DA-76A4-47E8-8F6A-D371668772BD}" destId="{0DDA1476-5C30-4BD4-9D20-3D7059F03B2B}" srcOrd="1" destOrd="0" presId="urn:microsoft.com/office/officeart/2005/8/layout/process3"/>
    <dgm:cxn modelId="{A51F8C48-69E0-4365-9DD2-A5A20D5A490A}" srcId="{5F4CE0DA-76A4-47E8-8F6A-D371668772BD}" destId="{37D46EDD-1A2E-4E20-A130-1B025A376F1B}" srcOrd="2" destOrd="0" parTransId="{3E31FF9E-3BF8-4FBF-AB1B-E725028C4755}" sibTransId="{928FDB0A-5718-4F75-A760-B58A708752FC}"/>
    <dgm:cxn modelId="{29D11AEB-CB1D-44D5-8E14-CCEC22FBC3C2}" type="presOf" srcId="{C0EF80C0-E923-4A38-A767-6E191F707AE7}" destId="{484D5A96-17A7-4F8E-9DF1-D729E19907B9}" srcOrd="0" destOrd="1" presId="urn:microsoft.com/office/officeart/2005/8/layout/process3"/>
    <dgm:cxn modelId="{C76276F9-2F27-4C1E-BA74-DDF5EFB5E120}" srcId="{B47305F9-5C26-4B53-A823-2157257E4884}" destId="{83A589A1-3EEC-4103-9A6C-46F221B9C264}" srcOrd="0" destOrd="0" parTransId="{D9C6311E-DE1A-46D7-985C-B49C7B374F1D}" sibTransId="{9429E16A-E807-42C1-8D1C-295ABF07B326}"/>
    <dgm:cxn modelId="{2DF1EA77-513E-475D-822D-DBA812C14B83}" srcId="{5F4CE0DA-76A4-47E8-8F6A-D371668772BD}" destId="{FB4F20AF-9EEA-484F-8A78-6EED82A19B15}" srcOrd="0" destOrd="0" parTransId="{2BC41B75-A55A-4F6A-A558-A31D4A6174FC}" sibTransId="{EE9B7430-C98D-402E-9A93-59D62D516837}"/>
    <dgm:cxn modelId="{7BADB27B-6B8D-474B-976B-DC07959500FC}" type="presOf" srcId="{2921C539-D7F1-407E-8CD2-A2A09D1DD9D5}" destId="{278D7591-72C5-42FD-9F58-898F6C8F9934}" srcOrd="0" destOrd="0" presId="urn:microsoft.com/office/officeart/2005/8/layout/process3"/>
    <dgm:cxn modelId="{7B5ACE0A-731B-43A5-94E9-F3521B030DF9}" srcId="{B47305F9-5C26-4B53-A823-2157257E4884}" destId="{1DC9D3A7-7B6D-4372-8368-9F3728A6D486}" srcOrd="2" destOrd="0" parTransId="{EE281607-74D6-4BCA-834F-0313AD72997B}" sibTransId="{D815C4A8-81FF-49ED-A7BE-AB75FA87BD2A}"/>
    <dgm:cxn modelId="{EA9E8CEC-182D-40A6-9FF0-65BA1603B788}" type="presOf" srcId="{C6B78DCE-29E7-4A33-8C7F-63E02E2160B2}" destId="{CEC3823F-462A-4859-8C6A-DF0E7725B937}" srcOrd="1" destOrd="0" presId="urn:microsoft.com/office/officeart/2005/8/layout/process3"/>
    <dgm:cxn modelId="{F95D2D2C-7131-4510-ADC3-C2326EC7A761}" type="presOf" srcId="{28BF054C-28C8-467B-A581-6552C5F1826D}" destId="{E7CE7F24-2DF6-48B2-83F8-6D5ACB6913B3}" srcOrd="1" destOrd="0" presId="urn:microsoft.com/office/officeart/2005/8/layout/process3"/>
    <dgm:cxn modelId="{D3D8A596-F8F3-48AE-8D35-AFEB97939135}" type="presOf" srcId="{756FC5AB-75E3-44E6-B342-477AD55C840E}" destId="{DEB1B54F-81CE-4BC5-B114-04B2420F4631}" srcOrd="0" destOrd="1" presId="urn:microsoft.com/office/officeart/2005/8/layout/process3"/>
    <dgm:cxn modelId="{EF39DBC6-B99D-49D6-B6BB-7965966CD3C0}" type="presOf" srcId="{AA9424EE-2187-45D1-8D82-D7BE36D7184A}" destId="{278D7591-72C5-42FD-9F58-898F6C8F9934}" srcOrd="0" destOrd="3" presId="urn:microsoft.com/office/officeart/2005/8/layout/process3"/>
    <dgm:cxn modelId="{035A6D6A-A82C-47FD-B343-CD4239F9C311}" srcId="{8DA549F7-B62A-4251-9607-9E2CBFC898AA}" destId="{9FEA65BE-5B52-4CFB-A42A-AF3DA80BE6EA}" srcOrd="1" destOrd="0" parTransId="{E9523463-48FE-4E2D-9567-2B2557003675}" sibTransId="{FF06C91E-998C-47AC-B775-D1AA84F79413}"/>
    <dgm:cxn modelId="{448B4BF8-6C60-4B1E-8217-5CC5D40AFD3F}" type="presOf" srcId="{C6B78DCE-29E7-4A33-8C7F-63E02E2160B2}" destId="{F538340A-F295-40AB-ACD0-6EAB015DFDEE}" srcOrd="0" destOrd="0" presId="urn:microsoft.com/office/officeart/2005/8/layout/process3"/>
    <dgm:cxn modelId="{832C6A4D-4F2A-4B57-846E-D1CC7EFEB683}" type="presOf" srcId="{1DC9D3A7-7B6D-4372-8368-9F3728A6D486}" destId="{484D5A96-17A7-4F8E-9DF1-D729E19907B9}" srcOrd="0" destOrd="2" presId="urn:microsoft.com/office/officeart/2005/8/layout/process3"/>
    <dgm:cxn modelId="{5D998EC6-D1C6-4508-A756-25A26493A9D6}" type="presOf" srcId="{8DA549F7-B62A-4251-9607-9E2CBFC898AA}" destId="{AD5F8181-3D58-41B2-9755-1EAA9AFCC3FA}" srcOrd="0" destOrd="0" presId="urn:microsoft.com/office/officeart/2005/8/layout/process3"/>
    <dgm:cxn modelId="{3B91E5F7-E980-47FF-A07C-037E3FAFB8CC}" type="presOf" srcId="{907E0EA7-66F6-4438-A4A2-CFAA7F4FB614}" destId="{278D7591-72C5-42FD-9F58-898F6C8F9934}" srcOrd="0" destOrd="2" presId="urn:microsoft.com/office/officeart/2005/8/layout/process3"/>
    <dgm:cxn modelId="{FF2D263D-70FC-401A-9FA0-E37EB823CECE}" type="presOf" srcId="{1479EB9E-1C9A-4D07-B77F-44B36B78FD4B}" destId="{19D1A584-635A-4DBF-A932-C88575EBDD85}" srcOrd="0" destOrd="0" presId="urn:microsoft.com/office/officeart/2005/8/layout/process3"/>
    <dgm:cxn modelId="{CCC7759F-8A32-4463-BF72-8DA302DC4B04}" srcId="{1479EB9E-1C9A-4D07-B77F-44B36B78FD4B}" destId="{5F4CE0DA-76A4-47E8-8F6A-D371668772BD}" srcOrd="0" destOrd="0" parTransId="{A9278C08-9E82-4ABA-AF70-97A8B0A5BAA7}" sibTransId="{28BF054C-28C8-467B-A581-6552C5F1826D}"/>
    <dgm:cxn modelId="{A1187B32-99F9-4964-98BD-5C099AFF5054}" type="presOf" srcId="{83A589A1-3EEC-4103-9A6C-46F221B9C264}" destId="{484D5A96-17A7-4F8E-9DF1-D729E19907B9}" srcOrd="0" destOrd="0" presId="urn:microsoft.com/office/officeart/2005/8/layout/process3"/>
    <dgm:cxn modelId="{4A28F09C-150F-4EF0-AF67-BB0120FFB6CE}" srcId="{8DA549F7-B62A-4251-9607-9E2CBFC898AA}" destId="{71B1BA59-1BF3-4F18-8459-A5AA58B4D6E0}" srcOrd="4" destOrd="0" parTransId="{7B1B4087-784C-41D1-8692-5F34A5558609}" sibTransId="{892453D1-AFF6-4B8E-81EA-29D4815568E0}"/>
    <dgm:cxn modelId="{6555219C-3E5F-47B1-A38F-7133587AAA99}" srcId="{8DA549F7-B62A-4251-9607-9E2CBFC898AA}" destId="{2921C539-D7F1-407E-8CD2-A2A09D1DD9D5}" srcOrd="0" destOrd="0" parTransId="{4C044257-D078-42AF-81B2-09B0D89D6EDD}" sibTransId="{CEC82FDB-28C3-499F-888E-09879334EEFC}"/>
    <dgm:cxn modelId="{FCE8C220-64D1-4B9C-B931-A0040FEBB6CD}" type="presOf" srcId="{B47305F9-5C26-4B53-A823-2157257E4884}" destId="{12DBA99D-1670-4F7E-8E63-3AA9D1BC7A65}" srcOrd="1" destOrd="0" presId="urn:microsoft.com/office/officeart/2005/8/layout/process3"/>
    <dgm:cxn modelId="{B7FFC51E-2FD2-4666-9984-82B56485AE1E}" type="presOf" srcId="{5F4CE0DA-76A4-47E8-8F6A-D371668772BD}" destId="{C6E73674-A563-42E1-A77C-34C682688E1E}" srcOrd="0" destOrd="0" presId="urn:microsoft.com/office/officeart/2005/8/layout/process3"/>
    <dgm:cxn modelId="{413A3880-500F-4C45-987D-7E30DF0C09CA}" type="presOf" srcId="{28BF054C-28C8-467B-A581-6552C5F1826D}" destId="{6ED81962-2FAF-4147-A350-2512F711922A}" srcOrd="0" destOrd="0" presId="urn:microsoft.com/office/officeart/2005/8/layout/process3"/>
    <dgm:cxn modelId="{51856A42-D414-43C7-88EC-02727A943591}" type="presOf" srcId="{9FEA65BE-5B52-4CFB-A42A-AF3DA80BE6EA}" destId="{278D7591-72C5-42FD-9F58-898F6C8F9934}" srcOrd="0" destOrd="1" presId="urn:microsoft.com/office/officeart/2005/8/layout/process3"/>
    <dgm:cxn modelId="{981F6B69-54F5-40F1-8948-12516D2AFEDE}" srcId="{B47305F9-5C26-4B53-A823-2157257E4884}" destId="{C0EF80C0-E923-4A38-A767-6E191F707AE7}" srcOrd="1" destOrd="0" parTransId="{6D87270E-9C28-4106-B8E0-02E4A144097F}" sibTransId="{D680C77A-EB3E-464F-82F2-3980C6237766}"/>
    <dgm:cxn modelId="{0441CC73-B7D1-467B-8BF6-CA59322EA70C}" srcId="{1479EB9E-1C9A-4D07-B77F-44B36B78FD4B}" destId="{8DA549F7-B62A-4251-9607-9E2CBFC898AA}" srcOrd="2" destOrd="0" parTransId="{D80F8312-6D08-449A-9256-E67008E6F089}" sibTransId="{3416AC81-FC71-4298-9D76-18BB5012F11D}"/>
    <dgm:cxn modelId="{16698D02-CB5F-4AF4-B634-31CA1EEAF947}" srcId="{5F4CE0DA-76A4-47E8-8F6A-D371668772BD}" destId="{756FC5AB-75E3-44E6-B342-477AD55C840E}" srcOrd="1" destOrd="0" parTransId="{39AE0EBB-A91E-4DF7-8852-E49944A7BD31}" sibTransId="{DDA51D40-030B-4121-8FF1-95AA23E7D4F4}"/>
    <dgm:cxn modelId="{36B5AA76-9116-4D15-9AB3-50886FEC49A7}" type="presOf" srcId="{37D46EDD-1A2E-4E20-A130-1B025A376F1B}" destId="{DEB1B54F-81CE-4BC5-B114-04B2420F4631}" srcOrd="0" destOrd="2" presId="urn:microsoft.com/office/officeart/2005/8/layout/process3"/>
    <dgm:cxn modelId="{43379B0F-5259-4198-88E7-12B363F06A51}" type="presOf" srcId="{FB4F20AF-9EEA-484F-8A78-6EED82A19B15}" destId="{DEB1B54F-81CE-4BC5-B114-04B2420F4631}" srcOrd="0" destOrd="0" presId="urn:microsoft.com/office/officeart/2005/8/layout/process3"/>
    <dgm:cxn modelId="{E9CFBFBB-E8C5-4B13-B1B0-E7316CE74BFD}" srcId="{8DA549F7-B62A-4251-9607-9E2CBFC898AA}" destId="{AA9424EE-2187-45D1-8D82-D7BE36D7184A}" srcOrd="3" destOrd="0" parTransId="{C7874D12-AD56-4C07-B8C0-75C8665B4499}" sibTransId="{A1DB22EA-492F-49D0-91C3-C1EEF22A09CE}"/>
    <dgm:cxn modelId="{85EAF29F-082D-4CFC-92DE-608FFF9FA44B}" type="presOf" srcId="{71B1BA59-1BF3-4F18-8459-A5AA58B4D6E0}" destId="{278D7591-72C5-42FD-9F58-898F6C8F9934}" srcOrd="0" destOrd="4" presId="urn:microsoft.com/office/officeart/2005/8/layout/process3"/>
    <dgm:cxn modelId="{694BE0E9-5B8C-47ED-9587-116B54CC74B1}" srcId="{8DA549F7-B62A-4251-9607-9E2CBFC898AA}" destId="{907E0EA7-66F6-4438-A4A2-CFAA7F4FB614}" srcOrd="2" destOrd="0" parTransId="{F7B2A5D9-643F-49C0-8A9F-7B90FFE8875F}" sibTransId="{D1442F34-B194-4597-9749-F050FA2C3AF8}"/>
    <dgm:cxn modelId="{83FC1307-1888-4F95-8CAE-FA7571FF2860}" type="presOf" srcId="{B47305F9-5C26-4B53-A823-2157257E4884}" destId="{A40439B3-D093-4C68-A4F7-2BA9413AE900}" srcOrd="0" destOrd="0" presId="urn:microsoft.com/office/officeart/2005/8/layout/process3"/>
    <dgm:cxn modelId="{A7C92422-3F10-4C1B-8F59-9A15D17DF976}" srcId="{1479EB9E-1C9A-4D07-B77F-44B36B78FD4B}" destId="{B47305F9-5C26-4B53-A823-2157257E4884}" srcOrd="1" destOrd="0" parTransId="{0C1974A7-A53F-41A8-866D-265C9E76B0E8}" sibTransId="{C6B78DCE-29E7-4A33-8C7F-63E02E2160B2}"/>
    <dgm:cxn modelId="{9087506E-0F10-4565-9231-CE2758801908}" type="presParOf" srcId="{19D1A584-635A-4DBF-A932-C88575EBDD85}" destId="{5B53DE7F-E0B0-44FD-A972-D5CEAFE74A3C}" srcOrd="0" destOrd="0" presId="urn:microsoft.com/office/officeart/2005/8/layout/process3"/>
    <dgm:cxn modelId="{2E05018B-C5D4-4EF5-8627-B69EB35265CB}" type="presParOf" srcId="{5B53DE7F-E0B0-44FD-A972-D5CEAFE74A3C}" destId="{C6E73674-A563-42E1-A77C-34C682688E1E}" srcOrd="0" destOrd="0" presId="urn:microsoft.com/office/officeart/2005/8/layout/process3"/>
    <dgm:cxn modelId="{BD442298-CE71-4E24-B1D1-409DAD2B0E15}" type="presParOf" srcId="{5B53DE7F-E0B0-44FD-A972-D5CEAFE74A3C}" destId="{0DDA1476-5C30-4BD4-9D20-3D7059F03B2B}" srcOrd="1" destOrd="0" presId="urn:microsoft.com/office/officeart/2005/8/layout/process3"/>
    <dgm:cxn modelId="{9B0EE2F3-76D5-4CBD-BD4E-D283F0551C67}" type="presParOf" srcId="{5B53DE7F-E0B0-44FD-A972-D5CEAFE74A3C}" destId="{DEB1B54F-81CE-4BC5-B114-04B2420F4631}" srcOrd="2" destOrd="0" presId="urn:microsoft.com/office/officeart/2005/8/layout/process3"/>
    <dgm:cxn modelId="{6EE80D0D-F7AA-4A49-81F2-80BDCE190278}" type="presParOf" srcId="{19D1A584-635A-4DBF-A932-C88575EBDD85}" destId="{6ED81962-2FAF-4147-A350-2512F711922A}" srcOrd="1" destOrd="0" presId="urn:microsoft.com/office/officeart/2005/8/layout/process3"/>
    <dgm:cxn modelId="{067783FD-2C17-4E9F-891E-4E38E664F842}" type="presParOf" srcId="{6ED81962-2FAF-4147-A350-2512F711922A}" destId="{E7CE7F24-2DF6-48B2-83F8-6D5ACB6913B3}" srcOrd="0" destOrd="0" presId="urn:microsoft.com/office/officeart/2005/8/layout/process3"/>
    <dgm:cxn modelId="{3BDADABC-BC01-449F-A1E8-4ABD0F49491E}" type="presParOf" srcId="{19D1A584-635A-4DBF-A932-C88575EBDD85}" destId="{F15CFD53-A0DE-4710-AD1C-B3C49FCEF759}" srcOrd="2" destOrd="0" presId="urn:microsoft.com/office/officeart/2005/8/layout/process3"/>
    <dgm:cxn modelId="{3BBEB9D3-C1B7-4739-A26B-9CA1AD5F67D3}" type="presParOf" srcId="{F15CFD53-A0DE-4710-AD1C-B3C49FCEF759}" destId="{A40439B3-D093-4C68-A4F7-2BA9413AE900}" srcOrd="0" destOrd="0" presId="urn:microsoft.com/office/officeart/2005/8/layout/process3"/>
    <dgm:cxn modelId="{B88D912B-1692-4061-B1DD-C97C1D2E3549}" type="presParOf" srcId="{F15CFD53-A0DE-4710-AD1C-B3C49FCEF759}" destId="{12DBA99D-1670-4F7E-8E63-3AA9D1BC7A65}" srcOrd="1" destOrd="0" presId="urn:microsoft.com/office/officeart/2005/8/layout/process3"/>
    <dgm:cxn modelId="{8B57899B-F7A0-4500-81D4-11A13A7B50CD}" type="presParOf" srcId="{F15CFD53-A0DE-4710-AD1C-B3C49FCEF759}" destId="{484D5A96-17A7-4F8E-9DF1-D729E19907B9}" srcOrd="2" destOrd="0" presId="urn:microsoft.com/office/officeart/2005/8/layout/process3"/>
    <dgm:cxn modelId="{10DD5A1E-7F93-4DEA-BB1F-02AFA4A07C1E}" type="presParOf" srcId="{19D1A584-635A-4DBF-A932-C88575EBDD85}" destId="{F538340A-F295-40AB-ACD0-6EAB015DFDEE}" srcOrd="3" destOrd="0" presId="urn:microsoft.com/office/officeart/2005/8/layout/process3"/>
    <dgm:cxn modelId="{94830D24-1BEE-4526-B08A-070E42EECC5C}" type="presParOf" srcId="{F538340A-F295-40AB-ACD0-6EAB015DFDEE}" destId="{CEC3823F-462A-4859-8C6A-DF0E7725B937}" srcOrd="0" destOrd="0" presId="urn:microsoft.com/office/officeart/2005/8/layout/process3"/>
    <dgm:cxn modelId="{E2533132-1E4F-4F2A-B5ED-C972639F149F}" type="presParOf" srcId="{19D1A584-635A-4DBF-A932-C88575EBDD85}" destId="{9DA282D6-91AA-40B8-A057-8B7A9343C871}" srcOrd="4" destOrd="0" presId="urn:microsoft.com/office/officeart/2005/8/layout/process3"/>
    <dgm:cxn modelId="{C6D72CC4-7F32-4E62-9346-1D2B37D99558}" type="presParOf" srcId="{9DA282D6-91AA-40B8-A057-8B7A9343C871}" destId="{AD5F8181-3D58-41B2-9755-1EAA9AFCC3FA}" srcOrd="0" destOrd="0" presId="urn:microsoft.com/office/officeart/2005/8/layout/process3"/>
    <dgm:cxn modelId="{F5586C9A-39C8-4026-AF44-EBE4B2DF0AEF}" type="presParOf" srcId="{9DA282D6-91AA-40B8-A057-8B7A9343C871}" destId="{41180566-D8D3-45F1-AA4F-03FCB841E72E}" srcOrd="1" destOrd="0" presId="urn:microsoft.com/office/officeart/2005/8/layout/process3"/>
    <dgm:cxn modelId="{ADD9B38E-114F-4257-B329-45D5ECC1E68C}" type="presParOf" srcId="{9DA282D6-91AA-40B8-A057-8B7A9343C871}" destId="{278D7591-72C5-42FD-9F58-898F6C8F9934}" srcOrd="2" destOrd="0" presId="urn:microsoft.com/office/officeart/2005/8/layout/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A09CCA-F251-FC4F-BFE6-B1821F7605CF}">
      <dsp:nvSpPr>
        <dsp:cNvPr id="0" name=""/>
        <dsp:cNvSpPr/>
      </dsp:nvSpPr>
      <dsp:spPr>
        <a:xfrm>
          <a:off x="2880" y="681990"/>
          <a:ext cx="2284820" cy="1370892"/>
        </a:xfrm>
        <a:prstGeom prst="rect">
          <a:avLst/>
        </a:prstGeom>
        <a:solidFill>
          <a:schemeClr val="accent3">
            <a:lumMod val="2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a:t>Hacking</a:t>
          </a:r>
        </a:p>
      </dsp:txBody>
      <dsp:txXfrm>
        <a:off x="2880" y="681990"/>
        <a:ext cx="2284820" cy="1370892"/>
      </dsp:txXfrm>
    </dsp:sp>
    <dsp:sp modelId="{69CE7F70-ACEA-504A-B25F-173700D5810A}">
      <dsp:nvSpPr>
        <dsp:cNvPr id="0" name=""/>
        <dsp:cNvSpPr/>
      </dsp:nvSpPr>
      <dsp:spPr>
        <a:xfrm>
          <a:off x="2516182" y="681990"/>
          <a:ext cx="2284820" cy="1370892"/>
        </a:xfrm>
        <a:prstGeom prst="rect">
          <a:avLst/>
        </a:prstGeom>
        <a:solidFill>
          <a:schemeClr val="accent3">
            <a:lumMod val="2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a:t>Cyber Attack</a:t>
          </a:r>
        </a:p>
      </dsp:txBody>
      <dsp:txXfrm>
        <a:off x="2516182" y="681990"/>
        <a:ext cx="2284820" cy="1370892"/>
      </dsp:txXfrm>
    </dsp:sp>
    <dsp:sp modelId="{2E67E069-80B9-2A4A-AD84-DEFFE5B1206C}">
      <dsp:nvSpPr>
        <dsp:cNvPr id="0" name=""/>
        <dsp:cNvSpPr/>
      </dsp:nvSpPr>
      <dsp:spPr>
        <a:xfrm>
          <a:off x="5029484" y="681990"/>
          <a:ext cx="2284820" cy="1370892"/>
        </a:xfrm>
        <a:prstGeom prst="rect">
          <a:avLst/>
        </a:prstGeom>
        <a:solidFill>
          <a:schemeClr val="accent3">
            <a:lumMod val="2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a:t>Cyber Fraud</a:t>
          </a:r>
        </a:p>
      </dsp:txBody>
      <dsp:txXfrm>
        <a:off x="5029484" y="681990"/>
        <a:ext cx="2284820" cy="1370892"/>
      </dsp:txXfrm>
    </dsp:sp>
    <dsp:sp modelId="{FA73F89E-AAC5-C845-BED7-4AEB244A2084}">
      <dsp:nvSpPr>
        <dsp:cNvPr id="0" name=""/>
        <dsp:cNvSpPr/>
      </dsp:nvSpPr>
      <dsp:spPr>
        <a:xfrm>
          <a:off x="7542786" y="681990"/>
          <a:ext cx="2284820" cy="1370892"/>
        </a:xfrm>
        <a:prstGeom prst="rect">
          <a:avLst/>
        </a:prstGeom>
        <a:solidFill>
          <a:schemeClr val="accent3">
            <a:lumMod val="2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a:t>Digital Piracy</a:t>
          </a:r>
        </a:p>
      </dsp:txBody>
      <dsp:txXfrm>
        <a:off x="7542786" y="681990"/>
        <a:ext cx="2284820" cy="1370892"/>
      </dsp:txXfrm>
    </dsp:sp>
    <dsp:sp modelId="{442EB7B5-78AA-0C45-A3F0-D0DCEC1D7866}">
      <dsp:nvSpPr>
        <dsp:cNvPr id="0" name=""/>
        <dsp:cNvSpPr/>
      </dsp:nvSpPr>
      <dsp:spPr>
        <a:xfrm>
          <a:off x="1259531" y="2281365"/>
          <a:ext cx="2284820" cy="1370892"/>
        </a:xfrm>
        <a:prstGeom prst="rect">
          <a:avLst/>
        </a:prstGeom>
        <a:solidFill>
          <a:schemeClr val="accent3">
            <a:lumMod val="2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a:t>Cyber Bullying</a:t>
          </a:r>
        </a:p>
      </dsp:txBody>
      <dsp:txXfrm>
        <a:off x="1259531" y="2281365"/>
        <a:ext cx="2284820" cy="1370892"/>
      </dsp:txXfrm>
    </dsp:sp>
    <dsp:sp modelId="{8A34280C-FB7E-3543-B49C-C0206BF35E03}">
      <dsp:nvSpPr>
        <dsp:cNvPr id="0" name=""/>
        <dsp:cNvSpPr/>
      </dsp:nvSpPr>
      <dsp:spPr>
        <a:xfrm>
          <a:off x="3772833" y="2281365"/>
          <a:ext cx="2284820" cy="1370892"/>
        </a:xfrm>
        <a:prstGeom prst="rect">
          <a:avLst/>
        </a:prstGeom>
        <a:solidFill>
          <a:schemeClr val="accent3">
            <a:lumMod val="2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a:t>Child Pornography</a:t>
          </a:r>
        </a:p>
      </dsp:txBody>
      <dsp:txXfrm>
        <a:off x="3772833" y="2281365"/>
        <a:ext cx="2284820" cy="1370892"/>
      </dsp:txXfrm>
    </dsp:sp>
    <dsp:sp modelId="{7016E7C3-8ECB-1241-AA2F-B760F69D7AC3}">
      <dsp:nvSpPr>
        <dsp:cNvPr id="0" name=""/>
        <dsp:cNvSpPr/>
      </dsp:nvSpPr>
      <dsp:spPr>
        <a:xfrm>
          <a:off x="6286135" y="2281365"/>
          <a:ext cx="2284820" cy="1370892"/>
        </a:xfrm>
        <a:prstGeom prst="rect">
          <a:avLst/>
        </a:prstGeom>
        <a:solidFill>
          <a:schemeClr val="accent3">
            <a:lumMod val="2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a:t>Cyber Terrorism</a:t>
          </a:r>
        </a:p>
      </dsp:txBody>
      <dsp:txXfrm>
        <a:off x="6286135" y="2281365"/>
        <a:ext cx="2284820" cy="137089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B6FB26-C14C-4F1D-AAD0-7D33E755F477}">
      <dsp:nvSpPr>
        <dsp:cNvPr id="0" name=""/>
        <dsp:cNvSpPr/>
      </dsp:nvSpPr>
      <dsp:spPr>
        <a:xfrm>
          <a:off x="348580" y="58899"/>
          <a:ext cx="695771" cy="695771"/>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BBF6F7C-F29F-466D-B91A-F084EED44719}">
      <dsp:nvSpPr>
        <dsp:cNvPr id="0" name=""/>
        <dsp:cNvSpPr/>
      </dsp:nvSpPr>
      <dsp:spPr>
        <a:xfrm>
          <a:off x="348580" y="58899"/>
          <a:ext cx="695771" cy="695771"/>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894D32D-593E-42B5-BC7D-0EBCEADE1AC4}">
      <dsp:nvSpPr>
        <dsp:cNvPr id="0" name=""/>
        <dsp:cNvSpPr/>
      </dsp:nvSpPr>
      <dsp:spPr>
        <a:xfrm>
          <a:off x="694" y="184138"/>
          <a:ext cx="1391542" cy="445293"/>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b="1" kern="1200" dirty="0"/>
            <a:t>Judge</a:t>
          </a:r>
        </a:p>
      </dsp:txBody>
      <dsp:txXfrm>
        <a:off x="694" y="184138"/>
        <a:ext cx="1391542" cy="445293"/>
      </dsp:txXfrm>
    </dsp:sp>
    <dsp:sp modelId="{59364DBB-0B6A-43C5-97E3-8504AB12B5A5}">
      <dsp:nvSpPr>
        <dsp:cNvPr id="0" name=""/>
        <dsp:cNvSpPr/>
      </dsp:nvSpPr>
      <dsp:spPr>
        <a:xfrm>
          <a:off x="2032347" y="58899"/>
          <a:ext cx="695771" cy="695771"/>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0FC104E-A94E-4418-83A6-E20E487E2203}">
      <dsp:nvSpPr>
        <dsp:cNvPr id="0" name=""/>
        <dsp:cNvSpPr/>
      </dsp:nvSpPr>
      <dsp:spPr>
        <a:xfrm>
          <a:off x="2032347" y="58899"/>
          <a:ext cx="695771" cy="695771"/>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9A8FDA8-F6D8-479F-87CA-42153DC1573F}">
      <dsp:nvSpPr>
        <dsp:cNvPr id="0" name=""/>
        <dsp:cNvSpPr/>
      </dsp:nvSpPr>
      <dsp:spPr>
        <a:xfrm>
          <a:off x="1684461" y="184138"/>
          <a:ext cx="1391542" cy="445293"/>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b="1" kern="1200" dirty="0"/>
            <a:t>Prosecutor</a:t>
          </a:r>
        </a:p>
      </dsp:txBody>
      <dsp:txXfrm>
        <a:off x="1684461" y="184138"/>
        <a:ext cx="1391542" cy="445293"/>
      </dsp:txXfrm>
    </dsp:sp>
    <dsp:sp modelId="{9EE682F8-2D3F-41AC-A35D-993A2E01E90D}">
      <dsp:nvSpPr>
        <dsp:cNvPr id="0" name=""/>
        <dsp:cNvSpPr/>
      </dsp:nvSpPr>
      <dsp:spPr>
        <a:xfrm>
          <a:off x="3716114" y="58899"/>
          <a:ext cx="695771" cy="695771"/>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87F92FB-C647-4516-A63C-DAF4C84AFDF8}">
      <dsp:nvSpPr>
        <dsp:cNvPr id="0" name=""/>
        <dsp:cNvSpPr/>
      </dsp:nvSpPr>
      <dsp:spPr>
        <a:xfrm>
          <a:off x="3716114" y="58899"/>
          <a:ext cx="695771" cy="695771"/>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58297E7-024A-4D4E-B6B0-09C45D94B004}">
      <dsp:nvSpPr>
        <dsp:cNvPr id="0" name=""/>
        <dsp:cNvSpPr/>
      </dsp:nvSpPr>
      <dsp:spPr>
        <a:xfrm>
          <a:off x="3368228" y="184138"/>
          <a:ext cx="1391542" cy="445293"/>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b="1" kern="1200" dirty="0"/>
            <a:t>Defense Attorney</a:t>
          </a:r>
        </a:p>
      </dsp:txBody>
      <dsp:txXfrm>
        <a:off x="3368228" y="184138"/>
        <a:ext cx="1391542" cy="445293"/>
      </dsp:txXfrm>
    </dsp:sp>
    <dsp:sp modelId="{CAD75DD1-C7BC-43B1-B868-B4641A298AA0}">
      <dsp:nvSpPr>
        <dsp:cNvPr id="0" name=""/>
        <dsp:cNvSpPr/>
      </dsp:nvSpPr>
      <dsp:spPr>
        <a:xfrm>
          <a:off x="5399881" y="58899"/>
          <a:ext cx="695771" cy="695771"/>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A023FCD-86A6-424C-9CD8-C67BC8437DB7}">
      <dsp:nvSpPr>
        <dsp:cNvPr id="0" name=""/>
        <dsp:cNvSpPr/>
      </dsp:nvSpPr>
      <dsp:spPr>
        <a:xfrm>
          <a:off x="5399881" y="58899"/>
          <a:ext cx="695771" cy="695771"/>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3CB3C11-9B43-44AE-92BC-15D1022F6238}">
      <dsp:nvSpPr>
        <dsp:cNvPr id="0" name=""/>
        <dsp:cNvSpPr/>
      </dsp:nvSpPr>
      <dsp:spPr>
        <a:xfrm>
          <a:off x="5051995" y="184138"/>
          <a:ext cx="1391542" cy="445293"/>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b="1" kern="1200" dirty="0"/>
            <a:t>Defendant</a:t>
          </a:r>
        </a:p>
      </dsp:txBody>
      <dsp:txXfrm>
        <a:off x="5051995" y="184138"/>
        <a:ext cx="1391542" cy="445293"/>
      </dsp:txXfrm>
    </dsp:sp>
    <dsp:sp modelId="{BC6D4DCF-DA98-4BD9-8B9D-AC528621DFEA}">
      <dsp:nvSpPr>
        <dsp:cNvPr id="0" name=""/>
        <dsp:cNvSpPr/>
      </dsp:nvSpPr>
      <dsp:spPr>
        <a:xfrm>
          <a:off x="7083648" y="58899"/>
          <a:ext cx="695771" cy="695771"/>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1B17C70-CB1C-4B87-8125-75E19439E6A8}">
      <dsp:nvSpPr>
        <dsp:cNvPr id="0" name=""/>
        <dsp:cNvSpPr/>
      </dsp:nvSpPr>
      <dsp:spPr>
        <a:xfrm>
          <a:off x="7083648" y="58899"/>
          <a:ext cx="695771" cy="695771"/>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FD4A933-1592-4361-8BAA-1B05BE1F5DE6}">
      <dsp:nvSpPr>
        <dsp:cNvPr id="0" name=""/>
        <dsp:cNvSpPr/>
      </dsp:nvSpPr>
      <dsp:spPr>
        <a:xfrm>
          <a:off x="6735762" y="184138"/>
          <a:ext cx="1391542" cy="445293"/>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b="1" kern="1200" dirty="0"/>
            <a:t>Witnesses – lay, expert, professional</a:t>
          </a:r>
        </a:p>
      </dsp:txBody>
      <dsp:txXfrm>
        <a:off x="6735762" y="184138"/>
        <a:ext cx="1391542" cy="44529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C212BA-D466-D64E-AA43-4F0F55F3663E}">
      <dsp:nvSpPr>
        <dsp:cNvPr id="0" name=""/>
        <dsp:cNvSpPr/>
      </dsp:nvSpPr>
      <dsp:spPr>
        <a:xfrm>
          <a:off x="0" y="115651"/>
          <a:ext cx="3015820" cy="1809492"/>
        </a:xfrm>
        <a:prstGeom prst="rect">
          <a:avLst/>
        </a:prstGeom>
        <a:solidFill>
          <a:srgbClr val="0B3C5C"/>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kern="1200" dirty="0"/>
            <a:t>Information Technology</a:t>
          </a:r>
        </a:p>
      </dsp:txBody>
      <dsp:txXfrm>
        <a:off x="0" y="115651"/>
        <a:ext cx="3015820" cy="1809492"/>
      </dsp:txXfrm>
    </dsp:sp>
    <dsp:sp modelId="{072E60B2-ED78-1942-8117-6518A43DE95A}">
      <dsp:nvSpPr>
        <dsp:cNvPr id="0" name=""/>
        <dsp:cNvSpPr/>
      </dsp:nvSpPr>
      <dsp:spPr>
        <a:xfrm>
          <a:off x="3317403" y="115651"/>
          <a:ext cx="3015820" cy="1809492"/>
        </a:xfrm>
        <a:prstGeom prst="rect">
          <a:avLst/>
        </a:prstGeom>
        <a:solidFill>
          <a:srgbClr val="0B3C5C"/>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kern="1200"/>
            <a:t>Business</a:t>
          </a:r>
          <a:endParaRPr lang="en-US" sz="3600" kern="1200" dirty="0"/>
        </a:p>
      </dsp:txBody>
      <dsp:txXfrm>
        <a:off x="3317403" y="115651"/>
        <a:ext cx="3015820" cy="1809492"/>
      </dsp:txXfrm>
    </dsp:sp>
    <dsp:sp modelId="{60DE14C7-F20A-584B-A8BE-31843F1AC4E1}">
      <dsp:nvSpPr>
        <dsp:cNvPr id="0" name=""/>
        <dsp:cNvSpPr/>
      </dsp:nvSpPr>
      <dsp:spPr>
        <a:xfrm>
          <a:off x="6634806" y="115651"/>
          <a:ext cx="3015820" cy="1809492"/>
        </a:xfrm>
        <a:prstGeom prst="rect">
          <a:avLst/>
        </a:prstGeom>
        <a:solidFill>
          <a:srgbClr val="0B3C5C"/>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kern="1200"/>
            <a:t>Philosophy</a:t>
          </a:r>
          <a:endParaRPr lang="en-US" sz="3600" kern="1200" dirty="0"/>
        </a:p>
      </dsp:txBody>
      <dsp:txXfrm>
        <a:off x="6634806" y="115651"/>
        <a:ext cx="3015820" cy="1809492"/>
      </dsp:txXfrm>
    </dsp:sp>
    <dsp:sp modelId="{813BAC6D-AC51-D34C-A74A-847543C3848D}">
      <dsp:nvSpPr>
        <dsp:cNvPr id="0" name=""/>
        <dsp:cNvSpPr/>
      </dsp:nvSpPr>
      <dsp:spPr>
        <a:xfrm>
          <a:off x="0" y="2226726"/>
          <a:ext cx="3015820" cy="1809492"/>
        </a:xfrm>
        <a:prstGeom prst="rect">
          <a:avLst/>
        </a:prstGeom>
        <a:solidFill>
          <a:srgbClr val="0B3C5C"/>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kern="1200"/>
            <a:t>Engineering</a:t>
          </a:r>
          <a:endParaRPr lang="en-US" sz="3600" kern="1200" dirty="0"/>
        </a:p>
      </dsp:txBody>
      <dsp:txXfrm>
        <a:off x="0" y="2226726"/>
        <a:ext cx="3015820" cy="1809492"/>
      </dsp:txXfrm>
    </dsp:sp>
    <dsp:sp modelId="{4095E9ED-79C3-BB4E-BBCC-98777D6FC264}">
      <dsp:nvSpPr>
        <dsp:cNvPr id="0" name=""/>
        <dsp:cNvSpPr/>
      </dsp:nvSpPr>
      <dsp:spPr>
        <a:xfrm>
          <a:off x="3317403" y="2226726"/>
          <a:ext cx="3015820" cy="1809492"/>
        </a:xfrm>
        <a:prstGeom prst="rect">
          <a:avLst/>
        </a:prstGeom>
        <a:solidFill>
          <a:srgbClr val="0B3C5C"/>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kern="1200"/>
            <a:t>Computer Science</a:t>
          </a:r>
          <a:endParaRPr lang="en-US" sz="3600" kern="1200" dirty="0"/>
        </a:p>
      </dsp:txBody>
      <dsp:txXfrm>
        <a:off x="3317403" y="2226726"/>
        <a:ext cx="3015820" cy="1809492"/>
      </dsp:txXfrm>
    </dsp:sp>
    <dsp:sp modelId="{49DEA161-F843-0042-AA03-663111447EBB}">
      <dsp:nvSpPr>
        <dsp:cNvPr id="0" name=""/>
        <dsp:cNvSpPr/>
      </dsp:nvSpPr>
      <dsp:spPr>
        <a:xfrm>
          <a:off x="6634806" y="2226726"/>
          <a:ext cx="3015820" cy="1809492"/>
        </a:xfrm>
        <a:prstGeom prst="rect">
          <a:avLst/>
        </a:prstGeom>
        <a:solidFill>
          <a:srgbClr val="0B3C5C"/>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kern="1200"/>
            <a:t>Criminal Justice </a:t>
          </a:r>
          <a:endParaRPr lang="en-US" sz="3600" kern="1200" dirty="0"/>
        </a:p>
      </dsp:txBody>
      <dsp:txXfrm>
        <a:off x="6634806" y="2226726"/>
        <a:ext cx="3015820" cy="180949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678485-E9C0-344D-92D4-53F2571E41D4}">
      <dsp:nvSpPr>
        <dsp:cNvPr id="0" name=""/>
        <dsp:cNvSpPr/>
      </dsp:nvSpPr>
      <dsp:spPr>
        <a:xfrm>
          <a:off x="-5362885" y="-821317"/>
          <a:ext cx="6386342" cy="6386342"/>
        </a:xfrm>
        <a:prstGeom prst="blockArc">
          <a:avLst>
            <a:gd name="adj1" fmla="val 18900000"/>
            <a:gd name="adj2" fmla="val 2700000"/>
            <a:gd name="adj3" fmla="val 338"/>
          </a:avLst>
        </a:prstGeom>
        <a:noFill/>
        <a:ln w="6350" cap="flat" cmpd="sng" algn="ctr">
          <a:solidFill>
            <a:schemeClr val="dk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E3B023D1-9272-F547-ABDF-F140BDD93F1E}">
      <dsp:nvSpPr>
        <dsp:cNvPr id="0" name=""/>
        <dsp:cNvSpPr/>
      </dsp:nvSpPr>
      <dsp:spPr>
        <a:xfrm>
          <a:off x="658426" y="474370"/>
          <a:ext cx="8287420" cy="948741"/>
        </a:xfrm>
        <a:prstGeom prst="rect">
          <a:avLst/>
        </a:prstGeom>
        <a:solidFill>
          <a:srgbClr val="0B3C5C"/>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53063" tIns="60960" rIns="60960" bIns="60960" numCol="1" spcCol="1270" anchor="ctr" anchorCtr="0">
          <a:noAutofit/>
        </a:bodyPr>
        <a:lstStyle/>
        <a:p>
          <a:pPr lvl="0" algn="l" defTabSz="1066800">
            <a:lnSpc>
              <a:spcPct val="90000"/>
            </a:lnSpc>
            <a:spcBef>
              <a:spcPct val="0"/>
            </a:spcBef>
            <a:spcAft>
              <a:spcPct val="35000"/>
            </a:spcAft>
          </a:pPr>
          <a:r>
            <a:rPr lang="en-US" sz="2400" kern="1200" dirty="0">
              <a:solidFill>
                <a:schemeClr val="bg1"/>
              </a:solidFill>
            </a:rPr>
            <a:t>Age – younger more likely</a:t>
          </a:r>
        </a:p>
      </dsp:txBody>
      <dsp:txXfrm>
        <a:off x="658426" y="474370"/>
        <a:ext cx="8287420" cy="948741"/>
      </dsp:txXfrm>
    </dsp:sp>
    <dsp:sp modelId="{F65D3B5B-BAD7-E349-B41B-BD3A9129D9E1}">
      <dsp:nvSpPr>
        <dsp:cNvPr id="0" name=""/>
        <dsp:cNvSpPr/>
      </dsp:nvSpPr>
      <dsp:spPr>
        <a:xfrm>
          <a:off x="65463" y="355778"/>
          <a:ext cx="1185926" cy="1185926"/>
        </a:xfrm>
        <a:prstGeom prst="ellipse">
          <a:avLst/>
        </a:prstGeom>
        <a:solidFill>
          <a:schemeClr val="lt1">
            <a:hueOff val="0"/>
            <a:satOff val="0"/>
            <a:lumOff val="0"/>
            <a:alphaOff val="0"/>
          </a:schemeClr>
        </a:solidFill>
        <a:ln w="6350" cap="flat" cmpd="sng" algn="ctr">
          <a:solidFill>
            <a:schemeClr val="dk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E7C71307-05BB-9340-8914-997193BA7B2A}">
      <dsp:nvSpPr>
        <dsp:cNvPr id="0" name=""/>
        <dsp:cNvSpPr/>
      </dsp:nvSpPr>
      <dsp:spPr>
        <a:xfrm>
          <a:off x="1003294" y="1897482"/>
          <a:ext cx="7942552" cy="948741"/>
        </a:xfrm>
        <a:prstGeom prst="rect">
          <a:avLst/>
        </a:prstGeom>
        <a:solidFill>
          <a:srgbClr val="0B3C5C"/>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53063" tIns="60960" rIns="60960" bIns="60960" numCol="1" spcCol="1270" anchor="ctr" anchorCtr="0">
          <a:noAutofit/>
        </a:bodyPr>
        <a:lstStyle/>
        <a:p>
          <a:pPr lvl="0" algn="l" defTabSz="1066800">
            <a:lnSpc>
              <a:spcPct val="90000"/>
            </a:lnSpc>
            <a:spcBef>
              <a:spcPct val="0"/>
            </a:spcBef>
            <a:spcAft>
              <a:spcPct val="35000"/>
            </a:spcAft>
          </a:pPr>
          <a:r>
            <a:rPr lang="en-US" sz="2400" kern="1200" dirty="0">
              <a:solidFill>
                <a:schemeClr val="bg1"/>
              </a:solidFill>
            </a:rPr>
            <a:t>Gender – females less likely</a:t>
          </a:r>
        </a:p>
      </dsp:txBody>
      <dsp:txXfrm>
        <a:off x="1003294" y="1897482"/>
        <a:ext cx="7942552" cy="948741"/>
      </dsp:txXfrm>
    </dsp:sp>
    <dsp:sp modelId="{A5C28AF4-4596-C44E-A3DE-F1FB401DD968}">
      <dsp:nvSpPr>
        <dsp:cNvPr id="0" name=""/>
        <dsp:cNvSpPr/>
      </dsp:nvSpPr>
      <dsp:spPr>
        <a:xfrm>
          <a:off x="410330" y="1778890"/>
          <a:ext cx="1185926" cy="1185926"/>
        </a:xfrm>
        <a:prstGeom prst="ellipse">
          <a:avLst/>
        </a:prstGeom>
        <a:solidFill>
          <a:schemeClr val="lt1">
            <a:hueOff val="0"/>
            <a:satOff val="0"/>
            <a:lumOff val="0"/>
            <a:alphaOff val="0"/>
          </a:schemeClr>
        </a:solidFill>
        <a:ln w="6350" cap="flat" cmpd="sng" algn="ctr">
          <a:solidFill>
            <a:schemeClr val="dk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7CE0E7FB-0309-A048-8BEB-AFF733623236}">
      <dsp:nvSpPr>
        <dsp:cNvPr id="0" name=""/>
        <dsp:cNvSpPr/>
      </dsp:nvSpPr>
      <dsp:spPr>
        <a:xfrm>
          <a:off x="658426" y="3320594"/>
          <a:ext cx="8287420" cy="948741"/>
        </a:xfrm>
        <a:prstGeom prst="rect">
          <a:avLst/>
        </a:prstGeom>
        <a:solidFill>
          <a:srgbClr val="0B3C5C"/>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53063" tIns="60960" rIns="60960" bIns="60960" numCol="1" spcCol="1270" anchor="ctr" anchorCtr="0">
          <a:noAutofit/>
        </a:bodyPr>
        <a:lstStyle/>
        <a:p>
          <a:pPr lvl="0" algn="l" defTabSz="1066800">
            <a:lnSpc>
              <a:spcPct val="90000"/>
            </a:lnSpc>
            <a:spcBef>
              <a:spcPct val="0"/>
            </a:spcBef>
            <a:spcAft>
              <a:spcPts val="0"/>
            </a:spcAft>
          </a:pPr>
          <a:r>
            <a:rPr lang="en-US" sz="2400" kern="1200" dirty="0">
              <a:solidFill>
                <a:schemeClr val="bg1"/>
              </a:solidFill>
            </a:rPr>
            <a:t>Computer self efficacy – “small but significant effect”</a:t>
          </a:r>
        </a:p>
        <a:p>
          <a:pPr marL="171450" lvl="1" indent="-171450" algn="l" defTabSz="711200">
            <a:lnSpc>
              <a:spcPct val="90000"/>
            </a:lnSpc>
            <a:spcBef>
              <a:spcPct val="0"/>
            </a:spcBef>
            <a:spcAft>
              <a:spcPts val="0"/>
            </a:spcAft>
            <a:buChar char="••"/>
          </a:pPr>
          <a:r>
            <a:rPr lang="en-US" sz="1600" kern="1200" dirty="0">
              <a:solidFill>
                <a:schemeClr val="bg1"/>
              </a:solidFill>
            </a:rPr>
            <a:t>Different from computer skills, refers to belief in ability to use computers</a:t>
          </a:r>
        </a:p>
      </dsp:txBody>
      <dsp:txXfrm>
        <a:off x="658426" y="3320594"/>
        <a:ext cx="8287420" cy="948741"/>
      </dsp:txXfrm>
    </dsp:sp>
    <dsp:sp modelId="{EF2FD931-BA43-BE45-8194-6DE3823CA719}">
      <dsp:nvSpPr>
        <dsp:cNvPr id="0" name=""/>
        <dsp:cNvSpPr/>
      </dsp:nvSpPr>
      <dsp:spPr>
        <a:xfrm>
          <a:off x="65463" y="3202002"/>
          <a:ext cx="1185926" cy="1185926"/>
        </a:xfrm>
        <a:prstGeom prst="ellipse">
          <a:avLst/>
        </a:prstGeom>
        <a:solidFill>
          <a:schemeClr val="lt1">
            <a:hueOff val="0"/>
            <a:satOff val="0"/>
            <a:lumOff val="0"/>
            <a:alphaOff val="0"/>
          </a:schemeClr>
        </a:solidFill>
        <a:ln w="6350" cap="flat" cmpd="sng" algn="ctr">
          <a:solidFill>
            <a:schemeClr val="dk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678485-E9C0-344D-92D4-53F2571E41D4}">
      <dsp:nvSpPr>
        <dsp:cNvPr id="0" name=""/>
        <dsp:cNvSpPr/>
      </dsp:nvSpPr>
      <dsp:spPr>
        <a:xfrm>
          <a:off x="-5360750" y="-821317"/>
          <a:ext cx="6386342" cy="6386342"/>
        </a:xfrm>
        <a:prstGeom prst="blockArc">
          <a:avLst>
            <a:gd name="adj1" fmla="val 18900000"/>
            <a:gd name="adj2" fmla="val 2700000"/>
            <a:gd name="adj3" fmla="val 338"/>
          </a:avLst>
        </a:prstGeom>
        <a:noFill/>
        <a:ln w="12700" cap="flat" cmpd="sng" algn="ctr">
          <a:solidFill>
            <a:schemeClr val="accent3">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39B9079-7286-0E4F-BE57-F99862EB469E}">
      <dsp:nvSpPr>
        <dsp:cNvPr id="0" name=""/>
        <dsp:cNvSpPr/>
      </dsp:nvSpPr>
      <dsp:spPr>
        <a:xfrm>
          <a:off x="332771" y="215648"/>
          <a:ext cx="6573111" cy="431108"/>
        </a:xfrm>
        <a:prstGeom prst="rect">
          <a:avLst/>
        </a:prstGeom>
        <a:no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42192" tIns="58420" rIns="58420" bIns="58420" numCol="1" spcCol="1270" anchor="ctr" anchorCtr="0">
          <a:noAutofit/>
        </a:bodyPr>
        <a:lstStyle/>
        <a:p>
          <a:pPr lvl="0" algn="l" defTabSz="1022350">
            <a:lnSpc>
              <a:spcPct val="90000"/>
            </a:lnSpc>
            <a:spcBef>
              <a:spcPct val="0"/>
            </a:spcBef>
            <a:spcAft>
              <a:spcPct val="35000"/>
            </a:spcAft>
          </a:pPr>
          <a:r>
            <a:rPr lang="en-US" sz="2300" kern="1200" dirty="0"/>
            <a:t>Verbal aggression </a:t>
          </a:r>
        </a:p>
      </dsp:txBody>
      <dsp:txXfrm>
        <a:off x="332771" y="215648"/>
        <a:ext cx="6573111" cy="431108"/>
      </dsp:txXfrm>
    </dsp:sp>
    <dsp:sp modelId="{13ADFF7D-9D43-3B46-B9B6-CADEAB1F1CE6}">
      <dsp:nvSpPr>
        <dsp:cNvPr id="0" name=""/>
        <dsp:cNvSpPr/>
      </dsp:nvSpPr>
      <dsp:spPr>
        <a:xfrm>
          <a:off x="63328" y="161760"/>
          <a:ext cx="538885" cy="538885"/>
        </a:xfrm>
        <a:prstGeom prst="ellipse">
          <a:avLst/>
        </a:prstGeom>
        <a:solidFill>
          <a:srgbClr val="0B3C5C"/>
        </a:solidFill>
        <a:ln w="6350" cap="flat" cmpd="sng" algn="ctr">
          <a:noFill/>
          <a:prstDash val="solid"/>
          <a:miter lim="800000"/>
        </a:ln>
        <a:effectLst/>
      </dsp:spPr>
      <dsp:style>
        <a:lnRef idx="1">
          <a:scrgbClr r="0" g="0" b="0"/>
        </a:lnRef>
        <a:fillRef idx="2">
          <a:scrgbClr r="0" g="0" b="0"/>
        </a:fillRef>
        <a:effectRef idx="0">
          <a:scrgbClr r="0" g="0" b="0"/>
        </a:effectRef>
        <a:fontRef idx="minor"/>
      </dsp:style>
    </dsp:sp>
    <dsp:sp modelId="{528337D9-FF84-2C41-BDEE-2D622221C5E7}">
      <dsp:nvSpPr>
        <dsp:cNvPr id="0" name=""/>
        <dsp:cNvSpPr/>
      </dsp:nvSpPr>
      <dsp:spPr>
        <a:xfrm>
          <a:off x="723178" y="862690"/>
          <a:ext cx="6182704" cy="431108"/>
        </a:xfrm>
        <a:prstGeom prst="rect">
          <a:avLst/>
        </a:prstGeom>
        <a:no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42192" tIns="58420" rIns="58420" bIns="58420" numCol="1" spcCol="1270" anchor="ctr" anchorCtr="0">
          <a:noAutofit/>
        </a:bodyPr>
        <a:lstStyle/>
        <a:p>
          <a:pPr lvl="0" algn="l" defTabSz="1022350">
            <a:lnSpc>
              <a:spcPct val="90000"/>
            </a:lnSpc>
            <a:spcBef>
              <a:spcPct val="0"/>
            </a:spcBef>
            <a:spcAft>
              <a:spcPct val="35000"/>
            </a:spcAft>
          </a:pPr>
          <a:r>
            <a:rPr lang="en-US" sz="2300" kern="1200"/>
            <a:t>Relational aggression (spreading rumors)</a:t>
          </a:r>
          <a:endParaRPr lang="en-US" sz="2300" kern="1200" dirty="0"/>
        </a:p>
      </dsp:txBody>
      <dsp:txXfrm>
        <a:off x="723178" y="862690"/>
        <a:ext cx="6182704" cy="431108"/>
      </dsp:txXfrm>
    </dsp:sp>
    <dsp:sp modelId="{5714FBA1-3F6D-224F-8047-6FBA4486CF9E}">
      <dsp:nvSpPr>
        <dsp:cNvPr id="0" name=""/>
        <dsp:cNvSpPr/>
      </dsp:nvSpPr>
      <dsp:spPr>
        <a:xfrm>
          <a:off x="453735" y="808802"/>
          <a:ext cx="538885" cy="538885"/>
        </a:xfrm>
        <a:prstGeom prst="ellipse">
          <a:avLst/>
        </a:prstGeom>
        <a:solidFill>
          <a:srgbClr val="0B3C5C"/>
        </a:solidFill>
        <a:ln w="6350" cap="flat" cmpd="sng" algn="ctr">
          <a:noFill/>
          <a:prstDash val="solid"/>
          <a:miter lim="800000"/>
        </a:ln>
        <a:effectLst/>
      </dsp:spPr>
      <dsp:style>
        <a:lnRef idx="1">
          <a:scrgbClr r="0" g="0" b="0"/>
        </a:lnRef>
        <a:fillRef idx="2">
          <a:scrgbClr r="0" g="0" b="0"/>
        </a:fillRef>
        <a:effectRef idx="0">
          <a:scrgbClr r="0" g="0" b="0"/>
        </a:effectRef>
        <a:fontRef idx="minor"/>
      </dsp:style>
    </dsp:sp>
    <dsp:sp modelId="{8495E92E-2243-7A4D-8568-ABB1503207B9}">
      <dsp:nvSpPr>
        <dsp:cNvPr id="0" name=""/>
        <dsp:cNvSpPr/>
      </dsp:nvSpPr>
      <dsp:spPr>
        <a:xfrm>
          <a:off x="937119" y="1509257"/>
          <a:ext cx="5968763" cy="431108"/>
        </a:xfrm>
        <a:prstGeom prst="rect">
          <a:avLst/>
        </a:prstGeom>
        <a:no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42192" tIns="58420" rIns="58420" bIns="58420" numCol="1" spcCol="1270" anchor="ctr" anchorCtr="0">
          <a:noAutofit/>
        </a:bodyPr>
        <a:lstStyle/>
        <a:p>
          <a:pPr lvl="0" algn="l" defTabSz="1022350">
            <a:lnSpc>
              <a:spcPct val="90000"/>
            </a:lnSpc>
            <a:spcBef>
              <a:spcPct val="0"/>
            </a:spcBef>
            <a:spcAft>
              <a:spcPct val="35000"/>
            </a:spcAft>
          </a:pPr>
          <a:r>
            <a:rPr lang="en-US" sz="2300" kern="1200" dirty="0"/>
            <a:t>Sexting</a:t>
          </a:r>
        </a:p>
      </dsp:txBody>
      <dsp:txXfrm>
        <a:off x="937119" y="1509257"/>
        <a:ext cx="5968763" cy="431108"/>
      </dsp:txXfrm>
    </dsp:sp>
    <dsp:sp modelId="{6AF7B2C4-AF05-E247-8FFC-2A40B97FF698}">
      <dsp:nvSpPr>
        <dsp:cNvPr id="0" name=""/>
        <dsp:cNvSpPr/>
      </dsp:nvSpPr>
      <dsp:spPr>
        <a:xfrm>
          <a:off x="667676" y="1455369"/>
          <a:ext cx="538885" cy="538885"/>
        </a:xfrm>
        <a:prstGeom prst="ellipse">
          <a:avLst/>
        </a:prstGeom>
        <a:solidFill>
          <a:srgbClr val="0B3C5C"/>
        </a:solidFill>
        <a:ln w="6350" cap="flat" cmpd="sng" algn="ctr">
          <a:noFill/>
          <a:prstDash val="solid"/>
          <a:miter lim="800000"/>
        </a:ln>
        <a:effectLst/>
      </dsp:spPr>
      <dsp:style>
        <a:lnRef idx="1">
          <a:scrgbClr r="0" g="0" b="0"/>
        </a:lnRef>
        <a:fillRef idx="2">
          <a:scrgbClr r="0" g="0" b="0"/>
        </a:fillRef>
        <a:effectRef idx="0">
          <a:scrgbClr r="0" g="0" b="0"/>
        </a:effectRef>
        <a:fontRef idx="minor"/>
      </dsp:style>
    </dsp:sp>
    <dsp:sp modelId="{1D69AE63-9110-1F40-8C4C-48C48241ABB4}">
      <dsp:nvSpPr>
        <dsp:cNvPr id="0" name=""/>
        <dsp:cNvSpPr/>
      </dsp:nvSpPr>
      <dsp:spPr>
        <a:xfrm>
          <a:off x="1005428" y="2156299"/>
          <a:ext cx="5900453" cy="431108"/>
        </a:xfrm>
        <a:prstGeom prst="rect">
          <a:avLst/>
        </a:prstGeom>
        <a:no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42192" tIns="58420" rIns="58420" bIns="58420" numCol="1" spcCol="1270" anchor="ctr" anchorCtr="0">
          <a:noAutofit/>
        </a:bodyPr>
        <a:lstStyle/>
        <a:p>
          <a:pPr lvl="0" algn="l" defTabSz="1022350">
            <a:lnSpc>
              <a:spcPct val="90000"/>
            </a:lnSpc>
            <a:spcBef>
              <a:spcPct val="0"/>
            </a:spcBef>
            <a:spcAft>
              <a:spcPct val="35000"/>
            </a:spcAft>
          </a:pPr>
          <a:r>
            <a:rPr lang="en-US" sz="2300" kern="1200"/>
            <a:t>Flaming</a:t>
          </a:r>
          <a:endParaRPr lang="en-US" sz="2300" kern="1200" dirty="0"/>
        </a:p>
      </dsp:txBody>
      <dsp:txXfrm>
        <a:off x="1005428" y="2156299"/>
        <a:ext cx="5900453" cy="431108"/>
      </dsp:txXfrm>
    </dsp:sp>
    <dsp:sp modelId="{37A78F5F-DB8E-BC4B-9605-000CC86D5656}">
      <dsp:nvSpPr>
        <dsp:cNvPr id="0" name=""/>
        <dsp:cNvSpPr/>
      </dsp:nvSpPr>
      <dsp:spPr>
        <a:xfrm>
          <a:off x="735986" y="2102410"/>
          <a:ext cx="538885" cy="538885"/>
        </a:xfrm>
        <a:prstGeom prst="ellipse">
          <a:avLst/>
        </a:prstGeom>
        <a:solidFill>
          <a:srgbClr val="0B3C5C"/>
        </a:solidFill>
        <a:ln w="6350" cap="flat" cmpd="sng" algn="ctr">
          <a:noFill/>
          <a:prstDash val="solid"/>
          <a:miter lim="800000"/>
        </a:ln>
        <a:effectLst/>
      </dsp:spPr>
      <dsp:style>
        <a:lnRef idx="1">
          <a:scrgbClr r="0" g="0" b="0"/>
        </a:lnRef>
        <a:fillRef idx="2">
          <a:scrgbClr r="0" g="0" b="0"/>
        </a:fillRef>
        <a:effectRef idx="0">
          <a:scrgbClr r="0" g="0" b="0"/>
        </a:effectRef>
        <a:fontRef idx="minor"/>
      </dsp:style>
    </dsp:sp>
    <dsp:sp modelId="{6680A758-CD43-8949-9ECA-331D48A01753}">
      <dsp:nvSpPr>
        <dsp:cNvPr id="0" name=""/>
        <dsp:cNvSpPr/>
      </dsp:nvSpPr>
      <dsp:spPr>
        <a:xfrm>
          <a:off x="937119" y="2803341"/>
          <a:ext cx="5968763" cy="431108"/>
        </a:xfrm>
        <a:prstGeom prst="rect">
          <a:avLst/>
        </a:prstGeom>
        <a:no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42192" tIns="58420" rIns="58420" bIns="58420" numCol="1" spcCol="1270" anchor="ctr" anchorCtr="0">
          <a:noAutofit/>
        </a:bodyPr>
        <a:lstStyle/>
        <a:p>
          <a:pPr lvl="0" algn="l" defTabSz="1022350">
            <a:lnSpc>
              <a:spcPct val="90000"/>
            </a:lnSpc>
            <a:spcBef>
              <a:spcPct val="0"/>
            </a:spcBef>
            <a:spcAft>
              <a:spcPct val="35000"/>
            </a:spcAft>
          </a:pPr>
          <a:r>
            <a:rPr lang="en-US" sz="2300" kern="1200"/>
            <a:t>Outing</a:t>
          </a:r>
          <a:endParaRPr lang="en-US" sz="2300" kern="1200" dirty="0"/>
        </a:p>
      </dsp:txBody>
      <dsp:txXfrm>
        <a:off x="937119" y="2803341"/>
        <a:ext cx="5968763" cy="431108"/>
      </dsp:txXfrm>
    </dsp:sp>
    <dsp:sp modelId="{B30C3A13-F2CB-F84E-88CB-0C490C015B6C}">
      <dsp:nvSpPr>
        <dsp:cNvPr id="0" name=""/>
        <dsp:cNvSpPr/>
      </dsp:nvSpPr>
      <dsp:spPr>
        <a:xfrm>
          <a:off x="667676" y="2749452"/>
          <a:ext cx="538885" cy="538885"/>
        </a:xfrm>
        <a:prstGeom prst="ellipse">
          <a:avLst/>
        </a:prstGeom>
        <a:solidFill>
          <a:srgbClr val="0B3C5C"/>
        </a:solidFill>
        <a:ln w="6350" cap="flat" cmpd="sng" algn="ctr">
          <a:noFill/>
          <a:prstDash val="solid"/>
          <a:miter lim="800000"/>
        </a:ln>
        <a:effectLst/>
      </dsp:spPr>
      <dsp:style>
        <a:lnRef idx="1">
          <a:scrgbClr r="0" g="0" b="0"/>
        </a:lnRef>
        <a:fillRef idx="2">
          <a:scrgbClr r="0" g="0" b="0"/>
        </a:fillRef>
        <a:effectRef idx="0">
          <a:scrgbClr r="0" g="0" b="0"/>
        </a:effectRef>
        <a:fontRef idx="minor"/>
      </dsp:style>
    </dsp:sp>
    <dsp:sp modelId="{9646C2E4-82A0-444A-B9AB-4F1C6BA29BF4}">
      <dsp:nvSpPr>
        <dsp:cNvPr id="0" name=""/>
        <dsp:cNvSpPr/>
      </dsp:nvSpPr>
      <dsp:spPr>
        <a:xfrm>
          <a:off x="723178" y="3449908"/>
          <a:ext cx="6182704" cy="431108"/>
        </a:xfrm>
        <a:prstGeom prst="rect">
          <a:avLst/>
        </a:prstGeom>
        <a:no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42192" tIns="58420" rIns="58420" bIns="58420" numCol="1" spcCol="1270" anchor="ctr" anchorCtr="0">
          <a:noAutofit/>
        </a:bodyPr>
        <a:lstStyle/>
        <a:p>
          <a:pPr lvl="0" algn="l" defTabSz="1022350">
            <a:lnSpc>
              <a:spcPct val="90000"/>
            </a:lnSpc>
            <a:spcBef>
              <a:spcPct val="0"/>
            </a:spcBef>
            <a:spcAft>
              <a:spcPct val="35000"/>
            </a:spcAft>
          </a:pPr>
          <a:r>
            <a:rPr lang="en-US" sz="2300" kern="1200"/>
            <a:t>Masquerading</a:t>
          </a:r>
          <a:endParaRPr lang="en-US" sz="2300" kern="1200" dirty="0"/>
        </a:p>
      </dsp:txBody>
      <dsp:txXfrm>
        <a:off x="723178" y="3449908"/>
        <a:ext cx="6182704" cy="431108"/>
      </dsp:txXfrm>
    </dsp:sp>
    <dsp:sp modelId="{0FC2107C-72EB-8B46-BC8F-9FF126DCF6CD}">
      <dsp:nvSpPr>
        <dsp:cNvPr id="0" name=""/>
        <dsp:cNvSpPr/>
      </dsp:nvSpPr>
      <dsp:spPr>
        <a:xfrm>
          <a:off x="453735" y="3396019"/>
          <a:ext cx="538885" cy="538885"/>
        </a:xfrm>
        <a:prstGeom prst="ellipse">
          <a:avLst/>
        </a:prstGeom>
        <a:solidFill>
          <a:srgbClr val="0B3C5C"/>
        </a:solidFill>
        <a:ln w="6350" cap="flat" cmpd="sng" algn="ctr">
          <a:noFill/>
          <a:prstDash val="solid"/>
          <a:miter lim="800000"/>
        </a:ln>
        <a:effectLst/>
      </dsp:spPr>
      <dsp:style>
        <a:lnRef idx="1">
          <a:scrgbClr r="0" g="0" b="0"/>
        </a:lnRef>
        <a:fillRef idx="2">
          <a:scrgbClr r="0" g="0" b="0"/>
        </a:fillRef>
        <a:effectRef idx="0">
          <a:scrgbClr r="0" g="0" b="0"/>
        </a:effectRef>
        <a:fontRef idx="minor"/>
      </dsp:style>
    </dsp:sp>
    <dsp:sp modelId="{4B9248F6-378E-6C4A-BE5B-927AC0439C3E}">
      <dsp:nvSpPr>
        <dsp:cNvPr id="0" name=""/>
        <dsp:cNvSpPr/>
      </dsp:nvSpPr>
      <dsp:spPr>
        <a:xfrm>
          <a:off x="332771" y="4096949"/>
          <a:ext cx="6573111" cy="431108"/>
        </a:xfrm>
        <a:prstGeom prst="rect">
          <a:avLst/>
        </a:prstGeom>
        <a:no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42192" tIns="58420" rIns="58420" bIns="58420" numCol="1" spcCol="1270" anchor="ctr" anchorCtr="0">
          <a:noAutofit/>
        </a:bodyPr>
        <a:lstStyle/>
        <a:p>
          <a:pPr lvl="0" algn="l" defTabSz="1022350">
            <a:lnSpc>
              <a:spcPct val="90000"/>
            </a:lnSpc>
            <a:spcBef>
              <a:spcPct val="0"/>
            </a:spcBef>
            <a:spcAft>
              <a:spcPct val="35000"/>
            </a:spcAft>
          </a:pPr>
          <a:r>
            <a:rPr lang="en-US" sz="2300" kern="1200"/>
            <a:t>Exclusion </a:t>
          </a:r>
          <a:endParaRPr lang="en-US" sz="2300" kern="1200" dirty="0"/>
        </a:p>
      </dsp:txBody>
      <dsp:txXfrm>
        <a:off x="332771" y="4096949"/>
        <a:ext cx="6573111" cy="431108"/>
      </dsp:txXfrm>
    </dsp:sp>
    <dsp:sp modelId="{4872C071-F67C-9244-889A-364F87BD8D35}">
      <dsp:nvSpPr>
        <dsp:cNvPr id="0" name=""/>
        <dsp:cNvSpPr/>
      </dsp:nvSpPr>
      <dsp:spPr>
        <a:xfrm>
          <a:off x="63328" y="4043061"/>
          <a:ext cx="538885" cy="538885"/>
        </a:xfrm>
        <a:prstGeom prst="ellipse">
          <a:avLst/>
        </a:prstGeom>
        <a:solidFill>
          <a:srgbClr val="0B3C5C"/>
        </a:solidFill>
        <a:ln w="6350" cap="flat" cmpd="sng" algn="ctr">
          <a:noFill/>
          <a:prstDash val="solid"/>
          <a:miter lim="800000"/>
        </a:ln>
        <a:effectLst/>
      </dsp:spPr>
      <dsp:style>
        <a:lnRef idx="1">
          <a:scrgbClr r="0" g="0" b="0"/>
        </a:lnRef>
        <a:fillRef idx="2">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678485-E9C0-344D-92D4-53F2571E41D4}">
      <dsp:nvSpPr>
        <dsp:cNvPr id="0" name=""/>
        <dsp:cNvSpPr/>
      </dsp:nvSpPr>
      <dsp:spPr>
        <a:xfrm>
          <a:off x="-5363343" y="-821317"/>
          <a:ext cx="6386342" cy="6386342"/>
        </a:xfrm>
        <a:prstGeom prst="blockArc">
          <a:avLst>
            <a:gd name="adj1" fmla="val 18900000"/>
            <a:gd name="adj2" fmla="val 2700000"/>
            <a:gd name="adj3" fmla="val 338"/>
          </a:avLst>
        </a:prstGeom>
        <a:noFill/>
        <a:ln w="12700" cap="flat" cmpd="sng" algn="ctr">
          <a:solidFill>
            <a:schemeClr val="accent3">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615C597-9267-404A-81CE-2CD365A6D243}">
      <dsp:nvSpPr>
        <dsp:cNvPr id="0" name=""/>
        <dsp:cNvSpPr/>
      </dsp:nvSpPr>
      <dsp:spPr>
        <a:xfrm>
          <a:off x="381409" y="249803"/>
          <a:ext cx="6521879" cy="499417"/>
        </a:xfrm>
        <a:prstGeom prst="rect">
          <a:avLst/>
        </a:prstGeom>
        <a:solidFill>
          <a:srgbClr val="0B3C5C"/>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96413" tIns="68580" rIns="68580" bIns="68580" numCol="1" spcCol="1270" anchor="ctr" anchorCtr="0">
          <a:noAutofit/>
        </a:bodyPr>
        <a:lstStyle/>
        <a:p>
          <a:pPr lvl="0" algn="l" defTabSz="1200150">
            <a:lnSpc>
              <a:spcPct val="90000"/>
            </a:lnSpc>
            <a:spcBef>
              <a:spcPct val="0"/>
            </a:spcBef>
            <a:spcAft>
              <a:spcPct val="35000"/>
            </a:spcAft>
          </a:pPr>
          <a:r>
            <a:rPr lang="en-US" sz="2700" kern="1200" dirty="0">
              <a:solidFill>
                <a:schemeClr val="bg1"/>
              </a:solidFill>
            </a:rPr>
            <a:t>Information Technology</a:t>
          </a:r>
        </a:p>
      </dsp:txBody>
      <dsp:txXfrm>
        <a:off x="381409" y="249803"/>
        <a:ext cx="6521879" cy="499417"/>
      </dsp:txXfrm>
    </dsp:sp>
    <dsp:sp modelId="{9D75C523-1322-9440-B785-E2726C9449FA}">
      <dsp:nvSpPr>
        <dsp:cNvPr id="0" name=""/>
        <dsp:cNvSpPr/>
      </dsp:nvSpPr>
      <dsp:spPr>
        <a:xfrm>
          <a:off x="69273" y="187376"/>
          <a:ext cx="624271" cy="624271"/>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rgbClr val="0B3C5C"/>
          </a:solidFill>
          <a:prstDash val="solid"/>
          <a:miter lim="800000"/>
        </a:ln>
        <a:effectLst/>
      </dsp:spPr>
      <dsp:style>
        <a:lnRef idx="1">
          <a:scrgbClr r="0" g="0" b="0"/>
        </a:lnRef>
        <a:fillRef idx="2">
          <a:scrgbClr r="0" g="0" b="0"/>
        </a:fillRef>
        <a:effectRef idx="0">
          <a:scrgbClr r="0" g="0" b="0"/>
        </a:effectRef>
        <a:fontRef idx="minor"/>
      </dsp:style>
    </dsp:sp>
    <dsp:sp modelId="{5F815055-FE82-2543-9B28-5D103142290C}">
      <dsp:nvSpPr>
        <dsp:cNvPr id="0" name=""/>
        <dsp:cNvSpPr/>
      </dsp:nvSpPr>
      <dsp:spPr>
        <a:xfrm>
          <a:off x="792214" y="998834"/>
          <a:ext cx="6111074" cy="499417"/>
        </a:xfrm>
        <a:prstGeom prst="rect">
          <a:avLst/>
        </a:prstGeom>
        <a:solidFill>
          <a:srgbClr val="0B3C5C"/>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96413" tIns="68580" rIns="68580" bIns="68580" numCol="1" spcCol="1270" anchor="ctr" anchorCtr="0">
          <a:noAutofit/>
        </a:bodyPr>
        <a:lstStyle/>
        <a:p>
          <a:pPr lvl="0" algn="l" defTabSz="1200150">
            <a:lnSpc>
              <a:spcPct val="90000"/>
            </a:lnSpc>
            <a:spcBef>
              <a:spcPct val="0"/>
            </a:spcBef>
            <a:spcAft>
              <a:spcPct val="35000"/>
            </a:spcAft>
          </a:pPr>
          <a:r>
            <a:rPr lang="en-US" sz="2700" kern="1200">
              <a:solidFill>
                <a:schemeClr val="bg1"/>
              </a:solidFill>
            </a:rPr>
            <a:t>Business</a:t>
          </a:r>
          <a:endParaRPr lang="en-US" sz="2700" kern="1200" dirty="0">
            <a:solidFill>
              <a:schemeClr val="bg1"/>
            </a:solidFill>
          </a:endParaRPr>
        </a:p>
      </dsp:txBody>
      <dsp:txXfrm>
        <a:off x="792214" y="998834"/>
        <a:ext cx="6111074" cy="499417"/>
      </dsp:txXfrm>
    </dsp:sp>
    <dsp:sp modelId="{69684A93-5A1B-0440-9BA5-CEBD9BBCC0D8}">
      <dsp:nvSpPr>
        <dsp:cNvPr id="0" name=""/>
        <dsp:cNvSpPr/>
      </dsp:nvSpPr>
      <dsp:spPr>
        <a:xfrm>
          <a:off x="480078" y="936407"/>
          <a:ext cx="624271" cy="624271"/>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rgbClr val="0B3C5C"/>
          </a:solidFill>
          <a:prstDash val="solid"/>
          <a:miter lim="800000"/>
        </a:ln>
        <a:effectLst/>
      </dsp:spPr>
      <dsp:style>
        <a:lnRef idx="1">
          <a:scrgbClr r="0" g="0" b="0"/>
        </a:lnRef>
        <a:fillRef idx="2">
          <a:scrgbClr r="0" g="0" b="0"/>
        </a:fillRef>
        <a:effectRef idx="0">
          <a:scrgbClr r="0" g="0" b="0"/>
        </a:effectRef>
        <a:fontRef idx="minor"/>
      </dsp:style>
    </dsp:sp>
    <dsp:sp modelId="{5C7DEEF7-3A49-8748-97C3-CFB905937322}">
      <dsp:nvSpPr>
        <dsp:cNvPr id="0" name=""/>
        <dsp:cNvSpPr/>
      </dsp:nvSpPr>
      <dsp:spPr>
        <a:xfrm>
          <a:off x="980065" y="1747866"/>
          <a:ext cx="5923223" cy="499417"/>
        </a:xfrm>
        <a:prstGeom prst="rect">
          <a:avLst/>
        </a:prstGeom>
        <a:solidFill>
          <a:srgbClr val="0B3C5C"/>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96413" tIns="68580" rIns="68580" bIns="68580" numCol="1" spcCol="1270" anchor="ctr" anchorCtr="0">
          <a:noAutofit/>
        </a:bodyPr>
        <a:lstStyle/>
        <a:p>
          <a:pPr lvl="0" algn="l" defTabSz="1200150">
            <a:lnSpc>
              <a:spcPct val="90000"/>
            </a:lnSpc>
            <a:spcBef>
              <a:spcPct val="0"/>
            </a:spcBef>
            <a:spcAft>
              <a:spcPct val="35000"/>
            </a:spcAft>
          </a:pPr>
          <a:r>
            <a:rPr lang="en-US" sz="2700" kern="1200">
              <a:solidFill>
                <a:schemeClr val="bg1"/>
              </a:solidFill>
            </a:rPr>
            <a:t>Philosophy</a:t>
          </a:r>
          <a:endParaRPr lang="en-US" sz="2700" kern="1200" dirty="0">
            <a:solidFill>
              <a:schemeClr val="bg1"/>
            </a:solidFill>
          </a:endParaRPr>
        </a:p>
      </dsp:txBody>
      <dsp:txXfrm>
        <a:off x="980065" y="1747866"/>
        <a:ext cx="5923223" cy="499417"/>
      </dsp:txXfrm>
    </dsp:sp>
    <dsp:sp modelId="{57B74B05-800A-1B4B-9285-5765A101FC36}">
      <dsp:nvSpPr>
        <dsp:cNvPr id="0" name=""/>
        <dsp:cNvSpPr/>
      </dsp:nvSpPr>
      <dsp:spPr>
        <a:xfrm>
          <a:off x="667929" y="1685439"/>
          <a:ext cx="624271" cy="624271"/>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rgbClr val="0B3C5C"/>
          </a:solidFill>
          <a:prstDash val="solid"/>
          <a:miter lim="800000"/>
        </a:ln>
        <a:effectLst/>
      </dsp:spPr>
      <dsp:style>
        <a:lnRef idx="1">
          <a:scrgbClr r="0" g="0" b="0"/>
        </a:lnRef>
        <a:fillRef idx="2">
          <a:scrgbClr r="0" g="0" b="0"/>
        </a:fillRef>
        <a:effectRef idx="0">
          <a:scrgbClr r="0" g="0" b="0"/>
        </a:effectRef>
        <a:fontRef idx="minor"/>
      </dsp:style>
    </dsp:sp>
    <dsp:sp modelId="{B3B7C180-5AC5-DE4A-86BF-13881E5E9AD2}">
      <dsp:nvSpPr>
        <dsp:cNvPr id="0" name=""/>
        <dsp:cNvSpPr/>
      </dsp:nvSpPr>
      <dsp:spPr>
        <a:xfrm>
          <a:off x="980065" y="2496423"/>
          <a:ext cx="5923223" cy="499417"/>
        </a:xfrm>
        <a:prstGeom prst="rect">
          <a:avLst/>
        </a:prstGeom>
        <a:solidFill>
          <a:srgbClr val="0B3C5C"/>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96413" tIns="68580" rIns="68580" bIns="68580" numCol="1" spcCol="1270" anchor="ctr" anchorCtr="0">
          <a:noAutofit/>
        </a:bodyPr>
        <a:lstStyle/>
        <a:p>
          <a:pPr lvl="0" algn="l" defTabSz="1200150">
            <a:lnSpc>
              <a:spcPct val="90000"/>
            </a:lnSpc>
            <a:spcBef>
              <a:spcPct val="0"/>
            </a:spcBef>
            <a:spcAft>
              <a:spcPct val="35000"/>
            </a:spcAft>
          </a:pPr>
          <a:r>
            <a:rPr lang="en-US" sz="2700" kern="1200">
              <a:solidFill>
                <a:schemeClr val="bg1"/>
              </a:solidFill>
            </a:rPr>
            <a:t>Engineering</a:t>
          </a:r>
          <a:endParaRPr lang="en-US" sz="2700" kern="1200" dirty="0">
            <a:solidFill>
              <a:schemeClr val="bg1"/>
            </a:solidFill>
          </a:endParaRPr>
        </a:p>
      </dsp:txBody>
      <dsp:txXfrm>
        <a:off x="980065" y="2496423"/>
        <a:ext cx="5923223" cy="499417"/>
      </dsp:txXfrm>
    </dsp:sp>
    <dsp:sp modelId="{01ED9295-B7A7-404F-9E10-055F85932405}">
      <dsp:nvSpPr>
        <dsp:cNvPr id="0" name=""/>
        <dsp:cNvSpPr/>
      </dsp:nvSpPr>
      <dsp:spPr>
        <a:xfrm>
          <a:off x="667929" y="2433996"/>
          <a:ext cx="624271" cy="624271"/>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rgbClr val="0B3C5C"/>
          </a:solidFill>
          <a:prstDash val="solid"/>
          <a:miter lim="800000"/>
        </a:ln>
        <a:effectLst/>
      </dsp:spPr>
      <dsp:style>
        <a:lnRef idx="1">
          <a:scrgbClr r="0" g="0" b="0"/>
        </a:lnRef>
        <a:fillRef idx="2">
          <a:scrgbClr r="0" g="0" b="0"/>
        </a:fillRef>
        <a:effectRef idx="0">
          <a:scrgbClr r="0" g="0" b="0"/>
        </a:effectRef>
        <a:fontRef idx="minor"/>
      </dsp:style>
    </dsp:sp>
    <dsp:sp modelId="{7405BDDB-1EC6-3A4A-B55F-B1778E04A24E}">
      <dsp:nvSpPr>
        <dsp:cNvPr id="0" name=""/>
        <dsp:cNvSpPr/>
      </dsp:nvSpPr>
      <dsp:spPr>
        <a:xfrm>
          <a:off x="792214" y="3245454"/>
          <a:ext cx="6111074" cy="499417"/>
        </a:xfrm>
        <a:prstGeom prst="rect">
          <a:avLst/>
        </a:prstGeom>
        <a:solidFill>
          <a:srgbClr val="0B3C5C"/>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96413" tIns="68580" rIns="68580" bIns="68580" numCol="1" spcCol="1270" anchor="ctr" anchorCtr="0">
          <a:noAutofit/>
        </a:bodyPr>
        <a:lstStyle/>
        <a:p>
          <a:pPr lvl="0" algn="l" defTabSz="1200150">
            <a:lnSpc>
              <a:spcPct val="90000"/>
            </a:lnSpc>
            <a:spcBef>
              <a:spcPct val="0"/>
            </a:spcBef>
            <a:spcAft>
              <a:spcPct val="35000"/>
            </a:spcAft>
          </a:pPr>
          <a:r>
            <a:rPr lang="en-US" sz="2700" kern="1200">
              <a:solidFill>
                <a:schemeClr val="bg1"/>
              </a:solidFill>
            </a:rPr>
            <a:t>Computer Science</a:t>
          </a:r>
          <a:endParaRPr lang="en-US" sz="2700" kern="1200" dirty="0">
            <a:solidFill>
              <a:schemeClr val="bg1"/>
            </a:solidFill>
          </a:endParaRPr>
        </a:p>
      </dsp:txBody>
      <dsp:txXfrm>
        <a:off x="792214" y="3245454"/>
        <a:ext cx="6111074" cy="499417"/>
      </dsp:txXfrm>
    </dsp:sp>
    <dsp:sp modelId="{0760C74D-CA12-284E-A7E9-9FE854D28103}">
      <dsp:nvSpPr>
        <dsp:cNvPr id="0" name=""/>
        <dsp:cNvSpPr/>
      </dsp:nvSpPr>
      <dsp:spPr>
        <a:xfrm>
          <a:off x="480078" y="3183027"/>
          <a:ext cx="624271" cy="624271"/>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rgbClr val="0B3C5C"/>
          </a:solidFill>
          <a:prstDash val="solid"/>
          <a:miter lim="800000"/>
        </a:ln>
        <a:effectLst/>
      </dsp:spPr>
      <dsp:style>
        <a:lnRef idx="1">
          <a:scrgbClr r="0" g="0" b="0"/>
        </a:lnRef>
        <a:fillRef idx="2">
          <a:scrgbClr r="0" g="0" b="0"/>
        </a:fillRef>
        <a:effectRef idx="0">
          <a:scrgbClr r="0" g="0" b="0"/>
        </a:effectRef>
        <a:fontRef idx="minor"/>
      </dsp:style>
    </dsp:sp>
    <dsp:sp modelId="{4B32F1FC-11C3-BF44-B43A-8EB461C16AE2}">
      <dsp:nvSpPr>
        <dsp:cNvPr id="0" name=""/>
        <dsp:cNvSpPr/>
      </dsp:nvSpPr>
      <dsp:spPr>
        <a:xfrm>
          <a:off x="381409" y="3994485"/>
          <a:ext cx="6521879" cy="499417"/>
        </a:xfrm>
        <a:prstGeom prst="rect">
          <a:avLst/>
        </a:prstGeom>
        <a:solidFill>
          <a:srgbClr val="0B3C5C"/>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96413" tIns="68580" rIns="68580" bIns="68580" numCol="1" spcCol="1270" anchor="ctr" anchorCtr="0">
          <a:noAutofit/>
        </a:bodyPr>
        <a:lstStyle/>
        <a:p>
          <a:pPr lvl="0" algn="l" defTabSz="1200150">
            <a:lnSpc>
              <a:spcPct val="90000"/>
            </a:lnSpc>
            <a:spcBef>
              <a:spcPct val="0"/>
            </a:spcBef>
            <a:spcAft>
              <a:spcPct val="35000"/>
            </a:spcAft>
          </a:pPr>
          <a:r>
            <a:rPr lang="en-US" sz="2700" kern="1200">
              <a:solidFill>
                <a:schemeClr val="bg1"/>
              </a:solidFill>
            </a:rPr>
            <a:t>Criminal Justice </a:t>
          </a:r>
          <a:endParaRPr lang="en-US" sz="2700" kern="1200" dirty="0">
            <a:solidFill>
              <a:schemeClr val="bg1"/>
            </a:solidFill>
          </a:endParaRPr>
        </a:p>
      </dsp:txBody>
      <dsp:txXfrm>
        <a:off x="381409" y="3994485"/>
        <a:ext cx="6521879" cy="499417"/>
      </dsp:txXfrm>
    </dsp:sp>
    <dsp:sp modelId="{69D6781B-3E7D-7F42-96F4-20DE85791A7D}">
      <dsp:nvSpPr>
        <dsp:cNvPr id="0" name=""/>
        <dsp:cNvSpPr/>
      </dsp:nvSpPr>
      <dsp:spPr>
        <a:xfrm>
          <a:off x="69273" y="3932058"/>
          <a:ext cx="624271" cy="624271"/>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rgbClr val="0B3C5C"/>
          </a:solidFill>
          <a:prstDash val="solid"/>
          <a:miter lim="800000"/>
        </a:ln>
        <a:effectLst/>
      </dsp:spPr>
      <dsp:style>
        <a:lnRef idx="1">
          <a:scrgbClr r="0" g="0" b="0"/>
        </a:lnRef>
        <a:fillRef idx="2">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238AE6-54B1-FA48-913A-C7BBF3CC4D4D}">
      <dsp:nvSpPr>
        <dsp:cNvPr id="0" name=""/>
        <dsp:cNvSpPr/>
      </dsp:nvSpPr>
      <dsp:spPr>
        <a:xfrm>
          <a:off x="1327" y="2223197"/>
          <a:ext cx="2173852" cy="2173852"/>
        </a:xfrm>
        <a:prstGeom prst="ellipse">
          <a:avLst/>
        </a:prstGeom>
        <a:gradFill flip="none" rotWithShape="1">
          <a:gsLst>
            <a:gs pos="0">
              <a:schemeClr val="bg1"/>
            </a:gs>
            <a:gs pos="23000">
              <a:schemeClr val="bg1"/>
            </a:gs>
            <a:gs pos="75000">
              <a:srgbClr val="0B3C5C"/>
            </a:gs>
            <a:gs pos="61000">
              <a:schemeClr val="bg1"/>
            </a:gs>
            <a:gs pos="97000">
              <a:srgbClr val="0B3C5C"/>
            </a:gs>
          </a:gsLst>
          <a:path path="circle">
            <a:fillToRect l="50000" t="50000" r="50000" b="50000"/>
          </a:path>
          <a:tileRect/>
        </a:gradFill>
        <a:ln w="19050">
          <a:solidFill>
            <a:srgbClr val="0B3C5C"/>
          </a:solidFill>
        </a:ln>
        <a:effectLst/>
      </dsp:spPr>
      <dsp:style>
        <a:lnRef idx="0">
          <a:scrgbClr r="0" g="0" b="0"/>
        </a:lnRef>
        <a:fillRef idx="3">
          <a:scrgbClr r="0" g="0" b="0"/>
        </a:fillRef>
        <a:effectRef idx="0">
          <a:scrgbClr r="0" g="0" b="0"/>
        </a:effectRef>
        <a:fontRef idx="minor">
          <a:schemeClr val="tx1"/>
        </a:fontRef>
      </dsp:style>
      <dsp:txBody>
        <a:bodyPr spcFirstLastPara="0" vert="horz" wrap="square" lIns="119634" tIns="21590" rIns="119634" bIns="21590" numCol="1" spcCol="1270" anchor="ctr" anchorCtr="0">
          <a:noAutofit/>
        </a:bodyPr>
        <a:lstStyle/>
        <a:p>
          <a:pPr lvl="0" algn="ctr" defTabSz="755650">
            <a:lnSpc>
              <a:spcPct val="90000"/>
            </a:lnSpc>
            <a:spcBef>
              <a:spcPct val="0"/>
            </a:spcBef>
            <a:spcAft>
              <a:spcPct val="35000"/>
            </a:spcAft>
          </a:pPr>
          <a:r>
            <a:rPr lang="en-US" sz="1700" b="1" kern="1200" dirty="0">
              <a:solidFill>
                <a:schemeClr val="tx1"/>
              </a:solidFill>
            </a:rPr>
            <a:t>Information Technology</a:t>
          </a:r>
        </a:p>
      </dsp:txBody>
      <dsp:txXfrm>
        <a:off x="319680" y="2541550"/>
        <a:ext cx="1537146" cy="1537146"/>
      </dsp:txXfrm>
    </dsp:sp>
    <dsp:sp modelId="{38E2EFD6-EEFD-C54E-B528-4CCB9F44BEFA}">
      <dsp:nvSpPr>
        <dsp:cNvPr id="0" name=""/>
        <dsp:cNvSpPr/>
      </dsp:nvSpPr>
      <dsp:spPr>
        <a:xfrm>
          <a:off x="1740408" y="2223197"/>
          <a:ext cx="2173852" cy="2173852"/>
        </a:xfrm>
        <a:prstGeom prst="ellipse">
          <a:avLst/>
        </a:prstGeom>
        <a:gradFill flip="none" rotWithShape="1">
          <a:gsLst>
            <a:gs pos="0">
              <a:schemeClr val="bg1"/>
            </a:gs>
            <a:gs pos="23000">
              <a:schemeClr val="bg1"/>
            </a:gs>
            <a:gs pos="75000">
              <a:srgbClr val="0B3C5C"/>
            </a:gs>
            <a:gs pos="61000">
              <a:schemeClr val="bg1"/>
            </a:gs>
            <a:gs pos="97000">
              <a:srgbClr val="0B3C5C"/>
            </a:gs>
          </a:gsLst>
          <a:path path="circle">
            <a:fillToRect l="50000" t="50000" r="50000" b="50000"/>
          </a:path>
          <a:tileRect/>
        </a:gradFill>
        <a:ln w="19050">
          <a:solidFill>
            <a:srgbClr val="0B3C5C"/>
          </a:solidFill>
        </a:ln>
        <a:effectLst/>
      </dsp:spPr>
      <dsp:style>
        <a:lnRef idx="0">
          <a:scrgbClr r="0" g="0" b="0"/>
        </a:lnRef>
        <a:fillRef idx="3">
          <a:scrgbClr r="0" g="0" b="0"/>
        </a:fillRef>
        <a:effectRef idx="0">
          <a:scrgbClr r="0" g="0" b="0"/>
        </a:effectRef>
        <a:fontRef idx="minor">
          <a:schemeClr val="tx1"/>
        </a:fontRef>
      </dsp:style>
      <dsp:txBody>
        <a:bodyPr spcFirstLastPara="0" vert="horz" wrap="square" lIns="119634" tIns="21590" rIns="119634" bIns="21590" numCol="1" spcCol="1270" anchor="ctr" anchorCtr="0">
          <a:noAutofit/>
        </a:bodyPr>
        <a:lstStyle/>
        <a:p>
          <a:pPr lvl="0" algn="ctr" defTabSz="755650">
            <a:lnSpc>
              <a:spcPct val="90000"/>
            </a:lnSpc>
            <a:spcBef>
              <a:spcPct val="0"/>
            </a:spcBef>
            <a:spcAft>
              <a:spcPct val="35000"/>
            </a:spcAft>
          </a:pPr>
          <a:r>
            <a:rPr lang="en-US" sz="1700" b="1" kern="1200">
              <a:solidFill>
                <a:schemeClr val="tx1"/>
              </a:solidFill>
            </a:rPr>
            <a:t>Business</a:t>
          </a:r>
          <a:endParaRPr lang="en-US" sz="1700" b="1" kern="1200" dirty="0">
            <a:solidFill>
              <a:schemeClr val="tx1"/>
            </a:solidFill>
          </a:endParaRPr>
        </a:p>
      </dsp:txBody>
      <dsp:txXfrm>
        <a:off x="2058761" y="2541550"/>
        <a:ext cx="1537146" cy="1537146"/>
      </dsp:txXfrm>
    </dsp:sp>
    <dsp:sp modelId="{34D47227-D3B2-1E49-BF5E-E9B5A35C8F4A}">
      <dsp:nvSpPr>
        <dsp:cNvPr id="0" name=""/>
        <dsp:cNvSpPr/>
      </dsp:nvSpPr>
      <dsp:spPr>
        <a:xfrm>
          <a:off x="3479490" y="2223197"/>
          <a:ext cx="2173852" cy="2173852"/>
        </a:xfrm>
        <a:prstGeom prst="ellipse">
          <a:avLst/>
        </a:prstGeom>
        <a:gradFill flip="none" rotWithShape="1">
          <a:gsLst>
            <a:gs pos="0">
              <a:schemeClr val="bg1"/>
            </a:gs>
            <a:gs pos="23000">
              <a:schemeClr val="bg1"/>
            </a:gs>
            <a:gs pos="75000">
              <a:srgbClr val="0B3C5C"/>
            </a:gs>
            <a:gs pos="61000">
              <a:schemeClr val="bg1"/>
            </a:gs>
            <a:gs pos="97000">
              <a:srgbClr val="0B3C5C"/>
            </a:gs>
          </a:gsLst>
          <a:path path="circle">
            <a:fillToRect l="50000" t="50000" r="50000" b="50000"/>
          </a:path>
          <a:tileRect/>
        </a:gradFill>
        <a:ln w="19050">
          <a:solidFill>
            <a:srgbClr val="0B3C5C"/>
          </a:solidFill>
        </a:ln>
        <a:effectLst/>
      </dsp:spPr>
      <dsp:style>
        <a:lnRef idx="0">
          <a:scrgbClr r="0" g="0" b="0"/>
        </a:lnRef>
        <a:fillRef idx="3">
          <a:scrgbClr r="0" g="0" b="0"/>
        </a:fillRef>
        <a:effectRef idx="0">
          <a:scrgbClr r="0" g="0" b="0"/>
        </a:effectRef>
        <a:fontRef idx="minor">
          <a:schemeClr val="tx1"/>
        </a:fontRef>
      </dsp:style>
      <dsp:txBody>
        <a:bodyPr spcFirstLastPara="0" vert="horz" wrap="square" lIns="119634" tIns="21590" rIns="119634" bIns="21590" numCol="1" spcCol="1270" anchor="ctr" anchorCtr="0">
          <a:noAutofit/>
        </a:bodyPr>
        <a:lstStyle/>
        <a:p>
          <a:pPr lvl="0" algn="ctr" defTabSz="755650">
            <a:lnSpc>
              <a:spcPct val="90000"/>
            </a:lnSpc>
            <a:spcBef>
              <a:spcPct val="0"/>
            </a:spcBef>
            <a:spcAft>
              <a:spcPct val="35000"/>
            </a:spcAft>
          </a:pPr>
          <a:r>
            <a:rPr lang="en-US" sz="1700" b="1" kern="1200">
              <a:solidFill>
                <a:schemeClr val="tx1"/>
              </a:solidFill>
            </a:rPr>
            <a:t>Philosophy</a:t>
          </a:r>
          <a:endParaRPr lang="en-US" sz="1700" b="1" kern="1200" dirty="0">
            <a:solidFill>
              <a:schemeClr val="tx1"/>
            </a:solidFill>
          </a:endParaRPr>
        </a:p>
      </dsp:txBody>
      <dsp:txXfrm>
        <a:off x="3797843" y="2541550"/>
        <a:ext cx="1537146" cy="1537146"/>
      </dsp:txXfrm>
    </dsp:sp>
    <dsp:sp modelId="{A91E2C3A-4216-AA4C-A6AD-C00A2B34DF1E}">
      <dsp:nvSpPr>
        <dsp:cNvPr id="0" name=""/>
        <dsp:cNvSpPr/>
      </dsp:nvSpPr>
      <dsp:spPr>
        <a:xfrm>
          <a:off x="5218572" y="2223197"/>
          <a:ext cx="2173852" cy="2173852"/>
        </a:xfrm>
        <a:prstGeom prst="ellipse">
          <a:avLst/>
        </a:prstGeom>
        <a:gradFill flip="none" rotWithShape="1">
          <a:gsLst>
            <a:gs pos="0">
              <a:schemeClr val="bg1"/>
            </a:gs>
            <a:gs pos="23000">
              <a:schemeClr val="bg1"/>
            </a:gs>
            <a:gs pos="75000">
              <a:srgbClr val="0B3C5C"/>
            </a:gs>
            <a:gs pos="61000">
              <a:schemeClr val="bg1"/>
            </a:gs>
            <a:gs pos="97000">
              <a:srgbClr val="0B3C5C"/>
            </a:gs>
          </a:gsLst>
          <a:path path="circle">
            <a:fillToRect l="50000" t="50000" r="50000" b="50000"/>
          </a:path>
          <a:tileRect/>
        </a:gradFill>
        <a:ln w="19050">
          <a:solidFill>
            <a:srgbClr val="0B3C5C"/>
          </a:solidFill>
        </a:ln>
        <a:effectLst/>
      </dsp:spPr>
      <dsp:style>
        <a:lnRef idx="0">
          <a:scrgbClr r="0" g="0" b="0"/>
        </a:lnRef>
        <a:fillRef idx="3">
          <a:scrgbClr r="0" g="0" b="0"/>
        </a:fillRef>
        <a:effectRef idx="0">
          <a:scrgbClr r="0" g="0" b="0"/>
        </a:effectRef>
        <a:fontRef idx="minor">
          <a:schemeClr val="tx1"/>
        </a:fontRef>
      </dsp:style>
      <dsp:txBody>
        <a:bodyPr spcFirstLastPara="0" vert="horz" wrap="square" lIns="119634" tIns="21590" rIns="119634" bIns="21590" numCol="1" spcCol="1270" anchor="ctr" anchorCtr="0">
          <a:noAutofit/>
        </a:bodyPr>
        <a:lstStyle/>
        <a:p>
          <a:pPr lvl="0" algn="ctr" defTabSz="755650">
            <a:lnSpc>
              <a:spcPct val="90000"/>
            </a:lnSpc>
            <a:spcBef>
              <a:spcPct val="0"/>
            </a:spcBef>
            <a:spcAft>
              <a:spcPct val="35000"/>
            </a:spcAft>
          </a:pPr>
          <a:r>
            <a:rPr lang="en-US" sz="1700" b="1" kern="1200">
              <a:solidFill>
                <a:schemeClr val="tx1"/>
              </a:solidFill>
            </a:rPr>
            <a:t>Engineering</a:t>
          </a:r>
          <a:endParaRPr lang="en-US" sz="1700" b="1" kern="1200" dirty="0">
            <a:solidFill>
              <a:schemeClr val="tx1"/>
            </a:solidFill>
          </a:endParaRPr>
        </a:p>
      </dsp:txBody>
      <dsp:txXfrm>
        <a:off x="5536925" y="2541550"/>
        <a:ext cx="1537146" cy="1537146"/>
      </dsp:txXfrm>
    </dsp:sp>
    <dsp:sp modelId="{2977EC04-A8A5-5E4C-8BC6-0CAF9DB763C5}">
      <dsp:nvSpPr>
        <dsp:cNvPr id="0" name=""/>
        <dsp:cNvSpPr/>
      </dsp:nvSpPr>
      <dsp:spPr>
        <a:xfrm>
          <a:off x="6957654" y="2223197"/>
          <a:ext cx="2173852" cy="2173852"/>
        </a:xfrm>
        <a:prstGeom prst="ellipse">
          <a:avLst/>
        </a:prstGeom>
        <a:gradFill flip="none" rotWithShape="1">
          <a:gsLst>
            <a:gs pos="0">
              <a:schemeClr val="bg1"/>
            </a:gs>
            <a:gs pos="23000">
              <a:schemeClr val="bg1"/>
            </a:gs>
            <a:gs pos="75000">
              <a:srgbClr val="0B3C5C"/>
            </a:gs>
            <a:gs pos="61000">
              <a:schemeClr val="bg1"/>
            </a:gs>
            <a:gs pos="97000">
              <a:srgbClr val="0B3C5C"/>
            </a:gs>
          </a:gsLst>
          <a:path path="circle">
            <a:fillToRect l="50000" t="50000" r="50000" b="50000"/>
          </a:path>
          <a:tileRect/>
        </a:gradFill>
        <a:ln w="19050">
          <a:solidFill>
            <a:srgbClr val="0B3C5C"/>
          </a:solidFill>
        </a:ln>
        <a:effectLst/>
      </dsp:spPr>
      <dsp:style>
        <a:lnRef idx="0">
          <a:scrgbClr r="0" g="0" b="0"/>
        </a:lnRef>
        <a:fillRef idx="3">
          <a:scrgbClr r="0" g="0" b="0"/>
        </a:fillRef>
        <a:effectRef idx="0">
          <a:scrgbClr r="0" g="0" b="0"/>
        </a:effectRef>
        <a:fontRef idx="minor">
          <a:schemeClr val="tx1"/>
        </a:fontRef>
      </dsp:style>
      <dsp:txBody>
        <a:bodyPr spcFirstLastPara="0" vert="horz" wrap="square" lIns="119634" tIns="21590" rIns="119634" bIns="21590" numCol="1" spcCol="1270" anchor="ctr" anchorCtr="0">
          <a:noAutofit/>
        </a:bodyPr>
        <a:lstStyle/>
        <a:p>
          <a:pPr lvl="0" algn="ctr" defTabSz="755650">
            <a:lnSpc>
              <a:spcPct val="90000"/>
            </a:lnSpc>
            <a:spcBef>
              <a:spcPct val="0"/>
            </a:spcBef>
            <a:spcAft>
              <a:spcPct val="35000"/>
            </a:spcAft>
          </a:pPr>
          <a:r>
            <a:rPr lang="en-US" sz="1700" b="1" kern="1200">
              <a:solidFill>
                <a:schemeClr val="tx1"/>
              </a:solidFill>
            </a:rPr>
            <a:t>Computer Science</a:t>
          </a:r>
          <a:endParaRPr lang="en-US" sz="1700" b="1" kern="1200" dirty="0">
            <a:solidFill>
              <a:schemeClr val="tx1"/>
            </a:solidFill>
          </a:endParaRPr>
        </a:p>
      </dsp:txBody>
      <dsp:txXfrm>
        <a:off x="7276007" y="2541550"/>
        <a:ext cx="1537146" cy="1537146"/>
      </dsp:txXfrm>
    </dsp:sp>
    <dsp:sp modelId="{F0E01A3D-4EB4-FD40-8741-2F6B5C2F0D5C}">
      <dsp:nvSpPr>
        <dsp:cNvPr id="0" name=""/>
        <dsp:cNvSpPr/>
      </dsp:nvSpPr>
      <dsp:spPr>
        <a:xfrm>
          <a:off x="8696735" y="2223197"/>
          <a:ext cx="2173852" cy="2173852"/>
        </a:xfrm>
        <a:prstGeom prst="ellipse">
          <a:avLst/>
        </a:prstGeom>
        <a:gradFill flip="none" rotWithShape="1">
          <a:gsLst>
            <a:gs pos="0">
              <a:schemeClr val="bg1"/>
            </a:gs>
            <a:gs pos="23000">
              <a:schemeClr val="bg1"/>
            </a:gs>
            <a:gs pos="75000">
              <a:srgbClr val="0B3C5C"/>
            </a:gs>
            <a:gs pos="61000">
              <a:schemeClr val="bg1"/>
            </a:gs>
            <a:gs pos="97000">
              <a:srgbClr val="0B3C5C"/>
            </a:gs>
          </a:gsLst>
          <a:path path="circle">
            <a:fillToRect l="50000" t="50000" r="50000" b="50000"/>
          </a:path>
          <a:tileRect/>
        </a:gradFill>
        <a:ln w="19050">
          <a:solidFill>
            <a:srgbClr val="0B3C5C"/>
          </a:solidFill>
        </a:ln>
        <a:effectLst/>
      </dsp:spPr>
      <dsp:style>
        <a:lnRef idx="0">
          <a:scrgbClr r="0" g="0" b="0"/>
        </a:lnRef>
        <a:fillRef idx="3">
          <a:scrgbClr r="0" g="0" b="0"/>
        </a:fillRef>
        <a:effectRef idx="0">
          <a:scrgbClr r="0" g="0" b="0"/>
        </a:effectRef>
        <a:fontRef idx="minor">
          <a:schemeClr val="tx1"/>
        </a:fontRef>
      </dsp:style>
      <dsp:txBody>
        <a:bodyPr spcFirstLastPara="0" vert="horz" wrap="square" lIns="119634" tIns="21590" rIns="119634" bIns="21590" numCol="1" spcCol="1270" anchor="ctr" anchorCtr="0">
          <a:noAutofit/>
        </a:bodyPr>
        <a:lstStyle/>
        <a:p>
          <a:pPr lvl="0" algn="ctr" defTabSz="755650">
            <a:lnSpc>
              <a:spcPct val="90000"/>
            </a:lnSpc>
            <a:spcBef>
              <a:spcPct val="0"/>
            </a:spcBef>
            <a:spcAft>
              <a:spcPct val="35000"/>
            </a:spcAft>
          </a:pPr>
          <a:r>
            <a:rPr lang="en-US" sz="1700" b="1" kern="1200">
              <a:solidFill>
                <a:schemeClr val="tx1"/>
              </a:solidFill>
            </a:rPr>
            <a:t>Criminal Justice </a:t>
          </a:r>
          <a:endParaRPr lang="en-US" sz="1700" b="1" kern="1200" dirty="0">
            <a:solidFill>
              <a:schemeClr val="tx1"/>
            </a:solidFill>
          </a:endParaRPr>
        </a:p>
      </dsp:txBody>
      <dsp:txXfrm>
        <a:off x="9015088" y="2541550"/>
        <a:ext cx="1537146" cy="153714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D23F6A-861D-6E4F-9A69-D0B185407205}">
      <dsp:nvSpPr>
        <dsp:cNvPr id="0" name=""/>
        <dsp:cNvSpPr/>
      </dsp:nvSpPr>
      <dsp:spPr>
        <a:xfrm>
          <a:off x="3185" y="1712249"/>
          <a:ext cx="3195748" cy="3195748"/>
        </a:xfrm>
        <a:prstGeom prst="ellipse">
          <a:avLst/>
        </a:prstGeom>
        <a:gradFill flip="none" rotWithShape="1">
          <a:gsLst>
            <a:gs pos="76000">
              <a:schemeClr val="accent3">
                <a:lumMod val="25000"/>
              </a:schemeClr>
            </a:gs>
            <a:gs pos="58000">
              <a:schemeClr val="bg1"/>
            </a:gs>
            <a:gs pos="100000">
              <a:srgbClr val="0B3C5C"/>
            </a:gs>
          </a:gsLst>
          <a:path path="circle">
            <a:fillToRect l="50000" t="50000" r="50000" b="50000"/>
          </a:path>
          <a:tileRect/>
        </a:gradFill>
        <a:ln w="19050">
          <a:solidFill>
            <a:srgbClr val="0B3C5C"/>
          </a:solidFill>
        </a:ln>
        <a:effectLst/>
      </dsp:spPr>
      <dsp:style>
        <a:lnRef idx="0">
          <a:scrgbClr r="0" g="0" b="0"/>
        </a:lnRef>
        <a:fillRef idx="3">
          <a:scrgbClr r="0" g="0" b="0"/>
        </a:fillRef>
        <a:effectRef idx="0">
          <a:scrgbClr r="0" g="0" b="0"/>
        </a:effectRef>
        <a:fontRef idx="minor">
          <a:schemeClr val="tx1"/>
        </a:fontRef>
      </dsp:style>
      <dsp:txBody>
        <a:bodyPr spcFirstLastPara="0" vert="horz" wrap="square" lIns="175873" tIns="33020" rIns="175873" bIns="33020" numCol="1" spcCol="1270" anchor="ctr" anchorCtr="0">
          <a:noAutofit/>
        </a:bodyPr>
        <a:lstStyle/>
        <a:p>
          <a:pPr lvl="0" algn="ctr" defTabSz="1155700">
            <a:lnSpc>
              <a:spcPct val="90000"/>
            </a:lnSpc>
            <a:spcBef>
              <a:spcPct val="0"/>
            </a:spcBef>
            <a:spcAft>
              <a:spcPct val="35000"/>
            </a:spcAft>
          </a:pPr>
          <a:r>
            <a:rPr lang="en-US" sz="2600" b="1" kern="1200" dirty="0"/>
            <a:t>Revenge porn </a:t>
          </a:r>
        </a:p>
      </dsp:txBody>
      <dsp:txXfrm>
        <a:off x="471191" y="2180255"/>
        <a:ext cx="2259736" cy="2259736"/>
      </dsp:txXfrm>
    </dsp:sp>
    <dsp:sp modelId="{E22BE4F7-95EB-DD4C-83CF-5B15A44468ED}">
      <dsp:nvSpPr>
        <dsp:cNvPr id="0" name=""/>
        <dsp:cNvSpPr/>
      </dsp:nvSpPr>
      <dsp:spPr>
        <a:xfrm>
          <a:off x="2559783" y="1712249"/>
          <a:ext cx="3195748" cy="3195748"/>
        </a:xfrm>
        <a:prstGeom prst="ellipse">
          <a:avLst/>
        </a:prstGeom>
        <a:gradFill flip="none" rotWithShape="1">
          <a:gsLst>
            <a:gs pos="76000">
              <a:schemeClr val="accent3">
                <a:lumMod val="25000"/>
              </a:schemeClr>
            </a:gs>
            <a:gs pos="58000">
              <a:schemeClr val="bg1"/>
            </a:gs>
            <a:gs pos="100000">
              <a:srgbClr val="0B3C5C"/>
            </a:gs>
          </a:gsLst>
          <a:path path="circle">
            <a:fillToRect l="50000" t="50000" r="50000" b="50000"/>
          </a:path>
          <a:tileRect/>
        </a:gradFill>
        <a:ln w="19050">
          <a:solidFill>
            <a:srgbClr val="0B3C5C"/>
          </a:solidFill>
        </a:ln>
        <a:effectLst/>
      </dsp:spPr>
      <dsp:style>
        <a:lnRef idx="0">
          <a:scrgbClr r="0" g="0" b="0"/>
        </a:lnRef>
        <a:fillRef idx="3">
          <a:scrgbClr r="0" g="0" b="0"/>
        </a:fillRef>
        <a:effectRef idx="0">
          <a:scrgbClr r="0" g="0" b="0"/>
        </a:effectRef>
        <a:fontRef idx="minor">
          <a:schemeClr val="tx1"/>
        </a:fontRef>
      </dsp:style>
      <dsp:txBody>
        <a:bodyPr spcFirstLastPara="0" vert="horz" wrap="square" lIns="175873" tIns="33020" rIns="175873" bIns="33020" numCol="1" spcCol="1270" anchor="ctr" anchorCtr="0">
          <a:noAutofit/>
        </a:bodyPr>
        <a:lstStyle/>
        <a:p>
          <a:pPr lvl="0" algn="ctr" defTabSz="1155700">
            <a:lnSpc>
              <a:spcPct val="90000"/>
            </a:lnSpc>
            <a:spcBef>
              <a:spcPct val="0"/>
            </a:spcBef>
            <a:spcAft>
              <a:spcPct val="35000"/>
            </a:spcAft>
          </a:pPr>
          <a:r>
            <a:rPr lang="en-US" sz="2600" b="1" kern="1200"/>
            <a:t>Sexual blackmail</a:t>
          </a:r>
          <a:endParaRPr lang="en-US" sz="2600" b="1" kern="1200" dirty="0"/>
        </a:p>
      </dsp:txBody>
      <dsp:txXfrm>
        <a:off x="3027789" y="2180255"/>
        <a:ext cx="2259736" cy="2259736"/>
      </dsp:txXfrm>
    </dsp:sp>
    <dsp:sp modelId="{D1F9E364-56FC-E745-8F8D-E0A2A8918E3C}">
      <dsp:nvSpPr>
        <dsp:cNvPr id="0" name=""/>
        <dsp:cNvSpPr/>
      </dsp:nvSpPr>
      <dsp:spPr>
        <a:xfrm>
          <a:off x="5116382" y="1712249"/>
          <a:ext cx="3195748" cy="3195748"/>
        </a:xfrm>
        <a:prstGeom prst="ellipse">
          <a:avLst/>
        </a:prstGeom>
        <a:gradFill flip="none" rotWithShape="1">
          <a:gsLst>
            <a:gs pos="76000">
              <a:schemeClr val="accent3">
                <a:lumMod val="25000"/>
              </a:schemeClr>
            </a:gs>
            <a:gs pos="58000">
              <a:schemeClr val="bg1"/>
            </a:gs>
            <a:gs pos="100000">
              <a:srgbClr val="0B3C5C"/>
            </a:gs>
          </a:gsLst>
          <a:path path="circle">
            <a:fillToRect l="50000" t="50000" r="50000" b="50000"/>
          </a:path>
          <a:tileRect/>
        </a:gradFill>
        <a:ln w="19050">
          <a:solidFill>
            <a:srgbClr val="0B3C5C"/>
          </a:solidFill>
        </a:ln>
        <a:effectLst/>
      </dsp:spPr>
      <dsp:style>
        <a:lnRef idx="0">
          <a:scrgbClr r="0" g="0" b="0"/>
        </a:lnRef>
        <a:fillRef idx="3">
          <a:scrgbClr r="0" g="0" b="0"/>
        </a:fillRef>
        <a:effectRef idx="0">
          <a:scrgbClr r="0" g="0" b="0"/>
        </a:effectRef>
        <a:fontRef idx="minor">
          <a:schemeClr val="tx1"/>
        </a:fontRef>
      </dsp:style>
      <dsp:txBody>
        <a:bodyPr spcFirstLastPara="0" vert="horz" wrap="square" lIns="175873" tIns="33020" rIns="175873" bIns="33020" numCol="1" spcCol="1270" anchor="ctr" anchorCtr="0">
          <a:noAutofit/>
        </a:bodyPr>
        <a:lstStyle/>
        <a:p>
          <a:pPr lvl="0" algn="ctr" defTabSz="1155700">
            <a:lnSpc>
              <a:spcPct val="90000"/>
            </a:lnSpc>
            <a:spcBef>
              <a:spcPct val="0"/>
            </a:spcBef>
            <a:spcAft>
              <a:spcPct val="35000"/>
            </a:spcAft>
          </a:pPr>
          <a:r>
            <a:rPr lang="en-US" sz="2600" b="1" kern="1200"/>
            <a:t>Sexting</a:t>
          </a:r>
          <a:endParaRPr lang="en-US" sz="2600" b="1" kern="1200" dirty="0"/>
        </a:p>
      </dsp:txBody>
      <dsp:txXfrm>
        <a:off x="5584388" y="2180255"/>
        <a:ext cx="2259736" cy="2259736"/>
      </dsp:txXfrm>
    </dsp:sp>
    <dsp:sp modelId="{7557EA1B-9544-E24B-B70E-C9136F085117}">
      <dsp:nvSpPr>
        <dsp:cNvPr id="0" name=""/>
        <dsp:cNvSpPr/>
      </dsp:nvSpPr>
      <dsp:spPr>
        <a:xfrm>
          <a:off x="7672981" y="1712249"/>
          <a:ext cx="3195748" cy="3195748"/>
        </a:xfrm>
        <a:prstGeom prst="ellipse">
          <a:avLst/>
        </a:prstGeom>
        <a:gradFill flip="none" rotWithShape="1">
          <a:gsLst>
            <a:gs pos="76000">
              <a:schemeClr val="accent3">
                <a:lumMod val="25000"/>
              </a:schemeClr>
            </a:gs>
            <a:gs pos="58000">
              <a:schemeClr val="bg1"/>
            </a:gs>
            <a:gs pos="100000">
              <a:srgbClr val="0B3C5C"/>
            </a:gs>
          </a:gsLst>
          <a:path path="circle">
            <a:fillToRect l="50000" t="50000" r="50000" b="50000"/>
          </a:path>
          <a:tileRect/>
        </a:gradFill>
        <a:ln w="19050">
          <a:solidFill>
            <a:srgbClr val="0B3C5C"/>
          </a:solidFill>
        </a:ln>
        <a:effectLst/>
      </dsp:spPr>
      <dsp:style>
        <a:lnRef idx="0">
          <a:scrgbClr r="0" g="0" b="0"/>
        </a:lnRef>
        <a:fillRef idx="3">
          <a:scrgbClr r="0" g="0" b="0"/>
        </a:fillRef>
        <a:effectRef idx="0">
          <a:scrgbClr r="0" g="0" b="0"/>
        </a:effectRef>
        <a:fontRef idx="minor">
          <a:schemeClr val="tx1"/>
        </a:fontRef>
      </dsp:style>
      <dsp:txBody>
        <a:bodyPr spcFirstLastPara="0" vert="horz" wrap="square" lIns="175873" tIns="33020" rIns="175873" bIns="33020" numCol="1" spcCol="1270" anchor="ctr" anchorCtr="0">
          <a:noAutofit/>
        </a:bodyPr>
        <a:lstStyle/>
        <a:p>
          <a:pPr lvl="0" algn="ctr" defTabSz="1155700">
            <a:lnSpc>
              <a:spcPct val="90000"/>
            </a:lnSpc>
            <a:spcBef>
              <a:spcPct val="0"/>
            </a:spcBef>
            <a:spcAft>
              <a:spcPct val="35000"/>
            </a:spcAft>
          </a:pPr>
          <a:r>
            <a:rPr lang="en-US" sz="2600" b="1" kern="1200" dirty="0"/>
            <a:t>Prostitution</a:t>
          </a:r>
        </a:p>
      </dsp:txBody>
      <dsp:txXfrm>
        <a:off x="8140987" y="2180255"/>
        <a:ext cx="2259736" cy="225973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678485-E9C0-344D-92D4-53F2571E41D4}">
      <dsp:nvSpPr>
        <dsp:cNvPr id="0" name=""/>
        <dsp:cNvSpPr/>
      </dsp:nvSpPr>
      <dsp:spPr>
        <a:xfrm>
          <a:off x="-5363343" y="-821317"/>
          <a:ext cx="6386342" cy="6386342"/>
        </a:xfrm>
        <a:prstGeom prst="blockArc">
          <a:avLst>
            <a:gd name="adj1" fmla="val 18900000"/>
            <a:gd name="adj2" fmla="val 2700000"/>
            <a:gd name="adj3" fmla="val 338"/>
          </a:avLst>
        </a:prstGeom>
        <a:noFill/>
        <a:ln w="12700" cap="flat" cmpd="sng" algn="ctr">
          <a:solidFill>
            <a:schemeClr val="accent3">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A3B1F45-3434-EA46-BE62-1DE9ED7DEFCB}">
      <dsp:nvSpPr>
        <dsp:cNvPr id="0" name=""/>
        <dsp:cNvSpPr/>
      </dsp:nvSpPr>
      <dsp:spPr>
        <a:xfrm>
          <a:off x="381409" y="249803"/>
          <a:ext cx="6521879" cy="499417"/>
        </a:xfrm>
        <a:prstGeom prst="rect">
          <a:avLst/>
        </a:prstGeom>
        <a:noFill/>
        <a:ln>
          <a:solidFill>
            <a:srgbClr val="0B3C5C"/>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96413" tIns="68580" rIns="68580" bIns="68580" numCol="1" spcCol="1270" anchor="ctr" anchorCtr="0">
          <a:noAutofit/>
        </a:bodyPr>
        <a:lstStyle/>
        <a:p>
          <a:pPr lvl="0" algn="l" defTabSz="1200150">
            <a:lnSpc>
              <a:spcPct val="90000"/>
            </a:lnSpc>
            <a:spcBef>
              <a:spcPct val="0"/>
            </a:spcBef>
            <a:spcAft>
              <a:spcPct val="35000"/>
            </a:spcAft>
          </a:pPr>
          <a:r>
            <a:rPr lang="en-US" sz="2700" kern="1200" dirty="0"/>
            <a:t>Information Technology</a:t>
          </a:r>
        </a:p>
      </dsp:txBody>
      <dsp:txXfrm>
        <a:off x="381409" y="249803"/>
        <a:ext cx="6521879" cy="499417"/>
      </dsp:txXfrm>
    </dsp:sp>
    <dsp:sp modelId="{8A425514-8468-9C44-8BC9-7268351A66FF}">
      <dsp:nvSpPr>
        <dsp:cNvPr id="0" name=""/>
        <dsp:cNvSpPr/>
      </dsp:nvSpPr>
      <dsp:spPr>
        <a:xfrm>
          <a:off x="69273" y="187376"/>
          <a:ext cx="624271" cy="624271"/>
        </a:xfrm>
        <a:prstGeom prst="ellipse">
          <a:avLst/>
        </a:prstGeom>
        <a:solidFill>
          <a:srgbClr val="0B3C5C"/>
        </a:solidFill>
        <a:ln w="6350" cap="flat" cmpd="sng" algn="ctr">
          <a:noFill/>
          <a:prstDash val="solid"/>
          <a:miter lim="800000"/>
        </a:ln>
        <a:effectLst/>
      </dsp:spPr>
      <dsp:style>
        <a:lnRef idx="1">
          <a:scrgbClr r="0" g="0" b="0"/>
        </a:lnRef>
        <a:fillRef idx="2">
          <a:scrgbClr r="0" g="0" b="0"/>
        </a:fillRef>
        <a:effectRef idx="0">
          <a:scrgbClr r="0" g="0" b="0"/>
        </a:effectRef>
        <a:fontRef idx="minor"/>
      </dsp:style>
    </dsp:sp>
    <dsp:sp modelId="{F0985477-683E-6145-9E33-590BBDB70ACA}">
      <dsp:nvSpPr>
        <dsp:cNvPr id="0" name=""/>
        <dsp:cNvSpPr/>
      </dsp:nvSpPr>
      <dsp:spPr>
        <a:xfrm>
          <a:off x="792214" y="998834"/>
          <a:ext cx="6111074" cy="499417"/>
        </a:xfrm>
        <a:prstGeom prst="rect">
          <a:avLst/>
        </a:prstGeom>
        <a:noFill/>
        <a:ln>
          <a:solidFill>
            <a:srgbClr val="0B3C5C"/>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96413" tIns="68580" rIns="68580" bIns="68580" numCol="1" spcCol="1270" anchor="ctr" anchorCtr="0">
          <a:noAutofit/>
        </a:bodyPr>
        <a:lstStyle/>
        <a:p>
          <a:pPr lvl="0" algn="l" defTabSz="1200150">
            <a:lnSpc>
              <a:spcPct val="90000"/>
            </a:lnSpc>
            <a:spcBef>
              <a:spcPct val="0"/>
            </a:spcBef>
            <a:spcAft>
              <a:spcPct val="35000"/>
            </a:spcAft>
          </a:pPr>
          <a:r>
            <a:rPr lang="en-US" sz="2700" kern="1200"/>
            <a:t>Business</a:t>
          </a:r>
          <a:endParaRPr lang="en-US" sz="2700" kern="1200" dirty="0"/>
        </a:p>
      </dsp:txBody>
      <dsp:txXfrm>
        <a:off x="792214" y="998834"/>
        <a:ext cx="6111074" cy="499417"/>
      </dsp:txXfrm>
    </dsp:sp>
    <dsp:sp modelId="{5A682160-26A6-4E4F-A3AC-F9E601CBAE98}">
      <dsp:nvSpPr>
        <dsp:cNvPr id="0" name=""/>
        <dsp:cNvSpPr/>
      </dsp:nvSpPr>
      <dsp:spPr>
        <a:xfrm>
          <a:off x="480078" y="936407"/>
          <a:ext cx="624271" cy="624271"/>
        </a:xfrm>
        <a:prstGeom prst="ellipse">
          <a:avLst/>
        </a:prstGeom>
        <a:solidFill>
          <a:srgbClr val="0B3C5C"/>
        </a:solidFill>
        <a:ln w="6350" cap="flat" cmpd="sng" algn="ctr">
          <a:noFill/>
          <a:prstDash val="solid"/>
          <a:miter lim="800000"/>
        </a:ln>
        <a:effectLst/>
      </dsp:spPr>
      <dsp:style>
        <a:lnRef idx="1">
          <a:scrgbClr r="0" g="0" b="0"/>
        </a:lnRef>
        <a:fillRef idx="2">
          <a:scrgbClr r="0" g="0" b="0"/>
        </a:fillRef>
        <a:effectRef idx="0">
          <a:scrgbClr r="0" g="0" b="0"/>
        </a:effectRef>
        <a:fontRef idx="minor"/>
      </dsp:style>
    </dsp:sp>
    <dsp:sp modelId="{8B785E56-3A03-E54C-9AAE-EB378706CE3D}">
      <dsp:nvSpPr>
        <dsp:cNvPr id="0" name=""/>
        <dsp:cNvSpPr/>
      </dsp:nvSpPr>
      <dsp:spPr>
        <a:xfrm>
          <a:off x="980065" y="1747866"/>
          <a:ext cx="5923223" cy="499417"/>
        </a:xfrm>
        <a:prstGeom prst="rect">
          <a:avLst/>
        </a:prstGeom>
        <a:noFill/>
        <a:ln>
          <a:solidFill>
            <a:srgbClr val="0B3C5C"/>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96413" tIns="68580" rIns="68580" bIns="68580" numCol="1" spcCol="1270" anchor="ctr" anchorCtr="0">
          <a:noAutofit/>
        </a:bodyPr>
        <a:lstStyle/>
        <a:p>
          <a:pPr lvl="0" algn="l" defTabSz="1200150">
            <a:lnSpc>
              <a:spcPct val="90000"/>
            </a:lnSpc>
            <a:spcBef>
              <a:spcPct val="0"/>
            </a:spcBef>
            <a:spcAft>
              <a:spcPct val="35000"/>
            </a:spcAft>
          </a:pPr>
          <a:r>
            <a:rPr lang="en-US" sz="2700" kern="1200"/>
            <a:t>Philosophy</a:t>
          </a:r>
          <a:endParaRPr lang="en-US" sz="2700" kern="1200" dirty="0"/>
        </a:p>
      </dsp:txBody>
      <dsp:txXfrm>
        <a:off x="980065" y="1747866"/>
        <a:ext cx="5923223" cy="499417"/>
      </dsp:txXfrm>
    </dsp:sp>
    <dsp:sp modelId="{3648B666-3C1E-E743-9B6F-C20340376AE3}">
      <dsp:nvSpPr>
        <dsp:cNvPr id="0" name=""/>
        <dsp:cNvSpPr/>
      </dsp:nvSpPr>
      <dsp:spPr>
        <a:xfrm>
          <a:off x="667929" y="1685439"/>
          <a:ext cx="624271" cy="624271"/>
        </a:xfrm>
        <a:prstGeom prst="ellipse">
          <a:avLst/>
        </a:prstGeom>
        <a:solidFill>
          <a:srgbClr val="0B3C5C"/>
        </a:solidFill>
        <a:ln w="6350" cap="flat" cmpd="sng" algn="ctr">
          <a:noFill/>
          <a:prstDash val="solid"/>
          <a:miter lim="800000"/>
        </a:ln>
        <a:effectLst/>
      </dsp:spPr>
      <dsp:style>
        <a:lnRef idx="1">
          <a:scrgbClr r="0" g="0" b="0"/>
        </a:lnRef>
        <a:fillRef idx="2">
          <a:scrgbClr r="0" g="0" b="0"/>
        </a:fillRef>
        <a:effectRef idx="0">
          <a:scrgbClr r="0" g="0" b="0"/>
        </a:effectRef>
        <a:fontRef idx="minor"/>
      </dsp:style>
    </dsp:sp>
    <dsp:sp modelId="{2BCEF28C-D030-B84A-8E15-78C0028C540A}">
      <dsp:nvSpPr>
        <dsp:cNvPr id="0" name=""/>
        <dsp:cNvSpPr/>
      </dsp:nvSpPr>
      <dsp:spPr>
        <a:xfrm>
          <a:off x="980065" y="2496423"/>
          <a:ext cx="5923223" cy="499417"/>
        </a:xfrm>
        <a:prstGeom prst="rect">
          <a:avLst/>
        </a:prstGeom>
        <a:noFill/>
        <a:ln>
          <a:solidFill>
            <a:srgbClr val="0B3C5C"/>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96413" tIns="68580" rIns="68580" bIns="68580" numCol="1" spcCol="1270" anchor="ctr" anchorCtr="0">
          <a:noAutofit/>
        </a:bodyPr>
        <a:lstStyle/>
        <a:p>
          <a:pPr lvl="0" algn="l" defTabSz="1200150">
            <a:lnSpc>
              <a:spcPct val="90000"/>
            </a:lnSpc>
            <a:spcBef>
              <a:spcPct val="0"/>
            </a:spcBef>
            <a:spcAft>
              <a:spcPct val="35000"/>
            </a:spcAft>
          </a:pPr>
          <a:r>
            <a:rPr lang="en-US" sz="2700" kern="1200"/>
            <a:t>Engineering</a:t>
          </a:r>
          <a:endParaRPr lang="en-US" sz="2700" kern="1200" dirty="0"/>
        </a:p>
      </dsp:txBody>
      <dsp:txXfrm>
        <a:off x="980065" y="2496423"/>
        <a:ext cx="5923223" cy="499417"/>
      </dsp:txXfrm>
    </dsp:sp>
    <dsp:sp modelId="{D0483418-89C5-124C-89F6-9A2718A964B2}">
      <dsp:nvSpPr>
        <dsp:cNvPr id="0" name=""/>
        <dsp:cNvSpPr/>
      </dsp:nvSpPr>
      <dsp:spPr>
        <a:xfrm>
          <a:off x="667929" y="2433996"/>
          <a:ext cx="624271" cy="624271"/>
        </a:xfrm>
        <a:prstGeom prst="ellipse">
          <a:avLst/>
        </a:prstGeom>
        <a:solidFill>
          <a:srgbClr val="0B3C5C"/>
        </a:solidFill>
        <a:ln w="6350" cap="flat" cmpd="sng" algn="ctr">
          <a:noFill/>
          <a:prstDash val="solid"/>
          <a:miter lim="800000"/>
        </a:ln>
        <a:effectLst/>
      </dsp:spPr>
      <dsp:style>
        <a:lnRef idx="1">
          <a:scrgbClr r="0" g="0" b="0"/>
        </a:lnRef>
        <a:fillRef idx="2">
          <a:scrgbClr r="0" g="0" b="0"/>
        </a:fillRef>
        <a:effectRef idx="0">
          <a:scrgbClr r="0" g="0" b="0"/>
        </a:effectRef>
        <a:fontRef idx="minor"/>
      </dsp:style>
    </dsp:sp>
    <dsp:sp modelId="{2D27F707-3A1D-6C4A-BAC6-C23EC73978E3}">
      <dsp:nvSpPr>
        <dsp:cNvPr id="0" name=""/>
        <dsp:cNvSpPr/>
      </dsp:nvSpPr>
      <dsp:spPr>
        <a:xfrm>
          <a:off x="792214" y="3245454"/>
          <a:ext cx="6111074" cy="499417"/>
        </a:xfrm>
        <a:prstGeom prst="rect">
          <a:avLst/>
        </a:prstGeom>
        <a:noFill/>
        <a:ln>
          <a:solidFill>
            <a:srgbClr val="0B3C5C"/>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96413" tIns="68580" rIns="68580" bIns="68580" numCol="1" spcCol="1270" anchor="ctr" anchorCtr="0">
          <a:noAutofit/>
        </a:bodyPr>
        <a:lstStyle/>
        <a:p>
          <a:pPr lvl="0" algn="l" defTabSz="1200150">
            <a:lnSpc>
              <a:spcPct val="90000"/>
            </a:lnSpc>
            <a:spcBef>
              <a:spcPct val="0"/>
            </a:spcBef>
            <a:spcAft>
              <a:spcPct val="35000"/>
            </a:spcAft>
          </a:pPr>
          <a:r>
            <a:rPr lang="en-US" sz="2700" kern="1200"/>
            <a:t>Computer Science</a:t>
          </a:r>
          <a:endParaRPr lang="en-US" sz="2700" kern="1200" dirty="0"/>
        </a:p>
      </dsp:txBody>
      <dsp:txXfrm>
        <a:off x="792214" y="3245454"/>
        <a:ext cx="6111074" cy="499417"/>
      </dsp:txXfrm>
    </dsp:sp>
    <dsp:sp modelId="{6A330325-2C76-DC40-A988-BE4AFE513F34}">
      <dsp:nvSpPr>
        <dsp:cNvPr id="0" name=""/>
        <dsp:cNvSpPr/>
      </dsp:nvSpPr>
      <dsp:spPr>
        <a:xfrm>
          <a:off x="480078" y="3183027"/>
          <a:ext cx="624271" cy="624271"/>
        </a:xfrm>
        <a:prstGeom prst="ellipse">
          <a:avLst/>
        </a:prstGeom>
        <a:solidFill>
          <a:srgbClr val="0B3C5C"/>
        </a:solidFill>
        <a:ln w="6350" cap="flat" cmpd="sng" algn="ctr">
          <a:noFill/>
          <a:prstDash val="solid"/>
          <a:miter lim="800000"/>
        </a:ln>
        <a:effectLst/>
      </dsp:spPr>
      <dsp:style>
        <a:lnRef idx="1">
          <a:scrgbClr r="0" g="0" b="0"/>
        </a:lnRef>
        <a:fillRef idx="2">
          <a:scrgbClr r="0" g="0" b="0"/>
        </a:fillRef>
        <a:effectRef idx="0">
          <a:scrgbClr r="0" g="0" b="0"/>
        </a:effectRef>
        <a:fontRef idx="minor"/>
      </dsp:style>
    </dsp:sp>
    <dsp:sp modelId="{C05FAD60-3539-7D40-AFB1-989D9255AFE8}">
      <dsp:nvSpPr>
        <dsp:cNvPr id="0" name=""/>
        <dsp:cNvSpPr/>
      </dsp:nvSpPr>
      <dsp:spPr>
        <a:xfrm>
          <a:off x="381409" y="3994485"/>
          <a:ext cx="6521879" cy="499417"/>
        </a:xfrm>
        <a:prstGeom prst="rect">
          <a:avLst/>
        </a:prstGeom>
        <a:noFill/>
        <a:ln>
          <a:solidFill>
            <a:srgbClr val="0B3C5C"/>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96413" tIns="68580" rIns="68580" bIns="68580" numCol="1" spcCol="1270" anchor="ctr" anchorCtr="0">
          <a:noAutofit/>
        </a:bodyPr>
        <a:lstStyle/>
        <a:p>
          <a:pPr lvl="0" algn="l" defTabSz="1200150">
            <a:lnSpc>
              <a:spcPct val="90000"/>
            </a:lnSpc>
            <a:spcBef>
              <a:spcPct val="0"/>
            </a:spcBef>
            <a:spcAft>
              <a:spcPct val="35000"/>
            </a:spcAft>
          </a:pPr>
          <a:r>
            <a:rPr lang="en-US" sz="2700" kern="1200"/>
            <a:t>Criminal Justice </a:t>
          </a:r>
          <a:endParaRPr lang="en-US" sz="2700" kern="1200" dirty="0"/>
        </a:p>
      </dsp:txBody>
      <dsp:txXfrm>
        <a:off x="381409" y="3994485"/>
        <a:ext cx="6521879" cy="499417"/>
      </dsp:txXfrm>
    </dsp:sp>
    <dsp:sp modelId="{A41076CD-AAB7-954E-83B6-5E911CAC3D95}">
      <dsp:nvSpPr>
        <dsp:cNvPr id="0" name=""/>
        <dsp:cNvSpPr/>
      </dsp:nvSpPr>
      <dsp:spPr>
        <a:xfrm>
          <a:off x="69273" y="3932058"/>
          <a:ext cx="624271" cy="624271"/>
        </a:xfrm>
        <a:prstGeom prst="ellipse">
          <a:avLst/>
        </a:prstGeom>
        <a:solidFill>
          <a:srgbClr val="0B3C5C"/>
        </a:solidFill>
        <a:ln w="6350" cap="flat" cmpd="sng" algn="ctr">
          <a:noFill/>
          <a:prstDash val="solid"/>
          <a:miter lim="800000"/>
        </a:ln>
        <a:effectLst/>
      </dsp:spPr>
      <dsp:style>
        <a:lnRef idx="1">
          <a:scrgbClr r="0" g="0" b="0"/>
        </a:lnRef>
        <a:fillRef idx="2">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DA1476-5C30-4BD4-9D20-3D7059F03B2B}">
      <dsp:nvSpPr>
        <dsp:cNvPr id="0" name=""/>
        <dsp:cNvSpPr/>
      </dsp:nvSpPr>
      <dsp:spPr>
        <a:xfrm>
          <a:off x="5525" y="1416710"/>
          <a:ext cx="1992795" cy="777599"/>
        </a:xfrm>
        <a:prstGeom prst="roundRect">
          <a:avLst>
            <a:gd name="adj" fmla="val 10000"/>
          </a:avLst>
        </a:prstGeom>
        <a:solidFill>
          <a:schemeClr val="accent3">
            <a:lumMod val="2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68580" numCol="1" spcCol="1270" anchor="t" anchorCtr="0">
          <a:noAutofit/>
        </a:bodyPr>
        <a:lstStyle/>
        <a:p>
          <a:pPr lvl="0" algn="l" defTabSz="800100">
            <a:lnSpc>
              <a:spcPct val="90000"/>
            </a:lnSpc>
            <a:spcBef>
              <a:spcPct val="0"/>
            </a:spcBef>
            <a:spcAft>
              <a:spcPct val="35000"/>
            </a:spcAft>
          </a:pPr>
          <a:r>
            <a:rPr lang="en-US" sz="1800" kern="1200" dirty="0"/>
            <a:t>Police</a:t>
          </a:r>
        </a:p>
      </dsp:txBody>
      <dsp:txXfrm>
        <a:off x="5525" y="1416710"/>
        <a:ext cx="1992795" cy="518400"/>
      </dsp:txXfrm>
    </dsp:sp>
    <dsp:sp modelId="{DEB1B54F-81CE-4BC5-B114-04B2420F4631}">
      <dsp:nvSpPr>
        <dsp:cNvPr id="0" name=""/>
        <dsp:cNvSpPr/>
      </dsp:nvSpPr>
      <dsp:spPr>
        <a:xfrm>
          <a:off x="413688" y="1935110"/>
          <a:ext cx="1992795" cy="1872112"/>
        </a:xfrm>
        <a:prstGeom prst="roundRect">
          <a:avLst>
            <a:gd name="adj" fmla="val 10000"/>
          </a:avLst>
        </a:prstGeom>
        <a:solidFill>
          <a:schemeClr val="lt1">
            <a:alpha val="90000"/>
            <a:hueOff val="0"/>
            <a:satOff val="0"/>
            <a:lumOff val="0"/>
            <a:alphaOff val="0"/>
          </a:schemeClr>
        </a:solidFill>
        <a:ln w="12700" cap="flat" cmpd="sng" algn="ctr">
          <a:solidFill>
            <a:schemeClr val="accent3">
              <a:shade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28016"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a:t>Enforce law</a:t>
          </a:r>
        </a:p>
        <a:p>
          <a:pPr marL="171450" lvl="1" indent="-171450" algn="l" defTabSz="800100">
            <a:lnSpc>
              <a:spcPct val="90000"/>
            </a:lnSpc>
            <a:spcBef>
              <a:spcPct val="0"/>
            </a:spcBef>
            <a:spcAft>
              <a:spcPct val="15000"/>
            </a:spcAft>
            <a:buChar char="••"/>
          </a:pPr>
          <a:r>
            <a:rPr lang="en-US" sz="1800" kern="1200" dirty="0"/>
            <a:t>Maintain order</a:t>
          </a:r>
        </a:p>
        <a:p>
          <a:pPr marL="171450" lvl="1" indent="-171450" algn="l" defTabSz="800100">
            <a:lnSpc>
              <a:spcPct val="90000"/>
            </a:lnSpc>
            <a:spcBef>
              <a:spcPct val="0"/>
            </a:spcBef>
            <a:spcAft>
              <a:spcPct val="15000"/>
            </a:spcAft>
            <a:buChar char="••"/>
          </a:pPr>
          <a:r>
            <a:rPr lang="en-US" sz="1800" kern="1200" dirty="0"/>
            <a:t>Community Service</a:t>
          </a:r>
        </a:p>
      </dsp:txBody>
      <dsp:txXfrm>
        <a:off x="468520" y="1989942"/>
        <a:ext cx="1883131" cy="1762448"/>
      </dsp:txXfrm>
    </dsp:sp>
    <dsp:sp modelId="{6ED81962-2FAF-4147-A350-2512F711922A}">
      <dsp:nvSpPr>
        <dsp:cNvPr id="0" name=""/>
        <dsp:cNvSpPr/>
      </dsp:nvSpPr>
      <dsp:spPr>
        <a:xfrm>
          <a:off x="2300421" y="1427836"/>
          <a:ext cx="640453" cy="496148"/>
        </a:xfrm>
        <a:prstGeom prst="rightArrow">
          <a:avLst>
            <a:gd name="adj1" fmla="val 60000"/>
            <a:gd name="adj2" fmla="val 50000"/>
          </a:avLst>
        </a:prstGeom>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3"/>
        </a:lnRef>
        <a:fillRef idx="3">
          <a:schemeClr val="accent3"/>
        </a:fillRef>
        <a:effectRef idx="3">
          <a:schemeClr val="accent3"/>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2300421" y="1527066"/>
        <a:ext cx="491609" cy="297688"/>
      </dsp:txXfrm>
    </dsp:sp>
    <dsp:sp modelId="{12DBA99D-1670-4F7E-8E63-3AA9D1BC7A65}">
      <dsp:nvSpPr>
        <dsp:cNvPr id="0" name=""/>
        <dsp:cNvSpPr/>
      </dsp:nvSpPr>
      <dsp:spPr>
        <a:xfrm>
          <a:off x="3206722" y="1416710"/>
          <a:ext cx="1992795" cy="777599"/>
        </a:xfrm>
        <a:prstGeom prst="roundRect">
          <a:avLst>
            <a:gd name="adj" fmla="val 10000"/>
          </a:avLst>
        </a:prstGeom>
        <a:solidFill>
          <a:schemeClr val="accent3">
            <a:lumMod val="2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68580" numCol="1" spcCol="1270" anchor="t" anchorCtr="0">
          <a:noAutofit/>
        </a:bodyPr>
        <a:lstStyle/>
        <a:p>
          <a:pPr lvl="0" algn="l" defTabSz="800100">
            <a:lnSpc>
              <a:spcPct val="90000"/>
            </a:lnSpc>
            <a:spcBef>
              <a:spcPct val="0"/>
            </a:spcBef>
            <a:spcAft>
              <a:spcPct val="35000"/>
            </a:spcAft>
          </a:pPr>
          <a:r>
            <a:rPr lang="en-US" sz="1800" kern="1200"/>
            <a:t>Courts</a:t>
          </a:r>
          <a:endParaRPr lang="en-US" sz="1800" kern="1200" dirty="0"/>
        </a:p>
      </dsp:txBody>
      <dsp:txXfrm>
        <a:off x="3206722" y="1416710"/>
        <a:ext cx="1992795" cy="518400"/>
      </dsp:txXfrm>
    </dsp:sp>
    <dsp:sp modelId="{484D5A96-17A7-4F8E-9DF1-D729E19907B9}">
      <dsp:nvSpPr>
        <dsp:cNvPr id="0" name=""/>
        <dsp:cNvSpPr/>
      </dsp:nvSpPr>
      <dsp:spPr>
        <a:xfrm>
          <a:off x="3614885" y="1935110"/>
          <a:ext cx="1992795" cy="1872112"/>
        </a:xfrm>
        <a:prstGeom prst="roundRect">
          <a:avLst>
            <a:gd name="adj" fmla="val 10000"/>
          </a:avLst>
        </a:prstGeom>
        <a:solidFill>
          <a:schemeClr val="lt1">
            <a:alpha val="90000"/>
            <a:hueOff val="0"/>
            <a:satOff val="0"/>
            <a:lumOff val="0"/>
            <a:alphaOff val="0"/>
          </a:schemeClr>
        </a:solidFill>
        <a:ln w="12700" cap="flat" cmpd="sng" algn="ctr">
          <a:solidFill>
            <a:schemeClr val="accent3">
              <a:shade val="50000"/>
              <a:hueOff val="49445"/>
              <a:satOff val="25343"/>
              <a:lumOff val="2024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28016"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a:t>Adjudicate the law</a:t>
          </a:r>
        </a:p>
        <a:p>
          <a:pPr marL="171450" lvl="1" indent="-171450" algn="l" defTabSz="800100">
            <a:lnSpc>
              <a:spcPct val="90000"/>
            </a:lnSpc>
            <a:spcBef>
              <a:spcPct val="0"/>
            </a:spcBef>
            <a:spcAft>
              <a:spcPct val="15000"/>
            </a:spcAft>
            <a:buChar char="••"/>
          </a:pPr>
          <a:r>
            <a:rPr lang="en-US" sz="1800" kern="1200" dirty="0"/>
            <a:t>Guilt or innocence</a:t>
          </a:r>
        </a:p>
        <a:p>
          <a:pPr marL="171450" lvl="1" indent="-171450" algn="l" defTabSz="800100">
            <a:lnSpc>
              <a:spcPct val="90000"/>
            </a:lnSpc>
            <a:spcBef>
              <a:spcPct val="0"/>
            </a:spcBef>
            <a:spcAft>
              <a:spcPct val="15000"/>
            </a:spcAft>
            <a:buChar char="••"/>
          </a:pPr>
          <a:r>
            <a:rPr lang="en-US" sz="1800" kern="1200" dirty="0"/>
            <a:t>Protect rights of accused</a:t>
          </a:r>
        </a:p>
      </dsp:txBody>
      <dsp:txXfrm>
        <a:off x="3669717" y="1989942"/>
        <a:ext cx="1883131" cy="1762448"/>
      </dsp:txXfrm>
    </dsp:sp>
    <dsp:sp modelId="{F538340A-F295-40AB-ACD0-6EAB015DFDEE}">
      <dsp:nvSpPr>
        <dsp:cNvPr id="0" name=""/>
        <dsp:cNvSpPr/>
      </dsp:nvSpPr>
      <dsp:spPr>
        <a:xfrm>
          <a:off x="5501619" y="1427836"/>
          <a:ext cx="640453" cy="496148"/>
        </a:xfrm>
        <a:prstGeom prst="rightArrow">
          <a:avLst>
            <a:gd name="adj1" fmla="val 60000"/>
            <a:gd name="adj2" fmla="val 50000"/>
          </a:avLst>
        </a:prstGeom>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3"/>
        </a:lnRef>
        <a:fillRef idx="3">
          <a:schemeClr val="accent3"/>
        </a:fillRef>
        <a:effectRef idx="3">
          <a:schemeClr val="accent3"/>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5501619" y="1527066"/>
        <a:ext cx="491609" cy="297688"/>
      </dsp:txXfrm>
    </dsp:sp>
    <dsp:sp modelId="{41180566-D8D3-45F1-AA4F-03FCB841E72E}">
      <dsp:nvSpPr>
        <dsp:cNvPr id="0" name=""/>
        <dsp:cNvSpPr/>
      </dsp:nvSpPr>
      <dsp:spPr>
        <a:xfrm>
          <a:off x="6407920" y="1416710"/>
          <a:ext cx="1992795" cy="777599"/>
        </a:xfrm>
        <a:prstGeom prst="roundRect">
          <a:avLst>
            <a:gd name="adj" fmla="val 10000"/>
          </a:avLst>
        </a:prstGeom>
        <a:solidFill>
          <a:schemeClr val="accent3">
            <a:lumMod val="2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68580" numCol="1" spcCol="1270" anchor="t" anchorCtr="0">
          <a:noAutofit/>
        </a:bodyPr>
        <a:lstStyle/>
        <a:p>
          <a:pPr lvl="0" algn="l" defTabSz="800100">
            <a:lnSpc>
              <a:spcPct val="90000"/>
            </a:lnSpc>
            <a:spcBef>
              <a:spcPct val="0"/>
            </a:spcBef>
            <a:spcAft>
              <a:spcPct val="35000"/>
            </a:spcAft>
          </a:pPr>
          <a:r>
            <a:rPr lang="en-US" sz="1800" kern="1200" dirty="0"/>
            <a:t>Corrections</a:t>
          </a:r>
        </a:p>
      </dsp:txBody>
      <dsp:txXfrm>
        <a:off x="6407920" y="1416710"/>
        <a:ext cx="1992795" cy="518400"/>
      </dsp:txXfrm>
    </dsp:sp>
    <dsp:sp modelId="{278D7591-72C5-42FD-9F58-898F6C8F9934}">
      <dsp:nvSpPr>
        <dsp:cNvPr id="0" name=""/>
        <dsp:cNvSpPr/>
      </dsp:nvSpPr>
      <dsp:spPr>
        <a:xfrm>
          <a:off x="6786670" y="1935110"/>
          <a:ext cx="2051622" cy="1872112"/>
        </a:xfrm>
        <a:prstGeom prst="roundRect">
          <a:avLst>
            <a:gd name="adj" fmla="val 10000"/>
          </a:avLst>
        </a:prstGeom>
        <a:solidFill>
          <a:schemeClr val="lt1">
            <a:alpha val="90000"/>
            <a:hueOff val="0"/>
            <a:satOff val="0"/>
            <a:lumOff val="0"/>
            <a:alphaOff val="0"/>
          </a:schemeClr>
        </a:solidFill>
        <a:ln w="12700" cap="flat" cmpd="sng" algn="ctr">
          <a:solidFill>
            <a:schemeClr val="accent3">
              <a:shade val="50000"/>
              <a:hueOff val="49445"/>
              <a:satOff val="25343"/>
              <a:lumOff val="2024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28016"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a:t>Apply the law</a:t>
          </a:r>
        </a:p>
        <a:p>
          <a:pPr marL="171450" lvl="1" indent="-171450" algn="l" defTabSz="800100">
            <a:lnSpc>
              <a:spcPct val="90000"/>
            </a:lnSpc>
            <a:spcBef>
              <a:spcPct val="0"/>
            </a:spcBef>
            <a:spcAft>
              <a:spcPct val="15000"/>
            </a:spcAft>
            <a:buChar char="••"/>
          </a:pPr>
          <a:r>
            <a:rPr lang="en-US" sz="1800" kern="1200" dirty="0"/>
            <a:t>Deterrence</a:t>
          </a:r>
        </a:p>
        <a:p>
          <a:pPr marL="171450" lvl="1" indent="-171450" algn="l" defTabSz="800100">
            <a:lnSpc>
              <a:spcPct val="90000"/>
            </a:lnSpc>
            <a:spcBef>
              <a:spcPct val="0"/>
            </a:spcBef>
            <a:spcAft>
              <a:spcPct val="15000"/>
            </a:spcAft>
            <a:buChar char="••"/>
          </a:pPr>
          <a:r>
            <a:rPr lang="en-US" sz="1800" kern="1200" dirty="0"/>
            <a:t>Rehabilitation</a:t>
          </a:r>
        </a:p>
        <a:p>
          <a:pPr marL="171450" lvl="1" indent="-171450" algn="l" defTabSz="800100">
            <a:lnSpc>
              <a:spcPct val="90000"/>
            </a:lnSpc>
            <a:spcBef>
              <a:spcPct val="0"/>
            </a:spcBef>
            <a:spcAft>
              <a:spcPct val="15000"/>
            </a:spcAft>
            <a:buChar char="••"/>
          </a:pPr>
          <a:r>
            <a:rPr lang="en-US" sz="1800" kern="1200" dirty="0"/>
            <a:t>Incapacitation</a:t>
          </a:r>
        </a:p>
        <a:p>
          <a:pPr marL="171450" lvl="1" indent="-171450" algn="l" defTabSz="800100">
            <a:lnSpc>
              <a:spcPct val="90000"/>
            </a:lnSpc>
            <a:spcBef>
              <a:spcPct val="0"/>
            </a:spcBef>
            <a:spcAft>
              <a:spcPct val="15000"/>
            </a:spcAft>
            <a:buChar char="••"/>
          </a:pPr>
          <a:r>
            <a:rPr lang="en-US" sz="1800" kern="1200" dirty="0"/>
            <a:t>Retribution</a:t>
          </a:r>
        </a:p>
      </dsp:txBody>
      <dsp:txXfrm>
        <a:off x="6841502" y="1989942"/>
        <a:ext cx="1941958" cy="1762448"/>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6B4BED11-B106-48A6-A03A-692C7F4034C7}" type="datetimeFigureOut">
              <a:rPr lang="en-US" smtClean="0"/>
              <a:t>5/20/2019</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11C63B9E-2043-471C-9EEB-EC30BDA0DD70}" type="slidenum">
              <a:rPr lang="en-US" smtClean="0"/>
              <a:t>‹#›</a:t>
            </a:fld>
            <a:endParaRPr lang="en-US"/>
          </a:p>
        </p:txBody>
      </p:sp>
    </p:spTree>
    <p:extLst>
      <p:ext uri="{BB962C8B-B14F-4D97-AF65-F5344CB8AC3E}">
        <p14:creationId xmlns:p14="http://schemas.microsoft.com/office/powerpoint/2010/main" val="654170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B3C7FAA1-D50B-4137-83E4-84C5BC500E60}" type="datetimeFigureOut">
              <a:rPr lang="en-US" smtClean="0"/>
              <a:t>5/20/2019</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4F975AF-C0C7-424E-B2C6-2BA6525AD217}" type="slidenum">
              <a:rPr lang="en-US" smtClean="0"/>
              <a:t>‹#›</a:t>
            </a:fld>
            <a:endParaRPr lang="en-US"/>
          </a:p>
        </p:txBody>
      </p:sp>
    </p:spTree>
    <p:extLst>
      <p:ext uri="{BB962C8B-B14F-4D97-AF65-F5344CB8AC3E}">
        <p14:creationId xmlns:p14="http://schemas.microsoft.com/office/powerpoint/2010/main" val="739731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niccs.us-cert.gov/workforce-development/cyber-security-workforce-framework"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dfrws.org/conferences/dfrws-usa-2001/sessions/road-map-digital-forensic-research"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fortune.com/2013/02/26/the-6-worst-kinds-of-computer-hackers/"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thesun.co.uk/news/2579702/russia-hacking-budget-250-million-cyber-attack/" TargetMode="External"/><Relationship Id="rId2" Type="http://schemas.openxmlformats.org/officeDocument/2006/relationships/slide" Target="../slides/slide22.xml"/><Relationship Id="rId1" Type="http://schemas.openxmlformats.org/officeDocument/2006/relationships/notesMaster" Target="../notesMasters/notesMaster1.xml"/><Relationship Id="rId4" Type="http://schemas.openxmlformats.org/officeDocument/2006/relationships/hyperlink" Target="https://commons.wikimedia.org/wiki/File:SethRogen_7_2007.JPG" TargetMode="Externa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usip.org/sites/default/files/sr119.pdf"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e-reports-ext.llnl.gov/pdf/379498.pdf"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commons.wikimedia.org/w/index.php?search=BONES+dos+trojan&amp;title=Special:Search&amp;profile=default&amp;fulltext=1#/media/File:Bones_DOS_Trojan.jpg"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e-reports-ext.llnl.gov/pdf/379498.pdf"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3" Type="http://schemas.openxmlformats.org/officeDocument/2006/relationships/hyperlink" Target="https://pdf.ic3.gov/2016_IC3Report.pdf" TargetMode="External"/><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3" Type="http://schemas.openxmlformats.org/officeDocument/2006/relationships/hyperlink" Target="https://pdf.ic3.gov/2016_IC3Report.pdf" TargetMode="External"/><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3" Type="http://schemas.openxmlformats.org/officeDocument/2006/relationships/hyperlink" Target="https://pdf.ic3.gov/2016_IC3Report.pdf" TargetMode="External"/><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3" Type="http://schemas.openxmlformats.org/officeDocument/2006/relationships/hyperlink" Target="https://www.youtube.com/watch?v=D_YjvC4ndzM" TargetMode="External"/><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3" Type="http://schemas.openxmlformats.org/officeDocument/2006/relationships/hyperlink" Target="https://www.pcmag.com/feature/315170/the-10-most-pirated-movies/9" TargetMode="External"/><Relationship Id="rId2" Type="http://schemas.openxmlformats.org/officeDocument/2006/relationships/slide" Target="../slides/slide46.xml"/><Relationship Id="rId1" Type="http://schemas.openxmlformats.org/officeDocument/2006/relationships/notesMaster" Target="../notesMasters/notesMaster1.xml"/><Relationship Id="rId5" Type="http://schemas.openxmlformats.org/officeDocument/2006/relationships/hyperlink" Target="https://www.muso.com/wp-content/uploads/2017/04/MUSO_2017_Global_Sample_Market_Insights_report.pdf" TargetMode="External"/><Relationship Id="rId4" Type="http://schemas.openxmlformats.org/officeDocument/2006/relationships/hyperlink" Target="https://www.statista.com/statistics/778338/global-online-tv-movie-revenue-loss-piracy/" TargetMode="Externa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3" Type="http://schemas.openxmlformats.org/officeDocument/2006/relationships/hyperlink" Target="https://www.stopbullying.gov/cyberbullying/what-is-it/index.html" TargetMode="External"/><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3" Type="http://schemas.openxmlformats.org/officeDocument/2006/relationships/hyperlink" Target="https://www.cybercivilrights.org/revenge-porn-laws/" TargetMode="External"/><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3" Type="http://schemas.openxmlformats.org/officeDocument/2006/relationships/hyperlink" Target="https://www.ic3.gov/media/2011/110714.aspx" TargetMode="External"/><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3" Type="http://schemas.openxmlformats.org/officeDocument/2006/relationships/hyperlink" Target="http://ncdsv.org/images/PewInternet_TeensAndSexting_12-2009.pdf" TargetMode="External"/><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3" Type="http://schemas.openxmlformats.org/officeDocument/2006/relationships/hyperlink" Target="https://www.airforce.com/mission" TargetMode="External"/><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3" Type="http://schemas.openxmlformats.org/officeDocument/2006/relationships/hyperlink" Target="https://www.symantec.com/content/dam/symantec/docs/security-center/white-papers/cyberterrorism-03-en.pdf" TargetMode="External"/><Relationship Id="rId2" Type="http://schemas.openxmlformats.org/officeDocument/2006/relationships/slide" Target="../slides/slide74.xml"/><Relationship Id="rId1" Type="http://schemas.openxmlformats.org/officeDocument/2006/relationships/notesMaster" Target="../notesMasters/notesMaster1.xml"/><Relationship Id="rId4" Type="http://schemas.openxmlformats.org/officeDocument/2006/relationships/hyperlink" Target="https://www.usip.org/sites/default/files/sr119.pdf" TargetMode="Externa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3" Type="http://schemas.openxmlformats.org/officeDocument/2006/relationships/hyperlink" Target="https://www.nytimes.com/2017/11/01/us/politics/russia-2016-election-facebook.html" TargetMode="External"/><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3" Type="http://schemas.openxmlformats.org/officeDocument/2006/relationships/hyperlink" Target="https://www.justice.gov/usao/resources/journal-of-federal-law-and-practice" TargetMode="External"/><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3" Type="http://schemas.openxmlformats.org/officeDocument/2006/relationships/hyperlink" Target="https://www.justice.gov/usao-sdca/pr/chula-vista-man-sentenced-computer-hacking-and-wire-fraud-scheme" TargetMode="External"/><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3" Type="http://schemas.openxmlformats.org/officeDocument/2006/relationships/hyperlink" Target="https://www.justice.gov/usao-edny/pr/cybercriminal-convicted-computer-hacking-and-sentenced-statutory-maximum" TargetMode="External"/><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F975AF-C0C7-424E-B2C6-2BA6525AD217}" type="slidenum">
              <a:rPr lang="en-US" smtClean="0"/>
              <a:t>1</a:t>
            </a:fld>
            <a:endParaRPr lang="en-US"/>
          </a:p>
        </p:txBody>
      </p:sp>
    </p:spTree>
    <p:extLst>
      <p:ext uri="{BB962C8B-B14F-4D97-AF65-F5344CB8AC3E}">
        <p14:creationId xmlns:p14="http://schemas.microsoft.com/office/powerpoint/2010/main" val="38053676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D8949D8-0E92-4D03-A693-F183ECA30484}" type="slidenum">
              <a:rPr lang="en-US" smtClean="0"/>
              <a:t>10</a:t>
            </a:fld>
            <a:endParaRPr lang="en-US"/>
          </a:p>
        </p:txBody>
      </p:sp>
    </p:spTree>
    <p:extLst>
      <p:ext uri="{BB962C8B-B14F-4D97-AF65-F5344CB8AC3E}">
        <p14:creationId xmlns:p14="http://schemas.microsoft.com/office/powerpoint/2010/main" val="39211336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National Initiative for Cybersecurity Careers and Studies. (2018, September 11). NICE Cybersecurity Workforce Framework. Retrieved October 14, 2018, from </a:t>
            </a:r>
            <a:r>
              <a:rPr lang="en-US" dirty="0">
                <a:hlinkClick r:id="rId3"/>
              </a:rPr>
              <a:t>https://niccs.us-cert.gov/workforce-development/cyber-security-workforce-framework</a:t>
            </a:r>
            <a:r>
              <a:rPr lang="en-US" dirty="0"/>
              <a:t> </a:t>
            </a:r>
          </a:p>
        </p:txBody>
      </p:sp>
      <p:sp>
        <p:nvSpPr>
          <p:cNvPr id="4" name="Slide Number Placeholder 3"/>
          <p:cNvSpPr>
            <a:spLocks noGrp="1"/>
          </p:cNvSpPr>
          <p:nvPr>
            <p:ph type="sldNum" sz="quarter" idx="10"/>
          </p:nvPr>
        </p:nvSpPr>
        <p:spPr/>
        <p:txBody>
          <a:bodyPr/>
          <a:lstStyle/>
          <a:p>
            <a:fld id="{ED8949D8-0E92-4D03-A693-F183ECA30484}" type="slidenum">
              <a:rPr lang="en-US" smtClean="0"/>
              <a:t>11</a:t>
            </a:fld>
            <a:endParaRPr lang="en-US"/>
          </a:p>
        </p:txBody>
      </p:sp>
    </p:spTree>
    <p:extLst>
      <p:ext uri="{BB962C8B-B14F-4D97-AF65-F5344CB8AC3E}">
        <p14:creationId xmlns:p14="http://schemas.microsoft.com/office/powerpoint/2010/main" val="40078683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Palmer, G. (2001). A Road Map for Digital Forensic Research. Retrieved from </a:t>
            </a:r>
            <a:r>
              <a:rPr lang="en-US" dirty="0">
                <a:hlinkClick r:id="rId3"/>
              </a:rPr>
              <a:t>https://www.dfrws.org/conferences/dfrws-usa-2001/sessions/road-map-digital-forensic-research</a:t>
            </a:r>
            <a:r>
              <a:rPr lang="en-US" dirty="0"/>
              <a:t>  </a:t>
            </a:r>
          </a:p>
        </p:txBody>
      </p:sp>
      <p:sp>
        <p:nvSpPr>
          <p:cNvPr id="4" name="Slide Number Placeholder 3"/>
          <p:cNvSpPr>
            <a:spLocks noGrp="1"/>
          </p:cNvSpPr>
          <p:nvPr>
            <p:ph type="sldNum" sz="quarter" idx="10"/>
          </p:nvPr>
        </p:nvSpPr>
        <p:spPr/>
        <p:txBody>
          <a:bodyPr/>
          <a:lstStyle/>
          <a:p>
            <a:fld id="{ED8949D8-0E92-4D03-A693-F183ECA30484}" type="slidenum">
              <a:rPr lang="en-US" smtClean="0"/>
              <a:t>12</a:t>
            </a:fld>
            <a:endParaRPr lang="en-US"/>
          </a:p>
        </p:txBody>
      </p:sp>
    </p:spTree>
    <p:extLst>
      <p:ext uri="{BB962C8B-B14F-4D97-AF65-F5344CB8AC3E}">
        <p14:creationId xmlns:p14="http://schemas.microsoft.com/office/powerpoint/2010/main" val="31063736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D8949D8-0E92-4D03-A693-F183ECA30484}" type="slidenum">
              <a:rPr lang="en-US" smtClean="0"/>
              <a:t>13</a:t>
            </a:fld>
            <a:endParaRPr lang="en-US"/>
          </a:p>
        </p:txBody>
      </p:sp>
    </p:spTree>
    <p:extLst>
      <p:ext uri="{BB962C8B-B14F-4D97-AF65-F5344CB8AC3E}">
        <p14:creationId xmlns:p14="http://schemas.microsoft.com/office/powerpoint/2010/main" val="19116210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D8949D8-0E92-4D03-A693-F183ECA30484}" type="slidenum">
              <a:rPr lang="en-US" smtClean="0"/>
              <a:t>14</a:t>
            </a:fld>
            <a:endParaRPr lang="en-US"/>
          </a:p>
        </p:txBody>
      </p:sp>
    </p:spTree>
    <p:extLst>
      <p:ext uri="{BB962C8B-B14F-4D97-AF65-F5344CB8AC3E}">
        <p14:creationId xmlns:p14="http://schemas.microsoft.com/office/powerpoint/2010/main" val="27772066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Brenner, S. W. (2012). </a:t>
            </a:r>
            <a:r>
              <a:rPr lang="en-US" i="1" dirty="0"/>
              <a:t>Cybercrime and the law: Challenges, issues, and outcomes</a:t>
            </a:r>
            <a:r>
              <a:rPr lang="en-US" dirty="0"/>
              <a:t>. Boston: Northeastern University Press.</a:t>
            </a:r>
          </a:p>
          <a:p>
            <a:endParaRPr lang="en-US" dirty="0"/>
          </a:p>
        </p:txBody>
      </p:sp>
      <p:sp>
        <p:nvSpPr>
          <p:cNvPr id="4" name="Slide Number Placeholder 3"/>
          <p:cNvSpPr>
            <a:spLocks noGrp="1"/>
          </p:cNvSpPr>
          <p:nvPr>
            <p:ph type="sldNum" sz="quarter" idx="10"/>
          </p:nvPr>
        </p:nvSpPr>
        <p:spPr/>
        <p:txBody>
          <a:bodyPr/>
          <a:lstStyle/>
          <a:p>
            <a:fld id="{ED8949D8-0E92-4D03-A693-F183ECA30484}" type="slidenum">
              <a:rPr lang="en-US" smtClean="0"/>
              <a:t>15</a:t>
            </a:fld>
            <a:endParaRPr lang="en-US"/>
          </a:p>
        </p:txBody>
      </p:sp>
    </p:spTree>
    <p:extLst>
      <p:ext uri="{BB962C8B-B14F-4D97-AF65-F5344CB8AC3E}">
        <p14:creationId xmlns:p14="http://schemas.microsoft.com/office/powerpoint/2010/main" val="30632953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D8949D8-0E92-4D03-A693-F183ECA30484}" type="slidenum">
              <a:rPr lang="en-US" smtClean="0"/>
              <a:t>16</a:t>
            </a:fld>
            <a:endParaRPr lang="en-US"/>
          </a:p>
        </p:txBody>
      </p:sp>
    </p:spTree>
    <p:extLst>
      <p:ext uri="{BB962C8B-B14F-4D97-AF65-F5344CB8AC3E}">
        <p14:creationId xmlns:p14="http://schemas.microsoft.com/office/powerpoint/2010/main" val="29522417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D8949D8-0E92-4D03-A693-F183ECA30484}" type="slidenum">
              <a:rPr lang="en-US" smtClean="0"/>
              <a:t>17</a:t>
            </a:fld>
            <a:endParaRPr lang="en-US"/>
          </a:p>
        </p:txBody>
      </p:sp>
    </p:spTree>
    <p:extLst>
      <p:ext uri="{BB962C8B-B14F-4D97-AF65-F5344CB8AC3E}">
        <p14:creationId xmlns:p14="http://schemas.microsoft.com/office/powerpoint/2010/main" val="7229181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D8949D8-0E92-4D03-A693-F183ECA30484}" type="slidenum">
              <a:rPr lang="en-US" smtClean="0"/>
              <a:t>18</a:t>
            </a:fld>
            <a:endParaRPr lang="en-US"/>
          </a:p>
        </p:txBody>
      </p:sp>
    </p:spTree>
    <p:extLst>
      <p:ext uri="{BB962C8B-B14F-4D97-AF65-F5344CB8AC3E}">
        <p14:creationId xmlns:p14="http://schemas.microsoft.com/office/powerpoint/2010/main" val="39796221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D8949D8-0E92-4D03-A693-F183ECA30484}" type="slidenum">
              <a:rPr lang="en-US" smtClean="0"/>
              <a:t>19</a:t>
            </a:fld>
            <a:endParaRPr lang="en-US"/>
          </a:p>
        </p:txBody>
      </p:sp>
    </p:spTree>
    <p:extLst>
      <p:ext uri="{BB962C8B-B14F-4D97-AF65-F5344CB8AC3E}">
        <p14:creationId xmlns:p14="http://schemas.microsoft.com/office/powerpoint/2010/main" val="12091824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D8949D8-0E92-4D03-A693-F183ECA30484}" type="slidenum">
              <a:rPr lang="en-US" smtClean="0"/>
              <a:t>2</a:t>
            </a:fld>
            <a:endParaRPr lang="en-US"/>
          </a:p>
        </p:txBody>
      </p:sp>
    </p:spTree>
    <p:extLst>
      <p:ext uri="{BB962C8B-B14F-4D97-AF65-F5344CB8AC3E}">
        <p14:creationId xmlns:p14="http://schemas.microsoft.com/office/powerpoint/2010/main" val="21164556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See Fry, E. (2013). The 6 worst kinds of computer hackers. Retrieved from </a:t>
            </a:r>
            <a:r>
              <a:rPr lang="en-US" dirty="0">
                <a:hlinkClick r:id="rId3"/>
              </a:rPr>
              <a:t>http://fortune.com/2013/02/26/the-6-worst-kinds-of-computer-hackers/</a:t>
            </a:r>
            <a:r>
              <a:rPr lang="en-US" dirty="0"/>
              <a:t>.</a:t>
            </a:r>
          </a:p>
          <a:p>
            <a:endParaRPr lang="en-US" dirty="0"/>
          </a:p>
          <a:p>
            <a:r>
              <a:rPr lang="en-US" dirty="0" err="1"/>
              <a:t>Elazari</a:t>
            </a:r>
            <a:r>
              <a:rPr lang="en-US" dirty="0"/>
              <a:t>, K. (March, 2014). Hackers: The Internet's immune system. Retrieved from https://www.ted.com/talks/keren_elazari_hackers_the_internet_s_immune_system?referrer=playlist-who_are_the_hackers&amp;language=en   </a:t>
            </a:r>
          </a:p>
        </p:txBody>
      </p:sp>
      <p:sp>
        <p:nvSpPr>
          <p:cNvPr id="4" name="Slide Number Placeholder 3"/>
          <p:cNvSpPr>
            <a:spLocks noGrp="1"/>
          </p:cNvSpPr>
          <p:nvPr>
            <p:ph type="sldNum" sz="quarter" idx="10"/>
          </p:nvPr>
        </p:nvSpPr>
        <p:spPr/>
        <p:txBody>
          <a:bodyPr/>
          <a:lstStyle/>
          <a:p>
            <a:fld id="{ED8949D8-0E92-4D03-A693-F183ECA30484}" type="slidenum">
              <a:rPr lang="en-US" smtClean="0"/>
              <a:t>20</a:t>
            </a:fld>
            <a:endParaRPr lang="en-US"/>
          </a:p>
        </p:txBody>
      </p:sp>
    </p:spTree>
    <p:extLst>
      <p:ext uri="{BB962C8B-B14F-4D97-AF65-F5344CB8AC3E}">
        <p14:creationId xmlns:p14="http://schemas.microsoft.com/office/powerpoint/2010/main" val="8026158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Charlton, C. (2017). Russia spends £250m every year employing 1,000 state-sponsored hackers. Retrieved from </a:t>
            </a:r>
            <a:r>
              <a:rPr lang="en-US" dirty="0">
                <a:hlinkClick r:id="rId3"/>
              </a:rPr>
              <a:t>https://www.thesun.co.uk/news/2579702/russia-hacking-budget-250-million-cyber-attack/</a:t>
            </a:r>
            <a:r>
              <a:rPr lang="en-US" dirty="0"/>
              <a:t> </a:t>
            </a:r>
          </a:p>
          <a:p>
            <a:endParaRPr lang="en-US" dirty="0"/>
          </a:p>
          <a:p>
            <a:r>
              <a:rPr lang="en-US" dirty="0"/>
              <a:t>Wikimedia. (2007). </a:t>
            </a:r>
            <a:r>
              <a:rPr lang="en-US" i="1" dirty="0"/>
              <a:t>Seth Rogen</a:t>
            </a:r>
            <a:r>
              <a:rPr lang="en-US" dirty="0"/>
              <a:t> [Image]. Retrieved from </a:t>
            </a:r>
            <a:r>
              <a:rPr lang="en-US" dirty="0">
                <a:hlinkClick r:id="rId4"/>
              </a:rPr>
              <a:t>https://commons.wikimedia.org/wiki/File:SethRogen_7_2007.JPG</a:t>
            </a:r>
            <a:r>
              <a:rPr lang="en-US" dirty="0"/>
              <a:t> </a:t>
            </a:r>
          </a:p>
        </p:txBody>
      </p:sp>
      <p:sp>
        <p:nvSpPr>
          <p:cNvPr id="4" name="Slide Number Placeholder 3"/>
          <p:cNvSpPr>
            <a:spLocks noGrp="1"/>
          </p:cNvSpPr>
          <p:nvPr>
            <p:ph type="sldNum" sz="quarter" idx="10"/>
          </p:nvPr>
        </p:nvSpPr>
        <p:spPr/>
        <p:txBody>
          <a:bodyPr/>
          <a:lstStyle/>
          <a:p>
            <a:fld id="{ED8949D8-0E92-4D03-A693-F183ECA30484}" type="slidenum">
              <a:rPr lang="en-US" smtClean="0"/>
              <a:t>21</a:t>
            </a:fld>
            <a:endParaRPr lang="en-US"/>
          </a:p>
        </p:txBody>
      </p:sp>
    </p:spTree>
    <p:extLst>
      <p:ext uri="{BB962C8B-B14F-4D97-AF65-F5344CB8AC3E}">
        <p14:creationId xmlns:p14="http://schemas.microsoft.com/office/powerpoint/2010/main" val="37544022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Weiman, G. (2004). Cyberterrorism: How real is the threat? Washington, DC: United States Institute for Peace. Retrieved from </a:t>
            </a:r>
            <a:r>
              <a:rPr lang="en-US" dirty="0">
                <a:hlinkClick r:id="rId3"/>
              </a:rPr>
              <a:t>https://www.usip.org/sites/default/files/sr119.pdf</a:t>
            </a:r>
            <a:r>
              <a:rPr lang="en-US" dirty="0"/>
              <a:t> </a:t>
            </a:r>
          </a:p>
        </p:txBody>
      </p:sp>
      <p:sp>
        <p:nvSpPr>
          <p:cNvPr id="4" name="Slide Number Placeholder 3"/>
          <p:cNvSpPr>
            <a:spLocks noGrp="1"/>
          </p:cNvSpPr>
          <p:nvPr>
            <p:ph type="sldNum" sz="quarter" idx="10"/>
          </p:nvPr>
        </p:nvSpPr>
        <p:spPr/>
        <p:txBody>
          <a:bodyPr/>
          <a:lstStyle/>
          <a:p>
            <a:fld id="{ED8949D8-0E92-4D03-A693-F183ECA30484}" type="slidenum">
              <a:rPr lang="en-US" smtClean="0"/>
              <a:t>22</a:t>
            </a:fld>
            <a:endParaRPr lang="en-US"/>
          </a:p>
        </p:txBody>
      </p:sp>
    </p:spTree>
    <p:extLst>
      <p:ext uri="{BB962C8B-B14F-4D97-AF65-F5344CB8AC3E}">
        <p14:creationId xmlns:p14="http://schemas.microsoft.com/office/powerpoint/2010/main" val="33260852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8949D8-0E92-4D03-A693-F183ECA30484}" type="slidenum">
              <a:rPr lang="en-US" smtClean="0"/>
              <a:t>23</a:t>
            </a:fld>
            <a:endParaRPr lang="en-US"/>
          </a:p>
        </p:txBody>
      </p:sp>
    </p:spTree>
    <p:extLst>
      <p:ext uri="{BB962C8B-B14F-4D97-AF65-F5344CB8AC3E}">
        <p14:creationId xmlns:p14="http://schemas.microsoft.com/office/powerpoint/2010/main" val="32390868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Shaw, E., Ruby, K., &amp; Post, J. (1998). The insider threat to information systems: The psychology of the dangerous insider. </a:t>
            </a:r>
            <a:r>
              <a:rPr lang="en-US" i="1" dirty="0"/>
              <a:t>Security Awareness Bulletin</a:t>
            </a:r>
            <a:r>
              <a:rPr lang="en-US" dirty="0"/>
              <a:t>, </a:t>
            </a:r>
            <a:r>
              <a:rPr lang="en-US" i="1" dirty="0"/>
              <a:t>2</a:t>
            </a:r>
            <a:r>
              <a:rPr lang="en-US" dirty="0"/>
              <a:t>(98), 1-10.</a:t>
            </a:r>
          </a:p>
          <a:p>
            <a:endParaRPr lang="en-US" dirty="0"/>
          </a:p>
        </p:txBody>
      </p:sp>
      <p:sp>
        <p:nvSpPr>
          <p:cNvPr id="4" name="Slide Number Placeholder 3"/>
          <p:cNvSpPr>
            <a:spLocks noGrp="1"/>
          </p:cNvSpPr>
          <p:nvPr>
            <p:ph type="sldNum" sz="quarter" idx="10"/>
          </p:nvPr>
        </p:nvSpPr>
        <p:spPr/>
        <p:txBody>
          <a:bodyPr/>
          <a:lstStyle/>
          <a:p>
            <a:fld id="{ED8949D8-0E92-4D03-A693-F183ECA30484}" type="slidenum">
              <a:rPr lang="en-US" smtClean="0"/>
              <a:t>24</a:t>
            </a:fld>
            <a:endParaRPr lang="en-US"/>
          </a:p>
        </p:txBody>
      </p:sp>
    </p:spTree>
    <p:extLst>
      <p:ext uri="{BB962C8B-B14F-4D97-AF65-F5344CB8AC3E}">
        <p14:creationId xmlns:p14="http://schemas.microsoft.com/office/powerpoint/2010/main" val="5243659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D8949D8-0E92-4D03-A693-F183ECA30484}" type="slidenum">
              <a:rPr lang="en-US" smtClean="0"/>
              <a:t>25</a:t>
            </a:fld>
            <a:endParaRPr lang="en-US"/>
          </a:p>
        </p:txBody>
      </p:sp>
    </p:spTree>
    <p:extLst>
      <p:ext uri="{BB962C8B-B14F-4D97-AF65-F5344CB8AC3E}">
        <p14:creationId xmlns:p14="http://schemas.microsoft.com/office/powerpoint/2010/main" val="38579014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Pike, R. E. (2013). The “ethics” of teaching ethical hacking. </a:t>
            </a:r>
            <a:r>
              <a:rPr lang="en-US" i="1" dirty="0"/>
              <a:t>Journal of International Technology and Information Management</a:t>
            </a:r>
            <a:r>
              <a:rPr lang="en-US" dirty="0"/>
              <a:t>, </a:t>
            </a:r>
            <a:r>
              <a:rPr lang="en-US" i="1" dirty="0"/>
              <a:t>22</a:t>
            </a:r>
            <a:r>
              <a:rPr lang="en-US" dirty="0"/>
              <a:t>(4), 66-75.</a:t>
            </a:r>
          </a:p>
        </p:txBody>
      </p:sp>
      <p:sp>
        <p:nvSpPr>
          <p:cNvPr id="4" name="Slide Number Placeholder 3"/>
          <p:cNvSpPr>
            <a:spLocks noGrp="1"/>
          </p:cNvSpPr>
          <p:nvPr>
            <p:ph type="sldNum" sz="quarter" idx="10"/>
          </p:nvPr>
        </p:nvSpPr>
        <p:spPr/>
        <p:txBody>
          <a:bodyPr/>
          <a:lstStyle/>
          <a:p>
            <a:fld id="{ED8949D8-0E92-4D03-A693-F183ECA30484}" type="slidenum">
              <a:rPr lang="en-US" smtClean="0"/>
              <a:t>26</a:t>
            </a:fld>
            <a:endParaRPr lang="en-US"/>
          </a:p>
        </p:txBody>
      </p:sp>
    </p:spTree>
    <p:extLst>
      <p:ext uri="{BB962C8B-B14F-4D97-AF65-F5344CB8AC3E}">
        <p14:creationId xmlns:p14="http://schemas.microsoft.com/office/powerpoint/2010/main" val="1236813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D8949D8-0E92-4D03-A693-F183ECA30484}" type="slidenum">
              <a:rPr lang="en-US" smtClean="0"/>
              <a:t>27</a:t>
            </a:fld>
            <a:endParaRPr lang="en-US"/>
          </a:p>
        </p:txBody>
      </p:sp>
    </p:spTree>
    <p:extLst>
      <p:ext uri="{BB962C8B-B14F-4D97-AF65-F5344CB8AC3E}">
        <p14:creationId xmlns:p14="http://schemas.microsoft.com/office/powerpoint/2010/main" val="18031441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D8949D8-0E92-4D03-A693-F183ECA30484}" type="slidenum">
              <a:rPr lang="en-US" smtClean="0"/>
              <a:t>28</a:t>
            </a:fld>
            <a:endParaRPr lang="en-US"/>
          </a:p>
        </p:txBody>
      </p:sp>
    </p:spTree>
    <p:extLst>
      <p:ext uri="{BB962C8B-B14F-4D97-AF65-F5344CB8AC3E}">
        <p14:creationId xmlns:p14="http://schemas.microsoft.com/office/powerpoint/2010/main" val="30168306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D8949D8-0E92-4D03-A693-F183ECA30484}" type="slidenum">
              <a:rPr lang="en-US" smtClean="0"/>
              <a:t>29</a:t>
            </a:fld>
            <a:endParaRPr lang="en-US"/>
          </a:p>
        </p:txBody>
      </p:sp>
    </p:spTree>
    <p:extLst>
      <p:ext uri="{BB962C8B-B14F-4D97-AF65-F5344CB8AC3E}">
        <p14:creationId xmlns:p14="http://schemas.microsoft.com/office/powerpoint/2010/main" val="1928871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D8949D8-0E92-4D03-A693-F183ECA30484}" type="slidenum">
              <a:rPr lang="en-US" smtClean="0"/>
              <a:t>3</a:t>
            </a:fld>
            <a:endParaRPr lang="en-US"/>
          </a:p>
        </p:txBody>
      </p:sp>
    </p:spTree>
    <p:extLst>
      <p:ext uri="{BB962C8B-B14F-4D97-AF65-F5344CB8AC3E}">
        <p14:creationId xmlns:p14="http://schemas.microsoft.com/office/powerpoint/2010/main" val="17168349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44856" y="4662788"/>
            <a:ext cx="5786826" cy="3749226"/>
          </a:xfrm>
        </p:spPr>
        <p:txBody>
          <a:bodyPr/>
          <a:lstStyle/>
          <a:p>
            <a:r>
              <a:rPr lang="en-US" dirty="0"/>
              <a:t>Meyers, C. A., Powers, S. S., &amp; </a:t>
            </a:r>
            <a:r>
              <a:rPr lang="en-US" dirty="0" err="1"/>
              <a:t>Faissol</a:t>
            </a:r>
            <a:r>
              <a:rPr lang="en-US" dirty="0"/>
              <a:t>, D. M. (2009). </a:t>
            </a:r>
            <a:r>
              <a:rPr lang="en-US" i="1" dirty="0"/>
              <a:t>Taxonomies of cyber adversaries and attacks: a survey of incidents and approaches</a:t>
            </a:r>
            <a:r>
              <a:rPr lang="en-US" dirty="0"/>
              <a:t> (No. LLNL-TR-419041). Lawrence Livermore National Lab (LLNL), Livermore, CA (United States). Retrieved October 14, 2018 from </a:t>
            </a:r>
            <a:r>
              <a:rPr lang="en-US" u="sng" dirty="0">
                <a:hlinkClick r:id="rId3"/>
              </a:rPr>
              <a:t>https://e-reports-ext.llnl.gov/pdf/379498.pdf</a:t>
            </a:r>
            <a:r>
              <a:rPr lang="en-US" u="sng" dirty="0"/>
              <a:t>. </a:t>
            </a:r>
            <a:endParaRPr lang="en-US" dirty="0"/>
          </a:p>
        </p:txBody>
      </p:sp>
      <p:sp>
        <p:nvSpPr>
          <p:cNvPr id="4" name="Slide Number Placeholder 3"/>
          <p:cNvSpPr>
            <a:spLocks noGrp="1"/>
          </p:cNvSpPr>
          <p:nvPr>
            <p:ph type="sldNum" sz="quarter" idx="10"/>
          </p:nvPr>
        </p:nvSpPr>
        <p:spPr/>
        <p:txBody>
          <a:bodyPr/>
          <a:lstStyle/>
          <a:p>
            <a:fld id="{ED8949D8-0E92-4D03-A693-F183ECA30484}" type="slidenum">
              <a:rPr lang="en-US" smtClean="0"/>
              <a:t>30</a:t>
            </a:fld>
            <a:endParaRPr lang="en-US"/>
          </a:p>
        </p:txBody>
      </p:sp>
    </p:spTree>
    <p:extLst>
      <p:ext uri="{BB962C8B-B14F-4D97-AF65-F5344CB8AC3E}">
        <p14:creationId xmlns:p14="http://schemas.microsoft.com/office/powerpoint/2010/main" val="38980162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Wikimedia (2009). Bones DOS Trojan. Retrieved October 14, 2018 from </a:t>
            </a:r>
            <a:r>
              <a:rPr lang="en-US" dirty="0">
                <a:hlinkClick r:id="rId3"/>
              </a:rPr>
              <a:t>https://commons.wikimedia.org/w/index.php?search=BONES+dos+trojan&amp;title=Special%3ASearch&amp;profile=default&amp;fulltext=1#/media/File:Bones_DOS_Trojan.jpg</a:t>
            </a:r>
            <a:r>
              <a:rPr lang="en-US" dirty="0"/>
              <a:t> </a:t>
            </a:r>
          </a:p>
        </p:txBody>
      </p:sp>
      <p:sp>
        <p:nvSpPr>
          <p:cNvPr id="4" name="Slide Number Placeholder 3"/>
          <p:cNvSpPr>
            <a:spLocks noGrp="1"/>
          </p:cNvSpPr>
          <p:nvPr>
            <p:ph type="sldNum" sz="quarter" idx="10"/>
          </p:nvPr>
        </p:nvSpPr>
        <p:spPr/>
        <p:txBody>
          <a:bodyPr/>
          <a:lstStyle/>
          <a:p>
            <a:fld id="{ED8949D8-0E92-4D03-A693-F183ECA30484}" type="slidenum">
              <a:rPr lang="en-US" smtClean="0"/>
              <a:t>31</a:t>
            </a:fld>
            <a:endParaRPr lang="en-US"/>
          </a:p>
        </p:txBody>
      </p:sp>
    </p:spTree>
    <p:extLst>
      <p:ext uri="{BB962C8B-B14F-4D97-AF65-F5344CB8AC3E}">
        <p14:creationId xmlns:p14="http://schemas.microsoft.com/office/powerpoint/2010/main" val="89525651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2664" y="4556879"/>
            <a:ext cx="5786826" cy="3749226"/>
          </a:xfrm>
        </p:spPr>
        <p:txBody>
          <a:bodyPr/>
          <a:lstStyle/>
          <a:p>
            <a:r>
              <a:rPr lang="en-US" dirty="0"/>
              <a:t>Meyers, C. A., Powers, S. S., &amp; </a:t>
            </a:r>
            <a:r>
              <a:rPr lang="en-US" dirty="0" err="1"/>
              <a:t>Faissol</a:t>
            </a:r>
            <a:r>
              <a:rPr lang="en-US" dirty="0"/>
              <a:t>, D. M. (2009). </a:t>
            </a:r>
            <a:r>
              <a:rPr lang="en-US" i="1" dirty="0"/>
              <a:t>Taxonomies of cyber adversaries and attacks: a survey of incidents and approaches</a:t>
            </a:r>
            <a:r>
              <a:rPr lang="en-US" dirty="0"/>
              <a:t> (No. LLNL-TR-419041). Lawrence Livermore National Lab (LLNL), Livermore, CA (United States). Retrieved October 14, 2018 from </a:t>
            </a:r>
            <a:r>
              <a:rPr lang="en-US" u="sng" dirty="0">
                <a:hlinkClick r:id="rId3"/>
              </a:rPr>
              <a:t>https://e-reports-ext.llnl.gov/pdf/379498.pdf</a:t>
            </a:r>
            <a:r>
              <a:rPr lang="en-US" u="sng" dirty="0"/>
              <a:t>. </a:t>
            </a:r>
            <a:endParaRPr lang="en-US" dirty="0"/>
          </a:p>
        </p:txBody>
      </p:sp>
      <p:sp>
        <p:nvSpPr>
          <p:cNvPr id="4" name="Slide Number Placeholder 3"/>
          <p:cNvSpPr>
            <a:spLocks noGrp="1"/>
          </p:cNvSpPr>
          <p:nvPr>
            <p:ph type="sldNum" sz="quarter" idx="10"/>
          </p:nvPr>
        </p:nvSpPr>
        <p:spPr/>
        <p:txBody>
          <a:bodyPr/>
          <a:lstStyle/>
          <a:p>
            <a:fld id="{ED8949D8-0E92-4D03-A693-F183ECA30484}" type="slidenum">
              <a:rPr lang="en-US" smtClean="0"/>
              <a:t>32</a:t>
            </a:fld>
            <a:endParaRPr lang="en-US"/>
          </a:p>
        </p:txBody>
      </p:sp>
    </p:spTree>
    <p:extLst>
      <p:ext uri="{BB962C8B-B14F-4D97-AF65-F5344CB8AC3E}">
        <p14:creationId xmlns:p14="http://schemas.microsoft.com/office/powerpoint/2010/main" val="390515264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D8949D8-0E92-4D03-A693-F183ECA30484}" type="slidenum">
              <a:rPr lang="en-US" smtClean="0"/>
              <a:t>33</a:t>
            </a:fld>
            <a:endParaRPr lang="en-US"/>
          </a:p>
        </p:txBody>
      </p:sp>
    </p:spTree>
    <p:extLst>
      <p:ext uri="{BB962C8B-B14F-4D97-AF65-F5344CB8AC3E}">
        <p14:creationId xmlns:p14="http://schemas.microsoft.com/office/powerpoint/2010/main" val="46228938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Holt, T. J., </a:t>
            </a:r>
            <a:r>
              <a:rPr lang="en-US" dirty="0" err="1"/>
              <a:t>Strumsky</a:t>
            </a:r>
            <a:r>
              <a:rPr lang="en-US" dirty="0"/>
              <a:t>, D., </a:t>
            </a:r>
            <a:r>
              <a:rPr lang="en-US" dirty="0" err="1"/>
              <a:t>Smirnova</a:t>
            </a:r>
            <a:r>
              <a:rPr lang="en-US" dirty="0"/>
              <a:t>, O., &amp; </a:t>
            </a:r>
            <a:r>
              <a:rPr lang="en-US" dirty="0" err="1"/>
              <a:t>Kilger</a:t>
            </a:r>
            <a:r>
              <a:rPr lang="en-US" dirty="0"/>
              <a:t>, M. (2012). Examining the Social Networks of Malware Writers and Hackers. </a:t>
            </a:r>
            <a:r>
              <a:rPr lang="en-US" i="1" dirty="0"/>
              <a:t>International Journal of Cyber Criminology</a:t>
            </a:r>
            <a:r>
              <a:rPr lang="en-US" dirty="0"/>
              <a:t>, </a:t>
            </a:r>
            <a:r>
              <a:rPr lang="en-US" i="1" dirty="0"/>
              <a:t>6</a:t>
            </a:r>
            <a:r>
              <a:rPr lang="en-US" dirty="0"/>
              <a:t>(1), 891-903.</a:t>
            </a:r>
          </a:p>
          <a:p>
            <a:endParaRPr lang="en-US" dirty="0"/>
          </a:p>
        </p:txBody>
      </p:sp>
      <p:sp>
        <p:nvSpPr>
          <p:cNvPr id="4" name="Slide Number Placeholder 3"/>
          <p:cNvSpPr>
            <a:spLocks noGrp="1"/>
          </p:cNvSpPr>
          <p:nvPr>
            <p:ph type="sldNum" sz="quarter" idx="10"/>
          </p:nvPr>
        </p:nvSpPr>
        <p:spPr/>
        <p:txBody>
          <a:bodyPr/>
          <a:lstStyle/>
          <a:p>
            <a:fld id="{ED8949D8-0E92-4D03-A693-F183ECA30484}" type="slidenum">
              <a:rPr lang="en-US" smtClean="0"/>
              <a:t>34</a:t>
            </a:fld>
            <a:endParaRPr lang="en-US"/>
          </a:p>
        </p:txBody>
      </p:sp>
    </p:spTree>
    <p:extLst>
      <p:ext uri="{BB962C8B-B14F-4D97-AF65-F5344CB8AC3E}">
        <p14:creationId xmlns:p14="http://schemas.microsoft.com/office/powerpoint/2010/main" val="410706776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D8949D8-0E92-4D03-A693-F183ECA30484}" type="slidenum">
              <a:rPr lang="en-US" smtClean="0"/>
              <a:t>35</a:t>
            </a:fld>
            <a:endParaRPr lang="en-US"/>
          </a:p>
        </p:txBody>
      </p:sp>
    </p:spTree>
    <p:extLst>
      <p:ext uri="{BB962C8B-B14F-4D97-AF65-F5344CB8AC3E}">
        <p14:creationId xmlns:p14="http://schemas.microsoft.com/office/powerpoint/2010/main" val="344494323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D8949D8-0E92-4D03-A693-F183ECA30484}" type="slidenum">
              <a:rPr lang="en-US" smtClean="0"/>
              <a:t>36</a:t>
            </a:fld>
            <a:endParaRPr lang="en-US"/>
          </a:p>
        </p:txBody>
      </p:sp>
    </p:spTree>
    <p:extLst>
      <p:ext uri="{BB962C8B-B14F-4D97-AF65-F5344CB8AC3E}">
        <p14:creationId xmlns:p14="http://schemas.microsoft.com/office/powerpoint/2010/main" val="346657410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D8949D8-0E92-4D03-A693-F183ECA30484}" type="slidenum">
              <a:rPr lang="en-US" smtClean="0"/>
              <a:t>37</a:t>
            </a:fld>
            <a:endParaRPr lang="en-US"/>
          </a:p>
        </p:txBody>
      </p:sp>
    </p:spTree>
    <p:extLst>
      <p:ext uri="{BB962C8B-B14F-4D97-AF65-F5344CB8AC3E}">
        <p14:creationId xmlns:p14="http://schemas.microsoft.com/office/powerpoint/2010/main" val="390686131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8949D8-0E92-4D03-A693-F183ECA30484}" type="slidenum">
              <a:rPr lang="en-US" smtClean="0"/>
              <a:t>38</a:t>
            </a:fld>
            <a:endParaRPr lang="en-US"/>
          </a:p>
        </p:txBody>
      </p:sp>
    </p:spTree>
    <p:extLst>
      <p:ext uri="{BB962C8B-B14F-4D97-AF65-F5344CB8AC3E}">
        <p14:creationId xmlns:p14="http://schemas.microsoft.com/office/powerpoint/2010/main" val="288980394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Internet Crime Complaint Center (IC3). (2016). Internet Crime Report. Retrieved October 14, 2018 from </a:t>
            </a:r>
            <a:r>
              <a:rPr lang="en-US" dirty="0">
                <a:hlinkClick r:id="rId3"/>
              </a:rPr>
              <a:t>https://pdf.ic3.gov/2016_IC3Report.pdf</a:t>
            </a:r>
            <a:r>
              <a:rPr lang="en-US" dirty="0"/>
              <a:t> </a:t>
            </a:r>
          </a:p>
          <a:p>
            <a:endParaRPr lang="en-US" dirty="0"/>
          </a:p>
        </p:txBody>
      </p:sp>
      <p:sp>
        <p:nvSpPr>
          <p:cNvPr id="4" name="Slide Number Placeholder 3"/>
          <p:cNvSpPr>
            <a:spLocks noGrp="1"/>
          </p:cNvSpPr>
          <p:nvPr>
            <p:ph type="sldNum" sz="quarter" idx="10"/>
          </p:nvPr>
        </p:nvSpPr>
        <p:spPr/>
        <p:txBody>
          <a:bodyPr/>
          <a:lstStyle/>
          <a:p>
            <a:fld id="{ED8949D8-0E92-4D03-A693-F183ECA30484}" type="slidenum">
              <a:rPr lang="en-US" smtClean="0"/>
              <a:t>39</a:t>
            </a:fld>
            <a:endParaRPr lang="en-US"/>
          </a:p>
        </p:txBody>
      </p:sp>
    </p:spTree>
    <p:extLst>
      <p:ext uri="{BB962C8B-B14F-4D97-AF65-F5344CB8AC3E}">
        <p14:creationId xmlns:p14="http://schemas.microsoft.com/office/powerpoint/2010/main" val="29532001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D8949D8-0E92-4D03-A693-F183ECA30484}" type="slidenum">
              <a:rPr lang="en-US" smtClean="0"/>
              <a:t>4</a:t>
            </a:fld>
            <a:endParaRPr lang="en-US"/>
          </a:p>
        </p:txBody>
      </p:sp>
    </p:spTree>
    <p:extLst>
      <p:ext uri="{BB962C8B-B14F-4D97-AF65-F5344CB8AC3E}">
        <p14:creationId xmlns:p14="http://schemas.microsoft.com/office/powerpoint/2010/main" val="120071937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Internet Crime Complaint Center (IC3). (2016). Internet Crime Report. Retrieved October 14, 2018 from </a:t>
            </a:r>
            <a:r>
              <a:rPr lang="en-US" dirty="0">
                <a:hlinkClick r:id="rId3"/>
              </a:rPr>
              <a:t>https://pdf.ic3.gov/2016_IC3Report.pdf</a:t>
            </a:r>
            <a:r>
              <a:rPr lang="en-US" dirty="0"/>
              <a:t> </a:t>
            </a:r>
          </a:p>
          <a:p>
            <a:endParaRPr lang="en-US" dirty="0"/>
          </a:p>
        </p:txBody>
      </p:sp>
      <p:sp>
        <p:nvSpPr>
          <p:cNvPr id="4" name="Slide Number Placeholder 3"/>
          <p:cNvSpPr>
            <a:spLocks noGrp="1"/>
          </p:cNvSpPr>
          <p:nvPr>
            <p:ph type="sldNum" sz="quarter" idx="10"/>
          </p:nvPr>
        </p:nvSpPr>
        <p:spPr/>
        <p:txBody>
          <a:bodyPr/>
          <a:lstStyle/>
          <a:p>
            <a:fld id="{ED8949D8-0E92-4D03-A693-F183ECA30484}" type="slidenum">
              <a:rPr lang="en-US" smtClean="0"/>
              <a:t>40</a:t>
            </a:fld>
            <a:endParaRPr lang="en-US"/>
          </a:p>
        </p:txBody>
      </p:sp>
    </p:spTree>
    <p:extLst>
      <p:ext uri="{BB962C8B-B14F-4D97-AF65-F5344CB8AC3E}">
        <p14:creationId xmlns:p14="http://schemas.microsoft.com/office/powerpoint/2010/main" val="75416740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Among those losing more than 6,800</a:t>
            </a:r>
            <a:r>
              <a:rPr lang="en-US" baseline="0" dirty="0"/>
              <a:t> incidents reported, Virginia has the third highest average loss per incident ($6,100)</a:t>
            </a:r>
          </a:p>
          <a:p>
            <a:endParaRPr lang="en-US" dirty="0"/>
          </a:p>
          <a:p>
            <a:r>
              <a:rPr lang="en-US" dirty="0"/>
              <a:t>Internet Crime Complaint Center (IC3). (2016). Internet Crime Report. Retrieved October 14, 2018 from </a:t>
            </a:r>
            <a:r>
              <a:rPr lang="en-US" dirty="0">
                <a:hlinkClick r:id="rId3"/>
              </a:rPr>
              <a:t>https://pdf.ic3.gov/2016_IC3Report.pdf</a:t>
            </a:r>
            <a:r>
              <a:rPr lang="en-US" dirty="0"/>
              <a:t> </a:t>
            </a:r>
          </a:p>
        </p:txBody>
      </p:sp>
      <p:sp>
        <p:nvSpPr>
          <p:cNvPr id="4" name="Slide Number Placeholder 3"/>
          <p:cNvSpPr>
            <a:spLocks noGrp="1"/>
          </p:cNvSpPr>
          <p:nvPr>
            <p:ph type="sldNum" sz="quarter" idx="10"/>
          </p:nvPr>
        </p:nvSpPr>
        <p:spPr/>
        <p:txBody>
          <a:bodyPr/>
          <a:lstStyle/>
          <a:p>
            <a:fld id="{6072613B-CA78-49AF-8E1A-9725306EC353}" type="slidenum">
              <a:rPr lang="en-US" smtClean="0"/>
              <a:pPr/>
              <a:t>41</a:t>
            </a:fld>
            <a:endParaRPr lang="en-US"/>
          </a:p>
        </p:txBody>
      </p:sp>
    </p:spTree>
    <p:extLst>
      <p:ext uri="{BB962C8B-B14F-4D97-AF65-F5344CB8AC3E}">
        <p14:creationId xmlns:p14="http://schemas.microsoft.com/office/powerpoint/2010/main" val="255902577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Osuofia</a:t>
            </a:r>
            <a:r>
              <a:rPr lang="en-US" dirty="0"/>
              <a:t> (2006). I Go Chop Your Dollar [Music Video].Retrieved October 14, 2018, from </a:t>
            </a:r>
            <a:r>
              <a:rPr lang="en-US" dirty="0">
                <a:hlinkClick r:id="rId3"/>
              </a:rPr>
              <a:t>https://www.youtube.com/watch?v=D_YjvC4ndzM</a:t>
            </a:r>
            <a:r>
              <a:rPr lang="en-US" dirty="0"/>
              <a:t> </a:t>
            </a:r>
          </a:p>
        </p:txBody>
      </p:sp>
      <p:sp>
        <p:nvSpPr>
          <p:cNvPr id="4" name="Slide Number Placeholder 3"/>
          <p:cNvSpPr>
            <a:spLocks noGrp="1"/>
          </p:cNvSpPr>
          <p:nvPr>
            <p:ph type="sldNum" sz="quarter" idx="10"/>
          </p:nvPr>
        </p:nvSpPr>
        <p:spPr/>
        <p:txBody>
          <a:bodyPr/>
          <a:lstStyle/>
          <a:p>
            <a:fld id="{ED8949D8-0E92-4D03-A693-F183ECA30484}" type="slidenum">
              <a:rPr lang="en-US" smtClean="0"/>
              <a:t>42</a:t>
            </a:fld>
            <a:endParaRPr lang="en-US"/>
          </a:p>
        </p:txBody>
      </p:sp>
    </p:spTree>
    <p:extLst>
      <p:ext uri="{BB962C8B-B14F-4D97-AF65-F5344CB8AC3E}">
        <p14:creationId xmlns:p14="http://schemas.microsoft.com/office/powerpoint/2010/main" val="309639245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Cohen, L. E., &amp; </a:t>
            </a:r>
            <a:r>
              <a:rPr lang="en-US" dirty="0" err="1"/>
              <a:t>Felson</a:t>
            </a:r>
            <a:r>
              <a:rPr lang="en-US" dirty="0"/>
              <a:t>, M. (2016). Social Change and Crime Rate Trends: A Routine Activity Approach (1979). In </a:t>
            </a:r>
            <a:r>
              <a:rPr lang="en-US" i="1" dirty="0"/>
              <a:t>Classics in Environmental Criminology</a:t>
            </a:r>
            <a:r>
              <a:rPr lang="en-US" dirty="0"/>
              <a:t> (pp. 203-232). CRC Press.</a:t>
            </a:r>
          </a:p>
          <a:p>
            <a:endParaRPr lang="en-US" dirty="0"/>
          </a:p>
        </p:txBody>
      </p:sp>
      <p:sp>
        <p:nvSpPr>
          <p:cNvPr id="4" name="Slide Number Placeholder 3"/>
          <p:cNvSpPr>
            <a:spLocks noGrp="1"/>
          </p:cNvSpPr>
          <p:nvPr>
            <p:ph type="sldNum" sz="quarter" idx="10"/>
          </p:nvPr>
        </p:nvSpPr>
        <p:spPr/>
        <p:txBody>
          <a:bodyPr/>
          <a:lstStyle/>
          <a:p>
            <a:fld id="{ED8949D8-0E92-4D03-A693-F183ECA30484}" type="slidenum">
              <a:rPr lang="en-US" smtClean="0"/>
              <a:t>43</a:t>
            </a:fld>
            <a:endParaRPr lang="en-US"/>
          </a:p>
        </p:txBody>
      </p:sp>
    </p:spTree>
    <p:extLst>
      <p:ext uri="{BB962C8B-B14F-4D97-AF65-F5344CB8AC3E}">
        <p14:creationId xmlns:p14="http://schemas.microsoft.com/office/powerpoint/2010/main" val="94101171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D8949D8-0E92-4D03-A693-F183ECA30484}" type="slidenum">
              <a:rPr lang="en-US" smtClean="0"/>
              <a:t>44</a:t>
            </a:fld>
            <a:endParaRPr lang="en-US"/>
          </a:p>
        </p:txBody>
      </p:sp>
    </p:spTree>
    <p:extLst>
      <p:ext uri="{BB962C8B-B14F-4D97-AF65-F5344CB8AC3E}">
        <p14:creationId xmlns:p14="http://schemas.microsoft.com/office/powerpoint/2010/main" val="355915746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Griffith, E., &amp; Steele, C. (2018, October 08). The 10 Most Pirated Movies. Retrieved October 14, 2018, from </a:t>
            </a:r>
            <a:r>
              <a:rPr lang="en-US" dirty="0">
                <a:hlinkClick r:id="rId3"/>
              </a:rPr>
              <a:t>https://www.pcmag.com/feature/315170/the-10-most-pirated-movies/9</a:t>
            </a:r>
            <a:r>
              <a:rPr lang="en-US" dirty="0"/>
              <a:t> </a:t>
            </a:r>
          </a:p>
          <a:p>
            <a:endParaRPr lang="en-US" dirty="0"/>
          </a:p>
          <a:p>
            <a:r>
              <a:rPr lang="en-US" dirty="0"/>
              <a:t>Statista. (2018). Global online TV and movie piracy revenue 2010-2022 | Statistic. Retrieved October 14, 2018, from </a:t>
            </a:r>
            <a:r>
              <a:rPr lang="en-US" dirty="0">
                <a:hlinkClick r:id="rId4"/>
              </a:rPr>
              <a:t>https://www.statista.com/statistics/778338/global-online-tv-movie-revenue-loss-piracy/</a:t>
            </a:r>
            <a:r>
              <a:rPr lang="en-US" dirty="0"/>
              <a:t>   </a:t>
            </a:r>
          </a:p>
          <a:p>
            <a:endParaRPr lang="en-US" dirty="0"/>
          </a:p>
          <a:p>
            <a:r>
              <a:rPr lang="en-US" dirty="0"/>
              <a:t>MUSO (2017). Annual Piracy Report. Retrieved October 14, 2018, from </a:t>
            </a:r>
            <a:r>
              <a:rPr lang="en-US" dirty="0">
                <a:hlinkClick r:id="rId5"/>
              </a:rPr>
              <a:t>https://www.muso.com/wp-content/uploads/2017/04/MUSO_2017_Global_Sample_Market_Insights_report.pdf</a:t>
            </a:r>
            <a:r>
              <a:rPr lang="en-US" dirty="0"/>
              <a:t>   </a:t>
            </a:r>
          </a:p>
          <a:p>
            <a:endParaRPr lang="en-US" dirty="0"/>
          </a:p>
        </p:txBody>
      </p:sp>
      <p:sp>
        <p:nvSpPr>
          <p:cNvPr id="4" name="Slide Number Placeholder 3"/>
          <p:cNvSpPr>
            <a:spLocks noGrp="1"/>
          </p:cNvSpPr>
          <p:nvPr>
            <p:ph type="sldNum" sz="quarter" idx="10"/>
          </p:nvPr>
        </p:nvSpPr>
        <p:spPr/>
        <p:txBody>
          <a:bodyPr/>
          <a:lstStyle/>
          <a:p>
            <a:fld id="{ED8949D8-0E92-4D03-A693-F183ECA30484}" type="slidenum">
              <a:rPr lang="en-US" smtClean="0"/>
              <a:t>45</a:t>
            </a:fld>
            <a:endParaRPr lang="en-US"/>
          </a:p>
        </p:txBody>
      </p:sp>
    </p:spTree>
    <p:extLst>
      <p:ext uri="{BB962C8B-B14F-4D97-AF65-F5344CB8AC3E}">
        <p14:creationId xmlns:p14="http://schemas.microsoft.com/office/powerpoint/2010/main" val="365669504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Tran, J. (2015). A Primer on Digital Rights Management Technologies</a:t>
            </a:r>
            <a:r>
              <a:rPr lang="en-US" baseline="0" dirty="0"/>
              <a:t>. In </a:t>
            </a:r>
            <a:r>
              <a:rPr lang="en-US" dirty="0"/>
              <a:t>Catherine A. </a:t>
            </a:r>
            <a:r>
              <a:rPr lang="en-US" dirty="0" err="1"/>
              <a:t>Lemmer</a:t>
            </a:r>
            <a:r>
              <a:rPr lang="en-US" dirty="0"/>
              <a:t> and Carla P. Wale (eds.) </a:t>
            </a:r>
            <a:r>
              <a:rPr lang="en-US" i="1" dirty="0">
                <a:effectLst/>
              </a:rPr>
              <a:t>Digital Rights Management: The Librarian's Guide. </a:t>
            </a:r>
            <a:r>
              <a:rPr lang="en-US" dirty="0">
                <a:effectLst/>
              </a:rPr>
              <a:t>London: </a:t>
            </a:r>
            <a:r>
              <a:rPr lang="en-US" dirty="0" err="1">
                <a:effectLst/>
              </a:rPr>
              <a:t>Rowman</a:t>
            </a:r>
            <a:r>
              <a:rPr lang="en-US" dirty="0">
                <a:effectLst/>
              </a:rPr>
              <a:t> and Littlefield.</a:t>
            </a:r>
            <a:endParaRPr lang="en-US" dirty="0"/>
          </a:p>
        </p:txBody>
      </p:sp>
      <p:sp>
        <p:nvSpPr>
          <p:cNvPr id="4" name="Slide Number Placeholder 3"/>
          <p:cNvSpPr>
            <a:spLocks noGrp="1"/>
          </p:cNvSpPr>
          <p:nvPr>
            <p:ph type="sldNum" sz="quarter" idx="10"/>
          </p:nvPr>
        </p:nvSpPr>
        <p:spPr/>
        <p:txBody>
          <a:bodyPr/>
          <a:lstStyle/>
          <a:p>
            <a:fld id="{ED8949D8-0E92-4D03-A693-F183ECA30484}" type="slidenum">
              <a:rPr lang="en-US" smtClean="0"/>
              <a:t>46</a:t>
            </a:fld>
            <a:endParaRPr lang="en-US"/>
          </a:p>
        </p:txBody>
      </p:sp>
    </p:spTree>
    <p:extLst>
      <p:ext uri="{BB962C8B-B14F-4D97-AF65-F5344CB8AC3E}">
        <p14:creationId xmlns:p14="http://schemas.microsoft.com/office/powerpoint/2010/main" val="149719459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Higgins, G. E. (2007). Digital piracy, self-control theory, and rational choice: An examination of the role of value. </a:t>
            </a:r>
            <a:r>
              <a:rPr lang="en-US" i="1" dirty="0"/>
              <a:t>International Journal of Cyber Criminology</a:t>
            </a:r>
            <a:r>
              <a:rPr lang="en-US" dirty="0"/>
              <a:t>, </a:t>
            </a:r>
            <a:r>
              <a:rPr lang="en-US" i="1" dirty="0"/>
              <a:t>1</a:t>
            </a:r>
            <a:r>
              <a:rPr lang="en-US" dirty="0"/>
              <a:t>(1), 33-55.</a:t>
            </a:r>
          </a:p>
        </p:txBody>
      </p:sp>
      <p:sp>
        <p:nvSpPr>
          <p:cNvPr id="4" name="Slide Number Placeholder 3"/>
          <p:cNvSpPr>
            <a:spLocks noGrp="1"/>
          </p:cNvSpPr>
          <p:nvPr>
            <p:ph type="sldNum" sz="quarter" idx="10"/>
          </p:nvPr>
        </p:nvSpPr>
        <p:spPr/>
        <p:txBody>
          <a:bodyPr/>
          <a:lstStyle/>
          <a:p>
            <a:fld id="{ED8949D8-0E92-4D03-A693-F183ECA30484}" type="slidenum">
              <a:rPr lang="en-US" smtClean="0"/>
              <a:t>47</a:t>
            </a:fld>
            <a:endParaRPr lang="en-US"/>
          </a:p>
        </p:txBody>
      </p:sp>
    </p:spTree>
    <p:extLst>
      <p:ext uri="{BB962C8B-B14F-4D97-AF65-F5344CB8AC3E}">
        <p14:creationId xmlns:p14="http://schemas.microsoft.com/office/powerpoint/2010/main" val="75301356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Lowry, P. B., Zhang, J., &amp; Wu, T. (2017). Nature or nurture? A meta-analysis of the factors that maximize the prediction of digital piracy by using social cognitive theory as a framework. </a:t>
            </a:r>
            <a:r>
              <a:rPr lang="en-US" i="1" dirty="0"/>
              <a:t>Computers in Human Behavior</a:t>
            </a:r>
            <a:r>
              <a:rPr lang="en-US" dirty="0"/>
              <a:t>, </a:t>
            </a:r>
            <a:r>
              <a:rPr lang="en-US" i="1" dirty="0"/>
              <a:t>68</a:t>
            </a:r>
            <a:r>
              <a:rPr lang="en-US" dirty="0"/>
              <a:t>, 104-120.</a:t>
            </a:r>
          </a:p>
          <a:p>
            <a:endParaRPr lang="en-US" dirty="0"/>
          </a:p>
        </p:txBody>
      </p:sp>
      <p:sp>
        <p:nvSpPr>
          <p:cNvPr id="4" name="Slide Number Placeholder 3"/>
          <p:cNvSpPr>
            <a:spLocks noGrp="1"/>
          </p:cNvSpPr>
          <p:nvPr>
            <p:ph type="sldNum" sz="quarter" idx="10"/>
          </p:nvPr>
        </p:nvSpPr>
        <p:spPr/>
        <p:txBody>
          <a:bodyPr/>
          <a:lstStyle/>
          <a:p>
            <a:fld id="{ED8949D8-0E92-4D03-A693-F183ECA30484}" type="slidenum">
              <a:rPr lang="en-US" smtClean="0"/>
              <a:t>48</a:t>
            </a:fld>
            <a:endParaRPr lang="en-US"/>
          </a:p>
        </p:txBody>
      </p:sp>
    </p:spTree>
    <p:extLst>
      <p:ext uri="{BB962C8B-B14F-4D97-AF65-F5344CB8AC3E}">
        <p14:creationId xmlns:p14="http://schemas.microsoft.com/office/powerpoint/2010/main" val="97402276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err="1"/>
              <a:t>Panas</a:t>
            </a:r>
            <a:r>
              <a:rPr lang="en-US" dirty="0"/>
              <a:t>, E. E., &amp; </a:t>
            </a:r>
            <a:r>
              <a:rPr lang="en-US" dirty="0" err="1"/>
              <a:t>Ninni</a:t>
            </a:r>
            <a:r>
              <a:rPr lang="en-US" dirty="0"/>
              <a:t>, V. E. (2011). Ethical Decision Making in Electronic Piracy: An Explanatory Model based on the Diffusion of Innovation Theory and Theory of Planned Behavior. </a:t>
            </a:r>
            <a:r>
              <a:rPr lang="en-US" i="1" dirty="0"/>
              <a:t>International Journal of Cyber Criminology</a:t>
            </a:r>
            <a:r>
              <a:rPr lang="en-US" dirty="0"/>
              <a:t>, </a:t>
            </a:r>
            <a:r>
              <a:rPr lang="en-US" i="1" dirty="0"/>
              <a:t>5</a:t>
            </a:r>
            <a:r>
              <a:rPr lang="en-US" dirty="0"/>
              <a:t>(2),</a:t>
            </a:r>
            <a:r>
              <a:rPr lang="en-US" baseline="0" dirty="0"/>
              <a:t> 836-859.</a:t>
            </a:r>
            <a:endParaRPr lang="en-US" dirty="0"/>
          </a:p>
          <a:p>
            <a:endParaRPr lang="en-US" dirty="0"/>
          </a:p>
        </p:txBody>
      </p:sp>
      <p:sp>
        <p:nvSpPr>
          <p:cNvPr id="4" name="Slide Number Placeholder 3"/>
          <p:cNvSpPr>
            <a:spLocks noGrp="1"/>
          </p:cNvSpPr>
          <p:nvPr>
            <p:ph type="sldNum" sz="quarter" idx="10"/>
          </p:nvPr>
        </p:nvSpPr>
        <p:spPr/>
        <p:txBody>
          <a:bodyPr/>
          <a:lstStyle/>
          <a:p>
            <a:fld id="{ED8949D8-0E92-4D03-A693-F183ECA30484}" type="slidenum">
              <a:rPr lang="en-US" smtClean="0"/>
              <a:t>49</a:t>
            </a:fld>
            <a:endParaRPr lang="en-US"/>
          </a:p>
        </p:txBody>
      </p:sp>
    </p:spTree>
    <p:extLst>
      <p:ext uri="{BB962C8B-B14F-4D97-AF65-F5344CB8AC3E}">
        <p14:creationId xmlns:p14="http://schemas.microsoft.com/office/powerpoint/2010/main" val="2786012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Brenner, S. W. (2007). " At light speed": Attribution and response to cybercrime/terrorism/warfare. </a:t>
            </a:r>
            <a:r>
              <a:rPr lang="en-US" i="1" dirty="0"/>
              <a:t>The journal of criminal law and criminology, 97</a:t>
            </a:r>
            <a:r>
              <a:rPr lang="en-US" dirty="0"/>
              <a:t>(2), 379-476.</a:t>
            </a:r>
          </a:p>
        </p:txBody>
      </p:sp>
      <p:sp>
        <p:nvSpPr>
          <p:cNvPr id="4" name="Slide Number Placeholder 3"/>
          <p:cNvSpPr>
            <a:spLocks noGrp="1"/>
          </p:cNvSpPr>
          <p:nvPr>
            <p:ph type="sldNum" sz="quarter" idx="10"/>
          </p:nvPr>
        </p:nvSpPr>
        <p:spPr/>
        <p:txBody>
          <a:bodyPr/>
          <a:lstStyle/>
          <a:p>
            <a:fld id="{ED8949D8-0E92-4D03-A693-F183ECA30484}" type="slidenum">
              <a:rPr lang="en-US" smtClean="0"/>
              <a:t>5</a:t>
            </a:fld>
            <a:endParaRPr lang="en-US"/>
          </a:p>
        </p:txBody>
      </p:sp>
    </p:spTree>
    <p:extLst>
      <p:ext uri="{BB962C8B-B14F-4D97-AF65-F5344CB8AC3E}">
        <p14:creationId xmlns:p14="http://schemas.microsoft.com/office/powerpoint/2010/main" val="126712759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D8949D8-0E92-4D03-A693-F183ECA30484}" type="slidenum">
              <a:rPr lang="en-US" smtClean="0"/>
              <a:t>50</a:t>
            </a:fld>
            <a:endParaRPr lang="en-US"/>
          </a:p>
        </p:txBody>
      </p:sp>
    </p:spTree>
    <p:extLst>
      <p:ext uri="{BB962C8B-B14F-4D97-AF65-F5344CB8AC3E}">
        <p14:creationId xmlns:p14="http://schemas.microsoft.com/office/powerpoint/2010/main" val="239546139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936" y="4639252"/>
            <a:ext cx="5786826" cy="3749226"/>
          </a:xfrm>
        </p:spPr>
        <p:txBody>
          <a:bodyPr/>
          <a:lstStyle/>
          <a:p>
            <a:r>
              <a:rPr lang="en-US" dirty="0"/>
              <a:t>End to Cyber Bullying Organization. (2014, February 22). 5 Different Types of Cyberbullying. Retrieved October 14, 2018, from </a:t>
            </a:r>
            <a:r>
              <a:rPr lang="en-US"/>
              <a:t>http://www.endcyberbullying.org/5-different-types-of-cyberbullying/</a:t>
            </a:r>
            <a:r>
              <a:rPr lang="en-US" dirty="0"/>
              <a:t> </a:t>
            </a:r>
          </a:p>
        </p:txBody>
      </p:sp>
      <p:sp>
        <p:nvSpPr>
          <p:cNvPr id="4" name="Slide Number Placeholder 3"/>
          <p:cNvSpPr>
            <a:spLocks noGrp="1"/>
          </p:cNvSpPr>
          <p:nvPr>
            <p:ph type="sldNum" sz="quarter" idx="10"/>
          </p:nvPr>
        </p:nvSpPr>
        <p:spPr/>
        <p:txBody>
          <a:bodyPr/>
          <a:lstStyle/>
          <a:p>
            <a:fld id="{ED8949D8-0E92-4D03-A693-F183ECA30484}" type="slidenum">
              <a:rPr lang="en-US" smtClean="0"/>
              <a:t>51</a:t>
            </a:fld>
            <a:endParaRPr lang="en-US"/>
          </a:p>
        </p:txBody>
      </p:sp>
    </p:spTree>
    <p:extLst>
      <p:ext uri="{BB962C8B-B14F-4D97-AF65-F5344CB8AC3E}">
        <p14:creationId xmlns:p14="http://schemas.microsoft.com/office/powerpoint/2010/main" val="122032888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Peebles, E. (2014). Cyberbullying: Hiding behind the screen. </a:t>
            </a:r>
            <a:r>
              <a:rPr lang="en-US" i="1" dirty="0" err="1"/>
              <a:t>Paediatrics</a:t>
            </a:r>
            <a:r>
              <a:rPr lang="en-US" i="1" dirty="0"/>
              <a:t> &amp; child health</a:t>
            </a:r>
            <a:r>
              <a:rPr lang="en-US" dirty="0"/>
              <a:t>, </a:t>
            </a:r>
            <a:r>
              <a:rPr lang="en-US" i="1" dirty="0"/>
              <a:t>19</a:t>
            </a:r>
            <a:r>
              <a:rPr lang="en-US" dirty="0"/>
              <a:t>(10), 527-528.</a:t>
            </a:r>
          </a:p>
          <a:p>
            <a:endParaRPr lang="en-US" dirty="0">
              <a:hlinkClick r:id="rId3"/>
            </a:endParaRPr>
          </a:p>
          <a:p>
            <a:r>
              <a:rPr lang="en-US" dirty="0"/>
              <a:t>Stop Bullying. (2018). What Is Cyberbullying. Retrieved October 14, 2018, from </a:t>
            </a:r>
            <a:r>
              <a:rPr lang="en-US" dirty="0">
                <a:hlinkClick r:id="rId3"/>
              </a:rPr>
              <a:t>https://www.stopbullying.gov/cyberbullying/what-is-it/index.html</a:t>
            </a:r>
            <a:r>
              <a:rPr lang="en-US" dirty="0"/>
              <a:t> </a:t>
            </a:r>
          </a:p>
        </p:txBody>
      </p:sp>
      <p:sp>
        <p:nvSpPr>
          <p:cNvPr id="4" name="Slide Number Placeholder 3"/>
          <p:cNvSpPr>
            <a:spLocks noGrp="1"/>
          </p:cNvSpPr>
          <p:nvPr>
            <p:ph type="sldNum" sz="quarter" idx="10"/>
          </p:nvPr>
        </p:nvSpPr>
        <p:spPr/>
        <p:txBody>
          <a:bodyPr/>
          <a:lstStyle/>
          <a:p>
            <a:fld id="{ED8949D8-0E92-4D03-A693-F183ECA30484}" type="slidenum">
              <a:rPr lang="en-US" smtClean="0"/>
              <a:t>52</a:t>
            </a:fld>
            <a:endParaRPr lang="en-US"/>
          </a:p>
        </p:txBody>
      </p:sp>
    </p:spTree>
    <p:extLst>
      <p:ext uri="{BB962C8B-B14F-4D97-AF65-F5344CB8AC3E}">
        <p14:creationId xmlns:p14="http://schemas.microsoft.com/office/powerpoint/2010/main" val="266498823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Vandebosch</a:t>
            </a:r>
            <a:r>
              <a:rPr lang="en-US" dirty="0"/>
              <a:t>, H., &amp; Van </a:t>
            </a:r>
            <a:r>
              <a:rPr lang="en-US" dirty="0" err="1"/>
              <a:t>Cleemput</a:t>
            </a:r>
            <a:r>
              <a:rPr lang="en-US" dirty="0"/>
              <a:t>, K. (2009). Cyberbullying among youngsters: Profiles of bullies and victims. </a:t>
            </a:r>
            <a:r>
              <a:rPr lang="en-US" i="1" dirty="0"/>
              <a:t>New media &amp; society</a:t>
            </a:r>
            <a:r>
              <a:rPr lang="en-US" dirty="0"/>
              <a:t>, </a:t>
            </a:r>
            <a:r>
              <a:rPr lang="en-US" i="1" dirty="0"/>
              <a:t>11</a:t>
            </a:r>
            <a:r>
              <a:rPr lang="en-US" dirty="0"/>
              <a:t>(8), 1349-1371.</a:t>
            </a:r>
          </a:p>
        </p:txBody>
      </p:sp>
      <p:sp>
        <p:nvSpPr>
          <p:cNvPr id="4" name="Slide Number Placeholder 3"/>
          <p:cNvSpPr>
            <a:spLocks noGrp="1"/>
          </p:cNvSpPr>
          <p:nvPr>
            <p:ph type="sldNum" sz="quarter" idx="10"/>
          </p:nvPr>
        </p:nvSpPr>
        <p:spPr/>
        <p:txBody>
          <a:bodyPr/>
          <a:lstStyle/>
          <a:p>
            <a:fld id="{ED8949D8-0E92-4D03-A693-F183ECA30484}" type="slidenum">
              <a:rPr lang="en-US" smtClean="0"/>
              <a:t>53</a:t>
            </a:fld>
            <a:endParaRPr lang="en-US"/>
          </a:p>
        </p:txBody>
      </p:sp>
    </p:spTree>
    <p:extLst>
      <p:ext uri="{BB962C8B-B14F-4D97-AF65-F5344CB8AC3E}">
        <p14:creationId xmlns:p14="http://schemas.microsoft.com/office/powerpoint/2010/main" val="156466995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Gradinger</a:t>
            </a:r>
            <a:r>
              <a:rPr lang="en-US" dirty="0"/>
              <a:t>, P., </a:t>
            </a:r>
            <a:r>
              <a:rPr lang="en-US" dirty="0" err="1"/>
              <a:t>Strohmeier</a:t>
            </a:r>
            <a:r>
              <a:rPr lang="en-US" dirty="0"/>
              <a:t>, D., &amp; Spiel, C. (2012). Motives for bullying others in cyberspace. In Q. Li, D. Cross, &amp; P. Smith (Eds.), </a:t>
            </a:r>
            <a:r>
              <a:rPr lang="en-US" i="1" dirty="0"/>
              <a:t>Cyberbullying in the global playground: Research from international perspectives</a:t>
            </a:r>
            <a:r>
              <a:rPr lang="en-US" dirty="0"/>
              <a:t>. London: Wiley-Blackwell.</a:t>
            </a:r>
          </a:p>
        </p:txBody>
      </p:sp>
      <p:sp>
        <p:nvSpPr>
          <p:cNvPr id="4" name="Slide Number Placeholder 3"/>
          <p:cNvSpPr>
            <a:spLocks noGrp="1"/>
          </p:cNvSpPr>
          <p:nvPr>
            <p:ph type="sldNum" sz="quarter" idx="10"/>
          </p:nvPr>
        </p:nvSpPr>
        <p:spPr/>
        <p:txBody>
          <a:bodyPr/>
          <a:lstStyle/>
          <a:p>
            <a:fld id="{ED8949D8-0E92-4D03-A693-F183ECA30484}" type="slidenum">
              <a:rPr lang="en-US" smtClean="0"/>
              <a:t>54</a:t>
            </a:fld>
            <a:endParaRPr lang="en-US"/>
          </a:p>
        </p:txBody>
      </p:sp>
    </p:spTree>
    <p:extLst>
      <p:ext uri="{BB962C8B-B14F-4D97-AF65-F5344CB8AC3E}">
        <p14:creationId xmlns:p14="http://schemas.microsoft.com/office/powerpoint/2010/main" val="318368399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D8949D8-0E92-4D03-A693-F183ECA30484}" type="slidenum">
              <a:rPr lang="en-US" smtClean="0"/>
              <a:t>55</a:t>
            </a:fld>
            <a:endParaRPr lang="en-US"/>
          </a:p>
        </p:txBody>
      </p:sp>
    </p:spTree>
    <p:extLst>
      <p:ext uri="{BB962C8B-B14F-4D97-AF65-F5344CB8AC3E}">
        <p14:creationId xmlns:p14="http://schemas.microsoft.com/office/powerpoint/2010/main" val="339138910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Quayle, E., &amp; Taylor, M. (2002). Child pornography and the Internet: Perpetuating a cycle of abuse. </a:t>
            </a:r>
            <a:r>
              <a:rPr lang="en-US" i="1" dirty="0"/>
              <a:t>Deviant Behavior</a:t>
            </a:r>
            <a:r>
              <a:rPr lang="en-US" dirty="0"/>
              <a:t>, </a:t>
            </a:r>
            <a:r>
              <a:rPr lang="en-US" i="1" dirty="0"/>
              <a:t>23</a:t>
            </a:r>
            <a:r>
              <a:rPr lang="en-US" dirty="0"/>
              <a:t>(4), 331-361.</a:t>
            </a:r>
          </a:p>
          <a:p>
            <a:endParaRPr lang="en-US" dirty="0"/>
          </a:p>
        </p:txBody>
      </p:sp>
      <p:sp>
        <p:nvSpPr>
          <p:cNvPr id="4" name="Slide Number Placeholder 3"/>
          <p:cNvSpPr>
            <a:spLocks noGrp="1"/>
          </p:cNvSpPr>
          <p:nvPr>
            <p:ph type="sldNum" sz="quarter" idx="10"/>
          </p:nvPr>
        </p:nvSpPr>
        <p:spPr/>
        <p:txBody>
          <a:bodyPr/>
          <a:lstStyle/>
          <a:p>
            <a:fld id="{ED8949D8-0E92-4D03-A693-F183ECA30484}" type="slidenum">
              <a:rPr lang="en-US" smtClean="0"/>
              <a:t>56</a:t>
            </a:fld>
            <a:endParaRPr lang="en-US"/>
          </a:p>
        </p:txBody>
      </p:sp>
    </p:spTree>
    <p:extLst>
      <p:ext uri="{BB962C8B-B14F-4D97-AF65-F5344CB8AC3E}">
        <p14:creationId xmlns:p14="http://schemas.microsoft.com/office/powerpoint/2010/main" val="346681032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Henshaw</a:t>
            </a:r>
            <a:r>
              <a:rPr lang="en-US" dirty="0"/>
              <a:t>, M., </a:t>
            </a:r>
            <a:r>
              <a:rPr lang="en-US" dirty="0" err="1"/>
              <a:t>Ogloff</a:t>
            </a:r>
            <a:r>
              <a:rPr lang="en-US" dirty="0"/>
              <a:t>, J. R., &amp; Clough, J. A. (2017). Looking beyond the screen: A critical review of the literature on the online child pornography offender. </a:t>
            </a:r>
            <a:r>
              <a:rPr lang="en-US" i="1" dirty="0"/>
              <a:t>Sexual Abuse</a:t>
            </a:r>
            <a:r>
              <a:rPr lang="en-US" dirty="0"/>
              <a:t>, </a:t>
            </a:r>
            <a:r>
              <a:rPr lang="en-US" i="1" dirty="0"/>
              <a:t>29</a:t>
            </a:r>
            <a:r>
              <a:rPr lang="en-US" dirty="0"/>
              <a:t>(5), 416-445.</a:t>
            </a:r>
          </a:p>
          <a:p>
            <a:endParaRPr lang="en-US" dirty="0"/>
          </a:p>
          <a:p>
            <a:r>
              <a:rPr lang="en-US" dirty="0" err="1"/>
              <a:t>Wolak</a:t>
            </a:r>
            <a:r>
              <a:rPr lang="en-US" dirty="0"/>
              <a:t>, J., </a:t>
            </a:r>
            <a:r>
              <a:rPr lang="en-US" dirty="0" err="1"/>
              <a:t>Liberatore</a:t>
            </a:r>
            <a:r>
              <a:rPr lang="en-US" dirty="0"/>
              <a:t>, M., &amp; Levine, B. N. (2014). Measuring a year of child pornography trafficking by US computers on a peer-to-peer network. </a:t>
            </a:r>
            <a:r>
              <a:rPr lang="en-US" i="1" dirty="0"/>
              <a:t>Child Abuse &amp; Neglect</a:t>
            </a:r>
            <a:r>
              <a:rPr lang="en-US" dirty="0"/>
              <a:t>, </a:t>
            </a:r>
            <a:r>
              <a:rPr lang="en-US" i="1" dirty="0"/>
              <a:t>38</a:t>
            </a:r>
            <a:r>
              <a:rPr lang="en-US" dirty="0"/>
              <a:t>(2), 347-356.</a:t>
            </a:r>
          </a:p>
          <a:p>
            <a:endParaRPr lang="en-US" dirty="0"/>
          </a:p>
        </p:txBody>
      </p:sp>
      <p:sp>
        <p:nvSpPr>
          <p:cNvPr id="4" name="Slide Number Placeholder 3"/>
          <p:cNvSpPr>
            <a:spLocks noGrp="1"/>
          </p:cNvSpPr>
          <p:nvPr>
            <p:ph type="sldNum" sz="quarter" idx="10"/>
          </p:nvPr>
        </p:nvSpPr>
        <p:spPr/>
        <p:txBody>
          <a:bodyPr/>
          <a:lstStyle/>
          <a:p>
            <a:fld id="{ED8949D8-0E92-4D03-A693-F183ECA30484}" type="slidenum">
              <a:rPr lang="en-US" smtClean="0"/>
              <a:t>57</a:t>
            </a:fld>
            <a:endParaRPr lang="en-US"/>
          </a:p>
        </p:txBody>
      </p:sp>
    </p:spTree>
    <p:extLst>
      <p:ext uri="{BB962C8B-B14F-4D97-AF65-F5344CB8AC3E}">
        <p14:creationId xmlns:p14="http://schemas.microsoft.com/office/powerpoint/2010/main" val="236380332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Webb, L., </a:t>
            </a:r>
            <a:r>
              <a:rPr lang="en-US" dirty="0" err="1"/>
              <a:t>Craissati</a:t>
            </a:r>
            <a:r>
              <a:rPr lang="en-US" dirty="0"/>
              <a:t>, J., &amp; Keen, S. (2007). Characteristics of Internet child pornography offenders: A comparison with child molesters. </a:t>
            </a:r>
            <a:r>
              <a:rPr lang="en-US" i="1" dirty="0"/>
              <a:t>Sexual abuse: a journal of research and treatment</a:t>
            </a:r>
            <a:r>
              <a:rPr lang="en-US" dirty="0"/>
              <a:t>, </a:t>
            </a:r>
            <a:r>
              <a:rPr lang="en-US" i="1" dirty="0"/>
              <a:t>19</a:t>
            </a:r>
            <a:r>
              <a:rPr lang="en-US" dirty="0"/>
              <a:t>(4), 449-465.</a:t>
            </a:r>
          </a:p>
          <a:p>
            <a:endParaRPr lang="en-US" dirty="0"/>
          </a:p>
          <a:p>
            <a:r>
              <a:rPr lang="en-US" dirty="0" err="1"/>
              <a:t>Magaletta</a:t>
            </a:r>
            <a:r>
              <a:rPr lang="en-US" dirty="0"/>
              <a:t>, P. R., Faust, E., </a:t>
            </a:r>
            <a:r>
              <a:rPr lang="en-US" dirty="0" err="1"/>
              <a:t>Bickart</a:t>
            </a:r>
            <a:r>
              <a:rPr lang="en-US" dirty="0"/>
              <a:t>, W., &amp; </a:t>
            </a:r>
            <a:r>
              <a:rPr lang="en-US" dirty="0" err="1"/>
              <a:t>McLearen</a:t>
            </a:r>
            <a:r>
              <a:rPr lang="en-US" dirty="0"/>
              <a:t>, A. M. (2014). Exploring clinical and personality characteristics of adult male internet-only child pornography offenders. </a:t>
            </a:r>
            <a:r>
              <a:rPr lang="en-US" i="1" dirty="0"/>
              <a:t>International journal of offender therapy and comparative criminology</a:t>
            </a:r>
            <a:r>
              <a:rPr lang="en-US" dirty="0"/>
              <a:t>, </a:t>
            </a:r>
            <a:r>
              <a:rPr lang="en-US" i="1" dirty="0"/>
              <a:t>58</a:t>
            </a:r>
            <a:r>
              <a:rPr lang="en-US" dirty="0"/>
              <a:t>(2), 137-153.</a:t>
            </a:r>
          </a:p>
          <a:p>
            <a:endParaRPr lang="en-US" dirty="0"/>
          </a:p>
        </p:txBody>
      </p:sp>
      <p:sp>
        <p:nvSpPr>
          <p:cNvPr id="4" name="Slide Number Placeholder 3"/>
          <p:cNvSpPr>
            <a:spLocks noGrp="1"/>
          </p:cNvSpPr>
          <p:nvPr>
            <p:ph type="sldNum" sz="quarter" idx="10"/>
          </p:nvPr>
        </p:nvSpPr>
        <p:spPr/>
        <p:txBody>
          <a:bodyPr/>
          <a:lstStyle/>
          <a:p>
            <a:fld id="{ED8949D8-0E92-4D03-A693-F183ECA30484}" type="slidenum">
              <a:rPr lang="en-US" smtClean="0"/>
              <a:t>58</a:t>
            </a:fld>
            <a:endParaRPr lang="en-US"/>
          </a:p>
        </p:txBody>
      </p:sp>
    </p:spTree>
    <p:extLst>
      <p:ext uri="{BB962C8B-B14F-4D97-AF65-F5344CB8AC3E}">
        <p14:creationId xmlns:p14="http://schemas.microsoft.com/office/powerpoint/2010/main" val="4858286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Akdeniz</a:t>
            </a:r>
            <a:r>
              <a:rPr lang="en-US" dirty="0"/>
              <a:t>, Y. (2016). </a:t>
            </a:r>
            <a:r>
              <a:rPr lang="en-US" i="1" dirty="0"/>
              <a:t>Internet child pornography and the law: national and international responses</a:t>
            </a:r>
            <a:r>
              <a:rPr lang="en-US" dirty="0"/>
              <a:t>. London: Routledge.</a:t>
            </a:r>
          </a:p>
          <a:p>
            <a:endParaRPr lang="en-US" dirty="0"/>
          </a:p>
        </p:txBody>
      </p:sp>
      <p:sp>
        <p:nvSpPr>
          <p:cNvPr id="4" name="Slide Number Placeholder 3"/>
          <p:cNvSpPr>
            <a:spLocks noGrp="1"/>
          </p:cNvSpPr>
          <p:nvPr>
            <p:ph type="sldNum" sz="quarter" idx="10"/>
          </p:nvPr>
        </p:nvSpPr>
        <p:spPr/>
        <p:txBody>
          <a:bodyPr/>
          <a:lstStyle/>
          <a:p>
            <a:fld id="{ED8949D8-0E92-4D03-A693-F183ECA30484}" type="slidenum">
              <a:rPr lang="en-US" smtClean="0"/>
              <a:t>59</a:t>
            </a:fld>
            <a:endParaRPr lang="en-US"/>
          </a:p>
        </p:txBody>
      </p:sp>
    </p:spTree>
    <p:extLst>
      <p:ext uri="{BB962C8B-B14F-4D97-AF65-F5344CB8AC3E}">
        <p14:creationId xmlns:p14="http://schemas.microsoft.com/office/powerpoint/2010/main" val="32596735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D8949D8-0E92-4D03-A693-F183ECA30484}" type="slidenum">
              <a:rPr lang="en-US" smtClean="0"/>
              <a:t>6</a:t>
            </a:fld>
            <a:endParaRPr lang="en-US"/>
          </a:p>
        </p:txBody>
      </p:sp>
    </p:spTree>
    <p:extLst>
      <p:ext uri="{BB962C8B-B14F-4D97-AF65-F5344CB8AC3E}">
        <p14:creationId xmlns:p14="http://schemas.microsoft.com/office/powerpoint/2010/main" val="237592097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D8949D8-0E92-4D03-A693-F183ECA30484}" type="slidenum">
              <a:rPr lang="en-US" smtClean="0"/>
              <a:t>60</a:t>
            </a:fld>
            <a:endParaRPr lang="en-US"/>
          </a:p>
        </p:txBody>
      </p:sp>
    </p:spTree>
    <p:extLst>
      <p:ext uri="{BB962C8B-B14F-4D97-AF65-F5344CB8AC3E}">
        <p14:creationId xmlns:p14="http://schemas.microsoft.com/office/powerpoint/2010/main" val="208891599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D8949D8-0E92-4D03-A693-F183ECA30484}" type="slidenum">
              <a:rPr lang="en-US" smtClean="0"/>
              <a:t>61</a:t>
            </a:fld>
            <a:endParaRPr lang="en-US"/>
          </a:p>
        </p:txBody>
      </p:sp>
    </p:spTree>
    <p:extLst>
      <p:ext uri="{BB962C8B-B14F-4D97-AF65-F5344CB8AC3E}">
        <p14:creationId xmlns:p14="http://schemas.microsoft.com/office/powerpoint/2010/main" val="367461248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Calvert, C. (2013). Revenge porn and freedom of expression: Legislative pushback to an online weapon of emotional and reputational destruction. </a:t>
            </a:r>
            <a:r>
              <a:rPr lang="en-US" i="1" dirty="0"/>
              <a:t>Fordham </a:t>
            </a:r>
            <a:r>
              <a:rPr lang="en-US" i="1" dirty="0" err="1"/>
              <a:t>Intell</a:t>
            </a:r>
            <a:r>
              <a:rPr lang="en-US" i="1" dirty="0"/>
              <a:t>. Prop. Media &amp; Ent. LJ</a:t>
            </a:r>
            <a:r>
              <a:rPr lang="en-US" dirty="0"/>
              <a:t>, </a:t>
            </a:r>
            <a:r>
              <a:rPr lang="en-US" i="1" dirty="0"/>
              <a:t>24</a:t>
            </a:r>
            <a:r>
              <a:rPr lang="en-US" dirty="0"/>
              <a:t>, 673-702.</a:t>
            </a:r>
          </a:p>
          <a:p>
            <a:endParaRPr lang="en-US" dirty="0"/>
          </a:p>
          <a:p>
            <a:r>
              <a:rPr lang="en-US" dirty="0" err="1"/>
              <a:t>Levendowski</a:t>
            </a:r>
            <a:r>
              <a:rPr lang="en-US" dirty="0"/>
              <a:t>, A. (2013). Using copyright to combat revenge porn. </a:t>
            </a:r>
            <a:r>
              <a:rPr lang="en-US" i="1" dirty="0"/>
              <a:t>NYU J. </a:t>
            </a:r>
            <a:r>
              <a:rPr lang="en-US" i="1" dirty="0" err="1"/>
              <a:t>Intell</a:t>
            </a:r>
            <a:r>
              <a:rPr lang="en-US" i="1" dirty="0"/>
              <a:t>. Prop. &amp; Ent. L.</a:t>
            </a:r>
            <a:r>
              <a:rPr lang="en-US" dirty="0"/>
              <a:t>, </a:t>
            </a:r>
            <a:r>
              <a:rPr lang="en-US" i="1" dirty="0"/>
              <a:t>3</a:t>
            </a:r>
            <a:r>
              <a:rPr lang="en-US" dirty="0"/>
              <a:t>, 422.</a:t>
            </a:r>
          </a:p>
          <a:p>
            <a:endParaRPr lang="en-US" dirty="0"/>
          </a:p>
          <a:p>
            <a:r>
              <a:rPr lang="en-US" dirty="0"/>
              <a:t>Cyber Civil Rights Initiative. (2018). 40 States DC have Revenge Porn Laws. Retrieved October 14, 2018, from </a:t>
            </a:r>
            <a:r>
              <a:rPr lang="en-US" dirty="0">
                <a:hlinkClick r:id="rId3"/>
              </a:rPr>
              <a:t>https://www.cybercivilrights.org/revenge-porn-laws/</a:t>
            </a:r>
            <a:r>
              <a:rPr lang="en-US" dirty="0"/>
              <a:t>  </a:t>
            </a:r>
          </a:p>
        </p:txBody>
      </p:sp>
      <p:sp>
        <p:nvSpPr>
          <p:cNvPr id="4" name="Slide Number Placeholder 3"/>
          <p:cNvSpPr>
            <a:spLocks noGrp="1"/>
          </p:cNvSpPr>
          <p:nvPr>
            <p:ph type="sldNum" sz="quarter" idx="10"/>
          </p:nvPr>
        </p:nvSpPr>
        <p:spPr/>
        <p:txBody>
          <a:bodyPr/>
          <a:lstStyle/>
          <a:p>
            <a:fld id="{ED8949D8-0E92-4D03-A693-F183ECA30484}" type="slidenum">
              <a:rPr lang="en-US" smtClean="0"/>
              <a:t>62</a:t>
            </a:fld>
            <a:endParaRPr lang="en-US"/>
          </a:p>
        </p:txBody>
      </p:sp>
    </p:spTree>
    <p:extLst>
      <p:ext uri="{BB962C8B-B14F-4D97-AF65-F5344CB8AC3E}">
        <p14:creationId xmlns:p14="http://schemas.microsoft.com/office/powerpoint/2010/main" val="107137805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Internet Crime Complaint Center (IC3). (2011, July 14). Internet Crime Complaint Center's (IC3) Scam Alerts. Retrieved October 14, 2018, from </a:t>
            </a:r>
            <a:r>
              <a:rPr lang="en-US" dirty="0">
                <a:hlinkClick r:id="rId3"/>
              </a:rPr>
              <a:t>https://www.ic3.gov/media/2011/110714.aspx</a:t>
            </a:r>
            <a:r>
              <a:rPr lang="en-US" dirty="0"/>
              <a:t>   </a:t>
            </a:r>
          </a:p>
        </p:txBody>
      </p:sp>
      <p:sp>
        <p:nvSpPr>
          <p:cNvPr id="4" name="Slide Number Placeholder 3"/>
          <p:cNvSpPr>
            <a:spLocks noGrp="1"/>
          </p:cNvSpPr>
          <p:nvPr>
            <p:ph type="sldNum" sz="quarter" idx="10"/>
          </p:nvPr>
        </p:nvSpPr>
        <p:spPr/>
        <p:txBody>
          <a:bodyPr/>
          <a:lstStyle/>
          <a:p>
            <a:fld id="{ED8949D8-0E92-4D03-A693-F183ECA30484}" type="slidenum">
              <a:rPr lang="en-US" smtClean="0"/>
              <a:t>63</a:t>
            </a:fld>
            <a:endParaRPr lang="en-US"/>
          </a:p>
        </p:txBody>
      </p:sp>
    </p:spTree>
    <p:extLst>
      <p:ext uri="{BB962C8B-B14F-4D97-AF65-F5344CB8AC3E}">
        <p14:creationId xmlns:p14="http://schemas.microsoft.com/office/powerpoint/2010/main" val="219788664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Lenhart</a:t>
            </a:r>
            <a:r>
              <a:rPr lang="en-US" dirty="0"/>
              <a:t>, A. (2009). Teens and Sexting. Retrieved October 14, 2018, from </a:t>
            </a:r>
            <a:r>
              <a:rPr lang="en-US" dirty="0">
                <a:hlinkClick r:id="rId3"/>
              </a:rPr>
              <a:t>http://ncdsv.org/images/PewInternet_TeensAndSexting_12-2009.pdf</a:t>
            </a:r>
            <a:r>
              <a:rPr lang="en-US" dirty="0"/>
              <a:t>  </a:t>
            </a:r>
          </a:p>
          <a:p>
            <a:endParaRPr lang="en-US" dirty="0"/>
          </a:p>
          <a:p>
            <a:r>
              <a:rPr lang="en-US" dirty="0"/>
              <a:t>Drouin, M., Coupe, M., &amp; Temple, J. R. (2017). Is sexting good for your relationship? It depends…. </a:t>
            </a:r>
            <a:r>
              <a:rPr lang="en-US" i="1" dirty="0"/>
              <a:t>Computers in Human Behavior</a:t>
            </a:r>
            <a:r>
              <a:rPr lang="en-US" dirty="0"/>
              <a:t>, </a:t>
            </a:r>
            <a:r>
              <a:rPr lang="en-US" i="1" dirty="0"/>
              <a:t>75</a:t>
            </a:r>
            <a:r>
              <a:rPr lang="en-US" dirty="0"/>
              <a:t>, 749-756.</a:t>
            </a:r>
          </a:p>
          <a:p>
            <a:endParaRPr lang="en-US" dirty="0"/>
          </a:p>
        </p:txBody>
      </p:sp>
      <p:sp>
        <p:nvSpPr>
          <p:cNvPr id="4" name="Slide Number Placeholder 3"/>
          <p:cNvSpPr>
            <a:spLocks noGrp="1"/>
          </p:cNvSpPr>
          <p:nvPr>
            <p:ph type="sldNum" sz="quarter" idx="10"/>
          </p:nvPr>
        </p:nvSpPr>
        <p:spPr/>
        <p:txBody>
          <a:bodyPr/>
          <a:lstStyle/>
          <a:p>
            <a:fld id="{ED8949D8-0E92-4D03-A693-F183ECA30484}" type="slidenum">
              <a:rPr lang="en-US" smtClean="0"/>
              <a:t>64</a:t>
            </a:fld>
            <a:endParaRPr lang="en-US"/>
          </a:p>
        </p:txBody>
      </p:sp>
    </p:spTree>
    <p:extLst>
      <p:ext uri="{BB962C8B-B14F-4D97-AF65-F5344CB8AC3E}">
        <p14:creationId xmlns:p14="http://schemas.microsoft.com/office/powerpoint/2010/main" val="295355230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D8949D8-0E92-4D03-A693-F183ECA30484}" type="slidenum">
              <a:rPr lang="en-US" smtClean="0"/>
              <a:t>65</a:t>
            </a:fld>
            <a:endParaRPr lang="en-US"/>
          </a:p>
        </p:txBody>
      </p:sp>
    </p:spTree>
    <p:extLst>
      <p:ext uri="{BB962C8B-B14F-4D97-AF65-F5344CB8AC3E}">
        <p14:creationId xmlns:p14="http://schemas.microsoft.com/office/powerpoint/2010/main" val="61673238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Cunningham, S., &amp; Kendall, T. D. (2011). Prostitution 2.0: The changing face of sex work. </a:t>
            </a:r>
            <a:r>
              <a:rPr lang="en-US" i="1" dirty="0"/>
              <a:t>Journal of Urban Economics</a:t>
            </a:r>
            <a:r>
              <a:rPr lang="en-US" dirty="0"/>
              <a:t>, </a:t>
            </a:r>
            <a:r>
              <a:rPr lang="en-US" i="1" dirty="0"/>
              <a:t>69</a:t>
            </a:r>
            <a:r>
              <a:rPr lang="en-US" dirty="0"/>
              <a:t>(3), 273-287.</a:t>
            </a:r>
          </a:p>
          <a:p>
            <a:endParaRPr lang="en-US" dirty="0"/>
          </a:p>
        </p:txBody>
      </p:sp>
      <p:sp>
        <p:nvSpPr>
          <p:cNvPr id="4" name="Slide Number Placeholder 3"/>
          <p:cNvSpPr>
            <a:spLocks noGrp="1"/>
          </p:cNvSpPr>
          <p:nvPr>
            <p:ph type="sldNum" sz="quarter" idx="10"/>
          </p:nvPr>
        </p:nvSpPr>
        <p:spPr/>
        <p:txBody>
          <a:bodyPr/>
          <a:lstStyle/>
          <a:p>
            <a:fld id="{ED8949D8-0E92-4D03-A693-F183ECA30484}" type="slidenum">
              <a:rPr lang="en-US" smtClean="0"/>
              <a:t>66</a:t>
            </a:fld>
            <a:endParaRPr lang="en-US"/>
          </a:p>
        </p:txBody>
      </p:sp>
    </p:spTree>
    <p:extLst>
      <p:ext uri="{BB962C8B-B14F-4D97-AF65-F5344CB8AC3E}">
        <p14:creationId xmlns:p14="http://schemas.microsoft.com/office/powerpoint/2010/main" val="172012873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Cunningham, S., &amp; Kendall, T. D. (2011). Prostitution 2.0: The changing face of sex work. </a:t>
            </a:r>
            <a:r>
              <a:rPr lang="en-US" i="1" dirty="0"/>
              <a:t>Journal of Urban Economics</a:t>
            </a:r>
            <a:r>
              <a:rPr lang="en-US" dirty="0"/>
              <a:t>, </a:t>
            </a:r>
            <a:r>
              <a:rPr lang="en-US" i="1" dirty="0"/>
              <a:t>69</a:t>
            </a:r>
            <a:r>
              <a:rPr lang="en-US" dirty="0"/>
              <a:t>(3), 273-287.</a:t>
            </a:r>
          </a:p>
          <a:p>
            <a:endParaRPr lang="en-US" dirty="0"/>
          </a:p>
          <a:p>
            <a:r>
              <a:rPr lang="en-US" dirty="0"/>
              <a:t>Calvert, C. (2013). Revenge porn and freedom of expression: Legislative pushback to an online weapon of emotional and reputational destruction. </a:t>
            </a:r>
            <a:r>
              <a:rPr lang="en-US" i="1" dirty="0"/>
              <a:t>Fordham </a:t>
            </a:r>
            <a:r>
              <a:rPr lang="en-US" i="1" dirty="0" err="1"/>
              <a:t>Intell</a:t>
            </a:r>
            <a:r>
              <a:rPr lang="en-US" i="1" dirty="0"/>
              <a:t>. Prop. Media &amp; Ent. LJ</a:t>
            </a:r>
            <a:r>
              <a:rPr lang="en-US" dirty="0"/>
              <a:t>, </a:t>
            </a:r>
            <a:r>
              <a:rPr lang="en-US" i="1" dirty="0"/>
              <a:t>24</a:t>
            </a:r>
            <a:r>
              <a:rPr lang="en-US" dirty="0"/>
              <a:t>, 673-702.</a:t>
            </a:r>
          </a:p>
          <a:p>
            <a:endParaRPr lang="en-US" dirty="0"/>
          </a:p>
        </p:txBody>
      </p:sp>
      <p:sp>
        <p:nvSpPr>
          <p:cNvPr id="4" name="Slide Number Placeholder 3"/>
          <p:cNvSpPr>
            <a:spLocks noGrp="1"/>
          </p:cNvSpPr>
          <p:nvPr>
            <p:ph type="sldNum" sz="quarter" idx="10"/>
          </p:nvPr>
        </p:nvSpPr>
        <p:spPr/>
        <p:txBody>
          <a:bodyPr/>
          <a:lstStyle/>
          <a:p>
            <a:fld id="{ED8949D8-0E92-4D03-A693-F183ECA30484}" type="slidenum">
              <a:rPr lang="en-US" smtClean="0"/>
              <a:t>67</a:t>
            </a:fld>
            <a:endParaRPr lang="en-US"/>
          </a:p>
        </p:txBody>
      </p:sp>
    </p:spTree>
    <p:extLst>
      <p:ext uri="{BB962C8B-B14F-4D97-AF65-F5344CB8AC3E}">
        <p14:creationId xmlns:p14="http://schemas.microsoft.com/office/powerpoint/2010/main" val="134378915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Gerassi</a:t>
            </a:r>
            <a:r>
              <a:rPr lang="en-US" dirty="0"/>
              <a:t>, L. (2015). A heated debate: Theoretical perspectives of sexual exploitation and sex work. </a:t>
            </a:r>
            <a:r>
              <a:rPr lang="en-US" i="1" dirty="0"/>
              <a:t>Journal of sociology and social welfare</a:t>
            </a:r>
            <a:r>
              <a:rPr lang="en-US" dirty="0"/>
              <a:t>, </a:t>
            </a:r>
            <a:r>
              <a:rPr lang="en-US" i="1" dirty="0"/>
              <a:t>42</a:t>
            </a:r>
            <a:r>
              <a:rPr lang="en-US" dirty="0"/>
              <a:t>(4), 79-100.</a:t>
            </a:r>
          </a:p>
        </p:txBody>
      </p:sp>
      <p:sp>
        <p:nvSpPr>
          <p:cNvPr id="4" name="Slide Number Placeholder 3"/>
          <p:cNvSpPr>
            <a:spLocks noGrp="1"/>
          </p:cNvSpPr>
          <p:nvPr>
            <p:ph type="sldNum" sz="quarter" idx="10"/>
          </p:nvPr>
        </p:nvSpPr>
        <p:spPr/>
        <p:txBody>
          <a:bodyPr/>
          <a:lstStyle/>
          <a:p>
            <a:fld id="{ED8949D8-0E92-4D03-A693-F183ECA30484}" type="slidenum">
              <a:rPr lang="en-US" smtClean="0"/>
              <a:t>68</a:t>
            </a:fld>
            <a:endParaRPr lang="en-US"/>
          </a:p>
        </p:txBody>
      </p:sp>
    </p:spTree>
    <p:extLst>
      <p:ext uri="{BB962C8B-B14F-4D97-AF65-F5344CB8AC3E}">
        <p14:creationId xmlns:p14="http://schemas.microsoft.com/office/powerpoint/2010/main" val="242884262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D8949D8-0E92-4D03-A693-F183ECA30484}" type="slidenum">
              <a:rPr lang="en-US" smtClean="0"/>
              <a:t>69</a:t>
            </a:fld>
            <a:endParaRPr lang="en-US"/>
          </a:p>
        </p:txBody>
      </p:sp>
    </p:spTree>
    <p:extLst>
      <p:ext uri="{BB962C8B-B14F-4D97-AF65-F5344CB8AC3E}">
        <p14:creationId xmlns:p14="http://schemas.microsoft.com/office/powerpoint/2010/main" val="30169304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Durkheim, E. (1938). The Rules of Sociological Method, trans. G. Catlin. Glencoe, Illinois: Free Press.</a:t>
            </a:r>
          </a:p>
        </p:txBody>
      </p:sp>
      <p:sp>
        <p:nvSpPr>
          <p:cNvPr id="4" name="Slide Number Placeholder 3"/>
          <p:cNvSpPr>
            <a:spLocks noGrp="1"/>
          </p:cNvSpPr>
          <p:nvPr>
            <p:ph type="sldNum" sz="quarter" idx="10"/>
          </p:nvPr>
        </p:nvSpPr>
        <p:spPr/>
        <p:txBody>
          <a:bodyPr/>
          <a:lstStyle/>
          <a:p>
            <a:fld id="{ED8949D8-0E92-4D03-A693-F183ECA30484}" type="slidenum">
              <a:rPr lang="en-US" smtClean="0"/>
              <a:t>7</a:t>
            </a:fld>
            <a:endParaRPr lang="en-US"/>
          </a:p>
        </p:txBody>
      </p:sp>
    </p:spTree>
    <p:extLst>
      <p:ext uri="{BB962C8B-B14F-4D97-AF65-F5344CB8AC3E}">
        <p14:creationId xmlns:p14="http://schemas.microsoft.com/office/powerpoint/2010/main" val="371452072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Brenner, S. (2007). </a:t>
            </a:r>
            <a:r>
              <a:rPr lang="en-US" i="1" dirty="0"/>
              <a:t>Law in an era of smart technology</a:t>
            </a:r>
            <a:r>
              <a:rPr lang="en-US" dirty="0"/>
              <a:t>. Oxford University Press.</a:t>
            </a:r>
          </a:p>
          <a:p>
            <a:endParaRPr lang="en-US" dirty="0"/>
          </a:p>
        </p:txBody>
      </p:sp>
      <p:sp>
        <p:nvSpPr>
          <p:cNvPr id="4" name="Slide Number Placeholder 3"/>
          <p:cNvSpPr>
            <a:spLocks noGrp="1"/>
          </p:cNvSpPr>
          <p:nvPr>
            <p:ph type="sldNum" sz="quarter" idx="10"/>
          </p:nvPr>
        </p:nvSpPr>
        <p:spPr/>
        <p:txBody>
          <a:bodyPr/>
          <a:lstStyle/>
          <a:p>
            <a:fld id="{ED8949D8-0E92-4D03-A693-F183ECA30484}" type="slidenum">
              <a:rPr lang="en-US" smtClean="0"/>
              <a:t>70</a:t>
            </a:fld>
            <a:endParaRPr lang="en-US"/>
          </a:p>
        </p:txBody>
      </p:sp>
    </p:spTree>
    <p:extLst>
      <p:ext uri="{BB962C8B-B14F-4D97-AF65-F5344CB8AC3E}">
        <p14:creationId xmlns:p14="http://schemas.microsoft.com/office/powerpoint/2010/main" val="15402476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Brenner, S. W. (2007). At Light Speed: Attribution and Response to Cybercrime/Terrorism/Warfare. </a:t>
            </a:r>
            <a:r>
              <a:rPr lang="en-US" i="1" dirty="0"/>
              <a:t>Journal of Criminal Law and Criminology</a:t>
            </a:r>
            <a:r>
              <a:rPr lang="en-US" dirty="0"/>
              <a:t>, </a:t>
            </a:r>
            <a:r>
              <a:rPr lang="en-US" i="1" dirty="0"/>
              <a:t>97</a:t>
            </a:r>
            <a:r>
              <a:rPr lang="en-US" dirty="0"/>
              <a:t>(2), 379-475.</a:t>
            </a:r>
          </a:p>
          <a:p>
            <a:r>
              <a:rPr lang="en-US" dirty="0"/>
              <a:t> </a:t>
            </a:r>
          </a:p>
        </p:txBody>
      </p:sp>
      <p:sp>
        <p:nvSpPr>
          <p:cNvPr id="4" name="Slide Number Placeholder 3"/>
          <p:cNvSpPr>
            <a:spLocks noGrp="1"/>
          </p:cNvSpPr>
          <p:nvPr>
            <p:ph type="sldNum" sz="quarter" idx="10"/>
          </p:nvPr>
        </p:nvSpPr>
        <p:spPr/>
        <p:txBody>
          <a:bodyPr/>
          <a:lstStyle/>
          <a:p>
            <a:fld id="{ED8949D8-0E92-4D03-A693-F183ECA30484}" type="slidenum">
              <a:rPr lang="en-US" smtClean="0"/>
              <a:t>71</a:t>
            </a:fld>
            <a:endParaRPr lang="en-US"/>
          </a:p>
        </p:txBody>
      </p:sp>
    </p:spTree>
    <p:extLst>
      <p:ext uri="{BB962C8B-B14F-4D97-AF65-F5344CB8AC3E}">
        <p14:creationId xmlns:p14="http://schemas.microsoft.com/office/powerpoint/2010/main" val="213289069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 Air Force. (2018). U.S. Air Force - Mission. Retrieved October 14, 2018, from </a:t>
            </a:r>
            <a:r>
              <a:rPr lang="en-US" dirty="0">
                <a:hlinkClick r:id="rId3"/>
              </a:rPr>
              <a:t>https://www.airforce.com/mission</a:t>
            </a:r>
            <a:r>
              <a:rPr lang="en-US" dirty="0"/>
              <a:t> </a:t>
            </a:r>
          </a:p>
        </p:txBody>
      </p:sp>
      <p:sp>
        <p:nvSpPr>
          <p:cNvPr id="4" name="Slide Number Placeholder 3"/>
          <p:cNvSpPr>
            <a:spLocks noGrp="1"/>
          </p:cNvSpPr>
          <p:nvPr>
            <p:ph type="sldNum" sz="quarter" idx="10"/>
          </p:nvPr>
        </p:nvSpPr>
        <p:spPr/>
        <p:txBody>
          <a:bodyPr/>
          <a:lstStyle/>
          <a:p>
            <a:fld id="{ED8949D8-0E92-4D03-A693-F183ECA30484}" type="slidenum">
              <a:rPr lang="en-US" smtClean="0"/>
              <a:t>72</a:t>
            </a:fld>
            <a:endParaRPr lang="en-US"/>
          </a:p>
        </p:txBody>
      </p:sp>
    </p:spTree>
    <p:extLst>
      <p:ext uri="{BB962C8B-B14F-4D97-AF65-F5344CB8AC3E}">
        <p14:creationId xmlns:p14="http://schemas.microsoft.com/office/powerpoint/2010/main" val="413649716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Gordon, S., &amp; Ford, R. (2003). Cyberterrorism? Retrieved October 14, 2018, from </a:t>
            </a:r>
            <a:r>
              <a:rPr lang="en-US" dirty="0">
                <a:hlinkClick r:id="rId3"/>
              </a:rPr>
              <a:t>https://www.symantec.com/content/dam/symantec/docs/security-center/white-papers/cyberterrorism-03-en.pdf</a:t>
            </a:r>
            <a:r>
              <a:rPr lang="en-US" dirty="0"/>
              <a:t> </a:t>
            </a:r>
          </a:p>
          <a:p>
            <a:endParaRPr lang="en-US" dirty="0"/>
          </a:p>
          <a:p>
            <a:r>
              <a:rPr lang="en-US" dirty="0"/>
              <a:t>Weiman, G. (2004).  Cyberterrorism: How real is the threat? United States Institute for Peace. Retrieved October 14, 2018, from </a:t>
            </a:r>
            <a:r>
              <a:rPr lang="en-US" dirty="0">
                <a:hlinkClick r:id="rId4"/>
              </a:rPr>
              <a:t>https://www.usip.org/sites/default/files/sr119.pdf</a:t>
            </a:r>
            <a:r>
              <a:rPr lang="en-US" dirty="0"/>
              <a:t> </a:t>
            </a:r>
          </a:p>
          <a:p>
            <a:endParaRPr lang="en-US" dirty="0"/>
          </a:p>
        </p:txBody>
      </p:sp>
      <p:sp>
        <p:nvSpPr>
          <p:cNvPr id="4" name="Slide Number Placeholder 3"/>
          <p:cNvSpPr>
            <a:spLocks noGrp="1"/>
          </p:cNvSpPr>
          <p:nvPr>
            <p:ph type="sldNum" sz="quarter" idx="10"/>
          </p:nvPr>
        </p:nvSpPr>
        <p:spPr/>
        <p:txBody>
          <a:bodyPr/>
          <a:lstStyle/>
          <a:p>
            <a:fld id="{ED8949D8-0E92-4D03-A693-F183ECA30484}" type="slidenum">
              <a:rPr lang="en-US" smtClean="0"/>
              <a:t>73</a:t>
            </a:fld>
            <a:endParaRPr lang="en-US"/>
          </a:p>
        </p:txBody>
      </p:sp>
    </p:spTree>
    <p:extLst>
      <p:ext uri="{BB962C8B-B14F-4D97-AF65-F5344CB8AC3E}">
        <p14:creationId xmlns:p14="http://schemas.microsoft.com/office/powerpoint/2010/main" val="104327597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D8949D8-0E92-4D03-A693-F183ECA30484}" type="slidenum">
              <a:rPr lang="en-US" smtClean="0"/>
              <a:t>74</a:t>
            </a:fld>
            <a:endParaRPr lang="en-US"/>
          </a:p>
        </p:txBody>
      </p:sp>
    </p:spTree>
    <p:extLst>
      <p:ext uri="{BB962C8B-B14F-4D97-AF65-F5344CB8AC3E}">
        <p14:creationId xmlns:p14="http://schemas.microsoft.com/office/powerpoint/2010/main" val="120546519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Shane, S. (2017, November 01). These Are the Ads Russia Bought on Facebook in 2016. Retrieved October 14, 2018, from </a:t>
            </a:r>
            <a:r>
              <a:rPr lang="en-US" dirty="0">
                <a:hlinkClick r:id="rId3"/>
              </a:rPr>
              <a:t>https://www.nytimes.com/2017/11/01/us/politics/russia-2016-election-facebook.html</a:t>
            </a:r>
            <a:r>
              <a:rPr lang="en-US" dirty="0"/>
              <a:t> </a:t>
            </a:r>
          </a:p>
        </p:txBody>
      </p:sp>
      <p:sp>
        <p:nvSpPr>
          <p:cNvPr id="4" name="Slide Number Placeholder 3"/>
          <p:cNvSpPr>
            <a:spLocks noGrp="1"/>
          </p:cNvSpPr>
          <p:nvPr>
            <p:ph type="sldNum" sz="quarter" idx="10"/>
          </p:nvPr>
        </p:nvSpPr>
        <p:spPr/>
        <p:txBody>
          <a:bodyPr/>
          <a:lstStyle/>
          <a:p>
            <a:fld id="{ED8949D8-0E92-4D03-A693-F183ECA30484}" type="slidenum">
              <a:rPr lang="en-US" smtClean="0"/>
              <a:t>75</a:t>
            </a:fld>
            <a:endParaRPr lang="en-US"/>
          </a:p>
        </p:txBody>
      </p:sp>
    </p:spTree>
    <p:extLst>
      <p:ext uri="{BB962C8B-B14F-4D97-AF65-F5344CB8AC3E}">
        <p14:creationId xmlns:p14="http://schemas.microsoft.com/office/powerpoint/2010/main" val="66865757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D8949D8-0E92-4D03-A693-F183ECA30484}" type="slidenum">
              <a:rPr lang="en-US" smtClean="0"/>
              <a:t>76</a:t>
            </a:fld>
            <a:endParaRPr lang="en-US"/>
          </a:p>
        </p:txBody>
      </p:sp>
    </p:spTree>
    <p:extLst>
      <p:ext uri="{BB962C8B-B14F-4D97-AF65-F5344CB8AC3E}">
        <p14:creationId xmlns:p14="http://schemas.microsoft.com/office/powerpoint/2010/main" val="4282498879"/>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D8949D8-0E92-4D03-A693-F183ECA30484}" type="slidenum">
              <a:rPr lang="en-US" smtClean="0"/>
              <a:t>77</a:t>
            </a:fld>
            <a:endParaRPr lang="en-US"/>
          </a:p>
        </p:txBody>
      </p:sp>
    </p:spTree>
    <p:extLst>
      <p:ext uri="{BB962C8B-B14F-4D97-AF65-F5344CB8AC3E}">
        <p14:creationId xmlns:p14="http://schemas.microsoft.com/office/powerpoint/2010/main" val="419441963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https://www.dhs.gov/cisa/combating-cyber-crime </a:t>
            </a:r>
          </a:p>
          <a:p>
            <a:r>
              <a:rPr lang="en-US" dirty="0"/>
              <a:t>https://www.fbi.gov/investigate/cyber</a:t>
            </a:r>
          </a:p>
        </p:txBody>
      </p:sp>
      <p:sp>
        <p:nvSpPr>
          <p:cNvPr id="4" name="Slide Number Placeholder 3"/>
          <p:cNvSpPr>
            <a:spLocks noGrp="1"/>
          </p:cNvSpPr>
          <p:nvPr>
            <p:ph type="sldNum" sz="quarter" idx="10"/>
          </p:nvPr>
        </p:nvSpPr>
        <p:spPr/>
        <p:txBody>
          <a:bodyPr/>
          <a:lstStyle/>
          <a:p>
            <a:fld id="{B4F975AF-C0C7-424E-B2C6-2BA6525AD217}" type="slidenum">
              <a:rPr lang="en-US" smtClean="0"/>
              <a:t>78</a:t>
            </a:fld>
            <a:endParaRPr lang="en-US"/>
          </a:p>
        </p:txBody>
      </p:sp>
    </p:spTree>
    <p:extLst>
      <p:ext uri="{BB962C8B-B14F-4D97-AF65-F5344CB8AC3E}">
        <p14:creationId xmlns:p14="http://schemas.microsoft.com/office/powerpoint/2010/main" val="173360507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D8949D8-0E92-4D03-A693-F183ECA30484}" type="slidenum">
              <a:rPr lang="en-US" smtClean="0"/>
              <a:t>79</a:t>
            </a:fld>
            <a:endParaRPr lang="en-US"/>
          </a:p>
        </p:txBody>
      </p:sp>
    </p:spTree>
    <p:extLst>
      <p:ext uri="{BB962C8B-B14F-4D97-AF65-F5344CB8AC3E}">
        <p14:creationId xmlns:p14="http://schemas.microsoft.com/office/powerpoint/2010/main" val="23908384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D8949D8-0E92-4D03-A693-F183ECA30484}" type="slidenum">
              <a:rPr lang="en-US" smtClean="0"/>
              <a:t>8</a:t>
            </a:fld>
            <a:endParaRPr lang="en-US"/>
          </a:p>
        </p:txBody>
      </p:sp>
    </p:spTree>
    <p:extLst>
      <p:ext uri="{BB962C8B-B14F-4D97-AF65-F5344CB8AC3E}">
        <p14:creationId xmlns:p14="http://schemas.microsoft.com/office/powerpoint/2010/main" val="2632923437"/>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Vincze</a:t>
            </a:r>
            <a:r>
              <a:rPr lang="en-US" dirty="0"/>
              <a:t>, E. A. (2016). Challenges in digital forensics. </a:t>
            </a:r>
            <a:r>
              <a:rPr lang="en-US" i="1" dirty="0"/>
              <a:t>Police Practice and Research</a:t>
            </a:r>
            <a:r>
              <a:rPr lang="en-US" dirty="0"/>
              <a:t>, </a:t>
            </a:r>
            <a:r>
              <a:rPr lang="en-US" i="1" dirty="0"/>
              <a:t>17</a:t>
            </a:r>
            <a:r>
              <a:rPr lang="en-US" dirty="0"/>
              <a:t>(2), 183-194.</a:t>
            </a:r>
          </a:p>
        </p:txBody>
      </p:sp>
      <p:sp>
        <p:nvSpPr>
          <p:cNvPr id="4" name="Slide Number Placeholder 3"/>
          <p:cNvSpPr>
            <a:spLocks noGrp="1"/>
          </p:cNvSpPr>
          <p:nvPr>
            <p:ph type="sldNum" sz="quarter" idx="10"/>
          </p:nvPr>
        </p:nvSpPr>
        <p:spPr/>
        <p:txBody>
          <a:bodyPr/>
          <a:lstStyle/>
          <a:p>
            <a:fld id="{ED8949D8-0E92-4D03-A693-F183ECA30484}" type="slidenum">
              <a:rPr lang="en-US" smtClean="0"/>
              <a:t>80</a:t>
            </a:fld>
            <a:endParaRPr lang="en-US"/>
          </a:p>
        </p:txBody>
      </p:sp>
    </p:spTree>
    <p:extLst>
      <p:ext uri="{BB962C8B-B14F-4D97-AF65-F5344CB8AC3E}">
        <p14:creationId xmlns:p14="http://schemas.microsoft.com/office/powerpoint/2010/main" val="3326875147"/>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McAndrew, E. (2014, March) From the P.R.C. to the F.C.I.—</a:t>
            </a:r>
          </a:p>
          <a:p>
            <a:r>
              <a:rPr lang="en-US" dirty="0"/>
              <a:t>Cracking a Chinese Cybercrime Case. In The United States Attorneys' Bulletin. Cyber-Investigative Issues II. Retrieved October 14, 2018, from </a:t>
            </a:r>
            <a:r>
              <a:rPr lang="en-US" dirty="0">
                <a:hlinkClick r:id="rId3"/>
              </a:rPr>
              <a:t>https://www.justice.gov/usao/resources/journal-of-federal-law-and-practice</a:t>
            </a:r>
            <a:r>
              <a:rPr lang="en-US" dirty="0"/>
              <a:t> </a:t>
            </a:r>
          </a:p>
        </p:txBody>
      </p:sp>
      <p:sp>
        <p:nvSpPr>
          <p:cNvPr id="4" name="Slide Number Placeholder 3"/>
          <p:cNvSpPr>
            <a:spLocks noGrp="1"/>
          </p:cNvSpPr>
          <p:nvPr>
            <p:ph type="sldNum" sz="quarter" idx="10"/>
          </p:nvPr>
        </p:nvSpPr>
        <p:spPr/>
        <p:txBody>
          <a:bodyPr/>
          <a:lstStyle/>
          <a:p>
            <a:fld id="{ED8949D8-0E92-4D03-A693-F183ECA30484}" type="slidenum">
              <a:rPr lang="en-US" smtClean="0"/>
              <a:t>81</a:t>
            </a:fld>
            <a:endParaRPr lang="en-US"/>
          </a:p>
        </p:txBody>
      </p:sp>
    </p:spTree>
    <p:extLst>
      <p:ext uri="{BB962C8B-B14F-4D97-AF65-F5344CB8AC3E}">
        <p14:creationId xmlns:p14="http://schemas.microsoft.com/office/powerpoint/2010/main" val="2160584070"/>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Payne, B., </a:t>
            </a:r>
            <a:r>
              <a:rPr lang="en-US" dirty="0" err="1"/>
              <a:t>Hawkin</a:t>
            </a:r>
            <a:r>
              <a:rPr lang="en-US" dirty="0"/>
              <a:t>, B., &amp; Xin, C. (2019). Using Labeling Theory as a Guide to Examine the Patterns, Characteristics, and Sanctions Given to Cybercrimes.  American Journal of Criminal Justice.</a:t>
            </a:r>
          </a:p>
        </p:txBody>
      </p:sp>
      <p:sp>
        <p:nvSpPr>
          <p:cNvPr id="4" name="Slide Number Placeholder 3"/>
          <p:cNvSpPr>
            <a:spLocks noGrp="1"/>
          </p:cNvSpPr>
          <p:nvPr>
            <p:ph type="sldNum" sz="quarter" idx="10"/>
          </p:nvPr>
        </p:nvSpPr>
        <p:spPr/>
        <p:txBody>
          <a:bodyPr/>
          <a:lstStyle/>
          <a:p>
            <a:fld id="{ED8949D8-0E92-4D03-A693-F183ECA30484}" type="slidenum">
              <a:rPr lang="en-US" smtClean="0"/>
              <a:t>82</a:t>
            </a:fld>
            <a:endParaRPr lang="en-US"/>
          </a:p>
        </p:txBody>
      </p:sp>
    </p:spTree>
    <p:extLst>
      <p:ext uri="{BB962C8B-B14F-4D97-AF65-F5344CB8AC3E}">
        <p14:creationId xmlns:p14="http://schemas.microsoft.com/office/powerpoint/2010/main" val="378556558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Payne, B., </a:t>
            </a:r>
            <a:r>
              <a:rPr lang="en-US" dirty="0" err="1"/>
              <a:t>Hawkin</a:t>
            </a:r>
            <a:r>
              <a:rPr lang="en-US" dirty="0"/>
              <a:t>, B., &amp; Xin, C. (2019). Using Labeling Theory as a Guide to Examine the Patterns, Characteristics, and Sanctions Given to Cybercrimes.  American Journal of Criminal Justice.</a:t>
            </a:r>
          </a:p>
        </p:txBody>
      </p:sp>
      <p:sp>
        <p:nvSpPr>
          <p:cNvPr id="4" name="Slide Number Placeholder 3"/>
          <p:cNvSpPr>
            <a:spLocks noGrp="1"/>
          </p:cNvSpPr>
          <p:nvPr>
            <p:ph type="sldNum" sz="quarter" idx="10"/>
          </p:nvPr>
        </p:nvSpPr>
        <p:spPr/>
        <p:txBody>
          <a:bodyPr/>
          <a:lstStyle/>
          <a:p>
            <a:fld id="{ED8949D8-0E92-4D03-A693-F183ECA30484}" type="slidenum">
              <a:rPr lang="en-US" smtClean="0"/>
              <a:t>83</a:t>
            </a:fld>
            <a:endParaRPr lang="en-US"/>
          </a:p>
        </p:txBody>
      </p:sp>
    </p:spTree>
    <p:extLst>
      <p:ext uri="{BB962C8B-B14F-4D97-AF65-F5344CB8AC3E}">
        <p14:creationId xmlns:p14="http://schemas.microsoft.com/office/powerpoint/2010/main" val="298527789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probation data: Newville, L. L. (2001). Cyber Crime and the Courts: Investigating and Supervising the Information Age Offender. </a:t>
            </a:r>
            <a:r>
              <a:rPr lang="en-US" i="1" dirty="0"/>
              <a:t>Federal Probation</a:t>
            </a:r>
            <a:r>
              <a:rPr lang="en-US" dirty="0"/>
              <a:t>, </a:t>
            </a:r>
            <a:r>
              <a:rPr lang="en-US" i="1" dirty="0"/>
              <a:t>65</a:t>
            </a:r>
            <a:r>
              <a:rPr lang="en-US" dirty="0"/>
              <a:t>(2), 11-17.</a:t>
            </a:r>
          </a:p>
        </p:txBody>
      </p:sp>
      <p:sp>
        <p:nvSpPr>
          <p:cNvPr id="4" name="Slide Number Placeholder 3"/>
          <p:cNvSpPr>
            <a:spLocks noGrp="1"/>
          </p:cNvSpPr>
          <p:nvPr>
            <p:ph type="sldNum" sz="quarter" idx="10"/>
          </p:nvPr>
        </p:nvSpPr>
        <p:spPr/>
        <p:txBody>
          <a:bodyPr/>
          <a:lstStyle/>
          <a:p>
            <a:fld id="{ED8949D8-0E92-4D03-A693-F183ECA30484}" type="slidenum">
              <a:rPr lang="en-US" smtClean="0"/>
              <a:t>84</a:t>
            </a:fld>
            <a:endParaRPr lang="en-US"/>
          </a:p>
        </p:txBody>
      </p:sp>
    </p:spTree>
    <p:extLst>
      <p:ext uri="{BB962C8B-B14F-4D97-AF65-F5344CB8AC3E}">
        <p14:creationId xmlns:p14="http://schemas.microsoft.com/office/powerpoint/2010/main" val="932792228"/>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reprinted from Newville, L. L. (2001). Cyber Crime and the Courts: Investigating and Supervising the Information Age Offender. </a:t>
            </a:r>
            <a:r>
              <a:rPr lang="en-US" i="1" dirty="0"/>
              <a:t>Federal Probation</a:t>
            </a:r>
            <a:r>
              <a:rPr lang="en-US" dirty="0"/>
              <a:t>, </a:t>
            </a:r>
            <a:r>
              <a:rPr lang="en-US" i="1" dirty="0"/>
              <a:t>65</a:t>
            </a:r>
            <a:r>
              <a:rPr lang="en-US" dirty="0"/>
              <a:t>(2), 11-17. </a:t>
            </a:r>
          </a:p>
        </p:txBody>
      </p:sp>
      <p:sp>
        <p:nvSpPr>
          <p:cNvPr id="4" name="Slide Number Placeholder 3"/>
          <p:cNvSpPr>
            <a:spLocks noGrp="1"/>
          </p:cNvSpPr>
          <p:nvPr>
            <p:ph type="sldNum" sz="quarter" idx="10"/>
          </p:nvPr>
        </p:nvSpPr>
        <p:spPr/>
        <p:txBody>
          <a:bodyPr/>
          <a:lstStyle/>
          <a:p>
            <a:fld id="{ED8949D8-0E92-4D03-A693-F183ECA30484}" type="slidenum">
              <a:rPr lang="en-US" smtClean="0"/>
              <a:t>85</a:t>
            </a:fld>
            <a:endParaRPr lang="en-US"/>
          </a:p>
        </p:txBody>
      </p:sp>
    </p:spTree>
    <p:extLst>
      <p:ext uri="{BB962C8B-B14F-4D97-AF65-F5344CB8AC3E}">
        <p14:creationId xmlns:p14="http://schemas.microsoft.com/office/powerpoint/2010/main" val="4072392257"/>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rPr>
              <a:t>SAN DIEGO – Victor Alejandro Fernandez was sentenced in federal court today to 129 months in custody for his involvement in a conspiracy to steal and misuse mortgage customers’ sensitive personal information.  </a:t>
            </a:r>
          </a:p>
          <a:p>
            <a:endParaRPr lang="en-US" dirty="0">
              <a:effectLst/>
            </a:endParaRPr>
          </a:p>
          <a:p>
            <a:r>
              <a:rPr lang="en-US" dirty="0"/>
              <a:t>U.S. Attorney’s Office Southern District of California. (2018, January 19). Chula Vista Man Sentenced in Computer Hacking and Wire Fraud Scheme. Retrieved October 14, 2018, from </a:t>
            </a:r>
            <a:r>
              <a:rPr lang="en-US" dirty="0">
                <a:hlinkClick r:id="rId3"/>
              </a:rPr>
              <a:t>https://www.justice.gov/usao-sdca/pr/chula-vista-man-sentenced-computer-hacking-and-wire-fraud-scheme</a:t>
            </a:r>
            <a:r>
              <a:rPr lang="en-US" dirty="0"/>
              <a:t>  </a:t>
            </a:r>
          </a:p>
        </p:txBody>
      </p:sp>
      <p:sp>
        <p:nvSpPr>
          <p:cNvPr id="4" name="Slide Number Placeholder 3"/>
          <p:cNvSpPr>
            <a:spLocks noGrp="1"/>
          </p:cNvSpPr>
          <p:nvPr>
            <p:ph type="sldNum" sz="quarter" idx="10"/>
          </p:nvPr>
        </p:nvSpPr>
        <p:spPr/>
        <p:txBody>
          <a:bodyPr/>
          <a:lstStyle/>
          <a:p>
            <a:fld id="{ED8949D8-0E92-4D03-A693-F183ECA30484}" type="slidenum">
              <a:rPr lang="en-US" smtClean="0"/>
              <a:t>86</a:t>
            </a:fld>
            <a:endParaRPr lang="en-US"/>
          </a:p>
        </p:txBody>
      </p:sp>
    </p:spTree>
    <p:extLst>
      <p:ext uri="{BB962C8B-B14F-4D97-AF65-F5344CB8AC3E}">
        <p14:creationId xmlns:p14="http://schemas.microsoft.com/office/powerpoint/2010/main" val="38953476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defendant was sentenced to the statutory maximum sentence of one year of imprisonment, a $100,000 fine, and one year of supervised release following incarceration. </a:t>
            </a:r>
          </a:p>
          <a:p>
            <a:endParaRPr lang="en-US" dirty="0"/>
          </a:p>
          <a:p>
            <a:r>
              <a:rPr lang="en-US" dirty="0"/>
              <a:t>U.S. Attorney’s Office Eastern District of New York. (2017, August 09). Cybercriminal Convicted of Computer Hacking and Sentenced to Statutory Maximum. Retrieved October 14, 2018, from </a:t>
            </a:r>
            <a:r>
              <a:rPr lang="en-US" dirty="0">
                <a:hlinkClick r:id="rId3"/>
              </a:rPr>
              <a:t>https://www.justice.gov/usao-edny/pr/cybercriminal-convicted-computer-hacking-and-sentenced-statutory-maximum</a:t>
            </a:r>
            <a:r>
              <a:rPr lang="en-US" dirty="0"/>
              <a:t>   </a:t>
            </a:r>
          </a:p>
        </p:txBody>
      </p:sp>
      <p:sp>
        <p:nvSpPr>
          <p:cNvPr id="4" name="Slide Number Placeholder 3"/>
          <p:cNvSpPr>
            <a:spLocks noGrp="1"/>
          </p:cNvSpPr>
          <p:nvPr>
            <p:ph type="sldNum" sz="quarter" idx="10"/>
          </p:nvPr>
        </p:nvSpPr>
        <p:spPr/>
        <p:txBody>
          <a:bodyPr/>
          <a:lstStyle/>
          <a:p>
            <a:fld id="{ED8949D8-0E92-4D03-A693-F183ECA30484}" type="slidenum">
              <a:rPr lang="en-US" smtClean="0"/>
              <a:t>87</a:t>
            </a:fld>
            <a:endParaRPr lang="en-US"/>
          </a:p>
        </p:txBody>
      </p:sp>
    </p:spTree>
    <p:extLst>
      <p:ext uri="{BB962C8B-B14F-4D97-AF65-F5344CB8AC3E}">
        <p14:creationId xmlns:p14="http://schemas.microsoft.com/office/powerpoint/2010/main" val="25987440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Hinduja</a:t>
            </a:r>
            <a:r>
              <a:rPr lang="en-US" dirty="0"/>
              <a:t>, S., &amp; </a:t>
            </a:r>
            <a:r>
              <a:rPr lang="en-US" dirty="0" err="1"/>
              <a:t>Kooi</a:t>
            </a:r>
            <a:r>
              <a:rPr lang="en-US" dirty="0"/>
              <a:t>, B. (2013). Curtailing cyber and information security vulnerabilities through situational crime prevention. </a:t>
            </a:r>
            <a:r>
              <a:rPr lang="en-US" i="1" dirty="0"/>
              <a:t>Security journal</a:t>
            </a:r>
            <a:r>
              <a:rPr lang="en-US" dirty="0"/>
              <a:t>, </a:t>
            </a:r>
            <a:r>
              <a:rPr lang="en-US" i="1" dirty="0"/>
              <a:t>26</a:t>
            </a:r>
            <a:r>
              <a:rPr lang="en-US" dirty="0"/>
              <a:t>(4), 383-402.</a:t>
            </a:r>
          </a:p>
        </p:txBody>
      </p:sp>
      <p:sp>
        <p:nvSpPr>
          <p:cNvPr id="4" name="Slide Number Placeholder 3"/>
          <p:cNvSpPr>
            <a:spLocks noGrp="1"/>
          </p:cNvSpPr>
          <p:nvPr>
            <p:ph type="sldNum" sz="quarter" idx="10"/>
          </p:nvPr>
        </p:nvSpPr>
        <p:spPr/>
        <p:txBody>
          <a:bodyPr/>
          <a:lstStyle/>
          <a:p>
            <a:fld id="{ED8949D8-0E92-4D03-A693-F183ECA30484}" type="slidenum">
              <a:rPr lang="en-US" smtClean="0"/>
              <a:t>9</a:t>
            </a:fld>
            <a:endParaRPr lang="en-US"/>
          </a:p>
        </p:txBody>
      </p:sp>
    </p:spTree>
    <p:extLst>
      <p:ext uri="{BB962C8B-B14F-4D97-AF65-F5344CB8AC3E}">
        <p14:creationId xmlns:p14="http://schemas.microsoft.com/office/powerpoint/2010/main" val="30552026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2">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solidFill>
                  <a:schemeClr val="accent4">
                    <a:lumMod val="25000"/>
                  </a:schemeClr>
                </a:solidFill>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36088115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able of Contents">
    <p:spTree>
      <p:nvGrpSpPr>
        <p:cNvPr id="1" name=""/>
        <p:cNvGrpSpPr/>
        <p:nvPr/>
      </p:nvGrpSpPr>
      <p:grpSpPr>
        <a:xfrm>
          <a:off x="0" y="0"/>
          <a:ext cx="0" cy="0"/>
          <a:chOff x="0" y="0"/>
          <a:chExt cx="0" cy="0"/>
        </a:xfrm>
      </p:grpSpPr>
      <p:sp>
        <p:nvSpPr>
          <p:cNvPr id="6" name="Title 5"/>
          <p:cNvSpPr>
            <a:spLocks noGrp="1"/>
          </p:cNvSpPr>
          <p:nvPr>
            <p:ph type="title"/>
          </p:nvPr>
        </p:nvSpPr>
        <p:spPr>
          <a:xfrm>
            <a:off x="534737" y="513653"/>
            <a:ext cx="11154609" cy="689812"/>
          </a:xfrm>
        </p:spPr>
        <p:txBody>
          <a:bodyPr/>
          <a:lstStyle>
            <a:lvl1pPr>
              <a:defRPr>
                <a:latin typeface="+mj-lt"/>
              </a:defRPr>
            </a:lvl1pPr>
          </a:lstStyle>
          <a:p>
            <a:r>
              <a:rPr lang="en-US"/>
              <a:t>Click to edit Master title style</a:t>
            </a:r>
            <a:endParaRPr lang="en-US" dirty="0"/>
          </a:p>
        </p:txBody>
      </p:sp>
      <p:sp>
        <p:nvSpPr>
          <p:cNvPr id="12" name="Text Placeholder 11"/>
          <p:cNvSpPr>
            <a:spLocks noGrp="1"/>
          </p:cNvSpPr>
          <p:nvPr>
            <p:ph type="body" sz="quarter" idx="11"/>
          </p:nvPr>
        </p:nvSpPr>
        <p:spPr>
          <a:xfrm>
            <a:off x="821803" y="1527858"/>
            <a:ext cx="10590835" cy="4201610"/>
          </a:xfrm>
        </p:spPr>
        <p:txBody>
          <a:bodyPr/>
          <a:lstStyle>
            <a:lvl1pPr>
              <a:defRPr>
                <a:solidFill>
                  <a:schemeClr val="tx1"/>
                </a:solidFill>
                <a:latin typeface="+mj-lt"/>
              </a:defRPr>
            </a:lvl1pPr>
            <a:lvl2pPr>
              <a:defRPr>
                <a:latin typeface="+mn-lt"/>
              </a:defRPr>
            </a:lvl2pPr>
            <a:lvl3pPr>
              <a:defRPr>
                <a:latin typeface="+mn-lt"/>
              </a:defRPr>
            </a:lvl3pPr>
            <a:lvl4pPr>
              <a:defRPr>
                <a:latin typeface="+mn-lt"/>
              </a:defRPr>
            </a:lvl4pPr>
            <a:lvl5pPr>
              <a:defRPr>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4"/>
          <p:cNvSpPr>
            <a:spLocks noGrp="1"/>
          </p:cNvSpPr>
          <p:nvPr>
            <p:ph type="ftr" sz="quarter" idx="14"/>
          </p:nvPr>
        </p:nvSpPr>
        <p:spPr>
          <a:xfrm>
            <a:off x="534737" y="5863390"/>
            <a:ext cx="11154611" cy="200831"/>
          </a:xfrm>
          <a:prstGeom prst="rect">
            <a:avLst/>
          </a:prstGeom>
        </p:spPr>
        <p:txBody>
          <a:bodyPr/>
          <a:lstStyle/>
          <a:p>
            <a:endParaRPr lang="en-US" dirty="0"/>
          </a:p>
        </p:txBody>
      </p:sp>
    </p:spTree>
    <p:extLst>
      <p:ext uri="{BB962C8B-B14F-4D97-AF65-F5344CB8AC3E}">
        <p14:creationId xmlns:p14="http://schemas.microsoft.com/office/powerpoint/2010/main" val="37859917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524043" y="521780"/>
            <a:ext cx="11176000" cy="830009"/>
          </a:xfrm>
        </p:spPr>
        <p:txBody>
          <a:bodyPr/>
          <a:lstStyle/>
          <a:p>
            <a:r>
              <a:rPr lang="en-US"/>
              <a:t>Click to edit Master title style</a:t>
            </a:r>
            <a:endParaRPr lang="en-US" dirty="0"/>
          </a:p>
        </p:txBody>
      </p:sp>
      <p:sp>
        <p:nvSpPr>
          <p:cNvPr id="4" name="Footer Placeholder 3"/>
          <p:cNvSpPr>
            <a:spLocks noGrp="1"/>
          </p:cNvSpPr>
          <p:nvPr>
            <p:ph type="ftr" sz="quarter" idx="11"/>
          </p:nvPr>
        </p:nvSpPr>
        <p:spPr>
          <a:xfrm>
            <a:off x="524043" y="5907669"/>
            <a:ext cx="11176000" cy="237702"/>
          </a:xfrm>
          <a:prstGeom prst="rect">
            <a:avLst/>
          </a:prstGeom>
        </p:spPr>
        <p:txBody>
          <a:bodyPr/>
          <a:lstStyle/>
          <a:p>
            <a:endParaRPr lang="en-US" dirty="0"/>
          </a:p>
        </p:txBody>
      </p:sp>
      <p:sp>
        <p:nvSpPr>
          <p:cNvPr id="5" name="Text Placeholder 4"/>
          <p:cNvSpPr>
            <a:spLocks noGrp="1"/>
          </p:cNvSpPr>
          <p:nvPr>
            <p:ph type="body" sz="quarter" idx="12"/>
          </p:nvPr>
        </p:nvSpPr>
        <p:spPr>
          <a:xfrm>
            <a:off x="740780" y="1574157"/>
            <a:ext cx="10683434" cy="4273190"/>
          </a:xfrm>
        </p:spPr>
        <p:txBody>
          <a:bodyPr/>
          <a:lstStyle>
            <a:lvl1pPr>
              <a:defRPr sz="2400"/>
            </a:lvl1pPr>
            <a:lvl2pPr>
              <a:defRPr sz="2400"/>
            </a:lvl2pPr>
            <a:lvl3pPr>
              <a:defRPr sz="16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629859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Content Placeholder 3"/>
          <p:cNvSpPr>
            <a:spLocks noGrp="1"/>
          </p:cNvSpPr>
          <p:nvPr>
            <p:ph sz="quarter" idx="10"/>
          </p:nvPr>
        </p:nvSpPr>
        <p:spPr>
          <a:xfrm>
            <a:off x="648181" y="798652"/>
            <a:ext cx="4469103" cy="529779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5"/>
          <p:cNvSpPr>
            <a:spLocks noGrp="1"/>
          </p:cNvSpPr>
          <p:nvPr>
            <p:ph type="body" sz="quarter" idx="11"/>
          </p:nvPr>
        </p:nvSpPr>
        <p:spPr>
          <a:xfrm>
            <a:off x="5544273" y="798653"/>
            <a:ext cx="6200313" cy="5297799"/>
          </a:xfrm>
        </p:spPr>
        <p:txBody>
          <a:bodyPr/>
          <a:lstStyle/>
          <a:p>
            <a:pPr lvl="0"/>
            <a:r>
              <a:rPr lang="en-US"/>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341922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Content Placeholder 3"/>
          <p:cNvSpPr>
            <a:spLocks noGrp="1"/>
          </p:cNvSpPr>
          <p:nvPr>
            <p:ph sz="quarter" idx="10"/>
          </p:nvPr>
        </p:nvSpPr>
        <p:spPr>
          <a:xfrm>
            <a:off x="7038452" y="369203"/>
            <a:ext cx="4689358" cy="57356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5"/>
          <p:cNvSpPr>
            <a:spLocks noGrp="1"/>
          </p:cNvSpPr>
          <p:nvPr>
            <p:ph type="body" sz="quarter" idx="11"/>
          </p:nvPr>
        </p:nvSpPr>
        <p:spPr>
          <a:xfrm>
            <a:off x="419449" y="361266"/>
            <a:ext cx="6560191" cy="57435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560435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49DA66-6963-4664-BA41-C64977C8388E}"/>
              </a:ext>
            </a:extLst>
          </p:cNvPr>
          <p:cNvSpPr>
            <a:spLocks noGrp="1"/>
          </p:cNvSpPr>
          <p:nvPr>
            <p:ph type="title"/>
          </p:nvPr>
        </p:nvSpPr>
        <p:spPr/>
        <p:txBody>
          <a:bodyPr>
            <a:normAutofit/>
          </a:bodyPr>
          <a:lstStyle>
            <a:lvl1pPr>
              <a:defRPr sz="3600"/>
            </a:lvl1pPr>
          </a:lstStyle>
          <a:p>
            <a:r>
              <a:rPr lang="en-US" dirty="0"/>
              <a:t>Click to edit Master title style</a:t>
            </a:r>
          </a:p>
        </p:txBody>
      </p:sp>
      <p:sp>
        <p:nvSpPr>
          <p:cNvPr id="3" name="Content Placeholder 2">
            <a:extLst>
              <a:ext uri="{FF2B5EF4-FFF2-40B4-BE49-F238E27FC236}">
                <a16:creationId xmlns:a16="http://schemas.microsoft.com/office/drawing/2014/main" id="{14C5412C-B6A5-4E3D-B8D7-89C1DD67E820}"/>
              </a:ext>
            </a:extLst>
          </p:cNvPr>
          <p:cNvSpPr>
            <a:spLocks noGrp="1"/>
          </p:cNvSpPr>
          <p:nvPr>
            <p:ph idx="1"/>
          </p:nvPr>
        </p:nvSpPr>
        <p:spPr>
          <a:xfrm>
            <a:off x="876822" y="1655180"/>
            <a:ext cx="10570540" cy="4271058"/>
          </a:xfrm>
        </p:spPr>
        <p:txBody>
          <a:bodyPr/>
          <a:lstStyle>
            <a:lvl1pPr>
              <a:defRPr sz="2400"/>
            </a:lvl1pPr>
            <a:lvl2pPr>
              <a:defRPr sz="2000"/>
            </a:lvl2pPr>
            <a:lvl3pPr>
              <a:defRPr sz="18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EF80D4E5-06C3-425F-AAE3-03CA8ABCBE40}"/>
              </a:ext>
            </a:extLst>
          </p:cNvPr>
          <p:cNvSpPr>
            <a:spLocks noGrp="1"/>
          </p:cNvSpPr>
          <p:nvPr>
            <p:ph type="dt" sz="half" idx="10"/>
          </p:nvPr>
        </p:nvSpPr>
        <p:spPr/>
        <p:txBody>
          <a:bodyPr/>
          <a:lstStyle/>
          <a:p>
            <a:fld id="{AD95EAAF-F95B-4AD8-B777-E61C4F334F9A}" type="datetimeFigureOut">
              <a:rPr lang="en-US" smtClean="0"/>
              <a:t>5/20/2019</a:t>
            </a:fld>
            <a:endParaRPr lang="en-US"/>
          </a:p>
        </p:txBody>
      </p:sp>
      <p:sp>
        <p:nvSpPr>
          <p:cNvPr id="5" name="Footer Placeholder 4">
            <a:extLst>
              <a:ext uri="{FF2B5EF4-FFF2-40B4-BE49-F238E27FC236}">
                <a16:creationId xmlns:a16="http://schemas.microsoft.com/office/drawing/2014/main" id="{A313B711-19C6-44B7-968D-FA86E32E07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87EDC2-1163-40DE-BF93-66F8552A123F}"/>
              </a:ext>
            </a:extLst>
          </p:cNvPr>
          <p:cNvSpPr>
            <a:spLocks noGrp="1"/>
          </p:cNvSpPr>
          <p:nvPr>
            <p:ph type="sldNum" sz="quarter" idx="12"/>
          </p:nvPr>
        </p:nvSpPr>
        <p:spPr/>
        <p:txBody>
          <a:bodyPr/>
          <a:lstStyle/>
          <a:p>
            <a:fld id="{172E3950-C425-4255-8BE7-B562B58C8B7F}" type="slidenum">
              <a:rPr lang="en-US" smtClean="0"/>
              <a:t>‹#›</a:t>
            </a:fld>
            <a:endParaRPr lang="en-US"/>
          </a:p>
        </p:txBody>
      </p:sp>
      <p:cxnSp>
        <p:nvCxnSpPr>
          <p:cNvPr id="8" name="Straight Connector 7"/>
          <p:cNvCxnSpPr/>
          <p:nvPr userDrawn="1"/>
        </p:nvCxnSpPr>
        <p:spPr>
          <a:xfrm>
            <a:off x="625031" y="1432926"/>
            <a:ext cx="10920884" cy="0"/>
          </a:xfrm>
          <a:prstGeom prst="line">
            <a:avLst/>
          </a:prstGeom>
          <a:ln>
            <a:solidFill>
              <a:schemeClr val="accent3">
                <a:lumMod val="25000"/>
              </a:schemeClr>
            </a:solidFill>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18134929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8C6179-4CE8-4C08-8436-58BAC296BC9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C0D17D7-FCCA-40CA-892D-65EB8851A6F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98DF03C-0A7D-47B9-BD42-6435989037E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C90E945-989B-4386-920C-8E3EAFAEE3D7}"/>
              </a:ext>
            </a:extLst>
          </p:cNvPr>
          <p:cNvSpPr>
            <a:spLocks noGrp="1"/>
          </p:cNvSpPr>
          <p:nvPr>
            <p:ph type="dt" sz="half" idx="10"/>
          </p:nvPr>
        </p:nvSpPr>
        <p:spPr/>
        <p:txBody>
          <a:bodyPr/>
          <a:lstStyle/>
          <a:p>
            <a:fld id="{AD95EAAF-F95B-4AD8-B777-E61C4F334F9A}" type="datetimeFigureOut">
              <a:rPr lang="en-US" smtClean="0"/>
              <a:t>5/20/2019</a:t>
            </a:fld>
            <a:endParaRPr lang="en-US"/>
          </a:p>
        </p:txBody>
      </p:sp>
      <p:sp>
        <p:nvSpPr>
          <p:cNvPr id="6" name="Footer Placeholder 5">
            <a:extLst>
              <a:ext uri="{FF2B5EF4-FFF2-40B4-BE49-F238E27FC236}">
                <a16:creationId xmlns:a16="http://schemas.microsoft.com/office/drawing/2014/main" id="{66785EA2-E5BE-43D5-AD9D-683E8EE6BA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66CFDBA-591D-4119-A27C-CCF80A24390A}"/>
              </a:ext>
            </a:extLst>
          </p:cNvPr>
          <p:cNvSpPr>
            <a:spLocks noGrp="1"/>
          </p:cNvSpPr>
          <p:nvPr>
            <p:ph type="sldNum" sz="quarter" idx="12"/>
          </p:nvPr>
        </p:nvSpPr>
        <p:spPr/>
        <p:txBody>
          <a:bodyPr/>
          <a:lstStyle/>
          <a:p>
            <a:fld id="{172E3950-C425-4255-8BE7-B562B58C8B7F}" type="slidenum">
              <a:rPr lang="en-US" smtClean="0"/>
              <a:t>‹#›</a:t>
            </a:fld>
            <a:endParaRPr lang="en-US"/>
          </a:p>
        </p:txBody>
      </p:sp>
    </p:spTree>
    <p:extLst>
      <p:ext uri="{BB962C8B-B14F-4D97-AF65-F5344CB8AC3E}">
        <p14:creationId xmlns:p14="http://schemas.microsoft.com/office/powerpoint/2010/main" val="3557380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 name="Rectangle 16"/>
          <p:cNvSpPr/>
          <p:nvPr userDrawn="1"/>
        </p:nvSpPr>
        <p:spPr>
          <a:xfrm rot="10800000">
            <a:off x="61374" y="-13"/>
            <a:ext cx="7552268" cy="292100"/>
          </a:xfrm>
          <a:prstGeom prst="rect">
            <a:avLst/>
          </a:prstGeom>
          <a:solidFill>
            <a:srgbClr val="0B3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 name="Rectangle 8"/>
          <p:cNvSpPr/>
          <p:nvPr userDrawn="1"/>
        </p:nvSpPr>
        <p:spPr>
          <a:xfrm rot="10800000" flipH="1">
            <a:off x="2246267" y="-14"/>
            <a:ext cx="9948444" cy="307086"/>
          </a:xfrm>
          <a:custGeom>
            <a:avLst/>
            <a:gdLst>
              <a:gd name="connsiteX0" fmla="*/ 0 w 3479800"/>
              <a:gd name="connsiteY0" fmla="*/ 0 h 291044"/>
              <a:gd name="connsiteX1" fmla="*/ 3479800 w 3479800"/>
              <a:gd name="connsiteY1" fmla="*/ 0 h 291044"/>
              <a:gd name="connsiteX2" fmla="*/ 3479800 w 3479800"/>
              <a:gd name="connsiteY2" fmla="*/ 291044 h 291044"/>
              <a:gd name="connsiteX3" fmla="*/ 0 w 3479800"/>
              <a:gd name="connsiteY3" fmla="*/ 291044 h 291044"/>
              <a:gd name="connsiteX4" fmla="*/ 0 w 3479800"/>
              <a:gd name="connsiteY4" fmla="*/ 0 h 291044"/>
              <a:gd name="connsiteX0" fmla="*/ 211015 w 3690815"/>
              <a:gd name="connsiteY0" fmla="*/ 0 h 291044"/>
              <a:gd name="connsiteX1" fmla="*/ 3690815 w 3690815"/>
              <a:gd name="connsiteY1" fmla="*/ 0 h 291044"/>
              <a:gd name="connsiteX2" fmla="*/ 3690815 w 3690815"/>
              <a:gd name="connsiteY2" fmla="*/ 291044 h 291044"/>
              <a:gd name="connsiteX3" fmla="*/ 0 w 3690815"/>
              <a:gd name="connsiteY3" fmla="*/ 291044 h 291044"/>
              <a:gd name="connsiteX4" fmla="*/ 211015 w 3690815"/>
              <a:gd name="connsiteY4" fmla="*/ 0 h 291044"/>
              <a:gd name="connsiteX0" fmla="*/ 211015 w 5816324"/>
              <a:gd name="connsiteY0" fmla="*/ 0 h 291044"/>
              <a:gd name="connsiteX1" fmla="*/ 3690815 w 5816324"/>
              <a:gd name="connsiteY1" fmla="*/ 0 h 291044"/>
              <a:gd name="connsiteX2" fmla="*/ 5816324 w 5816324"/>
              <a:gd name="connsiteY2" fmla="*/ 291044 h 291044"/>
              <a:gd name="connsiteX3" fmla="*/ 0 w 5816324"/>
              <a:gd name="connsiteY3" fmla="*/ 291044 h 291044"/>
              <a:gd name="connsiteX4" fmla="*/ 211015 w 5816324"/>
              <a:gd name="connsiteY4" fmla="*/ 0 h 291044"/>
              <a:gd name="connsiteX0" fmla="*/ 211015 w 5816324"/>
              <a:gd name="connsiteY0" fmla="*/ 16042 h 307086"/>
              <a:gd name="connsiteX1" fmla="*/ 5799137 w 5816324"/>
              <a:gd name="connsiteY1" fmla="*/ 0 h 307086"/>
              <a:gd name="connsiteX2" fmla="*/ 5816324 w 5816324"/>
              <a:gd name="connsiteY2" fmla="*/ 307086 h 307086"/>
              <a:gd name="connsiteX3" fmla="*/ 0 w 5816324"/>
              <a:gd name="connsiteY3" fmla="*/ 307086 h 307086"/>
              <a:gd name="connsiteX4" fmla="*/ 211015 w 5816324"/>
              <a:gd name="connsiteY4" fmla="*/ 16042 h 307086"/>
              <a:gd name="connsiteX0" fmla="*/ 211015 w 5816324"/>
              <a:gd name="connsiteY0" fmla="*/ 16042 h 307086"/>
              <a:gd name="connsiteX1" fmla="*/ 5799137 w 5816324"/>
              <a:gd name="connsiteY1" fmla="*/ 0 h 307086"/>
              <a:gd name="connsiteX2" fmla="*/ 5816324 w 5816324"/>
              <a:gd name="connsiteY2" fmla="*/ 307086 h 307086"/>
              <a:gd name="connsiteX3" fmla="*/ 0 w 5816324"/>
              <a:gd name="connsiteY3" fmla="*/ 307086 h 307086"/>
              <a:gd name="connsiteX4" fmla="*/ 211015 w 5816324"/>
              <a:gd name="connsiteY4" fmla="*/ 16042 h 307086"/>
              <a:gd name="connsiteX0" fmla="*/ 211015 w 5816324"/>
              <a:gd name="connsiteY0" fmla="*/ 16042 h 307086"/>
              <a:gd name="connsiteX1" fmla="*/ 5810596 w 5816324"/>
              <a:gd name="connsiteY1" fmla="*/ 0 h 307086"/>
              <a:gd name="connsiteX2" fmla="*/ 5816324 w 5816324"/>
              <a:gd name="connsiteY2" fmla="*/ 307086 h 307086"/>
              <a:gd name="connsiteX3" fmla="*/ 0 w 5816324"/>
              <a:gd name="connsiteY3" fmla="*/ 307086 h 307086"/>
              <a:gd name="connsiteX4" fmla="*/ 211015 w 5816324"/>
              <a:gd name="connsiteY4" fmla="*/ 16042 h 307086"/>
              <a:gd name="connsiteX0" fmla="*/ 211015 w 5810596"/>
              <a:gd name="connsiteY0" fmla="*/ 16042 h 307086"/>
              <a:gd name="connsiteX1" fmla="*/ 5810596 w 5810596"/>
              <a:gd name="connsiteY1" fmla="*/ 0 h 307086"/>
              <a:gd name="connsiteX2" fmla="*/ 5329348 w 5810596"/>
              <a:gd name="connsiteY2" fmla="*/ 307086 h 307086"/>
              <a:gd name="connsiteX3" fmla="*/ 0 w 5810596"/>
              <a:gd name="connsiteY3" fmla="*/ 307086 h 307086"/>
              <a:gd name="connsiteX4" fmla="*/ 211015 w 5810596"/>
              <a:gd name="connsiteY4" fmla="*/ 16042 h 307086"/>
              <a:gd name="connsiteX0" fmla="*/ 211015 w 5329349"/>
              <a:gd name="connsiteY0" fmla="*/ 16042 h 307086"/>
              <a:gd name="connsiteX1" fmla="*/ 5329349 w 5329349"/>
              <a:gd name="connsiteY1" fmla="*/ 0 h 307086"/>
              <a:gd name="connsiteX2" fmla="*/ 5329348 w 5329349"/>
              <a:gd name="connsiteY2" fmla="*/ 307086 h 307086"/>
              <a:gd name="connsiteX3" fmla="*/ 0 w 5329349"/>
              <a:gd name="connsiteY3" fmla="*/ 307086 h 307086"/>
              <a:gd name="connsiteX4" fmla="*/ 211015 w 5329349"/>
              <a:gd name="connsiteY4" fmla="*/ 16042 h 3070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29349" h="307086">
                <a:moveTo>
                  <a:pt x="211015" y="16042"/>
                </a:moveTo>
                <a:lnTo>
                  <a:pt x="5329349" y="0"/>
                </a:lnTo>
                <a:cubicBezTo>
                  <a:pt x="5329349" y="102362"/>
                  <a:pt x="5329348" y="204724"/>
                  <a:pt x="5329348" y="307086"/>
                </a:cubicBezTo>
                <a:lnTo>
                  <a:pt x="0" y="307086"/>
                </a:lnTo>
                <a:lnTo>
                  <a:pt x="211015" y="16042"/>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Rectangle 11"/>
          <p:cNvSpPr/>
          <p:nvPr userDrawn="1"/>
        </p:nvSpPr>
        <p:spPr>
          <a:xfrm>
            <a:off x="11803941" y="1"/>
            <a:ext cx="38805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Rectangle 5"/>
          <p:cNvSpPr/>
          <p:nvPr userDrawn="1"/>
        </p:nvSpPr>
        <p:spPr>
          <a:xfrm>
            <a:off x="0" y="6176964"/>
            <a:ext cx="12192000" cy="68103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 name="Rectangle 4"/>
          <p:cNvSpPr/>
          <p:nvPr userDrawn="1"/>
        </p:nvSpPr>
        <p:spPr>
          <a:xfrm rot="5400000">
            <a:off x="-2637371" y="2637358"/>
            <a:ext cx="5664201" cy="389467"/>
          </a:xfrm>
          <a:prstGeom prst="rect">
            <a:avLst/>
          </a:prstGeom>
          <a:solidFill>
            <a:srgbClr val="0B3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laceholder 1"/>
          <p:cNvSpPr>
            <a:spLocks noGrp="1"/>
          </p:cNvSpPr>
          <p:nvPr>
            <p:ph type="title"/>
          </p:nvPr>
        </p:nvSpPr>
        <p:spPr>
          <a:xfrm>
            <a:off x="589615" y="538749"/>
            <a:ext cx="11014175" cy="894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44952" y="1690692"/>
            <a:ext cx="10428790" cy="421267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Rectangle 8"/>
          <p:cNvSpPr/>
          <p:nvPr/>
        </p:nvSpPr>
        <p:spPr>
          <a:xfrm rot="5400000">
            <a:off x="-2389634" y="4080318"/>
            <a:ext cx="5167310" cy="388059"/>
          </a:xfrm>
          <a:custGeom>
            <a:avLst/>
            <a:gdLst>
              <a:gd name="connsiteX0" fmla="*/ 0 w 3479800"/>
              <a:gd name="connsiteY0" fmla="*/ 0 h 291044"/>
              <a:gd name="connsiteX1" fmla="*/ 3479800 w 3479800"/>
              <a:gd name="connsiteY1" fmla="*/ 0 h 291044"/>
              <a:gd name="connsiteX2" fmla="*/ 3479800 w 3479800"/>
              <a:gd name="connsiteY2" fmla="*/ 291044 h 291044"/>
              <a:gd name="connsiteX3" fmla="*/ 0 w 3479800"/>
              <a:gd name="connsiteY3" fmla="*/ 291044 h 291044"/>
              <a:gd name="connsiteX4" fmla="*/ 0 w 3479800"/>
              <a:gd name="connsiteY4" fmla="*/ 0 h 291044"/>
              <a:gd name="connsiteX0" fmla="*/ 211015 w 3690815"/>
              <a:gd name="connsiteY0" fmla="*/ 0 h 291044"/>
              <a:gd name="connsiteX1" fmla="*/ 3690815 w 3690815"/>
              <a:gd name="connsiteY1" fmla="*/ 0 h 291044"/>
              <a:gd name="connsiteX2" fmla="*/ 3690815 w 3690815"/>
              <a:gd name="connsiteY2" fmla="*/ 291044 h 291044"/>
              <a:gd name="connsiteX3" fmla="*/ 0 w 3690815"/>
              <a:gd name="connsiteY3" fmla="*/ 291044 h 291044"/>
              <a:gd name="connsiteX4" fmla="*/ 211015 w 3690815"/>
              <a:gd name="connsiteY4" fmla="*/ 0 h 2910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90815" h="291044">
                <a:moveTo>
                  <a:pt x="211015" y="0"/>
                </a:moveTo>
                <a:lnTo>
                  <a:pt x="3690815" y="0"/>
                </a:lnTo>
                <a:lnTo>
                  <a:pt x="3690815" y="291044"/>
                </a:lnTo>
                <a:lnTo>
                  <a:pt x="0" y="291044"/>
                </a:lnTo>
                <a:lnTo>
                  <a:pt x="211015" y="0"/>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4" name="Rectangle 3"/>
          <p:cNvSpPr/>
          <p:nvPr userDrawn="1"/>
        </p:nvSpPr>
        <p:spPr>
          <a:xfrm>
            <a:off x="0" y="0"/>
            <a:ext cx="12192000" cy="685800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11" name="Group 10"/>
          <p:cNvGrpSpPr/>
          <p:nvPr userDrawn="1"/>
        </p:nvGrpSpPr>
        <p:grpSpPr>
          <a:xfrm>
            <a:off x="380694" y="6161127"/>
            <a:ext cx="3962646" cy="696021"/>
            <a:chOff x="7366270" y="5532478"/>
            <a:chExt cx="3962646" cy="696021"/>
          </a:xfrm>
        </p:grpSpPr>
        <p:pic>
          <p:nvPicPr>
            <p:cNvPr id="13" name="Picture 1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366270" y="5532478"/>
              <a:ext cx="692402" cy="696021"/>
            </a:xfrm>
            <a:prstGeom prst="rect">
              <a:avLst/>
            </a:prstGeom>
          </p:spPr>
        </p:pic>
        <p:sp>
          <p:nvSpPr>
            <p:cNvPr id="14" name="Rectangle 13"/>
            <p:cNvSpPr/>
            <p:nvPr/>
          </p:nvSpPr>
          <p:spPr>
            <a:xfrm>
              <a:off x="8053374" y="5683800"/>
              <a:ext cx="3275542" cy="400110"/>
            </a:xfrm>
            <a:prstGeom prst="rect">
              <a:avLst/>
            </a:prstGeom>
          </p:spPr>
          <p:txBody>
            <a:bodyPr wrap="square">
              <a:spAutoFit/>
            </a:bodyPr>
            <a:lstStyle/>
            <a:p>
              <a:pPr algn="l"/>
              <a:r>
                <a:rPr lang="en-US" sz="1000" b="1" dirty="0">
                  <a:latin typeface="Garamond" panose="02020404030301010803" pitchFamily="18" charset="0"/>
                </a:rPr>
                <a:t>This material is based upon work supported by the National Science Foundation under Grant No. 1723635.</a:t>
              </a:r>
            </a:p>
          </p:txBody>
        </p:sp>
      </p:grpSp>
      <p:pic>
        <p:nvPicPr>
          <p:cNvPr id="16" name="Picture 2" descr="https://attachments.office.net/owa/lmayes@odu.edu/service.svc/s/GetAttachmentThumbnail?id=AAMkADE3ODcwNGI5LTE2NzMtNGE0Yy04Mzk1LTUxMmMwZmRhMzg0ZgBGAAAAAAARSgnCL5IyTbytsikWI%2FuJBwB8Tpu0S4hGQaUPQbhUPU1eACSwvHsIAABEIPUerhbCR63t2AE1w5BbAALrVN77AAABEgAQAF2KackJmRhEimnPI10ZIkE%3D&amp;thumbnailType=2&amp;owa=outlook.office.com&amp;scriptVer=2019012803.07&amp;X-OWA-CANARY=huyXflDap02gCeyOvHicD6AYsH-pj9YYyTUpQN37SBVY9k0NgBV_4tnVvqkVm4iiy-2EPM2ZEyA.&amp;token=eyJhbGciOiJSUzI1NiIsImtpZCI6IjA2MDBGOUY2NzQ2MjA3MzdFNzM0MDRFMjg3QzQ1QTgxOENCN0NFQjgiLCJ4NXQiOiJCZ0Q1OW5SaUJ6Zm5OQVRpaDhSYWdZeTN6cmciLCJ0eXAiOiJKV1QifQ.eyJ2ZXIiOiJFeGNoYW5nZS5DYWxsYmFjay5WMSIsImFwcGN0eHNlbmRlciI6Ik93YURvd25sb2FkQDQ4YmY4NmU4LTExYTItNGI4YS04Y2IzLTY4ZDhiZTIyMjdmMyIsImFwcGN0eCI6IntcIm1zZXhjaHByb3RcIjpcIm93YVwiLFwicHJpbWFyeXNpZFwiOlwiUy0xLTUtMjEtNDAxMDE0ODM3Mi0xNDYzNTU2ODMxLTIwODMzNzc0OTctMzkwNjgxXCIsXCJwdWlkXCI6XCIxMTUzOTc3MDI1MzUxMjIxODQ2XCIsXCJvaWRcIjpcImQyYTI0NmU1LTQ1NDktNDY0MS1iOWY2LThlYTI2MGMxYmIzMlwiLFwic2NvcGVcIjpcIk93YURvd25sb2FkXCJ9IiwibmJmIjoxNTQ5ODM4NjQwLCJleHAiOjE1NDk4MzkyNDAsImlzcyI6IjAwMDAwMDAyLTAwMDAtMGZmMS1jZTAwLTAwMDAwMDAwMDAwMEA0OGJmODZlOC0xMWEyLTRiOGEtOGNiMy02OGQ4YmUyMjI3ZjMiLCJhdWQiOiIwMDAwMDAwMi0wMDAwLTBmZjEtY2UwMC0wMDAwMDAwMDAwMDAvYXR0YWNobWVudHMub2ZmaWNlLm5ldEA0OGJmODZlOC0xMWEyLTRiOGEtOGNiMy02OGQ4YmUyMjI3ZjMifQ.eKT6jugoBiirvirKvpRqnP796sc3SYabLsvtmacBdMWTLYhb7kNbjuteTgwD4glLkf4TZhAscCO2mNWThx96zsiBotPUMZTySefuo06nNTFNu7MAlVRnnlILpSt5c64IFfCRZC2McPpHtjXovIYD5SZmIq_oLmkoJsi-ToAytgAppyW9_0iADdifertiJxs_F1qUbx3kpWMJNtPN2HA5PM7s9FSDw_XxY3EaEOAmViS01LbBzyXwbvKv9luTgrT7CDs0v4KdmRgaNenAT9rA3GRj7orbYuv5DB8f1PQ26xuKppQrQM0PDZ4EVZh0BgxEVQms5_PPNfiWHt4AltzfMg&amp;animation=true"/>
          <p:cNvPicPr>
            <a:picLocks noChangeAspect="1" noChangeArrowheads="1"/>
          </p:cNvPicPr>
          <p:nvPr userDrawn="1"/>
        </p:nvPicPr>
        <p:blipFill rotWithShape="1">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r="90287" b="58001"/>
          <a:stretch/>
        </p:blipFill>
        <p:spPr bwMode="auto">
          <a:xfrm>
            <a:off x="11124280" y="6206592"/>
            <a:ext cx="676950" cy="576946"/>
          </a:xfrm>
          <a:prstGeom prst="rect">
            <a:avLst/>
          </a:prstGeom>
          <a:noFill/>
          <a:extLst>
            <a:ext uri="{909E8E84-426E-40DD-AFC4-6F175D3DCCD1}">
              <a14:hiddenFill xmlns:a14="http://schemas.microsoft.com/office/drawing/2010/main">
                <a:solidFill>
                  <a:srgbClr val="FFFFFF"/>
                </a:solidFill>
              </a14:hiddenFill>
            </a:ext>
          </a:extLst>
        </p:spPr>
      </p:pic>
      <p:cxnSp>
        <p:nvCxnSpPr>
          <p:cNvPr id="18" name="Straight Connector 17"/>
          <p:cNvCxnSpPr/>
          <p:nvPr userDrawn="1"/>
        </p:nvCxnSpPr>
        <p:spPr>
          <a:xfrm>
            <a:off x="625031" y="1432926"/>
            <a:ext cx="10920884" cy="0"/>
          </a:xfrm>
          <a:prstGeom prst="line">
            <a:avLst/>
          </a:prstGeom>
          <a:ln>
            <a:solidFill>
              <a:schemeClr val="accent3">
                <a:lumMod val="25000"/>
              </a:schemeClr>
            </a:solidFill>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3916443490"/>
      </p:ext>
    </p:extLst>
  </p:cSld>
  <p:clrMap bg1="lt1" tx1="dk1" bg2="lt2" tx2="dk2" accent1="accent1" accent2="accent2" accent3="accent3" accent4="accent4" accent5="accent5" accent6="accent6" hlink="hlink" folHlink="folHlink"/>
  <p:sldLayoutIdLst>
    <p:sldLayoutId id="2147483676" r:id="rId1"/>
    <p:sldLayoutId id="2147483678" r:id="rId2"/>
    <p:sldLayoutId id="2147483672" r:id="rId3"/>
    <p:sldLayoutId id="2147483679" r:id="rId4"/>
    <p:sldLayoutId id="2147483680" r:id="rId5"/>
    <p:sldLayoutId id="2147483681" r:id="rId6"/>
    <p:sldLayoutId id="2147483682" r:id="rId7"/>
  </p:sldLayoutIdLst>
  <p:hf sldNum="0" hdr="0" ftr="0" dt="0"/>
  <p:txStyles>
    <p:titleStyle>
      <a:lvl1pPr algn="l" defTabSz="685800" rtl="0" eaLnBrk="1" latinLnBrk="0" hangingPunct="1">
        <a:lnSpc>
          <a:spcPct val="90000"/>
        </a:lnSpc>
        <a:spcBef>
          <a:spcPct val="0"/>
        </a:spcBef>
        <a:buNone/>
        <a:defRPr sz="3300" b="1" kern="1200">
          <a:solidFill>
            <a:schemeClr val="tx1"/>
          </a:solidFill>
          <a:latin typeface="+mj-lt"/>
          <a:ea typeface="+mj-ea"/>
          <a:cs typeface="+mj-cs"/>
        </a:defRPr>
      </a:lvl1pPr>
    </p:titleStyle>
    <p:bodyStyle>
      <a:lvl1pPr marL="0" indent="0" algn="l" defTabSz="685800" rtl="0" eaLnBrk="1" latinLnBrk="0" hangingPunct="1">
        <a:lnSpc>
          <a:spcPct val="90000"/>
        </a:lnSpc>
        <a:spcBef>
          <a:spcPts val="750"/>
        </a:spcBef>
        <a:buFont typeface="Arial" panose="020B0604020202020204" pitchFamily="34" charset="0"/>
        <a:buNone/>
        <a:defRPr sz="2100" b="1"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Century Gothic" panose="020B0502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Century Gothic" panose="020B0502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hyperlink" Target="https://www.thesun.co.uk/news/2579702/russia-hacking-budget-250-million-cyber-attack/"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hyperlink" Target="https://commons.wikimedia.org/w/index.php?search=BONES+dos+trojan&amp;title=Special:Search&amp;profile=default&amp;fulltext=1#/media/File:Bones_DOS_Trojan.jpg" TargetMode="Externa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0.xml"/><Relationship Id="rId1" Type="http://schemas.openxmlformats.org/officeDocument/2006/relationships/slideLayout" Target="../slideLayouts/slideLayout6.xml"/><Relationship Id="rId4" Type="http://schemas.openxmlformats.org/officeDocument/2006/relationships/hyperlink" Target="https://pdf.ic3.gov/2016_IC3Report.pdf"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1.xml"/><Relationship Id="rId1" Type="http://schemas.openxmlformats.org/officeDocument/2006/relationships/slideLayout" Target="../slideLayouts/slideLayout6.xml"/><Relationship Id="rId4" Type="http://schemas.openxmlformats.org/officeDocument/2006/relationships/hyperlink" Target="https://pdf.ic3.gov/2016_IC3Report.pdf" TargetMode="External"/></Relationships>
</file>

<file path=ppt/slides/_rels/slide43.xml.rels><?xml version="1.0" encoding="UTF-8" standalone="yes"?>
<Relationships xmlns="http://schemas.openxmlformats.org/package/2006/relationships"><Relationship Id="rId3" Type="http://schemas.openxmlformats.org/officeDocument/2006/relationships/hyperlink" Target="https://www.youtube.com/watch?v=D_YjvC4ndzM" TargetMode="External"/><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4.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8.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hyperlink" Target="https://www.girlshealth.gov/bullying/whatis/sexting.html" TargetMode="External"/><Relationship Id="rId7" Type="http://schemas.openxmlformats.org/officeDocument/2006/relationships/diagramColors" Target="../diagrams/colors4.xml"/><Relationship Id="rId2" Type="http://schemas.openxmlformats.org/officeDocument/2006/relationships/notesSlide" Target="../notesSlides/notesSlide51.xml"/><Relationship Id="rId1" Type="http://schemas.openxmlformats.org/officeDocument/2006/relationships/slideLayout" Target="../slideLayouts/slideLayout6.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53.xml.rels><?xml version="1.0" encoding="UTF-8" standalone="yes"?>
<Relationships xmlns="http://schemas.openxmlformats.org/package/2006/relationships"><Relationship Id="rId3" Type="http://schemas.openxmlformats.org/officeDocument/2006/relationships/hyperlink" Target="https://www.ncbi.nlm.nih.gov/pmc/articles/PMC4276384/" TargetMode="External"/><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55.xml"/><Relationship Id="rId1" Type="http://schemas.openxmlformats.org/officeDocument/2006/relationships/slideLayout" Target="../slideLayouts/slideLayout6.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60.xml"/><Relationship Id="rId1" Type="http://schemas.openxmlformats.org/officeDocument/2006/relationships/slideLayout" Target="../slideLayouts/slideLayout6.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62.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61.xml"/><Relationship Id="rId1" Type="http://schemas.openxmlformats.org/officeDocument/2006/relationships/slideLayout" Target="../slideLayouts/slideLayout6.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63.xml.rels><?xml version="1.0" encoding="UTF-8" standalone="yes"?>
<Relationships xmlns="http://schemas.openxmlformats.org/package/2006/relationships"><Relationship Id="rId3" Type="http://schemas.openxmlformats.org/officeDocument/2006/relationships/hyperlink" Target="https://www.cybercivilrights.org/revenge-porn-laws/" TargetMode="External"/><Relationship Id="rId2" Type="http://schemas.openxmlformats.org/officeDocument/2006/relationships/notesSlide" Target="../notesSlides/notesSlide62.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69.xml"/><Relationship Id="rId1" Type="http://schemas.openxmlformats.org/officeDocument/2006/relationships/slideLayout" Target="../slideLayouts/slideLayout6.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2.xml"/><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5.xml"/><Relationship Id="rId1" Type="http://schemas.openxmlformats.org/officeDocument/2006/relationships/slideLayout" Target="../slideLayouts/slideLayout7.xml"/><Relationship Id="rId4" Type="http://schemas.openxmlformats.org/officeDocument/2006/relationships/hyperlink" Target="https://www.nytimes.com/2017/11/01/us/politics/russia-2016-election-facebook.html" TargetMode="External"/></Relationships>
</file>

<file path=ppt/slides/_rels/slide77.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76.xml"/><Relationship Id="rId1" Type="http://schemas.openxmlformats.org/officeDocument/2006/relationships/slideLayout" Target="../slideLayouts/slideLayout6.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81.xml"/><Relationship Id="rId1" Type="http://schemas.openxmlformats.org/officeDocument/2006/relationships/slideLayout" Target="../slideLayouts/slideLayout6.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E223F-95F6-48A3-8F2B-066C8C8639CD}"/>
              </a:ext>
            </a:extLst>
          </p:cNvPr>
          <p:cNvSpPr>
            <a:spLocks noGrp="1"/>
          </p:cNvSpPr>
          <p:nvPr>
            <p:ph type="ctrTitle"/>
          </p:nvPr>
        </p:nvSpPr>
        <p:spPr>
          <a:xfrm>
            <a:off x="844627" y="1122363"/>
            <a:ext cx="10337493" cy="2387600"/>
          </a:xfrm>
        </p:spPr>
        <p:txBody>
          <a:bodyPr/>
          <a:lstStyle/>
          <a:p>
            <a:r>
              <a:rPr lang="en-US" dirty="0">
                <a:cs typeface="Arial"/>
              </a:rPr>
              <a:t>Cybersecurity and Criminal Justice</a:t>
            </a:r>
            <a:endParaRPr lang="en-US" dirty="0"/>
          </a:p>
        </p:txBody>
      </p:sp>
      <p:sp>
        <p:nvSpPr>
          <p:cNvPr id="3" name="Subtitle 2">
            <a:extLst>
              <a:ext uri="{FF2B5EF4-FFF2-40B4-BE49-F238E27FC236}">
                <a16:creationId xmlns:a16="http://schemas.microsoft.com/office/drawing/2014/main" id="{3A34D175-7A10-4A93-995C-AF3ED8066AE4}"/>
              </a:ext>
            </a:extLst>
          </p:cNvPr>
          <p:cNvSpPr>
            <a:spLocks noGrp="1"/>
          </p:cNvSpPr>
          <p:nvPr>
            <p:ph type="subTitle" idx="1"/>
          </p:nvPr>
        </p:nvSpPr>
        <p:spPr/>
        <p:txBody>
          <a:bodyPr vert="horz" lIns="91440" tIns="45720" rIns="91440" bIns="45720" rtlCol="0" anchor="t">
            <a:normAutofit/>
          </a:bodyPr>
          <a:lstStyle/>
          <a:p>
            <a:r>
              <a:rPr lang="en-US" dirty="0">
                <a:cs typeface="Arial"/>
              </a:rPr>
              <a:t>Brian K. Payne, PhD</a:t>
            </a:r>
          </a:p>
          <a:p>
            <a:r>
              <a:rPr lang="en-US" dirty="0">
                <a:cs typeface="Arial"/>
              </a:rPr>
              <a:t>Vice Provost</a:t>
            </a:r>
          </a:p>
          <a:p>
            <a:r>
              <a:rPr lang="en-US" dirty="0">
                <a:cs typeface="Arial"/>
              </a:rPr>
              <a:t>Department of Sociology and Criminal Justice</a:t>
            </a:r>
          </a:p>
          <a:p>
            <a:r>
              <a:rPr lang="en-US">
                <a:cs typeface="Arial"/>
              </a:rPr>
              <a:t>Old Dominion University </a:t>
            </a:r>
            <a:endParaRPr lang="en-US" dirty="0">
              <a:cs typeface="Arial"/>
            </a:endParaRPr>
          </a:p>
        </p:txBody>
      </p:sp>
    </p:spTree>
    <p:extLst>
      <p:ext uri="{BB962C8B-B14F-4D97-AF65-F5344CB8AC3E}">
        <p14:creationId xmlns:p14="http://schemas.microsoft.com/office/powerpoint/2010/main" val="35734360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83CDC-3DF3-4040-A1F4-085E68BA0A0D}"/>
              </a:ext>
            </a:extLst>
          </p:cNvPr>
          <p:cNvSpPr>
            <a:spLocks noGrp="1"/>
          </p:cNvSpPr>
          <p:nvPr>
            <p:ph type="title"/>
          </p:nvPr>
        </p:nvSpPr>
        <p:spPr/>
        <p:txBody>
          <a:bodyPr>
            <a:normAutofit fontScale="90000"/>
          </a:bodyPr>
          <a:lstStyle/>
          <a:p>
            <a:r>
              <a:rPr lang="en-US" dirty="0"/>
              <a:t>The Discipline of Criminal Justice and Cybersecurity – Identifying Guardianship Activities</a:t>
            </a:r>
          </a:p>
        </p:txBody>
      </p:sp>
      <p:sp>
        <p:nvSpPr>
          <p:cNvPr id="3" name="Content Placeholder 2">
            <a:extLst>
              <a:ext uri="{FF2B5EF4-FFF2-40B4-BE49-F238E27FC236}">
                <a16:creationId xmlns:a16="http://schemas.microsoft.com/office/drawing/2014/main" id="{16CD8E72-6495-413E-A9DD-AF94B28D9CB6}"/>
              </a:ext>
            </a:extLst>
          </p:cNvPr>
          <p:cNvSpPr>
            <a:spLocks noGrp="1"/>
          </p:cNvSpPr>
          <p:nvPr>
            <p:ph sz="half" idx="1"/>
          </p:nvPr>
        </p:nvSpPr>
        <p:spPr/>
        <p:txBody>
          <a:bodyPr>
            <a:normAutofit/>
          </a:bodyPr>
          <a:lstStyle/>
          <a:p>
            <a:r>
              <a:rPr lang="en-US" dirty="0"/>
              <a:t>Hinduja and </a:t>
            </a:r>
            <a:r>
              <a:rPr lang="en-US" dirty="0" err="1"/>
              <a:t>Kooi</a:t>
            </a:r>
            <a:r>
              <a:rPr lang="en-US" dirty="0"/>
              <a:t> applied principles of situational crime prevention to cybersecurity.</a:t>
            </a:r>
          </a:p>
          <a:p>
            <a:r>
              <a:rPr lang="en-US" dirty="0"/>
              <a:t>Situational crime prevention focuses on guardianship strategies that consider the context surrounding various crimes.  The focus is on the crime, not the offender.</a:t>
            </a:r>
          </a:p>
        </p:txBody>
      </p:sp>
      <p:sp>
        <p:nvSpPr>
          <p:cNvPr id="4" name="Content Placeholder 3">
            <a:extLst>
              <a:ext uri="{FF2B5EF4-FFF2-40B4-BE49-F238E27FC236}">
                <a16:creationId xmlns:a16="http://schemas.microsoft.com/office/drawing/2014/main" id="{1981CC47-5CE9-4293-8C89-91720108E925}"/>
              </a:ext>
            </a:extLst>
          </p:cNvPr>
          <p:cNvSpPr>
            <a:spLocks noGrp="1"/>
          </p:cNvSpPr>
          <p:nvPr>
            <p:ph sz="half" idx="2"/>
          </p:nvPr>
        </p:nvSpPr>
        <p:spPr>
          <a:xfrm>
            <a:off x="6172199" y="1825624"/>
            <a:ext cx="5574323" cy="5032375"/>
          </a:xfrm>
        </p:spPr>
        <p:txBody>
          <a:bodyPr>
            <a:normAutofit/>
          </a:bodyPr>
          <a:lstStyle/>
          <a:p>
            <a:pPr>
              <a:lnSpc>
                <a:spcPts val="2400"/>
              </a:lnSpc>
              <a:spcBef>
                <a:spcPts val="0"/>
              </a:spcBef>
            </a:pPr>
            <a:r>
              <a:rPr lang="en-US" dirty="0"/>
              <a:t>Target hardening</a:t>
            </a:r>
          </a:p>
          <a:p>
            <a:pPr>
              <a:lnSpc>
                <a:spcPts val="2400"/>
              </a:lnSpc>
              <a:spcBef>
                <a:spcPts val="0"/>
              </a:spcBef>
            </a:pPr>
            <a:r>
              <a:rPr lang="en-US" dirty="0"/>
              <a:t>Access control</a:t>
            </a:r>
          </a:p>
          <a:p>
            <a:pPr>
              <a:lnSpc>
                <a:spcPts val="2400"/>
              </a:lnSpc>
              <a:spcBef>
                <a:spcPts val="0"/>
              </a:spcBef>
            </a:pPr>
            <a:r>
              <a:rPr lang="en-US" dirty="0"/>
              <a:t>Removing/deflecting offenders</a:t>
            </a:r>
          </a:p>
          <a:p>
            <a:pPr>
              <a:lnSpc>
                <a:spcPts val="2400"/>
              </a:lnSpc>
              <a:spcBef>
                <a:spcPts val="0"/>
              </a:spcBef>
            </a:pPr>
            <a:r>
              <a:rPr lang="en-US" dirty="0"/>
              <a:t>Controlling facilitators</a:t>
            </a:r>
          </a:p>
          <a:p>
            <a:pPr>
              <a:lnSpc>
                <a:spcPts val="2400"/>
              </a:lnSpc>
              <a:spcBef>
                <a:spcPts val="0"/>
              </a:spcBef>
            </a:pPr>
            <a:r>
              <a:rPr lang="en-US" dirty="0"/>
              <a:t>Entry/exist screening</a:t>
            </a:r>
          </a:p>
          <a:p>
            <a:pPr>
              <a:lnSpc>
                <a:spcPts val="2400"/>
              </a:lnSpc>
              <a:spcBef>
                <a:spcPts val="0"/>
              </a:spcBef>
            </a:pPr>
            <a:r>
              <a:rPr lang="en-US" dirty="0"/>
              <a:t>Formal surveillance</a:t>
            </a:r>
          </a:p>
          <a:p>
            <a:pPr>
              <a:lnSpc>
                <a:spcPts val="2400"/>
              </a:lnSpc>
              <a:spcBef>
                <a:spcPts val="0"/>
              </a:spcBef>
            </a:pPr>
            <a:r>
              <a:rPr lang="en-US" dirty="0"/>
              <a:t>Surveillance by employees</a:t>
            </a:r>
          </a:p>
          <a:p>
            <a:pPr>
              <a:lnSpc>
                <a:spcPts val="2400"/>
              </a:lnSpc>
              <a:spcBef>
                <a:spcPts val="0"/>
              </a:spcBef>
            </a:pPr>
            <a:r>
              <a:rPr lang="en-US" dirty="0"/>
              <a:t>Natural surveillance</a:t>
            </a:r>
          </a:p>
          <a:p>
            <a:pPr>
              <a:lnSpc>
                <a:spcPts val="2400"/>
              </a:lnSpc>
              <a:spcBef>
                <a:spcPts val="0"/>
              </a:spcBef>
            </a:pPr>
            <a:r>
              <a:rPr lang="en-US" dirty="0"/>
              <a:t>Target removal</a:t>
            </a:r>
          </a:p>
          <a:p>
            <a:pPr>
              <a:lnSpc>
                <a:spcPts val="2400"/>
              </a:lnSpc>
              <a:spcBef>
                <a:spcPts val="0"/>
              </a:spcBef>
            </a:pPr>
            <a:r>
              <a:rPr lang="en-US" dirty="0"/>
              <a:t>Removing temptations</a:t>
            </a:r>
          </a:p>
          <a:p>
            <a:pPr>
              <a:lnSpc>
                <a:spcPts val="2400"/>
              </a:lnSpc>
              <a:spcBef>
                <a:spcPts val="0"/>
              </a:spcBef>
            </a:pPr>
            <a:r>
              <a:rPr lang="en-US" dirty="0"/>
              <a:t>Denying benefits</a:t>
            </a:r>
          </a:p>
          <a:p>
            <a:pPr>
              <a:lnSpc>
                <a:spcPts val="2400"/>
              </a:lnSpc>
              <a:spcBef>
                <a:spcPts val="0"/>
              </a:spcBef>
            </a:pPr>
            <a:r>
              <a:rPr lang="en-US" dirty="0"/>
              <a:t>Rule setting</a:t>
            </a:r>
          </a:p>
          <a:p>
            <a:pPr>
              <a:lnSpc>
                <a:spcPts val="2400"/>
              </a:lnSpc>
            </a:pPr>
            <a:endParaRPr lang="en-US" dirty="0"/>
          </a:p>
        </p:txBody>
      </p:sp>
    </p:spTree>
    <p:extLst>
      <p:ext uri="{BB962C8B-B14F-4D97-AF65-F5344CB8AC3E}">
        <p14:creationId xmlns:p14="http://schemas.microsoft.com/office/powerpoint/2010/main" val="7946296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83CDC-3DF3-4040-A1F4-085E68BA0A0D}"/>
              </a:ext>
            </a:extLst>
          </p:cNvPr>
          <p:cNvSpPr>
            <a:spLocks noGrp="1"/>
          </p:cNvSpPr>
          <p:nvPr>
            <p:ph type="title"/>
          </p:nvPr>
        </p:nvSpPr>
        <p:spPr>
          <a:xfrm>
            <a:off x="556054" y="340411"/>
            <a:ext cx="10997038" cy="1325563"/>
          </a:xfrm>
        </p:spPr>
        <p:txBody>
          <a:bodyPr>
            <a:normAutofit/>
          </a:bodyPr>
          <a:lstStyle/>
          <a:p>
            <a:r>
              <a:rPr lang="en-US" sz="3000" dirty="0"/>
              <a:t>The Discipline of Criminal Justice and Cybersecurity – Measuring Cyber Offending and Victimization</a:t>
            </a:r>
          </a:p>
        </p:txBody>
      </p:sp>
      <p:sp>
        <p:nvSpPr>
          <p:cNvPr id="3" name="Content Placeholder 2">
            <a:extLst>
              <a:ext uri="{FF2B5EF4-FFF2-40B4-BE49-F238E27FC236}">
                <a16:creationId xmlns:a16="http://schemas.microsoft.com/office/drawing/2014/main" id="{16CD8E72-6495-413E-A9DD-AF94B28D9CB6}"/>
              </a:ext>
            </a:extLst>
          </p:cNvPr>
          <p:cNvSpPr>
            <a:spLocks noGrp="1"/>
          </p:cNvSpPr>
          <p:nvPr>
            <p:ph idx="1"/>
          </p:nvPr>
        </p:nvSpPr>
        <p:spPr>
          <a:xfrm>
            <a:off x="838200" y="1825624"/>
            <a:ext cx="11101754" cy="5032375"/>
          </a:xfrm>
        </p:spPr>
        <p:txBody>
          <a:bodyPr>
            <a:normAutofit/>
          </a:bodyPr>
          <a:lstStyle/>
          <a:p>
            <a:pPr marL="0" indent="0">
              <a:spcAft>
                <a:spcPts val="600"/>
              </a:spcAft>
              <a:buNone/>
            </a:pPr>
            <a:r>
              <a:rPr lang="en-US" dirty="0"/>
              <a:t>Criminologists measure offending and victimization through:</a:t>
            </a:r>
          </a:p>
          <a:p>
            <a:pPr>
              <a:spcAft>
                <a:spcPts val="600"/>
              </a:spcAft>
            </a:pPr>
            <a:r>
              <a:rPr lang="en-US" dirty="0"/>
              <a:t>	-</a:t>
            </a:r>
            <a:r>
              <a:rPr lang="en-US" sz="2000" dirty="0"/>
              <a:t>Using reports to government agencies (e.g., Internet Crime Complaint Center)</a:t>
            </a:r>
          </a:p>
          <a:p>
            <a:pPr marL="0" indent="0">
              <a:spcAft>
                <a:spcPts val="600"/>
              </a:spcAft>
              <a:buNone/>
            </a:pPr>
            <a:r>
              <a:rPr lang="en-US" sz="2000" dirty="0"/>
              <a:t>		advantage: accessible, data available over time,</a:t>
            </a:r>
          </a:p>
          <a:p>
            <a:pPr marL="0" indent="0">
              <a:spcAft>
                <a:spcPts val="600"/>
              </a:spcAft>
              <a:buNone/>
            </a:pPr>
            <a:r>
              <a:rPr lang="en-US" sz="2000" dirty="0"/>
              <a:t>		disadvantage: “dark figure” of cyber crime (unreported crime)</a:t>
            </a:r>
          </a:p>
          <a:p>
            <a:pPr marL="0" indent="0">
              <a:spcAft>
                <a:spcPts val="600"/>
              </a:spcAft>
              <a:buNone/>
            </a:pPr>
            <a:r>
              <a:rPr lang="en-US" sz="2000" dirty="0"/>
              <a:t>	-Conducting self-report surveys</a:t>
            </a:r>
          </a:p>
          <a:p>
            <a:pPr marL="0" indent="0">
              <a:spcAft>
                <a:spcPts val="600"/>
              </a:spcAft>
              <a:buNone/>
            </a:pPr>
            <a:r>
              <a:rPr lang="en-US" sz="2000" dirty="0"/>
              <a:t>		advantage: address dark figure of crime</a:t>
            </a:r>
          </a:p>
          <a:p>
            <a:pPr marL="0" indent="0">
              <a:spcAft>
                <a:spcPts val="600"/>
              </a:spcAft>
              <a:buNone/>
            </a:pPr>
            <a:r>
              <a:rPr lang="en-US" sz="2000" dirty="0"/>
              <a:t>		disadvantage: validity, hard to conduct</a:t>
            </a:r>
          </a:p>
          <a:p>
            <a:pPr marL="0" indent="0">
              <a:spcAft>
                <a:spcPts val="600"/>
              </a:spcAft>
              <a:buNone/>
            </a:pPr>
            <a:r>
              <a:rPr lang="en-US" dirty="0"/>
              <a:t>Criminologists help to demonstrate pervasiveness of cyber offenses</a:t>
            </a:r>
          </a:p>
          <a:p>
            <a:pPr marL="0" indent="0">
              <a:spcAft>
                <a:spcPts val="600"/>
              </a:spcAft>
              <a:buNone/>
            </a:pPr>
            <a:endParaRPr lang="en-US" dirty="0"/>
          </a:p>
        </p:txBody>
      </p:sp>
    </p:spTree>
    <p:extLst>
      <p:ext uri="{BB962C8B-B14F-4D97-AF65-F5344CB8AC3E}">
        <p14:creationId xmlns:p14="http://schemas.microsoft.com/office/powerpoint/2010/main" val="23060495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83CDC-3DF3-4040-A1F4-085E68BA0A0D}"/>
              </a:ext>
            </a:extLst>
          </p:cNvPr>
          <p:cNvSpPr>
            <a:spLocks noGrp="1"/>
          </p:cNvSpPr>
          <p:nvPr>
            <p:ph type="title"/>
          </p:nvPr>
        </p:nvSpPr>
        <p:spPr>
          <a:xfrm>
            <a:off x="589615" y="501678"/>
            <a:ext cx="11014175" cy="894177"/>
          </a:xfrm>
        </p:spPr>
        <p:txBody>
          <a:bodyPr>
            <a:normAutofit fontScale="90000"/>
          </a:bodyPr>
          <a:lstStyle/>
          <a:p>
            <a:r>
              <a:rPr lang="en-US" dirty="0"/>
              <a:t>The Discipline of Criminal Justice and Cybersecurity – Developing Future Employees</a:t>
            </a:r>
          </a:p>
        </p:txBody>
      </p:sp>
      <p:sp>
        <p:nvSpPr>
          <p:cNvPr id="3" name="Content Placeholder 2">
            <a:extLst>
              <a:ext uri="{FF2B5EF4-FFF2-40B4-BE49-F238E27FC236}">
                <a16:creationId xmlns:a16="http://schemas.microsoft.com/office/drawing/2014/main" id="{16CD8E72-6495-413E-A9DD-AF94B28D9CB6}"/>
              </a:ext>
            </a:extLst>
          </p:cNvPr>
          <p:cNvSpPr>
            <a:spLocks noGrp="1"/>
          </p:cNvSpPr>
          <p:nvPr>
            <p:ph idx="1"/>
          </p:nvPr>
        </p:nvSpPr>
        <p:spPr/>
        <p:txBody>
          <a:bodyPr>
            <a:normAutofit/>
          </a:bodyPr>
          <a:lstStyle/>
          <a:p>
            <a:r>
              <a:rPr lang="en-US" dirty="0"/>
              <a:t>With appropriate coursework, criminal justice graduates can enter cyber careers related to NICE framework.</a:t>
            </a:r>
          </a:p>
          <a:p>
            <a:pPr lvl="1">
              <a:lnSpc>
                <a:spcPct val="150000"/>
              </a:lnSpc>
              <a:buFont typeface="Wingdings" charset="2"/>
              <a:buChar char="§"/>
            </a:pPr>
            <a:r>
              <a:rPr lang="en-US" b="1" dirty="0"/>
              <a:t>Oversee and govern -- “Provides leadership, management, direction, or development and advocacy so the organization may effectively conduct cybersecurity work.”</a:t>
            </a:r>
          </a:p>
          <a:p>
            <a:pPr lvl="1">
              <a:lnSpc>
                <a:spcPct val="150000"/>
              </a:lnSpc>
              <a:buFont typeface="Wingdings" charset="2"/>
              <a:buChar char="§"/>
            </a:pPr>
            <a:r>
              <a:rPr lang="en-US" b="1" dirty="0"/>
              <a:t>Collect and operate – analogous to counterintelligence</a:t>
            </a:r>
          </a:p>
          <a:p>
            <a:pPr lvl="1">
              <a:lnSpc>
                <a:spcPct val="150000"/>
              </a:lnSpc>
              <a:buFont typeface="Wingdings" charset="2"/>
              <a:buChar char="§"/>
            </a:pPr>
            <a:r>
              <a:rPr lang="en-US" b="1" dirty="0"/>
              <a:t>Cybercrime majors integrating CJ and technology majors have been developed.</a:t>
            </a:r>
          </a:p>
          <a:p>
            <a:pPr lvl="1"/>
            <a:endParaRPr lang="en-US" dirty="0"/>
          </a:p>
        </p:txBody>
      </p:sp>
    </p:spTree>
    <p:extLst>
      <p:ext uri="{BB962C8B-B14F-4D97-AF65-F5344CB8AC3E}">
        <p14:creationId xmlns:p14="http://schemas.microsoft.com/office/powerpoint/2010/main" val="22265668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83CDC-3DF3-4040-A1F4-085E68BA0A0D}"/>
              </a:ext>
            </a:extLst>
          </p:cNvPr>
          <p:cNvSpPr>
            <a:spLocks noGrp="1"/>
          </p:cNvSpPr>
          <p:nvPr>
            <p:ph type="title"/>
          </p:nvPr>
        </p:nvSpPr>
        <p:spPr>
          <a:xfrm>
            <a:off x="578706" y="365126"/>
            <a:ext cx="10750062" cy="1080616"/>
          </a:xfrm>
        </p:spPr>
        <p:txBody>
          <a:bodyPr>
            <a:normAutofit fontScale="90000"/>
          </a:bodyPr>
          <a:lstStyle/>
          <a:p>
            <a:r>
              <a:rPr lang="en-US" dirty="0"/>
              <a:t>The Discipline of Criminal Justice and Cybersecurity – Expanding Field of Digital Forensics </a:t>
            </a:r>
          </a:p>
        </p:txBody>
      </p:sp>
      <p:sp>
        <p:nvSpPr>
          <p:cNvPr id="3" name="Content Placeholder 2">
            <a:extLst>
              <a:ext uri="{FF2B5EF4-FFF2-40B4-BE49-F238E27FC236}">
                <a16:creationId xmlns:a16="http://schemas.microsoft.com/office/drawing/2014/main" id="{16CD8E72-6495-413E-A9DD-AF94B28D9CB6}"/>
              </a:ext>
            </a:extLst>
          </p:cNvPr>
          <p:cNvSpPr>
            <a:spLocks noGrp="1"/>
          </p:cNvSpPr>
          <p:nvPr>
            <p:ph idx="1"/>
          </p:nvPr>
        </p:nvSpPr>
        <p:spPr>
          <a:xfrm>
            <a:off x="838200" y="1865870"/>
            <a:ext cx="10573012" cy="4992129"/>
          </a:xfrm>
        </p:spPr>
        <p:txBody>
          <a:bodyPr>
            <a:normAutofit/>
          </a:bodyPr>
          <a:lstStyle/>
          <a:p>
            <a:pPr marL="0" indent="0">
              <a:spcAft>
                <a:spcPts val="600"/>
              </a:spcAft>
              <a:buNone/>
            </a:pPr>
            <a:r>
              <a:rPr lang="en-US" sz="2000" b="1" dirty="0"/>
              <a:t>Digital forensics </a:t>
            </a:r>
            <a:r>
              <a:rPr lang="en-US" sz="2000" dirty="0"/>
              <a:t>– field that was borne, in part, out of criminal justice. </a:t>
            </a:r>
          </a:p>
          <a:p>
            <a:pPr marL="0" indent="0">
              <a:spcAft>
                <a:spcPts val="600"/>
              </a:spcAft>
              <a:buNone/>
            </a:pPr>
            <a:r>
              <a:rPr lang="en-US" sz="2000" dirty="0"/>
              <a:t>Experts define it as: </a:t>
            </a:r>
            <a:r>
              <a:rPr lang="en-US" sz="2000" i="1" dirty="0"/>
              <a:t>“The use of scientifically derived and proven methods toward the preservation, collection, validation, identification, analysis, interpretation, documentation and presentation of digital evidence derived from digital sources for the purpose of facilitating or furthering the reconstruction of events found to be criminal, or helping to anticipate unauthorized actions shown to be disruptive to planned operations.”</a:t>
            </a:r>
          </a:p>
          <a:p>
            <a:pPr marL="0" indent="0">
              <a:spcAft>
                <a:spcPts val="600"/>
              </a:spcAft>
              <a:buNone/>
            </a:pPr>
            <a:r>
              <a:rPr lang="en-US" sz="2000" dirty="0"/>
              <a:t>Criminal justice has been identified as one of three social sciences (Sociology and Psychology being the other two) that would create competencies for the growing field of digital forensics.</a:t>
            </a:r>
          </a:p>
        </p:txBody>
      </p:sp>
    </p:spTree>
    <p:extLst>
      <p:ext uri="{BB962C8B-B14F-4D97-AF65-F5344CB8AC3E}">
        <p14:creationId xmlns:p14="http://schemas.microsoft.com/office/powerpoint/2010/main" val="42308592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83CDC-3DF3-4040-A1F4-085E68BA0A0D}"/>
              </a:ext>
            </a:extLst>
          </p:cNvPr>
          <p:cNvSpPr>
            <a:spLocks noGrp="1"/>
          </p:cNvSpPr>
          <p:nvPr>
            <p:ph type="title"/>
          </p:nvPr>
        </p:nvSpPr>
        <p:spPr/>
        <p:txBody>
          <a:bodyPr>
            <a:normAutofit fontScale="90000"/>
          </a:bodyPr>
          <a:lstStyle/>
          <a:p>
            <a:r>
              <a:rPr lang="en-US" dirty="0"/>
              <a:t>The Discipline of Criminal Justice and Cybersecurity – Determining Interventions</a:t>
            </a:r>
          </a:p>
        </p:txBody>
      </p:sp>
      <p:sp>
        <p:nvSpPr>
          <p:cNvPr id="3" name="Content Placeholder 2">
            <a:extLst>
              <a:ext uri="{FF2B5EF4-FFF2-40B4-BE49-F238E27FC236}">
                <a16:creationId xmlns:a16="http://schemas.microsoft.com/office/drawing/2014/main" id="{16CD8E72-6495-413E-A9DD-AF94B28D9CB6}"/>
              </a:ext>
            </a:extLst>
          </p:cNvPr>
          <p:cNvSpPr>
            <a:spLocks noGrp="1"/>
          </p:cNvSpPr>
          <p:nvPr>
            <p:ph idx="1"/>
          </p:nvPr>
        </p:nvSpPr>
        <p:spPr/>
        <p:txBody>
          <a:bodyPr>
            <a:normAutofit/>
          </a:bodyPr>
          <a:lstStyle/>
          <a:p>
            <a:pPr marL="0" indent="0">
              <a:buNone/>
            </a:pPr>
            <a:r>
              <a:rPr lang="en-US" dirty="0"/>
              <a:t>Criminal justice researchers study:</a:t>
            </a:r>
          </a:p>
          <a:p>
            <a:r>
              <a:rPr lang="en-US" dirty="0"/>
              <a:t>Appropriate punishments </a:t>
            </a:r>
          </a:p>
          <a:p>
            <a:pPr lvl="1"/>
            <a:r>
              <a:rPr lang="en-US" dirty="0"/>
              <a:t>Should offenders be sent to prison?</a:t>
            </a:r>
          </a:p>
          <a:p>
            <a:pPr lvl="1"/>
            <a:r>
              <a:rPr lang="en-US" dirty="0"/>
              <a:t>When on probation, how do you limit computer access for cyber offenders?</a:t>
            </a:r>
          </a:p>
          <a:p>
            <a:pPr lvl="1"/>
            <a:r>
              <a:rPr lang="en-US" dirty="0"/>
              <a:t>Does punishment prevent future misconduct?</a:t>
            </a:r>
          </a:p>
          <a:p>
            <a:r>
              <a:rPr lang="en-US" dirty="0"/>
              <a:t>Appropriate prevention strategies</a:t>
            </a:r>
          </a:p>
          <a:p>
            <a:pPr lvl="1"/>
            <a:r>
              <a:rPr lang="en-US" dirty="0"/>
              <a:t>Do “warnings” stop hackers?</a:t>
            </a:r>
          </a:p>
          <a:p>
            <a:pPr lvl="1"/>
            <a:r>
              <a:rPr lang="en-US" dirty="0"/>
              <a:t>Who uses virus protections?</a:t>
            </a:r>
          </a:p>
          <a:p>
            <a:r>
              <a:rPr lang="en-US" dirty="0"/>
              <a:t>Appropriate policies and laws</a:t>
            </a:r>
          </a:p>
        </p:txBody>
      </p:sp>
    </p:spTree>
    <p:extLst>
      <p:ext uri="{BB962C8B-B14F-4D97-AF65-F5344CB8AC3E}">
        <p14:creationId xmlns:p14="http://schemas.microsoft.com/office/powerpoint/2010/main" val="18572201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83CDC-3DF3-4040-A1F4-085E68BA0A0D}"/>
              </a:ext>
            </a:extLst>
          </p:cNvPr>
          <p:cNvSpPr>
            <a:spLocks noGrp="1"/>
          </p:cNvSpPr>
          <p:nvPr>
            <p:ph type="title"/>
          </p:nvPr>
        </p:nvSpPr>
        <p:spPr>
          <a:xfrm>
            <a:off x="568410" y="365126"/>
            <a:ext cx="11286946" cy="1179470"/>
          </a:xfrm>
        </p:spPr>
        <p:txBody>
          <a:bodyPr>
            <a:normAutofit/>
          </a:bodyPr>
          <a:lstStyle/>
          <a:p>
            <a:r>
              <a:rPr lang="en-US" sz="2800" dirty="0"/>
              <a:t>The Discipline of Criminal Justice and Cybersecurity – Developing, Researching, and Understanding Cyber Law</a:t>
            </a:r>
          </a:p>
        </p:txBody>
      </p:sp>
      <p:sp>
        <p:nvSpPr>
          <p:cNvPr id="3" name="Content Placeholder 2">
            <a:extLst>
              <a:ext uri="{FF2B5EF4-FFF2-40B4-BE49-F238E27FC236}">
                <a16:creationId xmlns:a16="http://schemas.microsoft.com/office/drawing/2014/main" id="{16CD8E72-6495-413E-A9DD-AF94B28D9CB6}"/>
              </a:ext>
            </a:extLst>
          </p:cNvPr>
          <p:cNvSpPr>
            <a:spLocks noGrp="1"/>
          </p:cNvSpPr>
          <p:nvPr>
            <p:ph idx="1"/>
          </p:nvPr>
        </p:nvSpPr>
        <p:spPr>
          <a:xfrm>
            <a:off x="753762" y="1841158"/>
            <a:ext cx="10824519" cy="5016842"/>
          </a:xfrm>
        </p:spPr>
        <p:txBody>
          <a:bodyPr>
            <a:normAutofit/>
          </a:bodyPr>
          <a:lstStyle/>
          <a:p>
            <a:pPr marL="342900" indent="-342900">
              <a:buFont typeface="Wingdings" charset="2"/>
              <a:buChar char="§"/>
            </a:pPr>
            <a:r>
              <a:rPr lang="en-US" dirty="0"/>
              <a:t>Law – form of social control proscribing penalties for violations</a:t>
            </a:r>
          </a:p>
          <a:p>
            <a:pPr marL="342900" indent="-342900">
              <a:buFont typeface="Wingdings" charset="2"/>
              <a:buChar char="§"/>
            </a:pPr>
            <a:r>
              <a:rPr lang="en-US" dirty="0"/>
              <a:t>Criminal law – proscribes criminal punishment, viewed as crimes against the state.</a:t>
            </a:r>
          </a:p>
          <a:p>
            <a:pPr marL="857250" lvl="1" indent="-342900">
              <a:buFont typeface="Wingdings" charset="2"/>
              <a:buChar char="§"/>
            </a:pPr>
            <a:r>
              <a:rPr lang="en-US" dirty="0"/>
              <a:t>punishments – prison/jail, probation, fine, etc.</a:t>
            </a:r>
          </a:p>
          <a:p>
            <a:pPr marL="342900" indent="-342900">
              <a:buFont typeface="Wingdings" charset="2"/>
              <a:buChar char="§"/>
            </a:pPr>
            <a:r>
              <a:rPr lang="en-US" dirty="0"/>
              <a:t>Civil law – proscribes monetary and injunctive penalties, viewed as crimes against individuals or organizations. (lawsuits)</a:t>
            </a:r>
          </a:p>
          <a:p>
            <a:pPr marL="857250" lvl="1" indent="-342900">
              <a:buFont typeface="Wingdings" charset="2"/>
              <a:buChar char="§"/>
            </a:pPr>
            <a:r>
              <a:rPr lang="en-US" dirty="0"/>
              <a:t>penalties – financial and administrative (cease/desist)</a:t>
            </a:r>
          </a:p>
          <a:p>
            <a:pPr marL="342900" indent="-342900">
              <a:buFont typeface="Wingdings" charset="2"/>
              <a:buChar char="§"/>
            </a:pPr>
            <a:r>
              <a:rPr lang="en-US" dirty="0"/>
              <a:t>Regulatory law – proscribes regulations enforced by administrative bodies at state or federal level</a:t>
            </a:r>
          </a:p>
          <a:p>
            <a:pPr marL="857250" lvl="1" indent="-342900">
              <a:buFont typeface="Wingdings" charset="2"/>
              <a:buChar char="§"/>
            </a:pPr>
            <a:r>
              <a:rPr lang="en-US" dirty="0"/>
              <a:t>penalties – financial and administrative (cease/desist)</a:t>
            </a:r>
          </a:p>
          <a:p>
            <a:pPr marL="342900" indent="-342900">
              <a:buFont typeface="Wingdings" charset="2"/>
              <a:buChar char="§"/>
            </a:pPr>
            <a:endParaRPr lang="en-US" dirty="0"/>
          </a:p>
        </p:txBody>
      </p:sp>
    </p:spTree>
    <p:extLst>
      <p:ext uri="{BB962C8B-B14F-4D97-AF65-F5344CB8AC3E}">
        <p14:creationId xmlns:p14="http://schemas.microsoft.com/office/powerpoint/2010/main" val="17365837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C6A36-3059-42BF-B95F-B0CC040BBA45}"/>
              </a:ext>
            </a:extLst>
          </p:cNvPr>
          <p:cNvSpPr>
            <a:spLocks noGrp="1"/>
          </p:cNvSpPr>
          <p:nvPr>
            <p:ph type="title"/>
          </p:nvPr>
        </p:nvSpPr>
        <p:spPr>
          <a:xfrm>
            <a:off x="642551" y="365125"/>
            <a:ext cx="11314987" cy="1228897"/>
          </a:xfrm>
        </p:spPr>
        <p:txBody>
          <a:bodyPr>
            <a:normAutofit/>
          </a:bodyPr>
          <a:lstStyle/>
          <a:p>
            <a:r>
              <a:rPr lang="en-US" sz="2800" dirty="0"/>
              <a:t>The Discipline of Criminal Justice and Cybersecurity – Developing, Researching, and Understanding Cyber Law</a:t>
            </a:r>
          </a:p>
        </p:txBody>
      </p:sp>
      <p:sp>
        <p:nvSpPr>
          <p:cNvPr id="3" name="Content Placeholder 2">
            <a:extLst>
              <a:ext uri="{FF2B5EF4-FFF2-40B4-BE49-F238E27FC236}">
                <a16:creationId xmlns:a16="http://schemas.microsoft.com/office/drawing/2014/main" id="{9BFF9F49-985E-4282-9361-759FD33C491A}"/>
              </a:ext>
            </a:extLst>
          </p:cNvPr>
          <p:cNvSpPr>
            <a:spLocks noGrp="1"/>
          </p:cNvSpPr>
          <p:nvPr>
            <p:ph idx="1"/>
          </p:nvPr>
        </p:nvSpPr>
        <p:spPr>
          <a:xfrm>
            <a:off x="814192" y="1825625"/>
            <a:ext cx="11143346" cy="4351338"/>
          </a:xfrm>
        </p:spPr>
        <p:txBody>
          <a:bodyPr>
            <a:normAutofit/>
          </a:bodyPr>
          <a:lstStyle/>
          <a:p>
            <a:pPr marL="342900" lvl="0" indent="-342900">
              <a:buFont typeface="Wingdings" charset="2"/>
              <a:buChar char="§"/>
            </a:pPr>
            <a:r>
              <a:rPr lang="en-US" dirty="0">
                <a:solidFill>
                  <a:prstClr val="black"/>
                </a:solidFill>
              </a:rPr>
              <a:t>Cyber law – form of social control regulating cyber technologies</a:t>
            </a:r>
          </a:p>
          <a:p>
            <a:pPr marL="342900" lvl="0" indent="-342900">
              <a:buFont typeface="Wingdings" charset="2"/>
              <a:buChar char="§"/>
            </a:pPr>
            <a:r>
              <a:rPr lang="en-US" dirty="0">
                <a:solidFill>
                  <a:prstClr val="black"/>
                </a:solidFill>
              </a:rPr>
              <a:t>Brenner (2012) describes intersection of cyber and criminal laws:</a:t>
            </a:r>
          </a:p>
          <a:p>
            <a:pPr marL="342900" lvl="0" indent="-342900">
              <a:buFont typeface="Wingdings" charset="2"/>
              <a:buChar char="§"/>
            </a:pPr>
            <a:r>
              <a:rPr lang="en-US" i="1" dirty="0"/>
              <a:t>Hacking laws</a:t>
            </a:r>
            <a:r>
              <a:rPr lang="en-US" dirty="0"/>
              <a:t> regulate against the unauthorized access of a computer.</a:t>
            </a:r>
          </a:p>
          <a:p>
            <a:pPr marL="342900" lvl="0" indent="-342900">
              <a:buFont typeface="Wingdings" charset="2"/>
              <a:buChar char="§"/>
            </a:pPr>
            <a:r>
              <a:rPr lang="en-US" i="1" dirty="0"/>
              <a:t>Federal malware laws</a:t>
            </a:r>
            <a:r>
              <a:rPr lang="en-US" dirty="0"/>
              <a:t> make it illegal to intentionally damage with malicious malware. </a:t>
            </a:r>
          </a:p>
          <a:p>
            <a:pPr marL="342900" lvl="0" indent="-342900">
              <a:buFont typeface="Wingdings" charset="2"/>
              <a:buChar char="§"/>
            </a:pPr>
            <a:r>
              <a:rPr lang="en-US" i="1" dirty="0"/>
              <a:t>Cybercrimes against property</a:t>
            </a:r>
            <a:r>
              <a:rPr lang="en-US" dirty="0"/>
              <a:t> </a:t>
            </a:r>
            <a:r>
              <a:rPr lang="en-US" i="1" dirty="0"/>
              <a:t>laws</a:t>
            </a:r>
            <a:r>
              <a:rPr lang="en-US" dirty="0"/>
              <a:t> include theft, cyber bank theft, theft of trade secrets, and other laws</a:t>
            </a:r>
          </a:p>
          <a:p>
            <a:pPr marL="342900" lvl="0" indent="-342900">
              <a:buFont typeface="Wingdings" charset="2"/>
              <a:buChar char="§"/>
            </a:pPr>
            <a:r>
              <a:rPr lang="en-US" i="1" dirty="0"/>
              <a:t>Cybercrimes against persons laws</a:t>
            </a:r>
            <a:r>
              <a:rPr lang="en-US" dirty="0"/>
              <a:t> include cyber harassment, cyber stalking, and cyber threats laws.</a:t>
            </a:r>
          </a:p>
          <a:p>
            <a:pPr marL="0" lvl="0" indent="0">
              <a:buNone/>
            </a:pPr>
            <a:endParaRPr lang="en-US" dirty="0">
              <a:solidFill>
                <a:prstClr val="black"/>
              </a:solidFill>
            </a:endParaRPr>
          </a:p>
          <a:p>
            <a:endParaRPr lang="en-US" dirty="0"/>
          </a:p>
        </p:txBody>
      </p:sp>
    </p:spTree>
    <p:extLst>
      <p:ext uri="{BB962C8B-B14F-4D97-AF65-F5344CB8AC3E}">
        <p14:creationId xmlns:p14="http://schemas.microsoft.com/office/powerpoint/2010/main" val="2369919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83CDC-3DF3-4040-A1F4-085E68BA0A0D}"/>
              </a:ext>
            </a:extLst>
          </p:cNvPr>
          <p:cNvSpPr>
            <a:spLocks noGrp="1"/>
          </p:cNvSpPr>
          <p:nvPr>
            <p:ph type="title"/>
          </p:nvPr>
        </p:nvSpPr>
        <p:spPr>
          <a:xfrm>
            <a:off x="589615" y="538750"/>
            <a:ext cx="11014175" cy="820494"/>
          </a:xfrm>
        </p:spPr>
        <p:txBody>
          <a:bodyPr>
            <a:normAutofit fontScale="90000"/>
          </a:bodyPr>
          <a:lstStyle/>
          <a:p>
            <a:r>
              <a:rPr lang="en-US" dirty="0"/>
              <a:t>The Discipline of Criminal Justice and Cybersecurity – Seeking NSA designation</a:t>
            </a:r>
          </a:p>
        </p:txBody>
      </p:sp>
      <p:sp>
        <p:nvSpPr>
          <p:cNvPr id="3" name="Content Placeholder 2">
            <a:extLst>
              <a:ext uri="{FF2B5EF4-FFF2-40B4-BE49-F238E27FC236}">
                <a16:creationId xmlns:a16="http://schemas.microsoft.com/office/drawing/2014/main" id="{16CD8E72-6495-413E-A9DD-AF94B28D9CB6}"/>
              </a:ext>
            </a:extLst>
          </p:cNvPr>
          <p:cNvSpPr>
            <a:spLocks noGrp="1"/>
          </p:cNvSpPr>
          <p:nvPr>
            <p:ph idx="1"/>
          </p:nvPr>
        </p:nvSpPr>
        <p:spPr>
          <a:xfrm>
            <a:off x="876822" y="1991637"/>
            <a:ext cx="10726968" cy="4112383"/>
          </a:xfrm>
        </p:spPr>
        <p:txBody>
          <a:bodyPr>
            <a:normAutofit/>
          </a:bodyPr>
          <a:lstStyle/>
          <a:p>
            <a:pPr marL="342900" indent="-342900">
              <a:buFont typeface="Wingdings" charset="2"/>
              <a:buChar char="§"/>
            </a:pPr>
            <a:r>
              <a:rPr lang="en-US" dirty="0"/>
              <a:t>To receive cyber operations designation, must approach cybersecurity from interdisciplinary perspective.  Combining CJ with other disciplines does this.</a:t>
            </a:r>
          </a:p>
          <a:p>
            <a:pPr marL="342900" indent="-342900">
              <a:buFont typeface="Wingdings" charset="2"/>
              <a:buChar char="§"/>
            </a:pPr>
            <a:r>
              <a:rPr lang="en-US" dirty="0"/>
              <a:t>Certain topics that must be addressed (like cyber law) can be addressed in criminal justice courses that are part of a cybersecurity program.</a:t>
            </a:r>
          </a:p>
        </p:txBody>
      </p:sp>
    </p:spTree>
    <p:extLst>
      <p:ext uri="{BB962C8B-B14F-4D97-AF65-F5344CB8AC3E}">
        <p14:creationId xmlns:p14="http://schemas.microsoft.com/office/powerpoint/2010/main" val="25812674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83CDC-3DF3-4040-A1F4-085E68BA0A0D}"/>
              </a:ext>
            </a:extLst>
          </p:cNvPr>
          <p:cNvSpPr>
            <a:spLocks noGrp="1"/>
          </p:cNvSpPr>
          <p:nvPr>
            <p:ph type="title"/>
          </p:nvPr>
        </p:nvSpPr>
        <p:spPr>
          <a:xfrm>
            <a:off x="562756" y="500063"/>
            <a:ext cx="10914089" cy="933322"/>
          </a:xfrm>
        </p:spPr>
        <p:txBody>
          <a:bodyPr>
            <a:normAutofit/>
          </a:bodyPr>
          <a:lstStyle/>
          <a:p>
            <a:r>
              <a:rPr lang="en-US" sz="3000" dirty="0"/>
              <a:t>The Discipline of Criminal Justice and Cybersecurity – Conducting Interdisciplinary Research </a:t>
            </a:r>
          </a:p>
        </p:txBody>
      </p:sp>
      <p:sp>
        <p:nvSpPr>
          <p:cNvPr id="3" name="Content Placeholder 2">
            <a:extLst>
              <a:ext uri="{FF2B5EF4-FFF2-40B4-BE49-F238E27FC236}">
                <a16:creationId xmlns:a16="http://schemas.microsoft.com/office/drawing/2014/main" id="{16CD8E72-6495-413E-A9DD-AF94B28D9CB6}"/>
              </a:ext>
            </a:extLst>
          </p:cNvPr>
          <p:cNvSpPr>
            <a:spLocks noGrp="1"/>
          </p:cNvSpPr>
          <p:nvPr>
            <p:ph sz="half" idx="1"/>
          </p:nvPr>
        </p:nvSpPr>
        <p:spPr>
          <a:xfrm>
            <a:off x="838200" y="1714412"/>
            <a:ext cx="5257800" cy="4874978"/>
          </a:xfrm>
        </p:spPr>
        <p:txBody>
          <a:bodyPr>
            <a:normAutofit/>
          </a:bodyPr>
          <a:lstStyle/>
          <a:p>
            <a:pPr marL="0" indent="0">
              <a:buNone/>
            </a:pPr>
            <a:r>
              <a:rPr lang="en-US" dirty="0"/>
              <a:t>How criminal justice researchers study cybercrime</a:t>
            </a:r>
          </a:p>
          <a:p>
            <a:r>
              <a:rPr lang="en-US" dirty="0"/>
              <a:t>Surveys</a:t>
            </a:r>
          </a:p>
          <a:p>
            <a:pPr lvl="1"/>
            <a:r>
              <a:rPr lang="en-US" dirty="0"/>
              <a:t>Students</a:t>
            </a:r>
          </a:p>
          <a:p>
            <a:pPr lvl="1"/>
            <a:r>
              <a:rPr lang="en-US" dirty="0"/>
              <a:t>Members of public</a:t>
            </a:r>
          </a:p>
          <a:p>
            <a:pPr lvl="1"/>
            <a:r>
              <a:rPr lang="en-US" dirty="0"/>
              <a:t>Professionals</a:t>
            </a:r>
          </a:p>
          <a:p>
            <a:r>
              <a:rPr lang="en-US" dirty="0"/>
              <a:t>Analysis of existing records</a:t>
            </a:r>
          </a:p>
          <a:p>
            <a:r>
              <a:rPr lang="en-US" dirty="0"/>
              <a:t>Reviews of web forums</a:t>
            </a:r>
          </a:p>
          <a:p>
            <a:r>
              <a:rPr lang="en-US" dirty="0"/>
              <a:t>Field research</a:t>
            </a:r>
          </a:p>
          <a:p>
            <a:r>
              <a:rPr lang="en-US" dirty="0"/>
              <a:t>Experiments</a:t>
            </a:r>
          </a:p>
          <a:p>
            <a:r>
              <a:rPr lang="en-US" dirty="0"/>
              <a:t>Studies of students</a:t>
            </a:r>
          </a:p>
          <a:p>
            <a:pPr marL="0" indent="0">
              <a:buNone/>
            </a:pPr>
            <a:endParaRPr lang="en-US" dirty="0"/>
          </a:p>
        </p:txBody>
      </p:sp>
      <p:sp>
        <p:nvSpPr>
          <p:cNvPr id="4" name="Content Placeholder 3">
            <a:extLst>
              <a:ext uri="{FF2B5EF4-FFF2-40B4-BE49-F238E27FC236}">
                <a16:creationId xmlns:a16="http://schemas.microsoft.com/office/drawing/2014/main" id="{8BAFC194-A533-40AD-8D5E-B36A559079B2}"/>
              </a:ext>
            </a:extLst>
          </p:cNvPr>
          <p:cNvSpPr>
            <a:spLocks noGrp="1"/>
          </p:cNvSpPr>
          <p:nvPr>
            <p:ph sz="half" idx="2"/>
          </p:nvPr>
        </p:nvSpPr>
        <p:spPr>
          <a:xfrm>
            <a:off x="6172200" y="1714412"/>
            <a:ext cx="5181600" cy="4117977"/>
          </a:xfrm>
          <a:solidFill>
            <a:schemeClr val="accent3">
              <a:lumMod val="25000"/>
            </a:schemeClr>
          </a:solidFill>
        </p:spPr>
        <p:style>
          <a:lnRef idx="1">
            <a:schemeClr val="dk1"/>
          </a:lnRef>
          <a:fillRef idx="3">
            <a:schemeClr val="dk1"/>
          </a:fillRef>
          <a:effectRef idx="2">
            <a:schemeClr val="dk1"/>
          </a:effectRef>
          <a:fontRef idx="minor">
            <a:schemeClr val="lt1"/>
          </a:fontRef>
        </p:style>
        <p:txBody>
          <a:bodyPr lIns="182880">
            <a:normAutofit/>
          </a:bodyPr>
          <a:lstStyle/>
          <a:p>
            <a:pPr>
              <a:lnSpc>
                <a:spcPct val="150000"/>
              </a:lnSpc>
            </a:pPr>
            <a:r>
              <a:rPr lang="en-US" dirty="0"/>
              <a:t>Opportunities exist to have criminal justice researchers work more closely with researchers from computer science, engineering, information technology, psychology, business, philosophy, and other disciplines that make up the interdisciplinary field of cybersecurity.</a:t>
            </a:r>
          </a:p>
        </p:txBody>
      </p:sp>
    </p:spTree>
    <p:extLst>
      <p:ext uri="{BB962C8B-B14F-4D97-AF65-F5344CB8AC3E}">
        <p14:creationId xmlns:p14="http://schemas.microsoft.com/office/powerpoint/2010/main" val="35135309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96BE31-E2EE-4EEA-B638-9E642F3CE657}"/>
              </a:ext>
            </a:extLst>
          </p:cNvPr>
          <p:cNvSpPr>
            <a:spLocks noGrp="1"/>
          </p:cNvSpPr>
          <p:nvPr>
            <p:ph type="title"/>
          </p:nvPr>
        </p:nvSpPr>
        <p:spPr/>
        <p:txBody>
          <a:bodyPr/>
          <a:lstStyle/>
          <a:p>
            <a:r>
              <a:rPr lang="en-US" dirty="0"/>
              <a:t>Types of Cybercrime</a:t>
            </a:r>
          </a:p>
        </p:txBody>
      </p:sp>
      <p:graphicFrame>
        <p:nvGraphicFramePr>
          <p:cNvPr id="7" name="Diagram 6"/>
          <p:cNvGraphicFramePr/>
          <p:nvPr>
            <p:extLst>
              <p:ext uri="{D42A27DB-BD31-4B8C-83A1-F6EECF244321}">
                <p14:modId xmlns:p14="http://schemas.microsoft.com/office/powerpoint/2010/main" val="743421608"/>
              </p:ext>
            </p:extLst>
          </p:nvPr>
        </p:nvGraphicFramePr>
        <p:xfrm>
          <a:off x="1043459" y="1473429"/>
          <a:ext cx="9830487" cy="43342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16746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0A723-2D0D-45FE-9004-F2476C8CF38B}"/>
              </a:ext>
            </a:extLst>
          </p:cNvPr>
          <p:cNvSpPr>
            <a:spLocks noGrp="1"/>
          </p:cNvSpPr>
          <p:nvPr>
            <p:ph type="title"/>
          </p:nvPr>
        </p:nvSpPr>
        <p:spPr/>
        <p:txBody>
          <a:bodyPr/>
          <a:lstStyle/>
          <a:p>
            <a:r>
              <a:rPr lang="en-US" dirty="0"/>
              <a:t>Criminal Justice and Cybersecurity</a:t>
            </a:r>
          </a:p>
        </p:txBody>
      </p:sp>
      <p:sp>
        <p:nvSpPr>
          <p:cNvPr id="3" name="Content Placeholder 2">
            <a:extLst>
              <a:ext uri="{FF2B5EF4-FFF2-40B4-BE49-F238E27FC236}">
                <a16:creationId xmlns:a16="http://schemas.microsoft.com/office/drawing/2014/main" id="{4EC667DC-2776-404A-8CD7-B575177EF41E}"/>
              </a:ext>
            </a:extLst>
          </p:cNvPr>
          <p:cNvSpPr>
            <a:spLocks noGrp="1"/>
          </p:cNvSpPr>
          <p:nvPr>
            <p:ph idx="1"/>
          </p:nvPr>
        </p:nvSpPr>
        <p:spPr/>
        <p:txBody>
          <a:bodyPr>
            <a:normAutofit/>
          </a:bodyPr>
          <a:lstStyle/>
          <a:p>
            <a:pPr marL="0" indent="0">
              <a:buNone/>
            </a:pPr>
            <a:r>
              <a:rPr lang="en-US" dirty="0"/>
              <a:t>After completing this module, students will  be able to:</a:t>
            </a:r>
          </a:p>
          <a:p>
            <a:pPr marL="342900" indent="-342900">
              <a:buFont typeface="Arial" panose="020B0604020202020204" pitchFamily="34" charset="0"/>
              <a:buChar char="•"/>
            </a:pPr>
            <a:r>
              <a:rPr lang="en-US" dirty="0"/>
              <a:t>Discuss the impact that cyber technology has on individuals’ experiences with crime and victimization.  </a:t>
            </a:r>
          </a:p>
          <a:p>
            <a:pPr marL="342900" indent="-342900">
              <a:buFont typeface="Arial" panose="020B0604020202020204" pitchFamily="34" charset="0"/>
              <a:buChar char="•"/>
            </a:pPr>
            <a:r>
              <a:rPr lang="en-US" dirty="0"/>
              <a:t>Describe the role of cybersecurity in defining definitions of appropriate and inappropriate behavior. </a:t>
            </a:r>
          </a:p>
          <a:p>
            <a:pPr marL="342900" indent="-342900">
              <a:buFont typeface="Arial" panose="020B0604020202020204" pitchFamily="34" charset="0"/>
              <a:buChar char="•"/>
            </a:pPr>
            <a:r>
              <a:rPr lang="en-US" dirty="0"/>
              <a:t>Describe the role of the criminal justice system in cybercrime cases.</a:t>
            </a:r>
          </a:p>
          <a:p>
            <a:pPr marL="342900" indent="-342900">
              <a:buFont typeface="Arial" panose="020B0604020202020204" pitchFamily="34" charset="0"/>
              <a:buChar char="•"/>
            </a:pPr>
            <a:r>
              <a:rPr lang="en-US" dirty="0"/>
              <a:t>Identify common types of cybercrimes and theories explaining them.</a:t>
            </a:r>
          </a:p>
          <a:p>
            <a:pPr marL="342900" indent="-342900">
              <a:buFont typeface="Arial" panose="020B0604020202020204" pitchFamily="34" charset="0"/>
              <a:buChar char="•"/>
            </a:pPr>
            <a:r>
              <a:rPr lang="en-US" dirty="0"/>
              <a:t>Explain how the discipline of criminal justice addresses cybercrime.</a:t>
            </a:r>
          </a:p>
          <a:p>
            <a:endParaRPr lang="en-US" dirty="0"/>
          </a:p>
          <a:p>
            <a:endParaRPr lang="en-US" dirty="0"/>
          </a:p>
        </p:txBody>
      </p:sp>
    </p:spTree>
    <p:extLst>
      <p:ext uri="{BB962C8B-B14F-4D97-AF65-F5344CB8AC3E}">
        <p14:creationId xmlns:p14="http://schemas.microsoft.com/office/powerpoint/2010/main" val="14753875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98F179-DE2A-4CE3-B810-C2ADB3B1A6F8}"/>
              </a:ext>
            </a:extLst>
          </p:cNvPr>
          <p:cNvSpPr>
            <a:spLocks noGrp="1"/>
          </p:cNvSpPr>
          <p:nvPr>
            <p:ph type="title"/>
          </p:nvPr>
        </p:nvSpPr>
        <p:spPr/>
        <p:txBody>
          <a:bodyPr/>
          <a:lstStyle/>
          <a:p>
            <a:r>
              <a:rPr lang="en-US" dirty="0"/>
              <a:t>For each offense type, consider</a:t>
            </a:r>
          </a:p>
        </p:txBody>
      </p:sp>
      <p:sp>
        <p:nvSpPr>
          <p:cNvPr id="3" name="Content Placeholder 2">
            <a:extLst>
              <a:ext uri="{FF2B5EF4-FFF2-40B4-BE49-F238E27FC236}">
                <a16:creationId xmlns:a16="http://schemas.microsoft.com/office/drawing/2014/main" id="{FA23F3F7-3ADE-49C9-8F8D-8337722F466C}"/>
              </a:ext>
            </a:extLst>
          </p:cNvPr>
          <p:cNvSpPr>
            <a:spLocks noGrp="1"/>
          </p:cNvSpPr>
          <p:nvPr>
            <p:ph idx="1"/>
          </p:nvPr>
        </p:nvSpPr>
        <p:spPr>
          <a:xfrm>
            <a:off x="876822" y="1655180"/>
            <a:ext cx="9811773" cy="4271058"/>
          </a:xfrm>
        </p:spPr>
        <p:txBody>
          <a:bodyPr/>
          <a:lstStyle/>
          <a:p>
            <a:pPr marL="457200" indent="-457200">
              <a:spcAft>
                <a:spcPts val="600"/>
              </a:spcAft>
              <a:buFont typeface="+mj-lt"/>
              <a:buAutoNum type="arabicPeriod"/>
            </a:pPr>
            <a:r>
              <a:rPr lang="en-US" dirty="0"/>
              <a:t>What are specific varieties?</a:t>
            </a:r>
          </a:p>
          <a:p>
            <a:pPr marL="457200" indent="-457200">
              <a:spcAft>
                <a:spcPts val="600"/>
              </a:spcAft>
              <a:buFont typeface="+mj-lt"/>
              <a:buAutoNum type="arabicPeriod"/>
            </a:pPr>
            <a:r>
              <a:rPr lang="en-US" dirty="0"/>
              <a:t>What patterns have been identified for the offenses?</a:t>
            </a:r>
          </a:p>
          <a:p>
            <a:pPr marL="457200" indent="-457200">
              <a:spcAft>
                <a:spcPts val="600"/>
              </a:spcAft>
              <a:buFont typeface="+mj-lt"/>
              <a:buAutoNum type="arabicPeriod"/>
            </a:pPr>
            <a:r>
              <a:rPr lang="en-US" dirty="0"/>
              <a:t>Who engages in these offenses?</a:t>
            </a:r>
          </a:p>
          <a:p>
            <a:pPr marL="457200" indent="-457200">
              <a:spcAft>
                <a:spcPts val="600"/>
              </a:spcAft>
              <a:buFont typeface="+mj-lt"/>
              <a:buAutoNum type="arabicPeriod"/>
            </a:pPr>
            <a:r>
              <a:rPr lang="en-US" dirty="0"/>
              <a:t>Why do they commit the crimes?</a:t>
            </a:r>
          </a:p>
          <a:p>
            <a:pPr marL="457200" indent="-457200">
              <a:spcAft>
                <a:spcPts val="600"/>
              </a:spcAft>
              <a:buFont typeface="+mj-lt"/>
              <a:buAutoNum type="arabicPeriod"/>
            </a:pPr>
            <a:r>
              <a:rPr lang="en-US" dirty="0"/>
              <a:t>How would other disciplines (information technology, business, philosophy, engineering, and computer science) address each type?</a:t>
            </a:r>
          </a:p>
        </p:txBody>
      </p:sp>
    </p:spTree>
    <p:extLst>
      <p:ext uri="{BB962C8B-B14F-4D97-AF65-F5344CB8AC3E}">
        <p14:creationId xmlns:p14="http://schemas.microsoft.com/office/powerpoint/2010/main" val="39512188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B46B68-4124-4C78-9EB1-7DFF9668231F}"/>
              </a:ext>
            </a:extLst>
          </p:cNvPr>
          <p:cNvSpPr>
            <a:spLocks noGrp="1"/>
          </p:cNvSpPr>
          <p:nvPr>
            <p:ph type="title"/>
          </p:nvPr>
        </p:nvSpPr>
        <p:spPr/>
        <p:txBody>
          <a:bodyPr/>
          <a:lstStyle/>
          <a:p>
            <a:r>
              <a:rPr lang="en-US" dirty="0"/>
              <a:t>Types of Hackers</a:t>
            </a:r>
          </a:p>
        </p:txBody>
      </p:sp>
      <p:sp>
        <p:nvSpPr>
          <p:cNvPr id="3" name="Content Placeholder 2">
            <a:extLst>
              <a:ext uri="{FF2B5EF4-FFF2-40B4-BE49-F238E27FC236}">
                <a16:creationId xmlns:a16="http://schemas.microsoft.com/office/drawing/2014/main" id="{2075E963-8F71-4364-B98E-2CCA2B20183F}"/>
              </a:ext>
            </a:extLst>
          </p:cNvPr>
          <p:cNvSpPr>
            <a:spLocks noGrp="1"/>
          </p:cNvSpPr>
          <p:nvPr>
            <p:ph idx="1"/>
          </p:nvPr>
        </p:nvSpPr>
        <p:spPr>
          <a:xfrm>
            <a:off x="589616" y="1804085"/>
            <a:ext cx="10865098" cy="4065374"/>
          </a:xfrm>
        </p:spPr>
        <p:txBody>
          <a:bodyPr>
            <a:normAutofit fontScale="77500" lnSpcReduction="20000"/>
          </a:bodyPr>
          <a:lstStyle/>
          <a:p>
            <a:pPr marL="457200" lvl="0" indent="-457200">
              <a:spcAft>
                <a:spcPts val="700"/>
              </a:spcAft>
              <a:buFont typeface="+mj-lt"/>
              <a:buAutoNum type="arabicPeriod"/>
            </a:pPr>
            <a:r>
              <a:rPr lang="en-US" b="0" dirty="0">
                <a:effectLst/>
              </a:rPr>
              <a:t>State-sponsored hackers who are hired by a government to hack into the computer infrastructure of other governments or businesses.</a:t>
            </a:r>
          </a:p>
          <a:p>
            <a:pPr marL="457200" lvl="0" indent="-457200">
              <a:spcAft>
                <a:spcPts val="700"/>
              </a:spcAft>
              <a:buFont typeface="+mj-lt"/>
              <a:buAutoNum type="arabicPeriod"/>
            </a:pPr>
            <a:r>
              <a:rPr lang="en-US" b="0" dirty="0">
                <a:effectLst/>
              </a:rPr>
              <a:t>Hacktivists are hackers who hack as a form of </a:t>
            </a:r>
            <a:r>
              <a:rPr lang="en-US" b="0" dirty="0" err="1">
                <a:effectLst/>
              </a:rPr>
              <a:t>activitivsm</a:t>
            </a:r>
            <a:r>
              <a:rPr lang="en-US" b="0" dirty="0">
                <a:effectLst/>
              </a:rPr>
              <a:t> and use their hacking to publicize perceived wrongs.  (Anonymous is an example).</a:t>
            </a:r>
          </a:p>
          <a:p>
            <a:pPr marL="457200" lvl="0" indent="-457200">
              <a:spcAft>
                <a:spcPts val="700"/>
              </a:spcAft>
              <a:buFont typeface="+mj-lt"/>
              <a:buAutoNum type="arabicPeriod"/>
            </a:pPr>
            <a:r>
              <a:rPr lang="en-US" b="0" dirty="0">
                <a:effectLst/>
              </a:rPr>
              <a:t>Insiders hack in order to steal from a company.</a:t>
            </a:r>
          </a:p>
          <a:p>
            <a:pPr marL="457200" lvl="0" indent="-457200">
              <a:spcAft>
                <a:spcPts val="700"/>
              </a:spcAft>
              <a:buFont typeface="+mj-lt"/>
              <a:buAutoNum type="arabicPeriod"/>
            </a:pPr>
            <a:r>
              <a:rPr lang="en-US" b="0" dirty="0">
                <a:effectLst/>
              </a:rPr>
              <a:t>Script kiddies are young kids or inexperienced hackers.</a:t>
            </a:r>
          </a:p>
          <a:p>
            <a:pPr marL="457200" lvl="0" indent="-457200">
              <a:spcAft>
                <a:spcPts val="700"/>
              </a:spcAft>
              <a:buFont typeface="+mj-lt"/>
              <a:buAutoNum type="arabicPeriod"/>
            </a:pPr>
            <a:r>
              <a:rPr lang="en-US" b="0" dirty="0">
                <a:effectLst/>
              </a:rPr>
              <a:t>Vulnerability hackers are professional hackers who identify vulnerable computer systems and sell those vulnerabilities to individuals, businesses, or governments interested in exploiting the vulnerable systems </a:t>
            </a:r>
          </a:p>
          <a:p>
            <a:pPr marL="457200" lvl="0" indent="-457200">
              <a:spcAft>
                <a:spcPts val="700"/>
              </a:spcAft>
              <a:buFont typeface="+mj-lt"/>
              <a:buAutoNum type="arabicPeriod"/>
            </a:pPr>
            <a:r>
              <a:rPr lang="en-US" b="0" dirty="0">
                <a:effectLst/>
              </a:rPr>
              <a:t>Empirical hackers are researchers and scholars who hack in order to better understand computer vulnerabilities and generate scholarly information about the topic.</a:t>
            </a:r>
          </a:p>
          <a:p>
            <a:pPr marL="457200" lvl="0" indent="-457200">
              <a:spcAft>
                <a:spcPts val="700"/>
              </a:spcAft>
              <a:buFont typeface="+mj-lt"/>
              <a:buAutoNum type="arabicPeriod"/>
            </a:pPr>
            <a:r>
              <a:rPr lang="en-US" b="0" dirty="0">
                <a:effectLst/>
              </a:rPr>
              <a:t>White hat hackers are those who hack in order to identify vulnerabilities on behalf of a company or business so that entity can improve its security.</a:t>
            </a:r>
          </a:p>
          <a:p>
            <a:pPr>
              <a:spcAft>
                <a:spcPts val="700"/>
              </a:spcAft>
            </a:pPr>
            <a:endParaRPr lang="en-US" dirty="0"/>
          </a:p>
        </p:txBody>
      </p:sp>
    </p:spTree>
    <p:extLst>
      <p:ext uri="{BB962C8B-B14F-4D97-AF65-F5344CB8AC3E}">
        <p14:creationId xmlns:p14="http://schemas.microsoft.com/office/powerpoint/2010/main" val="21307546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3E316-0E50-4124-BF23-DE8DD561E532}"/>
              </a:ext>
            </a:extLst>
          </p:cNvPr>
          <p:cNvSpPr>
            <a:spLocks noGrp="1"/>
          </p:cNvSpPr>
          <p:nvPr>
            <p:ph type="title"/>
          </p:nvPr>
        </p:nvSpPr>
        <p:spPr/>
        <p:txBody>
          <a:bodyPr/>
          <a:lstStyle/>
          <a:p>
            <a:r>
              <a:rPr lang="en-US" dirty="0"/>
              <a:t>State-sponsored hackers</a:t>
            </a:r>
          </a:p>
        </p:txBody>
      </p:sp>
      <p:sp>
        <p:nvSpPr>
          <p:cNvPr id="3" name="Content Placeholder 2">
            <a:extLst>
              <a:ext uri="{FF2B5EF4-FFF2-40B4-BE49-F238E27FC236}">
                <a16:creationId xmlns:a16="http://schemas.microsoft.com/office/drawing/2014/main" id="{C45C4CAF-E1C5-457D-AAE4-AFC7306AD077}"/>
              </a:ext>
            </a:extLst>
          </p:cNvPr>
          <p:cNvSpPr>
            <a:spLocks noGrp="1"/>
          </p:cNvSpPr>
          <p:nvPr>
            <p:ph sz="half" idx="1"/>
          </p:nvPr>
        </p:nvSpPr>
        <p:spPr>
          <a:xfrm>
            <a:off x="4713233" y="1696929"/>
            <a:ext cx="6780702" cy="4486275"/>
          </a:xfrm>
        </p:spPr>
        <p:txBody>
          <a:bodyPr>
            <a:normAutofit/>
          </a:bodyPr>
          <a:lstStyle/>
          <a:p>
            <a:r>
              <a:rPr lang="en-US" dirty="0"/>
              <a:t>Some may target other nations or businesses in other nations</a:t>
            </a:r>
          </a:p>
          <a:p>
            <a:pPr lvl="1"/>
            <a:r>
              <a:rPr lang="en-US" dirty="0"/>
              <a:t>Russia reportedly has spent $300 million hiring 1,000 hackers to target 100 countries.</a:t>
            </a:r>
          </a:p>
          <a:p>
            <a:pPr lvl="1"/>
            <a:r>
              <a:rPr lang="en-US" dirty="0"/>
              <a:t>China has also been identified as a nation using similar tactics</a:t>
            </a:r>
          </a:p>
          <a:p>
            <a:pPr lvl="1"/>
            <a:r>
              <a:rPr lang="en-US" dirty="0"/>
              <a:t>Sony breach by North Korea</a:t>
            </a:r>
          </a:p>
          <a:p>
            <a:pPr lvl="1"/>
            <a:r>
              <a:rPr lang="en-US" dirty="0"/>
              <a:t>Related to cyber warfare (discussed below)</a:t>
            </a:r>
          </a:p>
          <a:p>
            <a:r>
              <a:rPr lang="en-US" dirty="0"/>
              <a:t>Nations may pay hackers to test vulnerabilities</a:t>
            </a:r>
          </a:p>
          <a:p>
            <a:pPr lvl="1"/>
            <a:r>
              <a:rPr lang="en-US" dirty="0"/>
              <a:t>US Digital Service held “Hack the Pentagon” in February 2017</a:t>
            </a:r>
          </a:p>
        </p:txBody>
      </p:sp>
      <p:pic>
        <p:nvPicPr>
          <p:cNvPr id="5" name="Content Placeholder 4">
            <a:extLst>
              <a:ext uri="{FF2B5EF4-FFF2-40B4-BE49-F238E27FC236}">
                <a16:creationId xmlns:a16="http://schemas.microsoft.com/office/drawing/2014/main" id="{420E040C-A39C-4D16-8BB7-61DBFCC1AD51}"/>
              </a:ext>
            </a:extLst>
          </p:cNvPr>
          <p:cNvPicPr>
            <a:picLocks noGrp="1" noChangeAspect="1"/>
          </p:cNvPicPr>
          <p:nvPr>
            <p:ph sz="half" idx="2"/>
          </p:nvPr>
        </p:nvPicPr>
        <p:blipFill rotWithShape="1">
          <a:blip r:embed="rId3"/>
          <a:srcRect t="5105" b="4903"/>
          <a:stretch/>
        </p:blipFill>
        <p:spPr>
          <a:xfrm>
            <a:off x="1026020" y="1432925"/>
            <a:ext cx="3111871" cy="3262643"/>
          </a:xfrm>
          <a:prstGeom prst="rect">
            <a:avLst/>
          </a:prstGeom>
        </p:spPr>
      </p:pic>
      <p:sp>
        <p:nvSpPr>
          <p:cNvPr id="4" name="Rectangle 3"/>
          <p:cNvSpPr/>
          <p:nvPr/>
        </p:nvSpPr>
        <p:spPr>
          <a:xfrm>
            <a:off x="887082" y="4943964"/>
            <a:ext cx="3389746" cy="707886"/>
          </a:xfrm>
          <a:prstGeom prst="rect">
            <a:avLst/>
          </a:prstGeom>
        </p:spPr>
        <p:txBody>
          <a:bodyPr wrap="square">
            <a:spAutoFit/>
          </a:bodyPr>
          <a:lstStyle/>
          <a:p>
            <a:r>
              <a:rPr lang="en-US" sz="1000" dirty="0"/>
              <a:t>Charlton, C. (2017). Russia spends £250m every year employing 1,000 state-sponsored hackers. Retrieved from </a:t>
            </a:r>
            <a:r>
              <a:rPr lang="en-US" sz="1000" dirty="0">
                <a:hlinkClick r:id="rId4"/>
              </a:rPr>
              <a:t>https://www.thesun.co.uk/news/2579702/russia-hacking-budget-250-million-cyber-attack/</a:t>
            </a:r>
            <a:r>
              <a:rPr lang="en-US" sz="1000" dirty="0"/>
              <a:t> </a:t>
            </a:r>
          </a:p>
        </p:txBody>
      </p:sp>
    </p:spTree>
    <p:extLst>
      <p:ext uri="{BB962C8B-B14F-4D97-AF65-F5344CB8AC3E}">
        <p14:creationId xmlns:p14="http://schemas.microsoft.com/office/powerpoint/2010/main" val="24805846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3A179A-59CD-457B-A800-231500C1CF20}"/>
              </a:ext>
            </a:extLst>
          </p:cNvPr>
          <p:cNvSpPr>
            <a:spLocks noGrp="1"/>
          </p:cNvSpPr>
          <p:nvPr>
            <p:ph type="title"/>
          </p:nvPr>
        </p:nvSpPr>
        <p:spPr/>
        <p:txBody>
          <a:bodyPr/>
          <a:lstStyle/>
          <a:p>
            <a:r>
              <a:rPr lang="en-US" dirty="0"/>
              <a:t>Hacktivists</a:t>
            </a:r>
          </a:p>
        </p:txBody>
      </p:sp>
      <p:sp>
        <p:nvSpPr>
          <p:cNvPr id="3" name="Content Placeholder 2">
            <a:extLst>
              <a:ext uri="{FF2B5EF4-FFF2-40B4-BE49-F238E27FC236}">
                <a16:creationId xmlns:a16="http://schemas.microsoft.com/office/drawing/2014/main" id="{2782255B-63DA-4B7A-9DD4-6CC6038F8C00}"/>
              </a:ext>
            </a:extLst>
          </p:cNvPr>
          <p:cNvSpPr>
            <a:spLocks noGrp="1"/>
          </p:cNvSpPr>
          <p:nvPr>
            <p:ph idx="1"/>
          </p:nvPr>
        </p:nvSpPr>
        <p:spPr/>
        <p:txBody>
          <a:bodyPr/>
          <a:lstStyle/>
          <a:p>
            <a:r>
              <a:rPr lang="en-US" dirty="0"/>
              <a:t>Combines the terms hacking and political activism</a:t>
            </a:r>
          </a:p>
          <a:p>
            <a:r>
              <a:rPr lang="en-US" dirty="0"/>
              <a:t>Hacking that is done for political reasons.</a:t>
            </a:r>
          </a:p>
          <a:p>
            <a:r>
              <a:rPr lang="en-US" dirty="0"/>
              <a:t>Varieties</a:t>
            </a:r>
          </a:p>
          <a:p>
            <a:pPr lvl="1"/>
            <a:r>
              <a:rPr lang="en-US" dirty="0"/>
              <a:t>Virtual blockade – visiting a website and creating excessive traffic to limit access to the website.</a:t>
            </a:r>
          </a:p>
          <a:p>
            <a:pPr lvl="2"/>
            <a:r>
              <a:rPr lang="en-US" dirty="0"/>
              <a:t>Swarming – simultaneously visit website to cause collapse</a:t>
            </a:r>
          </a:p>
          <a:p>
            <a:pPr lvl="1"/>
            <a:r>
              <a:rPr lang="en-US" dirty="0"/>
              <a:t>e-mail bombs/ping attacks – sending thousands of emails </a:t>
            </a:r>
            <a:r>
              <a:rPr lang="en-US" dirty="0" err="1"/>
              <a:t>simultanesouly</a:t>
            </a:r>
            <a:r>
              <a:rPr lang="en-US" dirty="0"/>
              <a:t> to target</a:t>
            </a:r>
          </a:p>
          <a:p>
            <a:pPr lvl="1"/>
            <a:r>
              <a:rPr lang="en-US" dirty="0"/>
              <a:t>Web hacking/computer </a:t>
            </a:r>
            <a:r>
              <a:rPr lang="en-US" dirty="0" err="1"/>
              <a:t>breakins</a:t>
            </a:r>
            <a:r>
              <a:rPr lang="en-US" dirty="0"/>
              <a:t> – damaging or defacing (like PETA throwing paint on people wearing fur.</a:t>
            </a:r>
          </a:p>
          <a:p>
            <a:pPr marL="457200" lvl="1" indent="0">
              <a:buNone/>
            </a:pPr>
            <a:endParaRPr lang="en-US" dirty="0"/>
          </a:p>
        </p:txBody>
      </p:sp>
    </p:spTree>
    <p:extLst>
      <p:ext uri="{BB962C8B-B14F-4D97-AF65-F5344CB8AC3E}">
        <p14:creationId xmlns:p14="http://schemas.microsoft.com/office/powerpoint/2010/main" val="42588735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AC0F89-3B1E-4AD4-9603-0EF224140757}"/>
              </a:ext>
            </a:extLst>
          </p:cNvPr>
          <p:cNvSpPr>
            <a:spLocks noGrp="1"/>
          </p:cNvSpPr>
          <p:nvPr>
            <p:ph type="title"/>
          </p:nvPr>
        </p:nvSpPr>
        <p:spPr/>
        <p:txBody>
          <a:bodyPr/>
          <a:lstStyle/>
          <a:p>
            <a:r>
              <a:rPr lang="en-US" dirty="0"/>
              <a:t>Empirical Hackers</a:t>
            </a:r>
          </a:p>
        </p:txBody>
      </p:sp>
      <p:sp>
        <p:nvSpPr>
          <p:cNvPr id="3" name="Content Placeholder 2">
            <a:extLst>
              <a:ext uri="{FF2B5EF4-FFF2-40B4-BE49-F238E27FC236}">
                <a16:creationId xmlns:a16="http://schemas.microsoft.com/office/drawing/2014/main" id="{F791561C-49DC-41D2-A78D-B8D67B884E8C}"/>
              </a:ext>
            </a:extLst>
          </p:cNvPr>
          <p:cNvSpPr>
            <a:spLocks noGrp="1"/>
          </p:cNvSpPr>
          <p:nvPr>
            <p:ph idx="1"/>
          </p:nvPr>
        </p:nvSpPr>
        <p:spPr/>
        <p:txBody>
          <a:bodyPr/>
          <a:lstStyle/>
          <a:p>
            <a:r>
              <a:rPr lang="en-US" dirty="0"/>
              <a:t>Two researchers showed how a car could be hacked in July 2015</a:t>
            </a:r>
          </a:p>
          <a:p>
            <a:pPr lvl="1"/>
            <a:r>
              <a:rPr lang="en-US" dirty="0"/>
              <a:t>1.4 million automobiles recalled</a:t>
            </a:r>
          </a:p>
          <a:p>
            <a:r>
              <a:rPr lang="en-US" dirty="0"/>
              <a:t>Research labs set up separate from organization’s network to research hacking (honeypots)</a:t>
            </a:r>
          </a:p>
          <a:p>
            <a:r>
              <a:rPr lang="en-US" dirty="0"/>
              <a:t>Students can be “empirical hackers” but must follow instructor’s guidelines.</a:t>
            </a:r>
          </a:p>
          <a:p>
            <a:pPr lvl="1"/>
            <a:r>
              <a:rPr lang="en-US" dirty="0"/>
              <a:t>Must not hack outside of approved virtual environment that is removed from the organization or the government’s network.</a:t>
            </a:r>
          </a:p>
          <a:p>
            <a:pPr marL="457200" lvl="1" indent="0">
              <a:buNone/>
            </a:pPr>
            <a:endParaRPr lang="en-US" dirty="0"/>
          </a:p>
        </p:txBody>
      </p:sp>
    </p:spTree>
    <p:extLst>
      <p:ext uri="{BB962C8B-B14F-4D97-AF65-F5344CB8AC3E}">
        <p14:creationId xmlns:p14="http://schemas.microsoft.com/office/powerpoint/2010/main" val="21522995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120E1-F639-49DC-8A3F-8972C91E27B0}"/>
              </a:ext>
            </a:extLst>
          </p:cNvPr>
          <p:cNvSpPr>
            <a:spLocks noGrp="1"/>
          </p:cNvSpPr>
          <p:nvPr>
            <p:ph type="title"/>
          </p:nvPr>
        </p:nvSpPr>
        <p:spPr/>
        <p:txBody>
          <a:bodyPr/>
          <a:lstStyle/>
          <a:p>
            <a:r>
              <a:rPr lang="en-US" dirty="0"/>
              <a:t>Insiders</a:t>
            </a:r>
          </a:p>
        </p:txBody>
      </p:sp>
      <p:sp>
        <p:nvSpPr>
          <p:cNvPr id="3" name="Content Placeholder 2">
            <a:extLst>
              <a:ext uri="{FF2B5EF4-FFF2-40B4-BE49-F238E27FC236}">
                <a16:creationId xmlns:a16="http://schemas.microsoft.com/office/drawing/2014/main" id="{2014F390-2861-4F95-8B95-910D9E8FFE1E}"/>
              </a:ext>
            </a:extLst>
          </p:cNvPr>
          <p:cNvSpPr>
            <a:spLocks noGrp="1"/>
          </p:cNvSpPr>
          <p:nvPr>
            <p:ph idx="1"/>
          </p:nvPr>
        </p:nvSpPr>
        <p:spPr/>
        <p:txBody>
          <a:bodyPr>
            <a:normAutofit lnSpcReduction="10000"/>
          </a:bodyPr>
          <a:lstStyle/>
          <a:p>
            <a:r>
              <a:rPr lang="en-US" dirty="0"/>
              <a:t>An example of white-collar crime (discussed earlier)</a:t>
            </a:r>
          </a:p>
          <a:p>
            <a:r>
              <a:rPr lang="en-US" dirty="0"/>
              <a:t>Insiders are seen as one of the biggest threats to a company’s computer security.</a:t>
            </a:r>
          </a:p>
          <a:p>
            <a:r>
              <a:rPr lang="en-US" dirty="0"/>
              <a:t>Many inside hacks traced to recently fired employees. Other factors:</a:t>
            </a:r>
          </a:p>
          <a:p>
            <a:pPr lvl="1"/>
            <a:r>
              <a:rPr lang="en-US" dirty="0"/>
              <a:t>Introversion</a:t>
            </a:r>
          </a:p>
          <a:p>
            <a:pPr lvl="1"/>
            <a:r>
              <a:rPr lang="en-US" dirty="0"/>
              <a:t>Ethical flexibility</a:t>
            </a:r>
          </a:p>
          <a:p>
            <a:pPr lvl="1"/>
            <a:r>
              <a:rPr lang="en-US" dirty="0"/>
              <a:t>Reduced loyalty</a:t>
            </a:r>
          </a:p>
          <a:p>
            <a:pPr lvl="1"/>
            <a:r>
              <a:rPr lang="en-US" dirty="0"/>
              <a:t>Entitlement (Studies cited by Shaw et al.)</a:t>
            </a:r>
          </a:p>
          <a:p>
            <a:r>
              <a:rPr lang="en-US" dirty="0"/>
              <a:t>Businesses may not report:</a:t>
            </a:r>
          </a:p>
          <a:p>
            <a:pPr lvl="1"/>
            <a:r>
              <a:rPr lang="en-US" dirty="0"/>
              <a:t>Fear of losing public confidence</a:t>
            </a:r>
          </a:p>
          <a:p>
            <a:pPr lvl="1"/>
            <a:r>
              <a:rPr lang="en-US" dirty="0"/>
              <a:t>Costs too much to get involved with the justice process</a:t>
            </a:r>
          </a:p>
          <a:p>
            <a:pPr lvl="1"/>
            <a:r>
              <a:rPr lang="en-US" dirty="0"/>
              <a:t>Don’t want to expose vulnerabilities</a:t>
            </a:r>
          </a:p>
          <a:p>
            <a:pPr lvl="1"/>
            <a:r>
              <a:rPr lang="en-US" dirty="0"/>
              <a:t>May not know the hack occurred</a:t>
            </a:r>
          </a:p>
        </p:txBody>
      </p:sp>
    </p:spTree>
    <p:extLst>
      <p:ext uri="{BB962C8B-B14F-4D97-AF65-F5344CB8AC3E}">
        <p14:creationId xmlns:p14="http://schemas.microsoft.com/office/powerpoint/2010/main" val="425908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4F5BB6-B891-4B00-8E8A-3EF8FB06C77D}"/>
              </a:ext>
            </a:extLst>
          </p:cNvPr>
          <p:cNvSpPr>
            <a:spLocks noGrp="1"/>
          </p:cNvSpPr>
          <p:nvPr>
            <p:ph type="title"/>
          </p:nvPr>
        </p:nvSpPr>
        <p:spPr/>
        <p:txBody>
          <a:bodyPr/>
          <a:lstStyle/>
          <a:p>
            <a:r>
              <a:rPr lang="en-US" dirty="0"/>
              <a:t>Script Kiddies</a:t>
            </a:r>
          </a:p>
        </p:txBody>
      </p:sp>
      <p:sp>
        <p:nvSpPr>
          <p:cNvPr id="3" name="Content Placeholder 2">
            <a:extLst>
              <a:ext uri="{FF2B5EF4-FFF2-40B4-BE49-F238E27FC236}">
                <a16:creationId xmlns:a16="http://schemas.microsoft.com/office/drawing/2014/main" id="{E11EAB7E-3612-4CCC-A756-5CDAB151FD44}"/>
              </a:ext>
            </a:extLst>
          </p:cNvPr>
          <p:cNvSpPr>
            <a:spLocks noGrp="1"/>
          </p:cNvSpPr>
          <p:nvPr>
            <p:ph idx="1"/>
          </p:nvPr>
        </p:nvSpPr>
        <p:spPr/>
        <p:txBody>
          <a:bodyPr/>
          <a:lstStyle/>
          <a:p>
            <a:r>
              <a:rPr lang="en-US" dirty="0"/>
              <a:t>Least sophisticated</a:t>
            </a:r>
          </a:p>
          <a:p>
            <a:r>
              <a:rPr lang="en-US" dirty="0"/>
              <a:t>Acts committed out of boredom and thrill seeking</a:t>
            </a:r>
          </a:p>
          <a:p>
            <a:r>
              <a:rPr lang="en-US" dirty="0"/>
              <a:t>Don’t do as much damage as other hackers</a:t>
            </a:r>
          </a:p>
          <a:p>
            <a:r>
              <a:rPr lang="en-US" dirty="0"/>
              <a:t>Younger than other hackers </a:t>
            </a:r>
          </a:p>
          <a:p>
            <a:r>
              <a:rPr lang="en-US" dirty="0"/>
              <a:t>Seek acceptance from the hacking subculture, but experienced hackers have little respect for them</a:t>
            </a:r>
          </a:p>
        </p:txBody>
      </p:sp>
    </p:spTree>
    <p:extLst>
      <p:ext uri="{BB962C8B-B14F-4D97-AF65-F5344CB8AC3E}">
        <p14:creationId xmlns:p14="http://schemas.microsoft.com/office/powerpoint/2010/main" val="34351276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DA705-FF01-416C-B3BE-B3C76BAB4918}"/>
              </a:ext>
            </a:extLst>
          </p:cNvPr>
          <p:cNvSpPr>
            <a:spLocks noGrp="1"/>
          </p:cNvSpPr>
          <p:nvPr>
            <p:ph type="title"/>
          </p:nvPr>
        </p:nvSpPr>
        <p:spPr/>
        <p:txBody>
          <a:bodyPr/>
          <a:lstStyle/>
          <a:p>
            <a:r>
              <a:rPr lang="en-US" dirty="0"/>
              <a:t>Vulnerability Hackers</a:t>
            </a:r>
          </a:p>
        </p:txBody>
      </p:sp>
      <p:sp>
        <p:nvSpPr>
          <p:cNvPr id="3" name="Content Placeholder 2">
            <a:extLst>
              <a:ext uri="{FF2B5EF4-FFF2-40B4-BE49-F238E27FC236}">
                <a16:creationId xmlns:a16="http://schemas.microsoft.com/office/drawing/2014/main" id="{9382C79F-B2C0-4E4B-963C-04BF46331B0E}"/>
              </a:ext>
            </a:extLst>
          </p:cNvPr>
          <p:cNvSpPr>
            <a:spLocks noGrp="1"/>
          </p:cNvSpPr>
          <p:nvPr>
            <p:ph sz="half" idx="1"/>
          </p:nvPr>
        </p:nvSpPr>
        <p:spPr/>
        <p:txBody>
          <a:bodyPr>
            <a:normAutofit/>
          </a:bodyPr>
          <a:lstStyle/>
          <a:p>
            <a:r>
              <a:rPr lang="en-US" dirty="0"/>
              <a:t>Aka White Hat Hackers and ethical hackers</a:t>
            </a:r>
          </a:p>
          <a:p>
            <a:r>
              <a:rPr lang="en-US" dirty="0" err="1"/>
              <a:t>Synack</a:t>
            </a:r>
            <a:r>
              <a:rPr lang="en-US" dirty="0"/>
              <a:t> held a challenge – paid $30,000 as highest reward for exposing hacking vulnerabilities</a:t>
            </a:r>
          </a:p>
          <a:p>
            <a:r>
              <a:rPr lang="en-US" dirty="0"/>
              <a:t>Called bug bounties</a:t>
            </a:r>
          </a:p>
          <a:p>
            <a:endParaRPr lang="en-US" dirty="0"/>
          </a:p>
        </p:txBody>
      </p:sp>
      <p:sp>
        <p:nvSpPr>
          <p:cNvPr id="4" name="Content Placeholder 3">
            <a:extLst>
              <a:ext uri="{FF2B5EF4-FFF2-40B4-BE49-F238E27FC236}">
                <a16:creationId xmlns:a16="http://schemas.microsoft.com/office/drawing/2014/main" id="{AD5E78B9-6D16-47B4-AA88-46E981E47E8D}"/>
              </a:ext>
            </a:extLst>
          </p:cNvPr>
          <p:cNvSpPr>
            <a:spLocks noGrp="1"/>
          </p:cNvSpPr>
          <p:nvPr>
            <p:ph sz="half" idx="2"/>
          </p:nvPr>
        </p:nvSpPr>
        <p:spPr/>
        <p:txBody>
          <a:bodyPr>
            <a:normAutofit/>
          </a:bodyPr>
          <a:lstStyle/>
          <a:p>
            <a:r>
              <a:rPr lang="en-US" dirty="0"/>
              <a:t>Should we teach “ethical hacking”?</a:t>
            </a:r>
          </a:p>
          <a:p>
            <a:r>
              <a:rPr lang="en-US" dirty="0"/>
              <a:t>Benefits</a:t>
            </a:r>
          </a:p>
          <a:p>
            <a:pPr lvl="1"/>
            <a:r>
              <a:rPr lang="en-US" dirty="0"/>
              <a:t>Understand hacking</a:t>
            </a:r>
          </a:p>
          <a:p>
            <a:pPr lvl="1"/>
            <a:r>
              <a:rPr lang="en-US" dirty="0"/>
              <a:t>Understand hackers</a:t>
            </a:r>
          </a:p>
          <a:p>
            <a:r>
              <a:rPr lang="en-US" dirty="0"/>
              <a:t>Disadvantages</a:t>
            </a:r>
          </a:p>
          <a:p>
            <a:pPr lvl="1"/>
            <a:r>
              <a:rPr lang="en-US" dirty="0"/>
              <a:t>Learn how to commit crimes</a:t>
            </a:r>
          </a:p>
          <a:p>
            <a:pPr lvl="1"/>
            <a:r>
              <a:rPr lang="en-US" dirty="0"/>
              <a:t>Pike (2013) cites research showing that “both white-hat and black-hat hackers understand the consequences of illegal hacking, however, college students do not” </a:t>
            </a:r>
          </a:p>
          <a:p>
            <a:endParaRPr lang="en-US" dirty="0"/>
          </a:p>
        </p:txBody>
      </p:sp>
    </p:spTree>
    <p:extLst>
      <p:ext uri="{BB962C8B-B14F-4D97-AF65-F5344CB8AC3E}">
        <p14:creationId xmlns:p14="http://schemas.microsoft.com/office/powerpoint/2010/main" val="12384646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are the Hackers?</a:t>
            </a:r>
          </a:p>
        </p:txBody>
      </p:sp>
      <p:sp>
        <p:nvSpPr>
          <p:cNvPr id="3" name="Content Placeholder 2"/>
          <p:cNvSpPr>
            <a:spLocks noGrp="1"/>
          </p:cNvSpPr>
          <p:nvPr>
            <p:ph idx="1"/>
          </p:nvPr>
        </p:nvSpPr>
        <p:spPr/>
        <p:txBody>
          <a:bodyPr/>
          <a:lstStyle/>
          <a:p>
            <a:pPr marL="0" indent="0">
              <a:buNone/>
            </a:pPr>
            <a:r>
              <a:rPr lang="en-US" dirty="0"/>
              <a:t>Tend to be:</a:t>
            </a:r>
          </a:p>
          <a:p>
            <a:pPr marL="342900" indent="-342900">
              <a:buFont typeface="Wingdings" charset="2"/>
              <a:buChar char="ü"/>
            </a:pPr>
            <a:r>
              <a:rPr lang="en-US" dirty="0"/>
              <a:t>Younger</a:t>
            </a:r>
          </a:p>
          <a:p>
            <a:pPr marL="342900" indent="-342900">
              <a:buFont typeface="Wingdings" charset="2"/>
              <a:buChar char="ü"/>
            </a:pPr>
            <a:r>
              <a:rPr lang="en-US" dirty="0"/>
              <a:t>Caucasian</a:t>
            </a:r>
          </a:p>
          <a:p>
            <a:pPr marL="342900" indent="-342900">
              <a:buFont typeface="Wingdings" charset="2"/>
              <a:buChar char="ü"/>
            </a:pPr>
            <a:r>
              <a:rPr lang="en-US" dirty="0"/>
              <a:t>White</a:t>
            </a:r>
          </a:p>
          <a:p>
            <a:pPr marL="342900" indent="-342900">
              <a:buFont typeface="Wingdings" charset="2"/>
              <a:buChar char="ü"/>
            </a:pPr>
            <a:r>
              <a:rPr lang="en-US" dirty="0"/>
              <a:t>Males</a:t>
            </a:r>
          </a:p>
          <a:p>
            <a:pPr marL="342900" indent="-342900">
              <a:buFont typeface="Wingdings" charset="2"/>
              <a:buChar char="ü"/>
            </a:pPr>
            <a:r>
              <a:rPr lang="en-US" dirty="0"/>
              <a:t>High school educated</a:t>
            </a:r>
          </a:p>
          <a:p>
            <a:pPr marL="342900" indent="-342900">
              <a:buFont typeface="Wingdings" charset="2"/>
              <a:buChar char="ü"/>
            </a:pPr>
            <a:r>
              <a:rPr lang="en-US" dirty="0"/>
              <a:t>International in scope</a:t>
            </a:r>
          </a:p>
          <a:p>
            <a:pPr marL="342900" indent="-342900">
              <a:buFont typeface="Wingdings" charset="2"/>
              <a:buChar char="ü"/>
            </a:pPr>
            <a:r>
              <a:rPr lang="en-US" dirty="0"/>
              <a:t>When females involved, frequently in groups</a:t>
            </a:r>
          </a:p>
          <a:p>
            <a:endParaRPr lang="en-US" dirty="0"/>
          </a:p>
        </p:txBody>
      </p:sp>
    </p:spTree>
    <p:extLst>
      <p:ext uri="{BB962C8B-B14F-4D97-AF65-F5344CB8AC3E}">
        <p14:creationId xmlns:p14="http://schemas.microsoft.com/office/powerpoint/2010/main" val="36777970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do they hack?</a:t>
            </a:r>
          </a:p>
        </p:txBody>
      </p:sp>
      <p:sp>
        <p:nvSpPr>
          <p:cNvPr id="3" name="Content Placeholder 2"/>
          <p:cNvSpPr>
            <a:spLocks noGrp="1"/>
          </p:cNvSpPr>
          <p:nvPr>
            <p:ph idx="1"/>
          </p:nvPr>
        </p:nvSpPr>
        <p:spPr/>
        <p:txBody>
          <a:bodyPr/>
          <a:lstStyle/>
          <a:p>
            <a:r>
              <a:rPr lang="en-US" dirty="0"/>
              <a:t>Subcultural explanations – individuals are part of a technology subculture that rewards behaviors.</a:t>
            </a:r>
          </a:p>
          <a:p>
            <a:pPr lvl="1"/>
            <a:r>
              <a:rPr lang="en-US" dirty="0"/>
              <a:t>White hat/vulnerability hackers – legal and financial rewards</a:t>
            </a:r>
          </a:p>
          <a:p>
            <a:pPr lvl="1"/>
            <a:r>
              <a:rPr lang="en-US" dirty="0"/>
              <a:t>Cybercriminals – to create harm or unfairly gain advantage</a:t>
            </a:r>
          </a:p>
          <a:p>
            <a:pPr lvl="1"/>
            <a:r>
              <a:rPr lang="en-US" dirty="0" err="1"/>
              <a:t>Defcon</a:t>
            </a:r>
            <a:r>
              <a:rPr lang="en-US" dirty="0"/>
              <a:t> – annual conference for hackers.</a:t>
            </a:r>
          </a:p>
          <a:p>
            <a:r>
              <a:rPr lang="en-US" dirty="0"/>
              <a:t>Learning theory – individuals learn how to hack and why to hack.</a:t>
            </a:r>
          </a:p>
          <a:p>
            <a:endParaRPr lang="en-US" dirty="0"/>
          </a:p>
        </p:txBody>
      </p:sp>
    </p:spTree>
    <p:extLst>
      <p:ext uri="{BB962C8B-B14F-4D97-AF65-F5344CB8AC3E}">
        <p14:creationId xmlns:p14="http://schemas.microsoft.com/office/powerpoint/2010/main" val="7967505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A2787CF-DCFA-4FDB-86CE-DEF46F0E425A}"/>
              </a:ext>
            </a:extLst>
          </p:cNvPr>
          <p:cNvSpPr>
            <a:spLocks noGrp="1"/>
          </p:cNvSpPr>
          <p:nvPr>
            <p:ph type="title"/>
          </p:nvPr>
        </p:nvSpPr>
        <p:spPr/>
        <p:txBody>
          <a:bodyPr/>
          <a:lstStyle/>
          <a:p>
            <a:r>
              <a:rPr lang="en-US" dirty="0"/>
              <a:t>Criminal Justice and Cybersecurity</a:t>
            </a:r>
          </a:p>
        </p:txBody>
      </p:sp>
      <p:sp>
        <p:nvSpPr>
          <p:cNvPr id="8" name="Content Placeholder 7">
            <a:extLst>
              <a:ext uri="{FF2B5EF4-FFF2-40B4-BE49-F238E27FC236}">
                <a16:creationId xmlns:a16="http://schemas.microsoft.com/office/drawing/2014/main" id="{A0A4983A-0989-487E-87A2-533A4AD0C1AB}"/>
              </a:ext>
            </a:extLst>
          </p:cNvPr>
          <p:cNvSpPr>
            <a:spLocks noGrp="1"/>
          </p:cNvSpPr>
          <p:nvPr>
            <p:ph idx="1"/>
          </p:nvPr>
        </p:nvSpPr>
        <p:spPr/>
        <p:txBody>
          <a:bodyPr>
            <a:normAutofit/>
          </a:bodyPr>
          <a:lstStyle/>
          <a:p>
            <a:pPr marL="457200" indent="-457200">
              <a:lnSpc>
                <a:spcPct val="200000"/>
              </a:lnSpc>
              <a:buFont typeface="Wingdings" charset="2"/>
              <a:buChar char="§"/>
            </a:pPr>
            <a:r>
              <a:rPr lang="en-US" sz="2800" dirty="0"/>
              <a:t>The Discipline of Criminal Justice and Cybersecurity</a:t>
            </a:r>
          </a:p>
          <a:p>
            <a:pPr marL="457200" indent="-457200">
              <a:lnSpc>
                <a:spcPct val="200000"/>
              </a:lnSpc>
              <a:buFont typeface="Wingdings" charset="2"/>
              <a:buChar char="§"/>
            </a:pPr>
            <a:r>
              <a:rPr lang="en-US" sz="2800" dirty="0"/>
              <a:t>Types of cybercrime</a:t>
            </a:r>
          </a:p>
          <a:p>
            <a:pPr marL="457200" indent="-457200">
              <a:lnSpc>
                <a:spcPct val="200000"/>
              </a:lnSpc>
              <a:buFont typeface="Wingdings" charset="2"/>
              <a:buChar char="§"/>
            </a:pPr>
            <a:r>
              <a:rPr lang="en-US" sz="2800" dirty="0"/>
              <a:t>The criminal justice system and cybercrime</a:t>
            </a:r>
          </a:p>
        </p:txBody>
      </p:sp>
    </p:spTree>
    <p:extLst>
      <p:ext uri="{BB962C8B-B14F-4D97-AF65-F5344CB8AC3E}">
        <p14:creationId xmlns:p14="http://schemas.microsoft.com/office/powerpoint/2010/main" val="30671202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 various disciplines address hacking?</a:t>
            </a:r>
          </a:p>
        </p:txBody>
      </p:sp>
      <p:sp>
        <p:nvSpPr>
          <p:cNvPr id="3" name="Content Placeholder 2"/>
          <p:cNvSpPr>
            <a:spLocks noGrp="1"/>
          </p:cNvSpPr>
          <p:nvPr>
            <p:ph idx="1"/>
          </p:nvPr>
        </p:nvSpPr>
        <p:spPr/>
        <p:txBody>
          <a:bodyPr/>
          <a:lstStyle/>
          <a:p>
            <a:r>
              <a:rPr lang="en-US" dirty="0"/>
              <a:t>Information technology</a:t>
            </a:r>
          </a:p>
          <a:p>
            <a:r>
              <a:rPr lang="en-US" dirty="0"/>
              <a:t>Business</a:t>
            </a:r>
          </a:p>
          <a:p>
            <a:pPr lvl="1"/>
            <a:r>
              <a:rPr lang="en-US" dirty="0"/>
              <a:t>Harm done to businesses</a:t>
            </a:r>
          </a:p>
          <a:p>
            <a:pPr lvl="1"/>
            <a:r>
              <a:rPr lang="en-US" dirty="0"/>
              <a:t>Unauthorized access by insiders</a:t>
            </a:r>
          </a:p>
          <a:p>
            <a:pPr lvl="1"/>
            <a:r>
              <a:rPr lang="en-US" dirty="0"/>
              <a:t>How to create a business that responds to hacking</a:t>
            </a:r>
          </a:p>
          <a:p>
            <a:r>
              <a:rPr lang="en-US" dirty="0"/>
              <a:t>Philosophy</a:t>
            </a:r>
          </a:p>
          <a:p>
            <a:r>
              <a:rPr lang="en-US" dirty="0"/>
              <a:t>Engineering</a:t>
            </a:r>
          </a:p>
          <a:p>
            <a:r>
              <a:rPr lang="en-US" dirty="0"/>
              <a:t>Computer Science</a:t>
            </a:r>
          </a:p>
          <a:p>
            <a:r>
              <a:rPr lang="en-US" dirty="0"/>
              <a:t>Criminal Justice</a:t>
            </a:r>
          </a:p>
        </p:txBody>
      </p:sp>
    </p:spTree>
    <p:extLst>
      <p:ext uri="{BB962C8B-B14F-4D97-AF65-F5344CB8AC3E}">
        <p14:creationId xmlns:p14="http://schemas.microsoft.com/office/powerpoint/2010/main" val="4678105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48518289"/>
              </p:ext>
            </p:extLst>
          </p:nvPr>
        </p:nvGraphicFramePr>
        <p:xfrm>
          <a:off x="481913" y="383061"/>
          <a:ext cx="11197470" cy="5684106"/>
        </p:xfrm>
        <a:graphic>
          <a:graphicData uri="http://schemas.openxmlformats.org/drawingml/2006/table">
            <a:tbl>
              <a:tblPr>
                <a:tableStyleId>{5940675A-B579-460E-94D1-54222C63F5DA}</a:tableStyleId>
              </a:tblPr>
              <a:tblGrid>
                <a:gridCol w="2324448">
                  <a:extLst>
                    <a:ext uri="{9D8B030D-6E8A-4147-A177-3AD203B41FA5}">
                      <a16:colId xmlns:a16="http://schemas.microsoft.com/office/drawing/2014/main" val="1499227124"/>
                    </a:ext>
                  </a:extLst>
                </a:gridCol>
                <a:gridCol w="1050131">
                  <a:extLst>
                    <a:ext uri="{9D8B030D-6E8A-4147-A177-3AD203B41FA5}">
                      <a16:colId xmlns:a16="http://schemas.microsoft.com/office/drawing/2014/main" val="846347239"/>
                    </a:ext>
                  </a:extLst>
                </a:gridCol>
                <a:gridCol w="1687291">
                  <a:extLst>
                    <a:ext uri="{9D8B030D-6E8A-4147-A177-3AD203B41FA5}">
                      <a16:colId xmlns:a16="http://schemas.microsoft.com/office/drawing/2014/main" val="1431968378"/>
                    </a:ext>
                  </a:extLst>
                </a:gridCol>
                <a:gridCol w="2241854">
                  <a:extLst>
                    <a:ext uri="{9D8B030D-6E8A-4147-A177-3AD203B41FA5}">
                      <a16:colId xmlns:a16="http://schemas.microsoft.com/office/drawing/2014/main" val="128392449"/>
                    </a:ext>
                  </a:extLst>
                </a:gridCol>
                <a:gridCol w="3893746">
                  <a:extLst>
                    <a:ext uri="{9D8B030D-6E8A-4147-A177-3AD203B41FA5}">
                      <a16:colId xmlns:a16="http://schemas.microsoft.com/office/drawing/2014/main" val="2468522376"/>
                    </a:ext>
                  </a:extLst>
                </a:gridCol>
              </a:tblGrid>
              <a:tr h="278000">
                <a:tc>
                  <a:txBody>
                    <a:bodyPr/>
                    <a:lstStyle/>
                    <a:p>
                      <a:pPr algn="ctr" fontAlgn="ctr"/>
                      <a:r>
                        <a:rPr lang="en-US" sz="1200" b="1" u="none" strike="noStrike" dirty="0">
                          <a:solidFill>
                            <a:schemeClr val="bg1"/>
                          </a:solidFill>
                          <a:effectLst/>
                        </a:rPr>
                        <a:t>Adversary Class</a:t>
                      </a:r>
                      <a:endParaRPr lang="en-US" sz="12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7279" marR="7279" marT="7279" marB="0" anchor="ctr">
                    <a:solidFill>
                      <a:srgbClr val="0B3C5C"/>
                    </a:solidFill>
                  </a:tcPr>
                </a:tc>
                <a:tc>
                  <a:txBody>
                    <a:bodyPr/>
                    <a:lstStyle/>
                    <a:p>
                      <a:pPr algn="ctr" fontAlgn="ctr"/>
                      <a:r>
                        <a:rPr lang="en-US" sz="1200" b="1" u="none" strike="noStrike" dirty="0">
                          <a:solidFill>
                            <a:schemeClr val="bg1"/>
                          </a:solidFill>
                          <a:effectLst/>
                        </a:rPr>
                        <a:t>Skills</a:t>
                      </a:r>
                      <a:endParaRPr lang="en-US" sz="12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7279" marR="7279" marT="7279" marB="0" anchor="ctr">
                    <a:solidFill>
                      <a:srgbClr val="0B3C5C"/>
                    </a:solidFill>
                  </a:tcPr>
                </a:tc>
                <a:tc>
                  <a:txBody>
                    <a:bodyPr/>
                    <a:lstStyle/>
                    <a:p>
                      <a:pPr algn="ctr" fontAlgn="ctr"/>
                      <a:r>
                        <a:rPr lang="en-US" sz="1200" b="1" u="none" strike="noStrike" dirty="0">
                          <a:solidFill>
                            <a:schemeClr val="bg1"/>
                          </a:solidFill>
                          <a:effectLst/>
                        </a:rPr>
                        <a:t>Maliciousness</a:t>
                      </a:r>
                      <a:endParaRPr lang="en-US" sz="12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7279" marR="7279" marT="7279" marB="0" anchor="ctr">
                    <a:solidFill>
                      <a:srgbClr val="0B3C5C"/>
                    </a:solidFill>
                  </a:tcPr>
                </a:tc>
                <a:tc>
                  <a:txBody>
                    <a:bodyPr/>
                    <a:lstStyle/>
                    <a:p>
                      <a:pPr algn="ctr" fontAlgn="ctr"/>
                      <a:r>
                        <a:rPr lang="en-US" sz="1200" b="1" u="none" strike="noStrike" dirty="0">
                          <a:solidFill>
                            <a:schemeClr val="bg1"/>
                          </a:solidFill>
                          <a:effectLst/>
                        </a:rPr>
                        <a:t>Motivation</a:t>
                      </a:r>
                      <a:endParaRPr lang="en-US" sz="12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7279" marR="7279" marT="7279" marB="0" anchor="ctr">
                    <a:solidFill>
                      <a:srgbClr val="0B3C5C"/>
                    </a:solidFill>
                  </a:tcPr>
                </a:tc>
                <a:tc>
                  <a:txBody>
                    <a:bodyPr/>
                    <a:lstStyle/>
                    <a:p>
                      <a:pPr algn="ctr" fontAlgn="ctr"/>
                      <a:r>
                        <a:rPr lang="en-US" sz="1200" b="1" u="none" strike="noStrike" dirty="0">
                          <a:solidFill>
                            <a:schemeClr val="bg1"/>
                          </a:solidFill>
                          <a:effectLst/>
                        </a:rPr>
                        <a:t>Method</a:t>
                      </a:r>
                      <a:endParaRPr lang="en-US" sz="12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7279" marR="7279" marT="7279" marB="0" anchor="ctr">
                    <a:solidFill>
                      <a:srgbClr val="0B3C5C"/>
                    </a:solidFill>
                  </a:tcPr>
                </a:tc>
                <a:extLst>
                  <a:ext uri="{0D108BD9-81ED-4DB2-BD59-A6C34878D82A}">
                    <a16:rowId xmlns:a16="http://schemas.microsoft.com/office/drawing/2014/main" val="3032262333"/>
                  </a:ext>
                </a:extLst>
              </a:tr>
              <a:tr h="669512">
                <a:tc>
                  <a:txBody>
                    <a:bodyPr/>
                    <a:lstStyle/>
                    <a:p>
                      <a:pPr algn="ctr" fontAlgn="ctr"/>
                      <a:r>
                        <a:rPr lang="en-US" sz="1200" b="1" u="none" strike="noStrike" dirty="0">
                          <a:effectLst/>
                        </a:rPr>
                        <a:t>script kiddies, newbies, </a:t>
                      </a:r>
                      <a:br>
                        <a:rPr lang="en-US" sz="1200" b="1" u="none" strike="noStrike" dirty="0">
                          <a:effectLst/>
                        </a:rPr>
                      </a:br>
                      <a:r>
                        <a:rPr lang="en-US" sz="1200" b="1" u="none" strike="noStrike" dirty="0">
                          <a:effectLst/>
                        </a:rPr>
                        <a:t>novices</a:t>
                      </a:r>
                      <a:endParaRPr lang="en-US" sz="12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7279" marR="7279" marT="7279" marB="0" anchor="ctr">
                    <a:solidFill>
                      <a:schemeClr val="bg1"/>
                    </a:solidFill>
                  </a:tcPr>
                </a:tc>
                <a:tc>
                  <a:txBody>
                    <a:bodyPr/>
                    <a:lstStyle/>
                    <a:p>
                      <a:pPr algn="ctr" fontAlgn="ctr"/>
                      <a:r>
                        <a:rPr lang="en-US" sz="1200" b="1" u="none" strike="noStrike" dirty="0">
                          <a:effectLst/>
                        </a:rPr>
                        <a:t>very low</a:t>
                      </a:r>
                      <a:endParaRPr lang="en-US" sz="12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7279" marR="7279" marT="7279" marB="0" anchor="ctr">
                    <a:solidFill>
                      <a:schemeClr val="bg1"/>
                    </a:solidFill>
                  </a:tcPr>
                </a:tc>
                <a:tc>
                  <a:txBody>
                    <a:bodyPr/>
                    <a:lstStyle/>
                    <a:p>
                      <a:pPr algn="ctr" fontAlgn="ctr"/>
                      <a:r>
                        <a:rPr lang="en-US" sz="1200" b="1" u="none" strike="noStrike" dirty="0">
                          <a:effectLst/>
                        </a:rPr>
                        <a:t>low</a:t>
                      </a:r>
                      <a:endParaRPr lang="en-US" sz="12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7279" marR="7279" marT="7279" marB="0" anchor="ctr">
                    <a:solidFill>
                      <a:schemeClr val="bg1"/>
                    </a:solidFill>
                  </a:tcPr>
                </a:tc>
                <a:tc>
                  <a:txBody>
                    <a:bodyPr/>
                    <a:lstStyle/>
                    <a:p>
                      <a:pPr algn="ctr" fontAlgn="ctr"/>
                      <a:r>
                        <a:rPr lang="en-US" sz="1200" b="1" u="none" strike="noStrike" dirty="0">
                          <a:effectLst/>
                        </a:rPr>
                        <a:t>boredom,</a:t>
                      </a:r>
                      <a:br>
                        <a:rPr lang="en-US" sz="1200" b="1" u="none" strike="noStrike" dirty="0">
                          <a:effectLst/>
                        </a:rPr>
                      </a:br>
                      <a:r>
                        <a:rPr lang="en-US" sz="1200" b="1" u="none" strike="noStrike" dirty="0">
                          <a:effectLst/>
                        </a:rPr>
                        <a:t>thrill seeking</a:t>
                      </a:r>
                      <a:endParaRPr lang="en-US" sz="12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7279" marR="7279" marT="7279" marB="0" anchor="ctr">
                    <a:solidFill>
                      <a:schemeClr val="bg1"/>
                    </a:solidFill>
                  </a:tcPr>
                </a:tc>
                <a:tc>
                  <a:txBody>
                    <a:bodyPr/>
                    <a:lstStyle/>
                    <a:p>
                      <a:pPr algn="ctr" fontAlgn="ctr"/>
                      <a:r>
                        <a:rPr lang="en-US" sz="1200" b="1" u="none" strike="noStrike" dirty="0">
                          <a:effectLst/>
                        </a:rPr>
                        <a:t>download and run already-written </a:t>
                      </a:r>
                    </a:p>
                    <a:p>
                      <a:pPr algn="ctr" fontAlgn="ctr"/>
                      <a:r>
                        <a:rPr lang="en-US" sz="1200" b="1" u="none" strike="noStrike" dirty="0">
                          <a:effectLst/>
                        </a:rPr>
                        <a:t>hacking scripts known as "toolkits"</a:t>
                      </a:r>
                      <a:endParaRPr lang="en-US" sz="12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7279" marR="7279" marT="7279" marB="0" anchor="ctr">
                    <a:solidFill>
                      <a:schemeClr val="bg1"/>
                    </a:solidFill>
                  </a:tcPr>
                </a:tc>
                <a:extLst>
                  <a:ext uri="{0D108BD9-81ED-4DB2-BD59-A6C34878D82A}">
                    <a16:rowId xmlns:a16="http://schemas.microsoft.com/office/drawing/2014/main" val="2285591659"/>
                  </a:ext>
                </a:extLst>
              </a:tr>
              <a:tr h="663464">
                <a:tc>
                  <a:txBody>
                    <a:bodyPr/>
                    <a:lstStyle/>
                    <a:p>
                      <a:pPr algn="ctr" fontAlgn="ctr"/>
                      <a:r>
                        <a:rPr lang="en-US" sz="1200" b="1" u="none" strike="noStrike" dirty="0">
                          <a:effectLst/>
                        </a:rPr>
                        <a:t>hacktivists, </a:t>
                      </a:r>
                      <a:br>
                        <a:rPr lang="en-US" sz="1200" b="1" u="none" strike="noStrike" dirty="0">
                          <a:effectLst/>
                        </a:rPr>
                      </a:br>
                      <a:r>
                        <a:rPr lang="en-US" sz="1200" b="1" u="none" strike="noStrike" dirty="0">
                          <a:effectLst/>
                        </a:rPr>
                        <a:t>political activists</a:t>
                      </a:r>
                      <a:endParaRPr lang="en-US" sz="12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7279" marR="7279" marT="7279" marB="0" anchor="ctr">
                    <a:solidFill>
                      <a:schemeClr val="bg1"/>
                    </a:solidFill>
                  </a:tcPr>
                </a:tc>
                <a:tc>
                  <a:txBody>
                    <a:bodyPr/>
                    <a:lstStyle/>
                    <a:p>
                      <a:pPr algn="ctr" fontAlgn="ctr"/>
                      <a:r>
                        <a:rPr lang="en-US" sz="1200" b="1" u="none" strike="noStrike" dirty="0">
                          <a:effectLst/>
                        </a:rPr>
                        <a:t>low</a:t>
                      </a:r>
                      <a:endParaRPr lang="en-US" sz="12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7279" marR="7279" marT="7279" marB="0" anchor="ctr">
                    <a:solidFill>
                      <a:schemeClr val="bg1"/>
                    </a:solidFill>
                  </a:tcPr>
                </a:tc>
                <a:tc>
                  <a:txBody>
                    <a:bodyPr/>
                    <a:lstStyle/>
                    <a:p>
                      <a:pPr algn="ctr" fontAlgn="ctr"/>
                      <a:r>
                        <a:rPr lang="en-US" sz="1200" b="1" u="none" strike="noStrike" dirty="0">
                          <a:effectLst/>
                        </a:rPr>
                        <a:t>moderate</a:t>
                      </a:r>
                      <a:endParaRPr lang="en-US" sz="12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7279" marR="7279" marT="7279" marB="0" anchor="ctr">
                    <a:solidFill>
                      <a:schemeClr val="bg1"/>
                    </a:solidFill>
                  </a:tcPr>
                </a:tc>
                <a:tc>
                  <a:txBody>
                    <a:bodyPr/>
                    <a:lstStyle/>
                    <a:p>
                      <a:pPr algn="ctr" fontAlgn="ctr"/>
                      <a:r>
                        <a:rPr lang="en-US" sz="1200" b="1" u="none" strike="noStrike" dirty="0">
                          <a:effectLst/>
                        </a:rPr>
                        <a:t>promotion of a </a:t>
                      </a:r>
                      <a:br>
                        <a:rPr lang="en-US" sz="1200" b="1" u="none" strike="noStrike" dirty="0">
                          <a:effectLst/>
                        </a:rPr>
                      </a:br>
                      <a:r>
                        <a:rPr lang="en-US" sz="1200" b="1" u="none" strike="noStrike" dirty="0">
                          <a:effectLst/>
                        </a:rPr>
                        <a:t>political cause</a:t>
                      </a:r>
                      <a:endParaRPr lang="en-US" sz="12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7279" marR="7279" marT="7279" marB="0" anchor="ctr">
                    <a:solidFill>
                      <a:schemeClr val="bg1"/>
                    </a:solidFill>
                  </a:tcPr>
                </a:tc>
                <a:tc>
                  <a:txBody>
                    <a:bodyPr/>
                    <a:lstStyle/>
                    <a:p>
                      <a:pPr algn="ctr" fontAlgn="ctr"/>
                      <a:r>
                        <a:rPr lang="en-US" sz="1200" b="1" u="none" strike="noStrike">
                          <a:effectLst/>
                        </a:rPr>
                        <a:t>engage in denial of service attacks </a:t>
                      </a:r>
                      <a:br>
                        <a:rPr lang="en-US" sz="1200" b="1" u="none" strike="noStrike">
                          <a:effectLst/>
                        </a:rPr>
                      </a:br>
                      <a:r>
                        <a:rPr lang="en-US" sz="1200" b="1" u="none" strike="noStrike">
                          <a:effectLst/>
                        </a:rPr>
                        <a:t>or defacement of rival cause sites</a:t>
                      </a:r>
                      <a:endParaRPr lang="en-US" sz="1200" b="1" i="0" u="none" strike="noStrike">
                        <a:solidFill>
                          <a:schemeClr val="tx1"/>
                        </a:solidFill>
                        <a:effectLst/>
                        <a:latin typeface="Times New Roman" panose="02020603050405020304" pitchFamily="18" charset="0"/>
                        <a:cs typeface="Times New Roman" panose="02020603050405020304" pitchFamily="18" charset="0"/>
                      </a:endParaRPr>
                    </a:p>
                  </a:txBody>
                  <a:tcPr marL="7279" marR="7279" marT="7279" marB="0" anchor="ctr">
                    <a:solidFill>
                      <a:schemeClr val="bg1"/>
                    </a:solidFill>
                  </a:tcPr>
                </a:tc>
                <a:extLst>
                  <a:ext uri="{0D108BD9-81ED-4DB2-BD59-A6C34878D82A}">
                    <a16:rowId xmlns:a16="http://schemas.microsoft.com/office/drawing/2014/main" val="2398774207"/>
                  </a:ext>
                </a:extLst>
              </a:tr>
              <a:tr h="669512">
                <a:tc>
                  <a:txBody>
                    <a:bodyPr/>
                    <a:lstStyle/>
                    <a:p>
                      <a:pPr algn="ctr" fontAlgn="ctr"/>
                      <a:r>
                        <a:rPr lang="en-US" sz="1200" b="1" u="none" strike="noStrike" dirty="0">
                          <a:effectLst/>
                        </a:rPr>
                        <a:t>cyber punks, crashers,</a:t>
                      </a:r>
                      <a:br>
                        <a:rPr lang="en-US" sz="1200" b="1" u="none" strike="noStrike" dirty="0">
                          <a:effectLst/>
                        </a:rPr>
                      </a:br>
                      <a:r>
                        <a:rPr lang="en-US" sz="1200" b="1" u="none" strike="noStrike" dirty="0">
                          <a:effectLst/>
                        </a:rPr>
                        <a:t>thugs</a:t>
                      </a:r>
                      <a:endParaRPr lang="en-US" sz="12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7279" marR="7279" marT="7279" marB="0" anchor="ctr">
                    <a:solidFill>
                      <a:schemeClr val="bg1"/>
                    </a:solidFill>
                  </a:tcPr>
                </a:tc>
                <a:tc>
                  <a:txBody>
                    <a:bodyPr/>
                    <a:lstStyle/>
                    <a:p>
                      <a:pPr algn="ctr" fontAlgn="ctr"/>
                      <a:r>
                        <a:rPr lang="en-US" sz="1200" b="1" u="none" strike="noStrike" dirty="0">
                          <a:effectLst/>
                        </a:rPr>
                        <a:t>low</a:t>
                      </a:r>
                      <a:endParaRPr lang="en-US" sz="12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7279" marR="7279" marT="7279" marB="0" anchor="ctr">
                    <a:solidFill>
                      <a:schemeClr val="bg1"/>
                    </a:solidFill>
                  </a:tcPr>
                </a:tc>
                <a:tc>
                  <a:txBody>
                    <a:bodyPr/>
                    <a:lstStyle/>
                    <a:p>
                      <a:pPr algn="ctr" fontAlgn="ctr"/>
                      <a:r>
                        <a:rPr lang="en-US" sz="1200" b="1" u="none" strike="noStrike" dirty="0">
                          <a:effectLst/>
                        </a:rPr>
                        <a:t>moderate</a:t>
                      </a:r>
                      <a:endParaRPr lang="en-US" sz="12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7279" marR="7279" marT="7279" marB="0" anchor="ctr">
                    <a:solidFill>
                      <a:schemeClr val="bg1"/>
                    </a:solidFill>
                  </a:tcPr>
                </a:tc>
                <a:tc>
                  <a:txBody>
                    <a:bodyPr/>
                    <a:lstStyle/>
                    <a:p>
                      <a:pPr algn="ctr" fontAlgn="ctr"/>
                      <a:r>
                        <a:rPr lang="en-US" sz="1200" b="1" u="none" strike="noStrike" dirty="0">
                          <a:effectLst/>
                        </a:rPr>
                        <a:t>prestige, personal gain, </a:t>
                      </a:r>
                      <a:br>
                        <a:rPr lang="en-US" sz="1200" b="1" u="none" strike="noStrike" dirty="0">
                          <a:effectLst/>
                        </a:rPr>
                      </a:br>
                      <a:r>
                        <a:rPr lang="en-US" sz="1200" b="1" u="none" strike="noStrike" dirty="0">
                          <a:effectLst/>
                        </a:rPr>
                        <a:t>thrill seeking</a:t>
                      </a:r>
                      <a:endParaRPr lang="en-US" sz="12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7279" marR="7279" marT="7279" marB="0" anchor="ctr">
                    <a:solidFill>
                      <a:schemeClr val="bg1"/>
                    </a:solidFill>
                  </a:tcPr>
                </a:tc>
                <a:tc>
                  <a:txBody>
                    <a:bodyPr/>
                    <a:lstStyle/>
                    <a:p>
                      <a:pPr algn="ctr" fontAlgn="ctr"/>
                      <a:r>
                        <a:rPr lang="en-US" sz="1200" b="1" u="none" strike="noStrike" dirty="0">
                          <a:effectLst/>
                        </a:rPr>
                        <a:t>write own scripts, </a:t>
                      </a:r>
                      <a:br>
                        <a:rPr lang="en-US" sz="1200" b="1" u="none" strike="noStrike" dirty="0">
                          <a:effectLst/>
                        </a:rPr>
                      </a:br>
                      <a:r>
                        <a:rPr lang="en-US" sz="1200" b="1" u="none" strike="noStrike" dirty="0">
                          <a:effectLst/>
                        </a:rPr>
                        <a:t>engage in malicious acts, </a:t>
                      </a:r>
                      <a:br>
                        <a:rPr lang="en-US" sz="1200" b="1" u="none" strike="noStrike" dirty="0">
                          <a:effectLst/>
                        </a:rPr>
                      </a:br>
                      <a:r>
                        <a:rPr lang="en-US" sz="1200" b="1" u="none" strike="noStrike" dirty="0">
                          <a:effectLst/>
                        </a:rPr>
                        <a:t>brag about exploits</a:t>
                      </a:r>
                      <a:endParaRPr lang="en-US" sz="12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7279" marR="7279" marT="7279" marB="0" anchor="ctr">
                    <a:solidFill>
                      <a:schemeClr val="bg1"/>
                    </a:solidFill>
                  </a:tcPr>
                </a:tc>
                <a:extLst>
                  <a:ext uri="{0D108BD9-81ED-4DB2-BD59-A6C34878D82A}">
                    <a16:rowId xmlns:a16="http://schemas.microsoft.com/office/drawing/2014/main" val="2452533854"/>
                  </a:ext>
                </a:extLst>
              </a:tr>
              <a:tr h="669512">
                <a:tc>
                  <a:txBody>
                    <a:bodyPr/>
                    <a:lstStyle/>
                    <a:p>
                      <a:pPr algn="ctr" fontAlgn="ctr"/>
                      <a:r>
                        <a:rPr lang="en-US" sz="1200" b="1" u="none" strike="noStrike" dirty="0">
                          <a:effectLst/>
                        </a:rPr>
                        <a:t>insiders, </a:t>
                      </a:r>
                    </a:p>
                    <a:p>
                      <a:pPr algn="ctr" fontAlgn="ctr"/>
                      <a:r>
                        <a:rPr lang="en-US" sz="1200" b="1" u="none" strike="noStrike" dirty="0">
                          <a:effectLst/>
                        </a:rPr>
                        <a:t>user malcontents</a:t>
                      </a:r>
                      <a:endParaRPr lang="en-US" sz="12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7279" marR="7279" marT="7279" marB="0" anchor="ctr">
                    <a:solidFill>
                      <a:schemeClr val="bg1"/>
                    </a:solidFill>
                  </a:tcPr>
                </a:tc>
                <a:tc>
                  <a:txBody>
                    <a:bodyPr/>
                    <a:lstStyle/>
                    <a:p>
                      <a:pPr algn="ctr" fontAlgn="ctr"/>
                      <a:r>
                        <a:rPr lang="en-US" sz="1200" b="1" u="none" strike="noStrike" dirty="0">
                          <a:effectLst/>
                        </a:rPr>
                        <a:t>moderate</a:t>
                      </a:r>
                      <a:endParaRPr lang="en-US" sz="12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7279" marR="7279" marT="7279" marB="0" anchor="ctr">
                    <a:solidFill>
                      <a:schemeClr val="bg1"/>
                    </a:solidFill>
                  </a:tcPr>
                </a:tc>
                <a:tc>
                  <a:txBody>
                    <a:bodyPr/>
                    <a:lstStyle/>
                    <a:p>
                      <a:pPr algn="ctr" fontAlgn="ctr"/>
                      <a:r>
                        <a:rPr lang="en-US" sz="1200" b="1" u="none" strike="noStrike" dirty="0">
                          <a:effectLst/>
                        </a:rPr>
                        <a:t>high</a:t>
                      </a:r>
                      <a:endParaRPr lang="en-US" sz="12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7279" marR="7279" marT="7279" marB="0" anchor="ctr">
                    <a:solidFill>
                      <a:schemeClr val="bg1"/>
                    </a:solidFill>
                  </a:tcPr>
                </a:tc>
                <a:tc>
                  <a:txBody>
                    <a:bodyPr/>
                    <a:lstStyle/>
                    <a:p>
                      <a:pPr algn="ctr" fontAlgn="ctr"/>
                      <a:r>
                        <a:rPr lang="en-US" sz="1200" b="1" u="none" strike="noStrike" dirty="0">
                          <a:effectLst/>
                        </a:rPr>
                        <a:t>disgruntlement, </a:t>
                      </a:r>
                      <a:br>
                        <a:rPr lang="en-US" sz="1200" b="1" u="none" strike="noStrike" dirty="0">
                          <a:effectLst/>
                        </a:rPr>
                      </a:br>
                      <a:r>
                        <a:rPr lang="en-US" sz="1200" b="1" u="none" strike="noStrike" dirty="0">
                          <a:effectLst/>
                        </a:rPr>
                        <a:t>personal gain, revenge</a:t>
                      </a:r>
                      <a:endParaRPr lang="en-US" sz="12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7279" marR="7279" marT="7279" marB="0" anchor="ctr">
                    <a:solidFill>
                      <a:schemeClr val="bg1"/>
                    </a:solidFill>
                  </a:tcPr>
                </a:tc>
                <a:tc>
                  <a:txBody>
                    <a:bodyPr/>
                    <a:lstStyle/>
                    <a:p>
                      <a:pPr algn="ctr" fontAlgn="ctr"/>
                      <a:r>
                        <a:rPr lang="en-US" sz="1200" b="1" u="none" strike="noStrike" dirty="0">
                          <a:effectLst/>
                        </a:rPr>
                        <a:t>uses insider privileges to attack </a:t>
                      </a:r>
                      <a:br>
                        <a:rPr lang="en-US" sz="1200" b="1" u="none" strike="noStrike" dirty="0">
                          <a:effectLst/>
                        </a:rPr>
                      </a:br>
                      <a:r>
                        <a:rPr lang="en-US" sz="1200" b="1" u="none" strike="noStrike" dirty="0">
                          <a:effectLst/>
                        </a:rPr>
                        <a:t>current or former employers</a:t>
                      </a:r>
                      <a:endParaRPr lang="en-US" sz="12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7279" marR="7279" marT="7279" marB="0" anchor="ctr">
                    <a:solidFill>
                      <a:schemeClr val="bg1"/>
                    </a:solidFill>
                  </a:tcPr>
                </a:tc>
                <a:extLst>
                  <a:ext uri="{0D108BD9-81ED-4DB2-BD59-A6C34878D82A}">
                    <a16:rowId xmlns:a16="http://schemas.microsoft.com/office/drawing/2014/main" val="3984865097"/>
                  </a:ext>
                </a:extLst>
              </a:tr>
              <a:tr h="669512">
                <a:tc>
                  <a:txBody>
                    <a:bodyPr/>
                    <a:lstStyle/>
                    <a:p>
                      <a:pPr algn="ctr" fontAlgn="ctr"/>
                      <a:r>
                        <a:rPr lang="en-US" sz="1200" b="1" u="none" strike="noStrike" dirty="0">
                          <a:effectLst/>
                        </a:rPr>
                        <a:t>coders, writers</a:t>
                      </a:r>
                      <a:endParaRPr lang="en-US" sz="12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7279" marR="7279" marT="7279" marB="0" anchor="ctr">
                    <a:solidFill>
                      <a:schemeClr val="bg1"/>
                    </a:solidFill>
                  </a:tcPr>
                </a:tc>
                <a:tc>
                  <a:txBody>
                    <a:bodyPr/>
                    <a:lstStyle/>
                    <a:p>
                      <a:pPr algn="ctr" fontAlgn="ctr"/>
                      <a:r>
                        <a:rPr lang="en-US" sz="1200" b="1" u="none" strike="noStrike" dirty="0">
                          <a:effectLst/>
                        </a:rPr>
                        <a:t>high</a:t>
                      </a:r>
                      <a:endParaRPr lang="en-US" sz="12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7279" marR="7279" marT="7279" marB="0" anchor="ctr">
                    <a:solidFill>
                      <a:schemeClr val="bg1"/>
                    </a:solidFill>
                  </a:tcPr>
                </a:tc>
                <a:tc>
                  <a:txBody>
                    <a:bodyPr/>
                    <a:lstStyle/>
                    <a:p>
                      <a:pPr algn="ctr" fontAlgn="ctr"/>
                      <a:r>
                        <a:rPr lang="en-US" sz="1200" b="1" u="none" strike="noStrike" dirty="0">
                          <a:effectLst/>
                        </a:rPr>
                        <a:t>moderate</a:t>
                      </a:r>
                      <a:endParaRPr lang="en-US" sz="12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7279" marR="7279" marT="7279" marB="0" anchor="ctr">
                    <a:solidFill>
                      <a:schemeClr val="bg1"/>
                    </a:solidFill>
                  </a:tcPr>
                </a:tc>
                <a:tc>
                  <a:txBody>
                    <a:bodyPr/>
                    <a:lstStyle/>
                    <a:p>
                      <a:pPr algn="ctr" fontAlgn="ctr"/>
                      <a:r>
                        <a:rPr lang="en-US" sz="1200" b="1" u="none" strike="noStrike" dirty="0">
                          <a:effectLst/>
                        </a:rPr>
                        <a:t>power, prestige,</a:t>
                      </a:r>
                      <a:br>
                        <a:rPr lang="en-US" sz="1200" b="1" u="none" strike="noStrike" dirty="0">
                          <a:effectLst/>
                        </a:rPr>
                      </a:br>
                      <a:r>
                        <a:rPr lang="en-US" sz="1200" b="1" u="none" strike="noStrike" dirty="0">
                          <a:effectLst/>
                        </a:rPr>
                        <a:t>revenge, respect</a:t>
                      </a:r>
                      <a:endParaRPr lang="en-US" sz="12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7279" marR="7279" marT="7279" marB="0" anchor="ctr">
                    <a:solidFill>
                      <a:schemeClr val="bg1"/>
                    </a:solidFill>
                  </a:tcPr>
                </a:tc>
                <a:tc>
                  <a:txBody>
                    <a:bodyPr/>
                    <a:lstStyle/>
                    <a:p>
                      <a:pPr algn="ctr" fontAlgn="ctr"/>
                      <a:r>
                        <a:rPr lang="en-US" sz="1200" b="1" u="none" strike="noStrike" dirty="0">
                          <a:effectLst/>
                        </a:rPr>
                        <a:t>write scripts and automated tools </a:t>
                      </a:r>
                      <a:br>
                        <a:rPr lang="en-US" sz="1200" b="1" u="none" strike="noStrike" dirty="0">
                          <a:effectLst/>
                        </a:rPr>
                      </a:br>
                      <a:r>
                        <a:rPr lang="en-US" sz="1200" b="1" u="none" strike="noStrike" dirty="0">
                          <a:effectLst/>
                        </a:rPr>
                        <a:t>used by newbies, serve as mentor</a:t>
                      </a:r>
                      <a:endParaRPr lang="en-US" sz="12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7279" marR="7279" marT="7279" marB="0" anchor="ctr">
                    <a:solidFill>
                      <a:schemeClr val="bg1"/>
                    </a:solidFill>
                  </a:tcPr>
                </a:tc>
                <a:extLst>
                  <a:ext uri="{0D108BD9-81ED-4DB2-BD59-A6C34878D82A}">
                    <a16:rowId xmlns:a16="http://schemas.microsoft.com/office/drawing/2014/main" val="3372490698"/>
                  </a:ext>
                </a:extLst>
              </a:tr>
              <a:tr h="654652">
                <a:tc>
                  <a:txBody>
                    <a:bodyPr/>
                    <a:lstStyle/>
                    <a:p>
                      <a:pPr algn="ctr" fontAlgn="ctr"/>
                      <a:r>
                        <a:rPr lang="en-US" sz="1200" b="1" u="none" strike="noStrike" dirty="0">
                          <a:effectLst/>
                        </a:rPr>
                        <a:t>white hat hackers,</a:t>
                      </a:r>
                      <a:br>
                        <a:rPr lang="en-US" sz="1200" b="1" u="none" strike="noStrike" dirty="0">
                          <a:effectLst/>
                        </a:rPr>
                      </a:br>
                      <a:r>
                        <a:rPr lang="en-US" sz="1200" b="1" u="none" strike="noStrike" dirty="0">
                          <a:effectLst/>
                        </a:rPr>
                        <a:t>old guard, sneakers</a:t>
                      </a:r>
                      <a:endParaRPr lang="en-US" sz="12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7279" marR="7279" marT="7279" marB="0" anchor="ctr">
                    <a:solidFill>
                      <a:schemeClr val="bg1"/>
                    </a:solidFill>
                  </a:tcPr>
                </a:tc>
                <a:tc>
                  <a:txBody>
                    <a:bodyPr/>
                    <a:lstStyle/>
                    <a:p>
                      <a:pPr algn="ctr" fontAlgn="ctr"/>
                      <a:r>
                        <a:rPr lang="en-US" sz="1200" b="1" u="none" strike="noStrike">
                          <a:effectLst/>
                        </a:rPr>
                        <a:t>high</a:t>
                      </a:r>
                      <a:endParaRPr lang="en-US" sz="1200" b="1" i="0" u="none" strike="noStrike">
                        <a:solidFill>
                          <a:schemeClr val="tx1"/>
                        </a:solidFill>
                        <a:effectLst/>
                        <a:latin typeface="Times New Roman" panose="02020603050405020304" pitchFamily="18" charset="0"/>
                        <a:cs typeface="Times New Roman" panose="02020603050405020304" pitchFamily="18" charset="0"/>
                      </a:endParaRPr>
                    </a:p>
                  </a:txBody>
                  <a:tcPr marL="7279" marR="7279" marT="7279" marB="0" anchor="ctr">
                    <a:solidFill>
                      <a:schemeClr val="bg1"/>
                    </a:solidFill>
                  </a:tcPr>
                </a:tc>
                <a:tc>
                  <a:txBody>
                    <a:bodyPr/>
                    <a:lstStyle/>
                    <a:p>
                      <a:pPr algn="ctr" fontAlgn="ctr"/>
                      <a:r>
                        <a:rPr lang="en-US" sz="1200" b="1" u="none" strike="noStrike">
                          <a:effectLst/>
                        </a:rPr>
                        <a:t>very low</a:t>
                      </a:r>
                      <a:endParaRPr lang="en-US" sz="1200" b="1" i="0" u="none" strike="noStrike">
                        <a:solidFill>
                          <a:schemeClr val="tx1"/>
                        </a:solidFill>
                        <a:effectLst/>
                        <a:latin typeface="Times New Roman" panose="02020603050405020304" pitchFamily="18" charset="0"/>
                        <a:cs typeface="Times New Roman" panose="02020603050405020304" pitchFamily="18" charset="0"/>
                      </a:endParaRPr>
                    </a:p>
                  </a:txBody>
                  <a:tcPr marL="7279" marR="7279" marT="7279" marB="0" anchor="ctr">
                    <a:solidFill>
                      <a:schemeClr val="bg1"/>
                    </a:solidFill>
                  </a:tcPr>
                </a:tc>
                <a:tc>
                  <a:txBody>
                    <a:bodyPr/>
                    <a:lstStyle/>
                    <a:p>
                      <a:pPr algn="ctr" fontAlgn="ctr"/>
                      <a:r>
                        <a:rPr lang="en-US" sz="1200" b="1" u="none" strike="noStrike" dirty="0">
                          <a:effectLst/>
                        </a:rPr>
                        <a:t>intellectual gain, </a:t>
                      </a:r>
                    </a:p>
                    <a:p>
                      <a:pPr algn="ctr" fontAlgn="ctr"/>
                      <a:r>
                        <a:rPr lang="en-US" sz="1200" b="1" u="none" strike="noStrike" dirty="0">
                          <a:effectLst/>
                        </a:rPr>
                        <a:t>ethics, respect</a:t>
                      </a:r>
                      <a:endParaRPr lang="en-US" sz="12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7279" marR="7279" marT="7279" marB="0" anchor="ctr">
                    <a:solidFill>
                      <a:schemeClr val="bg1"/>
                    </a:solidFill>
                  </a:tcPr>
                </a:tc>
                <a:tc>
                  <a:txBody>
                    <a:bodyPr/>
                    <a:lstStyle/>
                    <a:p>
                      <a:pPr algn="ctr" fontAlgn="ctr"/>
                      <a:r>
                        <a:rPr lang="en-US" sz="1200" b="1" u="none" strike="noStrike" dirty="0">
                          <a:effectLst/>
                        </a:rPr>
                        <a:t>non-malicious hacking to help others </a:t>
                      </a:r>
                      <a:br>
                        <a:rPr lang="en-US" sz="1200" b="1" u="none" strike="noStrike" dirty="0">
                          <a:effectLst/>
                        </a:rPr>
                      </a:br>
                      <a:r>
                        <a:rPr lang="en-US" sz="1200" b="1" u="none" strike="noStrike" dirty="0">
                          <a:effectLst/>
                        </a:rPr>
                        <a:t>and test new programming</a:t>
                      </a:r>
                      <a:endParaRPr lang="en-US" sz="12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7279" marR="7279" marT="7279" marB="0" anchor="ctr">
                    <a:solidFill>
                      <a:schemeClr val="bg1"/>
                    </a:solidFill>
                  </a:tcPr>
                </a:tc>
                <a:extLst>
                  <a:ext uri="{0D108BD9-81ED-4DB2-BD59-A6C34878D82A}">
                    <a16:rowId xmlns:a16="http://schemas.microsoft.com/office/drawing/2014/main" val="1247753249"/>
                  </a:ext>
                </a:extLst>
              </a:tr>
              <a:tr h="704971">
                <a:tc>
                  <a:txBody>
                    <a:bodyPr/>
                    <a:lstStyle/>
                    <a:p>
                      <a:pPr algn="ctr" fontAlgn="ctr"/>
                      <a:r>
                        <a:rPr lang="en-US" sz="1200" b="1" u="none" strike="noStrike" dirty="0">
                          <a:effectLst/>
                        </a:rPr>
                        <a:t>black hat hackers,</a:t>
                      </a:r>
                      <a:br>
                        <a:rPr lang="en-US" sz="1200" b="1" u="none" strike="noStrike" dirty="0">
                          <a:effectLst/>
                        </a:rPr>
                      </a:br>
                      <a:r>
                        <a:rPr lang="en-US" sz="1200" b="1" u="none" strike="noStrike" dirty="0">
                          <a:effectLst/>
                        </a:rPr>
                        <a:t>professionals, elite</a:t>
                      </a:r>
                      <a:endParaRPr lang="en-US" sz="12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7279" marR="7279" marT="7279" marB="0" anchor="ctr">
                    <a:solidFill>
                      <a:schemeClr val="bg1"/>
                    </a:solidFill>
                  </a:tcPr>
                </a:tc>
                <a:tc>
                  <a:txBody>
                    <a:bodyPr/>
                    <a:lstStyle/>
                    <a:p>
                      <a:pPr algn="ctr" fontAlgn="ctr"/>
                      <a:r>
                        <a:rPr lang="en-US" sz="1200" b="1" u="none" strike="noStrike" dirty="0">
                          <a:effectLst/>
                        </a:rPr>
                        <a:t>very high</a:t>
                      </a:r>
                      <a:endParaRPr lang="en-US" sz="12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7279" marR="7279" marT="7279" marB="0" anchor="ctr">
                    <a:solidFill>
                      <a:schemeClr val="bg1"/>
                    </a:solidFill>
                  </a:tcPr>
                </a:tc>
                <a:tc>
                  <a:txBody>
                    <a:bodyPr/>
                    <a:lstStyle/>
                    <a:p>
                      <a:pPr algn="ctr" fontAlgn="ctr"/>
                      <a:r>
                        <a:rPr lang="en-US" sz="1200" b="1" u="none" strike="noStrike" dirty="0">
                          <a:effectLst/>
                        </a:rPr>
                        <a:t>very high</a:t>
                      </a:r>
                      <a:endParaRPr lang="en-US" sz="12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7279" marR="7279" marT="7279" marB="0" anchor="ctr">
                    <a:solidFill>
                      <a:schemeClr val="bg1"/>
                    </a:solidFill>
                  </a:tcPr>
                </a:tc>
                <a:tc>
                  <a:txBody>
                    <a:bodyPr/>
                    <a:lstStyle/>
                    <a:p>
                      <a:pPr algn="ctr" fontAlgn="ctr"/>
                      <a:r>
                        <a:rPr lang="en-US" sz="1200" b="1" u="none" strike="noStrike" dirty="0">
                          <a:effectLst/>
                        </a:rPr>
                        <a:t>personal gain, </a:t>
                      </a:r>
                    </a:p>
                    <a:p>
                      <a:pPr algn="ctr" fontAlgn="ctr"/>
                      <a:r>
                        <a:rPr lang="en-US" sz="1200" b="1" u="none" strike="noStrike" dirty="0">
                          <a:effectLst/>
                        </a:rPr>
                        <a:t>greed, revenge</a:t>
                      </a:r>
                      <a:endParaRPr lang="en-US" sz="12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7279" marR="7279" marT="7279" marB="0" anchor="ctr">
                    <a:solidFill>
                      <a:schemeClr val="bg1"/>
                    </a:solidFill>
                  </a:tcPr>
                </a:tc>
                <a:tc>
                  <a:txBody>
                    <a:bodyPr/>
                    <a:lstStyle/>
                    <a:p>
                      <a:pPr algn="ctr" fontAlgn="ctr"/>
                      <a:r>
                        <a:rPr lang="en-US" sz="1200" b="1" u="none" strike="noStrike" dirty="0">
                          <a:effectLst/>
                        </a:rPr>
                        <a:t>sophisticated attacks by criminals/thieves;</a:t>
                      </a:r>
                      <a:br>
                        <a:rPr lang="en-US" sz="1200" b="1" u="none" strike="noStrike" dirty="0">
                          <a:effectLst/>
                        </a:rPr>
                      </a:br>
                      <a:r>
                        <a:rPr lang="en-US" sz="1200" b="1" u="none" strike="noStrike" dirty="0">
                          <a:effectLst/>
                        </a:rPr>
                        <a:t>may be 'guns for hire' or involved in organized crime</a:t>
                      </a:r>
                      <a:endParaRPr lang="en-US" sz="12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7279" marR="7279" marT="7279" marB="0" anchor="ctr">
                    <a:solidFill>
                      <a:schemeClr val="bg1"/>
                    </a:solidFill>
                  </a:tcPr>
                </a:tc>
                <a:extLst>
                  <a:ext uri="{0D108BD9-81ED-4DB2-BD59-A6C34878D82A}">
                    <a16:rowId xmlns:a16="http://schemas.microsoft.com/office/drawing/2014/main" val="123197598"/>
                  </a:ext>
                </a:extLst>
              </a:tr>
              <a:tr h="704971">
                <a:tc>
                  <a:txBody>
                    <a:bodyPr/>
                    <a:lstStyle/>
                    <a:p>
                      <a:pPr algn="ctr" fontAlgn="ctr"/>
                      <a:r>
                        <a:rPr lang="en-US" sz="1200" b="1" u="none" strike="noStrike" dirty="0">
                          <a:effectLst/>
                        </a:rPr>
                        <a:t>cyber terrorists</a:t>
                      </a:r>
                      <a:endParaRPr lang="en-US" sz="12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7279" marR="7279" marT="7279" marB="0" anchor="ctr">
                    <a:solidFill>
                      <a:schemeClr val="bg1"/>
                    </a:solidFill>
                  </a:tcPr>
                </a:tc>
                <a:tc>
                  <a:txBody>
                    <a:bodyPr/>
                    <a:lstStyle/>
                    <a:p>
                      <a:pPr algn="ctr" fontAlgn="ctr"/>
                      <a:r>
                        <a:rPr lang="en-US" sz="1200" b="1" u="none" strike="noStrike" dirty="0">
                          <a:effectLst/>
                        </a:rPr>
                        <a:t>very high</a:t>
                      </a:r>
                      <a:endParaRPr lang="en-US" sz="12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7279" marR="7279" marT="7279" marB="0" anchor="ctr">
                    <a:solidFill>
                      <a:schemeClr val="bg1"/>
                    </a:solidFill>
                  </a:tcPr>
                </a:tc>
                <a:tc>
                  <a:txBody>
                    <a:bodyPr/>
                    <a:lstStyle/>
                    <a:p>
                      <a:pPr algn="ctr" fontAlgn="ctr"/>
                      <a:r>
                        <a:rPr lang="en-US" sz="1200" b="1" u="none" strike="noStrike" dirty="0">
                          <a:effectLst/>
                        </a:rPr>
                        <a:t>very high</a:t>
                      </a:r>
                      <a:endParaRPr lang="en-US" sz="12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7279" marR="7279" marT="7279" marB="0" anchor="ctr">
                    <a:solidFill>
                      <a:schemeClr val="bg1"/>
                    </a:solidFill>
                  </a:tcPr>
                </a:tc>
                <a:tc>
                  <a:txBody>
                    <a:bodyPr/>
                    <a:lstStyle/>
                    <a:p>
                      <a:pPr algn="ctr" fontAlgn="ctr"/>
                      <a:r>
                        <a:rPr lang="en-US" sz="1200" b="1" u="none" strike="noStrike" dirty="0">
                          <a:effectLst/>
                        </a:rPr>
                        <a:t>ideology, politics,</a:t>
                      </a:r>
                      <a:r>
                        <a:rPr lang="en-US" sz="1200" b="1" u="none" strike="noStrike" baseline="0" dirty="0">
                          <a:effectLst/>
                        </a:rPr>
                        <a:t> espionage</a:t>
                      </a:r>
                      <a:endParaRPr lang="en-US" sz="12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7279" marR="7279" marT="7279" marB="0" anchor="ctr">
                    <a:solidFill>
                      <a:schemeClr val="bg1"/>
                    </a:solidFill>
                  </a:tcPr>
                </a:tc>
                <a:tc>
                  <a:txBody>
                    <a:bodyPr/>
                    <a:lstStyle/>
                    <a:p>
                      <a:pPr algn="ctr" fontAlgn="ctr"/>
                      <a:r>
                        <a:rPr lang="en-US" sz="1200" b="1" u="none" strike="noStrike" dirty="0">
                          <a:effectLst/>
                        </a:rPr>
                        <a:t>state-sponsored, well funded cyber attacks </a:t>
                      </a:r>
                    </a:p>
                    <a:p>
                      <a:pPr algn="ctr" fontAlgn="ctr"/>
                      <a:r>
                        <a:rPr lang="en-US" sz="1200" b="1" u="none" strike="noStrike" dirty="0">
                          <a:effectLst/>
                        </a:rPr>
                        <a:t>against enemy nations</a:t>
                      </a:r>
                      <a:endParaRPr lang="en-US" sz="12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7279" marR="7279" marT="7279" marB="0" anchor="ctr">
                    <a:solidFill>
                      <a:schemeClr val="bg1"/>
                    </a:solidFill>
                  </a:tcPr>
                </a:tc>
                <a:extLst>
                  <a:ext uri="{0D108BD9-81ED-4DB2-BD59-A6C34878D82A}">
                    <a16:rowId xmlns:a16="http://schemas.microsoft.com/office/drawing/2014/main" val="2834539193"/>
                  </a:ext>
                </a:extLst>
              </a:tr>
            </a:tbl>
          </a:graphicData>
        </a:graphic>
      </p:graphicFrame>
    </p:spTree>
    <p:extLst>
      <p:ext uri="{BB962C8B-B14F-4D97-AF65-F5344CB8AC3E}">
        <p14:creationId xmlns:p14="http://schemas.microsoft.com/office/powerpoint/2010/main" val="23812170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Cyber Attacks</a:t>
            </a:r>
          </a:p>
        </p:txBody>
      </p:sp>
      <p:sp>
        <p:nvSpPr>
          <p:cNvPr id="3" name="Content Placeholder 2"/>
          <p:cNvSpPr>
            <a:spLocks noGrp="1"/>
          </p:cNvSpPr>
          <p:nvPr>
            <p:ph sz="half" idx="1"/>
          </p:nvPr>
        </p:nvSpPr>
        <p:spPr>
          <a:xfrm>
            <a:off x="5597611" y="1581665"/>
            <a:ext cx="5834698" cy="3581889"/>
          </a:xfrm>
        </p:spPr>
        <p:txBody>
          <a:bodyPr>
            <a:normAutofit/>
          </a:bodyPr>
          <a:lstStyle/>
          <a:p>
            <a:pPr marL="342900" indent="-342900">
              <a:buFont typeface="Wingdings" panose="05000000000000000000" pitchFamily="2" charset="2"/>
              <a:buChar char="§"/>
            </a:pPr>
            <a:r>
              <a:rPr lang="en-US" dirty="0"/>
              <a:t>Efforts to harm, modify, destroy, or take over a cyber technology.</a:t>
            </a:r>
          </a:p>
          <a:p>
            <a:pPr marL="342900" indent="-342900">
              <a:buFont typeface="Wingdings" panose="05000000000000000000" pitchFamily="2" charset="2"/>
              <a:buChar char="§"/>
            </a:pPr>
            <a:r>
              <a:rPr lang="en-US" dirty="0"/>
              <a:t>Strategies have evolved over time.</a:t>
            </a:r>
          </a:p>
          <a:p>
            <a:pPr marL="342900" indent="-342900">
              <a:buFont typeface="Wingdings" panose="05000000000000000000" pitchFamily="2" charset="2"/>
              <a:buChar char="§"/>
            </a:pPr>
            <a:r>
              <a:rPr lang="en-US" dirty="0"/>
              <a:t>This is why you spend so much money on virus protection. </a:t>
            </a:r>
          </a:p>
          <a:p>
            <a:pPr marL="342900" indent="-342900">
              <a:buFont typeface="Wingdings" panose="05000000000000000000" pitchFamily="2" charset="2"/>
              <a:buChar char="§"/>
            </a:pPr>
            <a:r>
              <a:rPr lang="en-US" dirty="0"/>
              <a:t>Malware = malicious software.</a:t>
            </a:r>
          </a:p>
          <a:p>
            <a:pPr marL="342900" indent="-342900">
              <a:buFont typeface="Wingdings" panose="05000000000000000000" pitchFamily="2" charset="2"/>
              <a:buChar char="§"/>
            </a:pPr>
            <a:r>
              <a:rPr lang="en-US" dirty="0"/>
              <a:t>While discussed separately from hacking, some hackers might hack in order to attack.</a:t>
            </a:r>
          </a:p>
        </p:txBody>
      </p:sp>
      <p:pic>
        <p:nvPicPr>
          <p:cNvPr id="5" name="Content Placeholder 4">
            <a:extLst>
              <a:ext uri="{FF2B5EF4-FFF2-40B4-BE49-F238E27FC236}">
                <a16:creationId xmlns:a16="http://schemas.microsoft.com/office/drawing/2014/main" id="{3D68C595-7CC5-4D89-97E9-5182025527F9}"/>
              </a:ext>
            </a:extLst>
          </p:cNvPr>
          <p:cNvPicPr>
            <a:picLocks noGrp="1" noChangeAspect="1"/>
          </p:cNvPicPr>
          <p:nvPr>
            <p:ph sz="half" idx="2"/>
          </p:nvPr>
        </p:nvPicPr>
        <p:blipFill rotWithShape="1">
          <a:blip r:embed="rId3"/>
          <a:srcRect l="20268" r="20531" b="10614"/>
          <a:stretch/>
        </p:blipFill>
        <p:spPr>
          <a:xfrm>
            <a:off x="863750" y="1414819"/>
            <a:ext cx="4371982" cy="3748735"/>
          </a:xfrm>
          <a:prstGeom prst="rect">
            <a:avLst/>
          </a:prstGeom>
        </p:spPr>
      </p:pic>
      <p:sp>
        <p:nvSpPr>
          <p:cNvPr id="4" name="Rectangle 3"/>
          <p:cNvSpPr/>
          <p:nvPr/>
        </p:nvSpPr>
        <p:spPr>
          <a:xfrm>
            <a:off x="787042" y="5163554"/>
            <a:ext cx="4448690" cy="707886"/>
          </a:xfrm>
          <a:prstGeom prst="rect">
            <a:avLst/>
          </a:prstGeom>
        </p:spPr>
        <p:txBody>
          <a:bodyPr wrap="square">
            <a:spAutoFit/>
          </a:bodyPr>
          <a:lstStyle/>
          <a:p>
            <a:r>
              <a:rPr lang="en-US" sz="1000" dirty="0"/>
              <a:t>Wikimedia (2009). Bones DOS Trojan. Retrieved October 14, 2018 from </a:t>
            </a:r>
            <a:r>
              <a:rPr lang="en-US" sz="1000" dirty="0">
                <a:hlinkClick r:id="rId4"/>
              </a:rPr>
              <a:t>https://commons.wikimedia.org/w/index.php?search=BONES+dos+trojan&amp;title=Special%3ASearch&amp;profile=default&amp;fulltext=1#/media/File:Bones_DOS_Trojan.jpg</a:t>
            </a:r>
            <a:r>
              <a:rPr lang="en-US" sz="1000" dirty="0"/>
              <a:t> </a:t>
            </a:r>
          </a:p>
        </p:txBody>
      </p:sp>
    </p:spTree>
    <p:extLst>
      <p:ext uri="{BB962C8B-B14F-4D97-AF65-F5344CB8AC3E}">
        <p14:creationId xmlns:p14="http://schemas.microsoft.com/office/powerpoint/2010/main" val="38586012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118265603"/>
              </p:ext>
            </p:extLst>
          </p:nvPr>
        </p:nvGraphicFramePr>
        <p:xfrm>
          <a:off x="568909" y="510997"/>
          <a:ext cx="10997014" cy="5519098"/>
        </p:xfrm>
        <a:graphic>
          <a:graphicData uri="http://schemas.openxmlformats.org/drawingml/2006/table">
            <a:tbl>
              <a:tblPr>
                <a:tableStyleId>{5940675A-B579-460E-94D1-54222C63F5DA}</a:tableStyleId>
              </a:tblPr>
              <a:tblGrid>
                <a:gridCol w="2053258">
                  <a:extLst>
                    <a:ext uri="{9D8B030D-6E8A-4147-A177-3AD203B41FA5}">
                      <a16:colId xmlns:a16="http://schemas.microsoft.com/office/drawing/2014/main" val="1499227124"/>
                    </a:ext>
                  </a:extLst>
                </a:gridCol>
                <a:gridCol w="4189538">
                  <a:extLst>
                    <a:ext uri="{9D8B030D-6E8A-4147-A177-3AD203B41FA5}">
                      <a16:colId xmlns:a16="http://schemas.microsoft.com/office/drawing/2014/main" val="846347239"/>
                    </a:ext>
                  </a:extLst>
                </a:gridCol>
                <a:gridCol w="4754218">
                  <a:extLst>
                    <a:ext uri="{9D8B030D-6E8A-4147-A177-3AD203B41FA5}">
                      <a16:colId xmlns:a16="http://schemas.microsoft.com/office/drawing/2014/main" val="2468522376"/>
                    </a:ext>
                  </a:extLst>
                </a:gridCol>
              </a:tblGrid>
              <a:tr h="308025">
                <a:tc>
                  <a:txBody>
                    <a:bodyPr/>
                    <a:lstStyle/>
                    <a:p>
                      <a:pPr algn="ctr" fontAlgn="ctr"/>
                      <a:r>
                        <a:rPr lang="en-US" sz="1400" b="1" u="none" strike="noStrike" dirty="0">
                          <a:solidFill>
                            <a:schemeClr val="bg1"/>
                          </a:solidFill>
                          <a:effectLst/>
                        </a:rPr>
                        <a:t>Attack Types</a:t>
                      </a:r>
                      <a:endParaRPr lang="en-US" sz="14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7279" marR="7279" marT="7279" marB="0" anchor="ctr">
                    <a:solidFill>
                      <a:srgbClr val="0B3C5C"/>
                    </a:solidFill>
                  </a:tcPr>
                </a:tc>
                <a:tc>
                  <a:txBody>
                    <a:bodyPr/>
                    <a:lstStyle/>
                    <a:p>
                      <a:pPr algn="ctr"/>
                      <a:r>
                        <a:rPr lang="en-US" sz="1400" b="1" dirty="0">
                          <a:solidFill>
                            <a:schemeClr val="bg1"/>
                          </a:solidFill>
                        </a:rPr>
                        <a:t>Subtypes</a:t>
                      </a:r>
                      <a:endParaRPr lang="en-US" sz="1400" b="1" dirty="0">
                        <a:solidFill>
                          <a:schemeClr val="bg1"/>
                        </a:solidFill>
                        <a:latin typeface="Times New Roman" panose="02020603050405020304" pitchFamily="18" charset="0"/>
                        <a:cs typeface="Times New Roman" panose="02020603050405020304" pitchFamily="18" charset="0"/>
                      </a:endParaRPr>
                    </a:p>
                  </a:txBody>
                  <a:tcPr marL="7279" marR="7279" marT="7279" marB="0" anchor="ctr">
                    <a:solidFill>
                      <a:srgbClr val="0B3C5C"/>
                    </a:solidFill>
                  </a:tcPr>
                </a:tc>
                <a:tc>
                  <a:txBody>
                    <a:bodyPr/>
                    <a:lstStyle/>
                    <a:p>
                      <a:pPr algn="ctr" fontAlgn="ctr"/>
                      <a:r>
                        <a:rPr lang="en-US" sz="1400" b="1" u="none" strike="noStrike" dirty="0">
                          <a:solidFill>
                            <a:schemeClr val="bg1"/>
                          </a:solidFill>
                          <a:effectLst/>
                        </a:rPr>
                        <a:t>Description</a:t>
                      </a:r>
                      <a:endParaRPr lang="en-US" sz="14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7279" marR="7279" marT="7279" marB="0" anchor="ctr">
                    <a:solidFill>
                      <a:srgbClr val="0B3C5C"/>
                    </a:solidFill>
                  </a:tcPr>
                </a:tc>
                <a:extLst>
                  <a:ext uri="{0D108BD9-81ED-4DB2-BD59-A6C34878D82A}">
                    <a16:rowId xmlns:a16="http://schemas.microsoft.com/office/drawing/2014/main" val="3032262333"/>
                  </a:ext>
                </a:extLst>
              </a:tr>
              <a:tr h="514340">
                <a:tc>
                  <a:txBody>
                    <a:bodyPr/>
                    <a:lstStyle/>
                    <a:p>
                      <a:pPr algn="ctr" fontAlgn="ctr"/>
                      <a:r>
                        <a:rPr lang="en-US" sz="1200" b="1" u="none" strike="noStrike" dirty="0">
                          <a:effectLst/>
                        </a:rPr>
                        <a:t>viruses</a:t>
                      </a:r>
                      <a:endParaRPr lang="en-US" sz="12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7279" marR="7279" marT="7279" marB="0" anchor="ctr">
                    <a:solidFill>
                      <a:schemeClr val="bg1"/>
                    </a:solidFill>
                  </a:tcPr>
                </a:tc>
                <a:tc>
                  <a:txBody>
                    <a:bodyPr/>
                    <a:lstStyle/>
                    <a:p>
                      <a:pPr lvl="1" algn="l" fontAlgn="ctr"/>
                      <a:r>
                        <a:rPr lang="en-US" sz="1200" b="1" u="none" strike="noStrike" dirty="0">
                          <a:effectLst/>
                        </a:rPr>
                        <a:t>file infectors, system/boot record infectors, macros</a:t>
                      </a:r>
                      <a:endParaRPr lang="en-US" sz="12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7279" marR="7279" marT="7279" marB="0" anchor="ctr">
                    <a:solidFill>
                      <a:schemeClr val="bg1"/>
                    </a:solidFill>
                  </a:tcPr>
                </a:tc>
                <a:tc>
                  <a:txBody>
                    <a:bodyPr/>
                    <a:lstStyle/>
                    <a:p>
                      <a:pPr lvl="1" algn="l" fontAlgn="ctr"/>
                      <a:r>
                        <a:rPr lang="en-US" sz="1200" b="1" u="none" strike="noStrike" dirty="0">
                          <a:effectLst/>
                        </a:rPr>
                        <a:t>self-replicating program that replicates through infected files; attached to an existing program</a:t>
                      </a:r>
                      <a:endParaRPr lang="en-US" sz="12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7279" marR="7279" marT="7279" marB="0" anchor="ctr">
                    <a:solidFill>
                      <a:schemeClr val="bg1"/>
                    </a:solidFill>
                  </a:tcPr>
                </a:tc>
                <a:extLst>
                  <a:ext uri="{0D108BD9-81ED-4DB2-BD59-A6C34878D82A}">
                    <a16:rowId xmlns:a16="http://schemas.microsoft.com/office/drawing/2014/main" val="2285591659"/>
                  </a:ext>
                </a:extLst>
              </a:tr>
              <a:tr h="768144">
                <a:tc>
                  <a:txBody>
                    <a:bodyPr/>
                    <a:lstStyle/>
                    <a:p>
                      <a:pPr algn="ctr" fontAlgn="ctr"/>
                      <a:r>
                        <a:rPr lang="en-US" sz="1200" b="1" u="none" strike="noStrike" dirty="0">
                          <a:effectLst/>
                        </a:rPr>
                        <a:t>worms</a:t>
                      </a:r>
                      <a:endParaRPr lang="en-US" sz="12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7279" marR="7279" marT="7279" marB="0" anchor="ctr">
                    <a:solidFill>
                      <a:schemeClr val="bg1"/>
                    </a:solidFill>
                  </a:tcPr>
                </a:tc>
                <a:tc>
                  <a:txBody>
                    <a:bodyPr/>
                    <a:lstStyle/>
                    <a:p>
                      <a:pPr lvl="1" algn="l" fontAlgn="ctr"/>
                      <a:r>
                        <a:rPr lang="en-US" sz="1200" b="1" u="none" strike="noStrike" dirty="0">
                          <a:effectLst/>
                        </a:rPr>
                        <a:t>mass mailing via</a:t>
                      </a:r>
                      <a:r>
                        <a:rPr lang="en-US" sz="1200" b="1" u="none" strike="noStrike" baseline="0" dirty="0">
                          <a:effectLst/>
                        </a:rPr>
                        <a:t> botnets, network aware</a:t>
                      </a:r>
                      <a:endParaRPr lang="en-US" sz="12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7279" marR="7279" marT="7279" marB="0" anchor="ctr">
                    <a:solidFill>
                      <a:schemeClr val="bg1"/>
                    </a:solidFill>
                  </a:tcPr>
                </a:tc>
                <a:tc>
                  <a:txBody>
                    <a:bodyPr/>
                    <a:lstStyle/>
                    <a:p>
                      <a:pPr lvl="1" algn="l" fontAlgn="ctr"/>
                      <a:r>
                        <a:rPr lang="en-US" sz="1200" b="1" u="none" strike="noStrike" dirty="0">
                          <a:effectLst/>
                        </a:rPr>
                        <a:t>self-replicating</a:t>
                      </a:r>
                      <a:r>
                        <a:rPr lang="en-US" sz="1200" b="1" u="none" strike="noStrike" baseline="0" dirty="0">
                          <a:effectLst/>
                        </a:rPr>
                        <a:t> program that replicates through networks or email; </a:t>
                      </a:r>
                    </a:p>
                    <a:p>
                      <a:pPr lvl="1" algn="l" fontAlgn="ctr"/>
                      <a:r>
                        <a:rPr lang="en-US" sz="1200" b="1" u="none" strike="noStrike" baseline="0" dirty="0">
                          <a:effectLst/>
                        </a:rPr>
                        <a:t>no user interaction required</a:t>
                      </a:r>
                      <a:endParaRPr lang="en-US" sz="12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7279" marR="7279" marT="7279" marB="0" anchor="ctr">
                    <a:solidFill>
                      <a:schemeClr val="bg1"/>
                    </a:solidFill>
                  </a:tcPr>
                </a:tc>
                <a:extLst>
                  <a:ext uri="{0D108BD9-81ED-4DB2-BD59-A6C34878D82A}">
                    <a16:rowId xmlns:a16="http://schemas.microsoft.com/office/drawing/2014/main" val="2398774207"/>
                  </a:ext>
                </a:extLst>
              </a:tr>
              <a:tr h="514340">
                <a:tc>
                  <a:txBody>
                    <a:bodyPr/>
                    <a:lstStyle/>
                    <a:p>
                      <a:pPr algn="ctr" fontAlgn="ctr"/>
                      <a:r>
                        <a:rPr lang="en-US" sz="1200" b="1" u="none" strike="noStrike" dirty="0" err="1">
                          <a:effectLst/>
                        </a:rPr>
                        <a:t>trojans</a:t>
                      </a:r>
                      <a:endParaRPr lang="en-US" sz="12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7279" marR="7279" marT="7279" marB="0" anchor="ctr">
                    <a:solidFill>
                      <a:schemeClr val="bg1"/>
                    </a:solidFill>
                  </a:tcPr>
                </a:tc>
                <a:tc>
                  <a:txBody>
                    <a:bodyPr/>
                    <a:lstStyle/>
                    <a:p>
                      <a:pPr lvl="1" algn="l" fontAlgn="ctr"/>
                      <a:r>
                        <a:rPr lang="en-US" sz="1200" b="1" u="none" strike="noStrike" dirty="0">
                          <a:effectLst/>
                        </a:rPr>
                        <a:t>remote</a:t>
                      </a:r>
                      <a:r>
                        <a:rPr lang="en-US" sz="1200" b="1" u="none" strike="noStrike" baseline="0" dirty="0">
                          <a:effectLst/>
                        </a:rPr>
                        <a:t> access, data destruction</a:t>
                      </a:r>
                      <a:endParaRPr lang="en-US" sz="12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7279" marR="7279" marT="7279" marB="0" anchor="ctr">
                    <a:solidFill>
                      <a:schemeClr val="bg1"/>
                    </a:solidFill>
                  </a:tcPr>
                </a:tc>
                <a:tc>
                  <a:txBody>
                    <a:bodyPr/>
                    <a:lstStyle/>
                    <a:p>
                      <a:pPr lvl="1" algn="l" fontAlgn="ctr"/>
                      <a:r>
                        <a:rPr lang="en-US" sz="1200" b="1" u="none" strike="noStrike" dirty="0">
                          <a:effectLst/>
                        </a:rPr>
                        <a:t>program made to</a:t>
                      </a:r>
                      <a:r>
                        <a:rPr lang="en-US" sz="1200" b="1" u="none" strike="noStrike" baseline="0" dirty="0">
                          <a:effectLst/>
                        </a:rPr>
                        <a:t> appear benign </a:t>
                      </a:r>
                    </a:p>
                    <a:p>
                      <a:pPr lvl="1" algn="l" fontAlgn="ctr"/>
                      <a:r>
                        <a:rPr lang="en-US" sz="1200" b="1" u="none" strike="noStrike" baseline="0" dirty="0">
                          <a:effectLst/>
                        </a:rPr>
                        <a:t>that serves a malicious purpose</a:t>
                      </a:r>
                      <a:endParaRPr lang="en-US" sz="12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7279" marR="7279" marT="7279" marB="0" anchor="ctr">
                    <a:solidFill>
                      <a:schemeClr val="bg1"/>
                    </a:solidFill>
                  </a:tcPr>
                </a:tc>
                <a:extLst>
                  <a:ext uri="{0D108BD9-81ED-4DB2-BD59-A6C34878D82A}">
                    <a16:rowId xmlns:a16="http://schemas.microsoft.com/office/drawing/2014/main" val="2452533854"/>
                  </a:ext>
                </a:extLst>
              </a:tr>
              <a:tr h="514340">
                <a:tc>
                  <a:txBody>
                    <a:bodyPr/>
                    <a:lstStyle/>
                    <a:p>
                      <a:pPr algn="ctr" fontAlgn="ctr"/>
                      <a:r>
                        <a:rPr lang="en-US" sz="1200" b="1" u="none" strike="noStrike" dirty="0">
                          <a:effectLst/>
                        </a:rPr>
                        <a:t>buffer overflows</a:t>
                      </a:r>
                      <a:endParaRPr lang="en-US" sz="12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7279" marR="7279" marT="7279" marB="0" anchor="ctr">
                    <a:solidFill>
                      <a:schemeClr val="bg1"/>
                    </a:solidFill>
                  </a:tcPr>
                </a:tc>
                <a:tc>
                  <a:txBody>
                    <a:bodyPr/>
                    <a:lstStyle/>
                    <a:p>
                      <a:pPr lvl="1" algn="l" fontAlgn="ctr"/>
                      <a:r>
                        <a:rPr lang="en-US" sz="1200" b="1" u="none" strike="noStrike" dirty="0">
                          <a:effectLst/>
                        </a:rPr>
                        <a:t>stack-based overflows, heap-based overflows</a:t>
                      </a:r>
                      <a:endParaRPr lang="en-US" sz="12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7279" marR="7279" marT="7279" marB="0" anchor="ctr">
                    <a:solidFill>
                      <a:schemeClr val="bg1"/>
                    </a:solidFill>
                  </a:tcPr>
                </a:tc>
                <a:tc>
                  <a:txBody>
                    <a:bodyPr/>
                    <a:lstStyle/>
                    <a:p>
                      <a:pPr lvl="1" algn="l" fontAlgn="ctr"/>
                      <a:r>
                        <a:rPr lang="en-US" sz="1200" b="1" u="none" strike="noStrike" dirty="0">
                          <a:effectLst/>
                        </a:rPr>
                        <a:t>process that gains control </a:t>
                      </a:r>
                    </a:p>
                    <a:p>
                      <a:pPr lvl="1" algn="l" fontAlgn="ctr"/>
                      <a:r>
                        <a:rPr lang="en-US" sz="1200" b="1" u="none" strike="noStrike" dirty="0">
                          <a:effectLst/>
                        </a:rPr>
                        <a:t>or crashes</a:t>
                      </a:r>
                      <a:r>
                        <a:rPr lang="en-US" sz="1200" b="1" u="none" strike="noStrike" baseline="0" dirty="0">
                          <a:effectLst/>
                        </a:rPr>
                        <a:t> another process via buffer overflowing</a:t>
                      </a:r>
                      <a:endParaRPr lang="en-US" sz="12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7279" marR="7279" marT="7279" marB="0" anchor="ctr">
                    <a:solidFill>
                      <a:schemeClr val="bg1"/>
                    </a:solidFill>
                  </a:tcPr>
                </a:tc>
                <a:extLst>
                  <a:ext uri="{0D108BD9-81ED-4DB2-BD59-A6C34878D82A}">
                    <a16:rowId xmlns:a16="http://schemas.microsoft.com/office/drawing/2014/main" val="3984865097"/>
                  </a:ext>
                </a:extLst>
              </a:tr>
              <a:tr h="623743">
                <a:tc>
                  <a:txBody>
                    <a:bodyPr/>
                    <a:lstStyle/>
                    <a:p>
                      <a:pPr algn="ctr" fontAlgn="ctr"/>
                      <a:r>
                        <a:rPr lang="en-US" sz="1200" b="1" u="none" strike="noStrike" dirty="0">
                          <a:effectLst/>
                        </a:rPr>
                        <a:t>denial of service</a:t>
                      </a:r>
                      <a:endParaRPr lang="en-US" sz="12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7279" marR="7279" marT="7279" marB="0" anchor="ctr">
                    <a:solidFill>
                      <a:schemeClr val="bg1"/>
                    </a:solidFill>
                  </a:tcPr>
                </a:tc>
                <a:tc>
                  <a:txBody>
                    <a:bodyPr/>
                    <a:lstStyle/>
                    <a:p>
                      <a:pPr lvl="1" algn="l" fontAlgn="ctr"/>
                      <a:r>
                        <a:rPr lang="en-US" sz="1200" b="1" u="none" strike="noStrike" dirty="0">
                          <a:effectLst/>
                        </a:rPr>
                        <a:t>host (resource hogs, crasher), </a:t>
                      </a:r>
                    </a:p>
                    <a:p>
                      <a:pPr lvl="1" algn="l" fontAlgn="ctr"/>
                      <a:r>
                        <a:rPr lang="en-US" sz="1200" b="1" u="none" strike="noStrike" dirty="0">
                          <a:effectLst/>
                        </a:rPr>
                        <a:t>network (TCP, UDP, ICMP flooding), distributed</a:t>
                      </a:r>
                      <a:endParaRPr lang="en-US" sz="12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7279" marR="7279" marT="7279" marB="0" anchor="ctr">
                    <a:solidFill>
                      <a:schemeClr val="bg1"/>
                    </a:solidFill>
                  </a:tcPr>
                </a:tc>
                <a:tc>
                  <a:txBody>
                    <a:bodyPr/>
                    <a:lstStyle/>
                    <a:p>
                      <a:pPr lvl="1" algn="l" fontAlgn="ctr"/>
                      <a:r>
                        <a:rPr lang="en-US" sz="1200" b="1" u="none" strike="noStrike" dirty="0">
                          <a:effectLst/>
                        </a:rPr>
                        <a:t>attack that prevents legitimate users </a:t>
                      </a:r>
                    </a:p>
                    <a:p>
                      <a:pPr lvl="1" algn="l" fontAlgn="ctr"/>
                      <a:r>
                        <a:rPr lang="en-US" sz="1200" b="1" u="none" strike="noStrike" dirty="0">
                          <a:effectLst/>
                        </a:rPr>
                        <a:t>from accessing a host of network</a:t>
                      </a:r>
                      <a:endParaRPr lang="en-US" sz="12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7279" marR="7279" marT="7279" marB="0" anchor="ctr">
                    <a:solidFill>
                      <a:schemeClr val="bg1"/>
                    </a:solidFill>
                  </a:tcPr>
                </a:tc>
                <a:extLst>
                  <a:ext uri="{0D108BD9-81ED-4DB2-BD59-A6C34878D82A}">
                    <a16:rowId xmlns:a16="http://schemas.microsoft.com/office/drawing/2014/main" val="3372490698"/>
                  </a:ext>
                </a:extLst>
              </a:tr>
              <a:tr h="623743">
                <a:tc>
                  <a:txBody>
                    <a:bodyPr/>
                    <a:lstStyle/>
                    <a:p>
                      <a:pPr algn="ctr" fontAlgn="ctr"/>
                      <a:r>
                        <a:rPr lang="en-US" sz="1200" b="1" u="none" strike="noStrike" dirty="0">
                          <a:effectLst/>
                        </a:rPr>
                        <a:t>network attacks</a:t>
                      </a:r>
                      <a:endParaRPr lang="en-US" sz="12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7279" marR="7279" marT="7279" marB="0" anchor="ctr">
                    <a:solidFill>
                      <a:schemeClr val="bg1"/>
                    </a:solidFill>
                  </a:tcPr>
                </a:tc>
                <a:tc>
                  <a:txBody>
                    <a:bodyPr/>
                    <a:lstStyle/>
                    <a:p>
                      <a:pPr lvl="1" algn="l" fontAlgn="ctr"/>
                      <a:r>
                        <a:rPr lang="en-US" sz="1200" b="1" u="none" strike="noStrike" dirty="0">
                          <a:effectLst/>
                        </a:rPr>
                        <a:t>spoofing, web/email phishing, session hijacking,</a:t>
                      </a:r>
                      <a:r>
                        <a:rPr lang="en-US" sz="1200" b="1" u="none" strike="noStrike" baseline="0" dirty="0">
                          <a:effectLst/>
                        </a:rPr>
                        <a:t> </a:t>
                      </a:r>
                    </a:p>
                    <a:p>
                      <a:pPr lvl="1" algn="l" fontAlgn="ctr"/>
                      <a:r>
                        <a:rPr lang="en-US" sz="1200" b="1" u="none" strike="noStrike" baseline="0" dirty="0">
                          <a:effectLst/>
                        </a:rPr>
                        <a:t>wireless WEP cracking, web application attacks</a:t>
                      </a:r>
                      <a:endParaRPr lang="en-US" sz="12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7279" marR="7279" marT="7279" marB="0" anchor="ctr">
                    <a:solidFill>
                      <a:schemeClr val="bg1"/>
                    </a:solidFill>
                  </a:tcPr>
                </a:tc>
                <a:tc>
                  <a:txBody>
                    <a:bodyPr/>
                    <a:lstStyle/>
                    <a:p>
                      <a:pPr lvl="1" algn="l" fontAlgn="ctr"/>
                      <a:r>
                        <a:rPr lang="en-US" sz="1200" b="1" u="none" strike="noStrike" dirty="0">
                          <a:effectLst/>
                        </a:rPr>
                        <a:t>attack based on manipulating network</a:t>
                      </a:r>
                      <a:r>
                        <a:rPr lang="en-US" sz="1200" b="1" u="none" strike="noStrike" baseline="0" dirty="0">
                          <a:effectLst/>
                        </a:rPr>
                        <a:t> protocols, </a:t>
                      </a:r>
                    </a:p>
                    <a:p>
                      <a:pPr lvl="1" algn="l" fontAlgn="ctr"/>
                      <a:r>
                        <a:rPr lang="en-US" sz="1200" b="1" u="none" strike="noStrike" baseline="0" dirty="0">
                          <a:effectLst/>
                        </a:rPr>
                        <a:t>against users or networks</a:t>
                      </a:r>
                      <a:endParaRPr lang="en-US" sz="12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7279" marR="7279" marT="7279" marB="0" anchor="ctr">
                    <a:solidFill>
                      <a:schemeClr val="bg1"/>
                    </a:solidFill>
                  </a:tcPr>
                </a:tc>
                <a:extLst>
                  <a:ext uri="{0D108BD9-81ED-4DB2-BD59-A6C34878D82A}">
                    <a16:rowId xmlns:a16="http://schemas.microsoft.com/office/drawing/2014/main" val="1247753249"/>
                  </a:ext>
                </a:extLst>
              </a:tr>
              <a:tr h="623743">
                <a:tc>
                  <a:txBody>
                    <a:bodyPr/>
                    <a:lstStyle/>
                    <a:p>
                      <a:pPr algn="ctr" fontAlgn="ctr"/>
                      <a:r>
                        <a:rPr lang="en-US" sz="1200" b="1" u="none" strike="noStrike" dirty="0">
                          <a:effectLst/>
                        </a:rPr>
                        <a:t>physical attacks</a:t>
                      </a:r>
                      <a:endParaRPr lang="en-US" sz="12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7279" marR="7279" marT="7279" marB="0" anchor="ctr">
                    <a:solidFill>
                      <a:schemeClr val="bg1"/>
                    </a:solidFill>
                  </a:tcPr>
                </a:tc>
                <a:tc>
                  <a:txBody>
                    <a:bodyPr/>
                    <a:lstStyle/>
                    <a:p>
                      <a:pPr lvl="1" algn="l" fontAlgn="ctr"/>
                      <a:r>
                        <a:rPr lang="en-US" sz="1200" b="1" u="none" strike="noStrike" dirty="0">
                          <a:effectLst/>
                        </a:rPr>
                        <a:t>basic,</a:t>
                      </a:r>
                      <a:r>
                        <a:rPr lang="en-US" sz="1200" b="1" u="none" strike="noStrike" baseline="0" dirty="0">
                          <a:effectLst/>
                        </a:rPr>
                        <a:t> energy weapon (HERF gun, EMP/T bomb, LERF), Van Eck</a:t>
                      </a:r>
                      <a:endParaRPr lang="en-US" sz="12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7279" marR="7279" marT="7279" marB="0" anchor="ctr">
                    <a:solidFill>
                      <a:schemeClr val="bg1"/>
                    </a:solidFill>
                  </a:tcPr>
                </a:tc>
                <a:tc>
                  <a:txBody>
                    <a:bodyPr/>
                    <a:lstStyle/>
                    <a:p>
                      <a:pPr lvl="1" algn="l" fontAlgn="ctr"/>
                      <a:r>
                        <a:rPr lang="en-US" sz="1200" b="1" u="none" strike="noStrike" dirty="0">
                          <a:effectLst/>
                        </a:rPr>
                        <a:t>attacks</a:t>
                      </a:r>
                      <a:r>
                        <a:rPr lang="en-US" sz="1200" b="1" u="none" strike="noStrike" baseline="0" dirty="0">
                          <a:effectLst/>
                        </a:rPr>
                        <a:t> based on damaging the physical components </a:t>
                      </a:r>
                    </a:p>
                    <a:p>
                      <a:pPr lvl="1" algn="l" fontAlgn="ctr"/>
                      <a:r>
                        <a:rPr lang="en-US" sz="1200" b="1" u="none" strike="noStrike" baseline="0" dirty="0">
                          <a:effectLst/>
                        </a:rPr>
                        <a:t>of a network or computer</a:t>
                      </a:r>
                      <a:endParaRPr lang="en-US" sz="12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7279" marR="7279" marT="7279" marB="0" anchor="ctr">
                    <a:solidFill>
                      <a:schemeClr val="bg1"/>
                    </a:solidFill>
                  </a:tcPr>
                </a:tc>
                <a:extLst>
                  <a:ext uri="{0D108BD9-81ED-4DB2-BD59-A6C34878D82A}">
                    <a16:rowId xmlns:a16="http://schemas.microsoft.com/office/drawing/2014/main" val="123197598"/>
                  </a:ext>
                </a:extLst>
              </a:tr>
              <a:tr h="514340">
                <a:tc>
                  <a:txBody>
                    <a:bodyPr/>
                    <a:lstStyle/>
                    <a:p>
                      <a:pPr algn="ctr" fontAlgn="ctr"/>
                      <a:r>
                        <a:rPr lang="en-US" sz="1200" b="1" u="none" strike="noStrike" dirty="0">
                          <a:effectLst/>
                        </a:rPr>
                        <a:t>password attacks</a:t>
                      </a:r>
                      <a:endParaRPr lang="en-US" sz="12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7279" marR="7279" marT="7279" marB="0" anchor="ctr">
                    <a:solidFill>
                      <a:schemeClr val="bg1"/>
                    </a:solidFill>
                  </a:tcPr>
                </a:tc>
                <a:tc>
                  <a:txBody>
                    <a:bodyPr/>
                    <a:lstStyle/>
                    <a:p>
                      <a:pPr lvl="1" algn="l" fontAlgn="ctr"/>
                      <a:r>
                        <a:rPr lang="en-US" sz="1200" b="1" u="none" strike="noStrike" dirty="0">
                          <a:effectLst/>
                        </a:rPr>
                        <a:t>guessing (brute force, dictionary attacks), </a:t>
                      </a:r>
                    </a:p>
                    <a:p>
                      <a:pPr lvl="1" algn="l" fontAlgn="ctr"/>
                      <a:r>
                        <a:rPr lang="en-US" sz="1200" b="1" u="none" strike="noStrike" dirty="0">
                          <a:effectLst/>
                        </a:rPr>
                        <a:t>exploiting implementation</a:t>
                      </a:r>
                      <a:endParaRPr lang="en-US" sz="12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7279" marR="7279" marT="7279" marB="0" anchor="ctr">
                    <a:solidFill>
                      <a:schemeClr val="bg1"/>
                    </a:solidFill>
                  </a:tcPr>
                </a:tc>
                <a:tc>
                  <a:txBody>
                    <a:bodyPr/>
                    <a:lstStyle/>
                    <a:p>
                      <a:pPr lvl="1" algn="l" fontAlgn="ctr"/>
                      <a:r>
                        <a:rPr lang="en-US" sz="1200" b="1" u="none" strike="noStrike" dirty="0">
                          <a:effectLst/>
                        </a:rPr>
                        <a:t>attacks aimed at acquiring a password </a:t>
                      </a:r>
                    </a:p>
                    <a:p>
                      <a:pPr lvl="1" algn="l" fontAlgn="ctr"/>
                      <a:r>
                        <a:rPr lang="en-US" sz="1200" b="1" u="none" strike="noStrike" dirty="0">
                          <a:effectLst/>
                        </a:rPr>
                        <a:t>or login</a:t>
                      </a:r>
                      <a:r>
                        <a:rPr lang="en-US" sz="1200" b="1" u="none" strike="noStrike" baseline="0" dirty="0">
                          <a:effectLst/>
                        </a:rPr>
                        <a:t> credential</a:t>
                      </a:r>
                      <a:endParaRPr lang="en-US" sz="12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7279" marR="7279" marT="7279" marB="0" anchor="ctr">
                    <a:solidFill>
                      <a:schemeClr val="bg1"/>
                    </a:solidFill>
                  </a:tcPr>
                </a:tc>
                <a:extLst>
                  <a:ext uri="{0D108BD9-81ED-4DB2-BD59-A6C34878D82A}">
                    <a16:rowId xmlns:a16="http://schemas.microsoft.com/office/drawing/2014/main" val="2834539193"/>
                  </a:ext>
                </a:extLst>
              </a:tr>
              <a:tr h="514340">
                <a:tc>
                  <a:txBody>
                    <a:bodyPr/>
                    <a:lstStyle/>
                    <a:p>
                      <a:pPr algn="ctr" fontAlgn="ctr"/>
                      <a:r>
                        <a:rPr lang="en-US" sz="1200" b="1" u="none" strike="noStrike" dirty="0">
                          <a:effectLst/>
                        </a:rPr>
                        <a:t>information gathering</a:t>
                      </a:r>
                      <a:endParaRPr lang="en-US" sz="12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7279" marR="7279" marT="7279" marB="0" anchor="ctr">
                    <a:solidFill>
                      <a:schemeClr val="bg1"/>
                    </a:solidFill>
                  </a:tcPr>
                </a:tc>
                <a:tc>
                  <a:txBody>
                    <a:bodyPr/>
                    <a:lstStyle/>
                    <a:p>
                      <a:pPr lvl="1" algn="l" fontAlgn="ctr"/>
                      <a:r>
                        <a:rPr lang="en-US" sz="1200" b="1" u="none" strike="noStrike" dirty="0">
                          <a:effectLst/>
                        </a:rPr>
                        <a:t>packet sniffing, host mapping, security scanning, </a:t>
                      </a:r>
                    </a:p>
                    <a:p>
                      <a:pPr lvl="1" algn="l" fontAlgn="ctr"/>
                      <a:r>
                        <a:rPr lang="en-US" sz="1200" b="1" u="none" strike="noStrike" dirty="0">
                          <a:effectLst/>
                        </a:rPr>
                        <a:t>port scanning, OS fingerprinting</a:t>
                      </a:r>
                      <a:endParaRPr lang="en-US" sz="12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7279" marR="7279" marT="7279" marB="0" anchor="ctr">
                    <a:solidFill>
                      <a:schemeClr val="bg1"/>
                    </a:solidFill>
                  </a:tcPr>
                </a:tc>
                <a:tc>
                  <a:txBody>
                    <a:bodyPr/>
                    <a:lstStyle/>
                    <a:p>
                      <a:pPr lvl="1" algn="l" fontAlgn="ctr"/>
                      <a:r>
                        <a:rPr lang="en-US" sz="1200" b="1" u="none" strike="noStrike" dirty="0">
                          <a:effectLst/>
                        </a:rPr>
                        <a:t>attacks in which no damage is carried out, but information is gathered by attacker</a:t>
                      </a:r>
                      <a:endParaRPr lang="en-US" sz="12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7279" marR="7279" marT="7279" marB="0" anchor="ctr">
                    <a:solidFill>
                      <a:schemeClr val="bg1"/>
                    </a:solidFill>
                  </a:tcPr>
                </a:tc>
                <a:extLst>
                  <a:ext uri="{0D108BD9-81ED-4DB2-BD59-A6C34878D82A}">
                    <a16:rowId xmlns:a16="http://schemas.microsoft.com/office/drawing/2014/main" val="1831008374"/>
                  </a:ext>
                </a:extLst>
              </a:tr>
            </a:tbl>
          </a:graphicData>
        </a:graphic>
      </p:graphicFrame>
    </p:spTree>
    <p:extLst>
      <p:ext uri="{BB962C8B-B14F-4D97-AF65-F5344CB8AC3E}">
        <p14:creationId xmlns:p14="http://schemas.microsoft.com/office/powerpoint/2010/main" val="19839153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11F82-5839-4E09-9322-CFAE1F905009}"/>
              </a:ext>
            </a:extLst>
          </p:cNvPr>
          <p:cNvSpPr>
            <a:spLocks noGrp="1"/>
          </p:cNvSpPr>
          <p:nvPr>
            <p:ph type="title"/>
          </p:nvPr>
        </p:nvSpPr>
        <p:spPr/>
        <p:txBody>
          <a:bodyPr/>
          <a:lstStyle/>
          <a:p>
            <a:r>
              <a:rPr lang="en-US" dirty="0"/>
              <a:t>Additional varieties</a:t>
            </a:r>
          </a:p>
        </p:txBody>
      </p:sp>
      <p:sp>
        <p:nvSpPr>
          <p:cNvPr id="3" name="Content Placeholder 2">
            <a:extLst>
              <a:ext uri="{FF2B5EF4-FFF2-40B4-BE49-F238E27FC236}">
                <a16:creationId xmlns:a16="http://schemas.microsoft.com/office/drawing/2014/main" id="{19D1A21D-4B11-4E7B-8C81-67D095DE5CDB}"/>
              </a:ext>
            </a:extLst>
          </p:cNvPr>
          <p:cNvSpPr>
            <a:spLocks noGrp="1"/>
          </p:cNvSpPr>
          <p:nvPr>
            <p:ph idx="1"/>
          </p:nvPr>
        </p:nvSpPr>
        <p:spPr/>
        <p:txBody>
          <a:bodyPr/>
          <a:lstStyle/>
          <a:p>
            <a:r>
              <a:rPr lang="en-US" dirty="0"/>
              <a:t>Ransomware – install malware that holds computer or system hostage until ransom is paid anonymously.</a:t>
            </a:r>
          </a:p>
          <a:p>
            <a:r>
              <a:rPr lang="en-US" dirty="0"/>
              <a:t>Web defacement – hacking into computer system and defacing a website.</a:t>
            </a:r>
          </a:p>
          <a:p>
            <a:endParaRPr lang="en-US" dirty="0"/>
          </a:p>
        </p:txBody>
      </p:sp>
    </p:spTree>
    <p:extLst>
      <p:ext uri="{BB962C8B-B14F-4D97-AF65-F5344CB8AC3E}">
        <p14:creationId xmlns:p14="http://schemas.microsoft.com/office/powerpoint/2010/main" val="17585461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engages in cyber attacks?</a:t>
            </a:r>
          </a:p>
        </p:txBody>
      </p:sp>
      <p:sp>
        <p:nvSpPr>
          <p:cNvPr id="3" name="Content Placeholder 2"/>
          <p:cNvSpPr>
            <a:spLocks noGrp="1"/>
          </p:cNvSpPr>
          <p:nvPr>
            <p:ph idx="1"/>
          </p:nvPr>
        </p:nvSpPr>
        <p:spPr>
          <a:xfrm>
            <a:off x="876822" y="1578279"/>
            <a:ext cx="9514087" cy="4525742"/>
          </a:xfrm>
        </p:spPr>
        <p:txBody>
          <a:bodyPr/>
          <a:lstStyle/>
          <a:p>
            <a:pPr marL="342900" indent="-342900">
              <a:buFont typeface="Wingdings" panose="05000000000000000000" pitchFamily="2" charset="2"/>
              <a:buChar char="§"/>
            </a:pPr>
            <a:r>
              <a:rPr lang="en-US" dirty="0"/>
              <a:t>Similar to hackers</a:t>
            </a:r>
          </a:p>
          <a:p>
            <a:pPr marL="342900" indent="-342900">
              <a:buFont typeface="Wingdings" panose="05000000000000000000" pitchFamily="2" charset="2"/>
              <a:buChar char="§"/>
            </a:pPr>
            <a:r>
              <a:rPr lang="en-US" dirty="0"/>
              <a:t>Most have limited technical skills/knowledge</a:t>
            </a:r>
          </a:p>
          <a:p>
            <a:pPr marL="342900" indent="-342900">
              <a:buFont typeface="Wingdings" panose="05000000000000000000" pitchFamily="2" charset="2"/>
              <a:buChar char="§"/>
            </a:pPr>
            <a:r>
              <a:rPr lang="en-US" dirty="0"/>
              <a:t>Those with significant skills/knowledge tend to form social networks with one another</a:t>
            </a:r>
          </a:p>
          <a:p>
            <a:pPr marL="342900" indent="-342900">
              <a:buFont typeface="Wingdings" panose="05000000000000000000" pitchFamily="2" charset="2"/>
              <a:buChar char="§"/>
            </a:pPr>
            <a:r>
              <a:rPr lang="en-US" dirty="0"/>
              <a:t>Do not report having college education (may be hiding identities)</a:t>
            </a:r>
          </a:p>
          <a:p>
            <a:pPr marL="342900" indent="-342900">
              <a:buFont typeface="Wingdings" panose="05000000000000000000" pitchFamily="2" charset="2"/>
              <a:buChar char="§"/>
            </a:pPr>
            <a:r>
              <a:rPr lang="en-US" dirty="0"/>
              <a:t>“operate within a collegial subculture that encourages information sharing and values innovation and skill” (Holt et al., 2012).</a:t>
            </a:r>
          </a:p>
          <a:p>
            <a:pPr marL="342900" indent="-342900">
              <a:buFont typeface="Wingdings" panose="05000000000000000000" pitchFamily="2" charset="2"/>
              <a:buChar char="§"/>
            </a:pPr>
            <a:endParaRPr lang="en-US" dirty="0"/>
          </a:p>
        </p:txBody>
      </p:sp>
    </p:spTree>
    <p:extLst>
      <p:ext uri="{BB962C8B-B14F-4D97-AF65-F5344CB8AC3E}">
        <p14:creationId xmlns:p14="http://schemas.microsoft.com/office/powerpoint/2010/main" val="11086358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do individuals engage in cyber attacks?</a:t>
            </a:r>
          </a:p>
        </p:txBody>
      </p:sp>
      <p:sp>
        <p:nvSpPr>
          <p:cNvPr id="3" name="Content Placeholder 2"/>
          <p:cNvSpPr>
            <a:spLocks noGrp="1"/>
          </p:cNvSpPr>
          <p:nvPr>
            <p:ph idx="1"/>
          </p:nvPr>
        </p:nvSpPr>
        <p:spPr/>
        <p:txBody>
          <a:bodyPr/>
          <a:lstStyle/>
          <a:p>
            <a:pPr marL="0" indent="0">
              <a:buNone/>
            </a:pPr>
            <a:r>
              <a:rPr lang="en-US" dirty="0"/>
              <a:t>Motives are tied to different types of attacks.</a:t>
            </a:r>
          </a:p>
          <a:p>
            <a:r>
              <a:rPr lang="en-US" dirty="0"/>
              <a:t>Defacement – often politically motivated.</a:t>
            </a:r>
          </a:p>
          <a:p>
            <a:r>
              <a:rPr lang="en-US" dirty="0"/>
              <a:t>Denial of service – might be political or economic.</a:t>
            </a:r>
          </a:p>
          <a:p>
            <a:r>
              <a:rPr lang="en-US" dirty="0"/>
              <a:t>Worms or viruses – might be created to show knowledge.</a:t>
            </a:r>
          </a:p>
          <a:p>
            <a:r>
              <a:rPr lang="en-US" dirty="0"/>
              <a:t>Ransomware – done for economic reasons, clearly tied to Routine Activities Theory </a:t>
            </a:r>
          </a:p>
          <a:p>
            <a:endParaRPr lang="en-US" dirty="0"/>
          </a:p>
        </p:txBody>
      </p:sp>
    </p:spTree>
    <p:extLst>
      <p:ext uri="{BB962C8B-B14F-4D97-AF65-F5344CB8AC3E}">
        <p14:creationId xmlns:p14="http://schemas.microsoft.com/office/powerpoint/2010/main" val="42494478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 other disciplines view cyber attacks?</a:t>
            </a:r>
          </a:p>
        </p:txBody>
      </p:sp>
      <p:sp>
        <p:nvSpPr>
          <p:cNvPr id="3" name="Content Placeholder 2"/>
          <p:cNvSpPr>
            <a:spLocks noGrp="1"/>
          </p:cNvSpPr>
          <p:nvPr>
            <p:ph sz="half" idx="1"/>
          </p:nvPr>
        </p:nvSpPr>
        <p:spPr/>
        <p:txBody>
          <a:bodyPr>
            <a:normAutofit/>
          </a:bodyPr>
          <a:lstStyle/>
          <a:p>
            <a:r>
              <a:rPr lang="en-US" dirty="0"/>
              <a:t>Information Technology</a:t>
            </a:r>
          </a:p>
          <a:p>
            <a:pPr lvl="1"/>
            <a:r>
              <a:rPr lang="en-US" dirty="0"/>
              <a:t>Protecting information</a:t>
            </a:r>
          </a:p>
          <a:p>
            <a:pPr lvl="1"/>
            <a:r>
              <a:rPr lang="en-US" dirty="0"/>
              <a:t>Encouraging individuals to protect selves</a:t>
            </a:r>
          </a:p>
          <a:p>
            <a:r>
              <a:rPr lang="en-US" dirty="0"/>
              <a:t>Business</a:t>
            </a:r>
          </a:p>
          <a:p>
            <a:pPr lvl="1"/>
            <a:r>
              <a:rPr lang="en-US" dirty="0"/>
              <a:t>Protecting businesses</a:t>
            </a:r>
          </a:p>
          <a:p>
            <a:pPr lvl="1"/>
            <a:r>
              <a:rPr lang="en-US" dirty="0"/>
              <a:t>Developing computer security businesses</a:t>
            </a:r>
          </a:p>
          <a:p>
            <a:r>
              <a:rPr lang="en-US" dirty="0"/>
              <a:t>Philosophy</a:t>
            </a:r>
          </a:p>
          <a:p>
            <a:pPr lvl="1"/>
            <a:r>
              <a:rPr lang="en-US" dirty="0"/>
              <a:t>Questions laws and policies used</a:t>
            </a:r>
          </a:p>
          <a:p>
            <a:pPr lvl="1"/>
            <a:r>
              <a:rPr lang="en-US" dirty="0"/>
              <a:t>Explores privacy rights</a:t>
            </a:r>
          </a:p>
        </p:txBody>
      </p:sp>
      <p:sp>
        <p:nvSpPr>
          <p:cNvPr id="4" name="Content Placeholder 3"/>
          <p:cNvSpPr>
            <a:spLocks noGrp="1"/>
          </p:cNvSpPr>
          <p:nvPr>
            <p:ph sz="half" idx="2"/>
          </p:nvPr>
        </p:nvSpPr>
        <p:spPr/>
        <p:txBody>
          <a:bodyPr>
            <a:normAutofit/>
          </a:bodyPr>
          <a:lstStyle/>
          <a:p>
            <a:r>
              <a:rPr lang="en-US" dirty="0"/>
              <a:t>Engineering</a:t>
            </a:r>
          </a:p>
          <a:p>
            <a:pPr lvl="1"/>
            <a:r>
              <a:rPr lang="en-US" dirty="0"/>
              <a:t>Securing networks and systems</a:t>
            </a:r>
          </a:p>
          <a:p>
            <a:pPr lvl="1"/>
            <a:r>
              <a:rPr lang="en-US" dirty="0"/>
              <a:t>Focus on critical infrastructure</a:t>
            </a:r>
          </a:p>
          <a:p>
            <a:r>
              <a:rPr lang="en-US" dirty="0"/>
              <a:t>Computer Science</a:t>
            </a:r>
          </a:p>
          <a:p>
            <a:pPr lvl="1"/>
            <a:r>
              <a:rPr lang="en-US" dirty="0"/>
              <a:t>Creating malware and virus software</a:t>
            </a:r>
          </a:p>
          <a:p>
            <a:r>
              <a:rPr lang="en-US" dirty="0"/>
              <a:t>Criminal Justice </a:t>
            </a:r>
          </a:p>
        </p:txBody>
      </p:sp>
    </p:spTree>
    <p:extLst>
      <p:ext uri="{BB962C8B-B14F-4D97-AF65-F5344CB8AC3E}">
        <p14:creationId xmlns:p14="http://schemas.microsoft.com/office/powerpoint/2010/main" val="21722182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Cyber Fraud </a:t>
            </a:r>
          </a:p>
        </p:txBody>
      </p:sp>
      <p:sp>
        <p:nvSpPr>
          <p:cNvPr id="3" name="Content Placeholder 2"/>
          <p:cNvSpPr>
            <a:spLocks noGrp="1"/>
          </p:cNvSpPr>
          <p:nvPr>
            <p:ph idx="1"/>
          </p:nvPr>
        </p:nvSpPr>
        <p:spPr/>
        <p:txBody>
          <a:bodyPr/>
          <a:lstStyle/>
          <a:p>
            <a:r>
              <a:rPr lang="en-US" dirty="0"/>
              <a:t>Fraud – using deception to steal items</a:t>
            </a:r>
          </a:p>
          <a:p>
            <a:r>
              <a:rPr lang="en-US" dirty="0"/>
              <a:t>Cyber fraud – using cyber technologies to deceive individuals and steal from them.</a:t>
            </a:r>
          </a:p>
          <a:p>
            <a:r>
              <a:rPr lang="en-US" dirty="0"/>
              <a:t>Different from robbery in many ways:</a:t>
            </a:r>
          </a:p>
          <a:p>
            <a:pPr lvl="1"/>
            <a:r>
              <a:rPr lang="en-US" dirty="0"/>
              <a:t>No force used</a:t>
            </a:r>
          </a:p>
          <a:p>
            <a:pPr lvl="1"/>
            <a:r>
              <a:rPr lang="en-US" dirty="0"/>
              <a:t>Larger economic losses</a:t>
            </a:r>
          </a:p>
          <a:p>
            <a:pPr lvl="1"/>
            <a:r>
              <a:rPr lang="en-US" dirty="0"/>
              <a:t>No physical contact necessary to complete the crime</a:t>
            </a:r>
          </a:p>
          <a:p>
            <a:pPr lvl="1"/>
            <a:r>
              <a:rPr lang="en-US" dirty="0"/>
              <a:t>No weapon used, especially in cyber fraud unless you consider technology to be a weapon.</a:t>
            </a:r>
          </a:p>
        </p:txBody>
      </p:sp>
    </p:spTree>
    <p:extLst>
      <p:ext uri="{BB962C8B-B14F-4D97-AF65-F5344CB8AC3E}">
        <p14:creationId xmlns:p14="http://schemas.microsoft.com/office/powerpoint/2010/main" val="50167832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Varieties of Cyber Fraud </a:t>
            </a:r>
          </a:p>
        </p:txBody>
      </p:sp>
      <p:sp>
        <p:nvSpPr>
          <p:cNvPr id="3" name="Content Placeholder 2"/>
          <p:cNvSpPr>
            <a:spLocks noGrp="1"/>
          </p:cNvSpPr>
          <p:nvPr>
            <p:ph idx="1"/>
          </p:nvPr>
        </p:nvSpPr>
        <p:spPr>
          <a:xfrm>
            <a:off x="926756" y="1655805"/>
            <a:ext cx="9279425" cy="3950668"/>
          </a:xfrm>
        </p:spPr>
        <p:txBody>
          <a:bodyPr>
            <a:normAutofit fontScale="85000" lnSpcReduction="20000"/>
          </a:bodyPr>
          <a:lstStyle/>
          <a:p>
            <a:r>
              <a:rPr lang="en-US" dirty="0"/>
              <a:t>Internet fraud</a:t>
            </a:r>
          </a:p>
          <a:p>
            <a:pPr lvl="1"/>
            <a:r>
              <a:rPr lang="en-US" dirty="0"/>
              <a:t>Auction fraud (driving up bids)</a:t>
            </a:r>
          </a:p>
          <a:p>
            <a:pPr lvl="1"/>
            <a:r>
              <a:rPr lang="en-US" dirty="0"/>
              <a:t>Crime in online sales (not delivering, overcharging, counterfeit goods)</a:t>
            </a:r>
          </a:p>
          <a:p>
            <a:r>
              <a:rPr lang="en-US" dirty="0"/>
              <a:t>Email fraud and scams</a:t>
            </a:r>
          </a:p>
          <a:p>
            <a:pPr lvl="1"/>
            <a:r>
              <a:rPr lang="en-US" dirty="0"/>
              <a:t>Phishing – mass emails</a:t>
            </a:r>
          </a:p>
          <a:p>
            <a:pPr lvl="1"/>
            <a:r>
              <a:rPr lang="en-US" dirty="0"/>
              <a:t>Work-at-home scam emails</a:t>
            </a:r>
          </a:p>
          <a:p>
            <a:pPr lvl="1"/>
            <a:r>
              <a:rPr lang="en-US" dirty="0"/>
              <a:t>Lottery scams</a:t>
            </a:r>
          </a:p>
          <a:p>
            <a:r>
              <a:rPr lang="en-US" dirty="0"/>
              <a:t>Romance scams (sweetheart scams)</a:t>
            </a:r>
          </a:p>
          <a:p>
            <a:pPr lvl="1"/>
            <a:r>
              <a:rPr lang="en-US" dirty="0"/>
              <a:t>Catfishing</a:t>
            </a:r>
          </a:p>
          <a:p>
            <a:pPr lvl="1"/>
            <a:r>
              <a:rPr lang="en-US" dirty="0"/>
              <a:t>Extortion</a:t>
            </a:r>
          </a:p>
          <a:p>
            <a:pPr lvl="1"/>
            <a:r>
              <a:rPr lang="en-US" dirty="0"/>
              <a:t>Theft</a:t>
            </a:r>
          </a:p>
          <a:p>
            <a:r>
              <a:rPr lang="en-US" dirty="0"/>
              <a:t>Nigerian Fraud (419 frauds)</a:t>
            </a:r>
          </a:p>
          <a:p>
            <a:r>
              <a:rPr lang="en-US" dirty="0"/>
              <a:t>Identity theft</a:t>
            </a:r>
          </a:p>
          <a:p>
            <a:r>
              <a:rPr lang="en-US" dirty="0"/>
              <a:t>Technology schemes (contacting and offering tech. help)</a:t>
            </a:r>
          </a:p>
        </p:txBody>
      </p:sp>
    </p:spTree>
    <p:extLst>
      <p:ext uri="{BB962C8B-B14F-4D97-AF65-F5344CB8AC3E}">
        <p14:creationId xmlns:p14="http://schemas.microsoft.com/office/powerpoint/2010/main" val="13615798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83CDC-3DF3-4040-A1F4-085E68BA0A0D}"/>
              </a:ext>
            </a:extLst>
          </p:cNvPr>
          <p:cNvSpPr>
            <a:spLocks noGrp="1"/>
          </p:cNvSpPr>
          <p:nvPr>
            <p:ph type="title"/>
          </p:nvPr>
        </p:nvSpPr>
        <p:spPr/>
        <p:txBody>
          <a:bodyPr>
            <a:normAutofit/>
          </a:bodyPr>
          <a:lstStyle/>
          <a:p>
            <a:r>
              <a:rPr lang="en-US" dirty="0"/>
              <a:t>The Discipline of Criminal Justice and Cybersecurity</a:t>
            </a:r>
          </a:p>
        </p:txBody>
      </p:sp>
      <p:sp>
        <p:nvSpPr>
          <p:cNvPr id="3" name="Content Placeholder 2">
            <a:extLst>
              <a:ext uri="{FF2B5EF4-FFF2-40B4-BE49-F238E27FC236}">
                <a16:creationId xmlns:a16="http://schemas.microsoft.com/office/drawing/2014/main" id="{16CD8E72-6495-413E-A9DD-AF94B28D9CB6}"/>
              </a:ext>
            </a:extLst>
          </p:cNvPr>
          <p:cNvSpPr>
            <a:spLocks noGrp="1"/>
          </p:cNvSpPr>
          <p:nvPr>
            <p:ph sz="half" idx="1"/>
          </p:nvPr>
        </p:nvSpPr>
        <p:spPr/>
        <p:txBody>
          <a:bodyPr>
            <a:normAutofit/>
          </a:bodyPr>
          <a:lstStyle/>
          <a:p>
            <a:pPr marL="514350" indent="-514350">
              <a:spcBef>
                <a:spcPts val="0"/>
              </a:spcBef>
              <a:spcAft>
                <a:spcPts val="1200"/>
              </a:spcAft>
              <a:buFont typeface="+mj-lt"/>
              <a:buAutoNum type="arabicPeriod"/>
            </a:pPr>
            <a:r>
              <a:rPr lang="en-US" dirty="0"/>
              <a:t>Conceptualizing cybercrime</a:t>
            </a:r>
          </a:p>
          <a:p>
            <a:pPr marL="514350" indent="-514350">
              <a:spcBef>
                <a:spcPts val="0"/>
              </a:spcBef>
              <a:spcAft>
                <a:spcPts val="1200"/>
              </a:spcAft>
              <a:buFont typeface="+mj-lt"/>
              <a:buAutoNum type="arabicPeriod"/>
            </a:pPr>
            <a:r>
              <a:rPr lang="en-US" dirty="0"/>
              <a:t>Explaining cyber offending and victimization</a:t>
            </a:r>
          </a:p>
          <a:p>
            <a:pPr marL="514350" indent="-514350">
              <a:spcBef>
                <a:spcPts val="0"/>
              </a:spcBef>
              <a:spcAft>
                <a:spcPts val="1200"/>
              </a:spcAft>
              <a:buFont typeface="+mj-lt"/>
              <a:buAutoNum type="arabicPeriod"/>
            </a:pPr>
            <a:r>
              <a:rPr lang="en-US" dirty="0"/>
              <a:t>Identifying guardianship activities</a:t>
            </a:r>
          </a:p>
          <a:p>
            <a:pPr marL="514350" indent="-514350">
              <a:spcBef>
                <a:spcPts val="0"/>
              </a:spcBef>
              <a:spcAft>
                <a:spcPts val="1200"/>
              </a:spcAft>
              <a:buFont typeface="+mj-lt"/>
              <a:buAutoNum type="arabicPeriod"/>
            </a:pPr>
            <a:r>
              <a:rPr lang="en-US" dirty="0"/>
              <a:t>Measuring victimization and offending</a:t>
            </a:r>
          </a:p>
          <a:p>
            <a:pPr marL="514350" indent="-514350">
              <a:spcBef>
                <a:spcPts val="0"/>
              </a:spcBef>
              <a:spcAft>
                <a:spcPts val="1200"/>
              </a:spcAft>
              <a:buFont typeface="+mj-lt"/>
              <a:buAutoNum type="arabicPeriod"/>
            </a:pPr>
            <a:r>
              <a:rPr lang="en-US" dirty="0"/>
              <a:t>Developing future employees</a:t>
            </a:r>
          </a:p>
        </p:txBody>
      </p:sp>
      <p:sp>
        <p:nvSpPr>
          <p:cNvPr id="4" name="Content Placeholder 3"/>
          <p:cNvSpPr>
            <a:spLocks noGrp="1"/>
          </p:cNvSpPr>
          <p:nvPr>
            <p:ph sz="half" idx="2"/>
          </p:nvPr>
        </p:nvSpPr>
        <p:spPr>
          <a:xfrm>
            <a:off x="6258699" y="1825625"/>
            <a:ext cx="5181600" cy="4351338"/>
          </a:xfrm>
        </p:spPr>
        <p:txBody>
          <a:bodyPr>
            <a:normAutofit/>
          </a:bodyPr>
          <a:lstStyle/>
          <a:p>
            <a:pPr marL="514350" indent="-514350">
              <a:spcBef>
                <a:spcPts val="0"/>
              </a:spcBef>
              <a:spcAft>
                <a:spcPts val="1200"/>
              </a:spcAft>
              <a:buFont typeface="+mj-lt"/>
              <a:buAutoNum type="arabicPeriod" startAt="6"/>
            </a:pPr>
            <a:r>
              <a:rPr lang="en-US" dirty="0"/>
              <a:t>Expanding the field of digital forensics </a:t>
            </a:r>
          </a:p>
          <a:p>
            <a:pPr marL="514350" indent="-514350">
              <a:spcBef>
                <a:spcPts val="0"/>
              </a:spcBef>
              <a:spcAft>
                <a:spcPts val="1200"/>
              </a:spcAft>
              <a:buFont typeface="+mj-lt"/>
              <a:buAutoNum type="arabicPeriod" startAt="6"/>
            </a:pPr>
            <a:r>
              <a:rPr lang="en-US" dirty="0"/>
              <a:t>Determining interventions</a:t>
            </a:r>
          </a:p>
          <a:p>
            <a:pPr marL="514350" indent="-514350">
              <a:spcBef>
                <a:spcPts val="0"/>
              </a:spcBef>
              <a:spcAft>
                <a:spcPts val="1200"/>
              </a:spcAft>
              <a:buFont typeface="+mj-lt"/>
              <a:buAutoNum type="arabicPeriod" startAt="6"/>
            </a:pPr>
            <a:r>
              <a:rPr lang="en-US" dirty="0"/>
              <a:t>Developing, researching, and understanding cyber law</a:t>
            </a:r>
          </a:p>
          <a:p>
            <a:pPr marL="514350" indent="-514350">
              <a:spcBef>
                <a:spcPts val="0"/>
              </a:spcBef>
              <a:spcAft>
                <a:spcPts val="1200"/>
              </a:spcAft>
              <a:buFont typeface="+mj-lt"/>
              <a:buAutoNum type="arabicPeriod" startAt="6"/>
            </a:pPr>
            <a:r>
              <a:rPr lang="en-US" dirty="0"/>
              <a:t>Seeking NSA Designation </a:t>
            </a:r>
          </a:p>
          <a:p>
            <a:pPr marL="514350" indent="-514350">
              <a:spcBef>
                <a:spcPts val="0"/>
              </a:spcBef>
              <a:spcAft>
                <a:spcPts val="1200"/>
              </a:spcAft>
              <a:buFont typeface="+mj-lt"/>
              <a:buAutoNum type="arabicPeriod" startAt="6"/>
            </a:pPr>
            <a:r>
              <a:rPr lang="en-US" dirty="0"/>
              <a:t> Conducting interdisciplinary research.  </a:t>
            </a:r>
          </a:p>
          <a:p>
            <a:endParaRPr lang="en-US" dirty="0"/>
          </a:p>
        </p:txBody>
      </p:sp>
    </p:spTree>
    <p:extLst>
      <p:ext uri="{BB962C8B-B14F-4D97-AF65-F5344CB8AC3E}">
        <p14:creationId xmlns:p14="http://schemas.microsoft.com/office/powerpoint/2010/main" val="165718804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Patterns surrounding cyber fraud</a:t>
            </a:r>
          </a:p>
        </p:txBody>
      </p:sp>
      <p:sp>
        <p:nvSpPr>
          <p:cNvPr id="3" name="Content Placeholder 2"/>
          <p:cNvSpPr>
            <a:spLocks noGrp="1"/>
          </p:cNvSpPr>
          <p:nvPr>
            <p:ph idx="1"/>
          </p:nvPr>
        </p:nvSpPr>
        <p:spPr/>
        <p:txBody>
          <a:bodyPr/>
          <a:lstStyle/>
          <a:p>
            <a:pPr marL="342900" indent="-342900">
              <a:spcBef>
                <a:spcPts val="600"/>
              </a:spcBef>
              <a:spcAft>
                <a:spcPts val="1200"/>
              </a:spcAft>
              <a:buFont typeface="Wingdings" panose="05000000000000000000" pitchFamily="2" charset="2"/>
              <a:buChar char="§"/>
            </a:pPr>
            <a:r>
              <a:rPr lang="en-US" dirty="0"/>
              <a:t>International in scope</a:t>
            </a:r>
          </a:p>
          <a:p>
            <a:pPr marL="342900" indent="-342900">
              <a:spcBef>
                <a:spcPts val="600"/>
              </a:spcBef>
              <a:spcAft>
                <a:spcPts val="1200"/>
              </a:spcAft>
              <a:buFont typeface="Wingdings" panose="05000000000000000000" pitchFamily="2" charset="2"/>
              <a:buChar char="§"/>
            </a:pPr>
            <a:r>
              <a:rPr lang="en-US" dirty="0" err="1"/>
              <a:t>Contrepreneurial</a:t>
            </a:r>
            <a:r>
              <a:rPr lang="en-US" dirty="0"/>
              <a:t> crime – some frauds appear to be legitimate businesses, but are illegitimate and designed to commit crime</a:t>
            </a:r>
          </a:p>
          <a:p>
            <a:pPr marL="342900" indent="-342900">
              <a:spcBef>
                <a:spcPts val="600"/>
              </a:spcBef>
              <a:spcAft>
                <a:spcPts val="1200"/>
              </a:spcAft>
              <a:buFont typeface="Wingdings" panose="05000000000000000000" pitchFamily="2" charset="2"/>
              <a:buChar char="§"/>
            </a:pPr>
            <a:r>
              <a:rPr lang="en-US" dirty="0"/>
              <a:t>Trust violations are central</a:t>
            </a:r>
          </a:p>
          <a:p>
            <a:pPr marL="342900" indent="-342900">
              <a:spcBef>
                <a:spcPts val="600"/>
              </a:spcBef>
              <a:spcAft>
                <a:spcPts val="1200"/>
              </a:spcAft>
              <a:buFont typeface="Wingdings" panose="05000000000000000000" pitchFamily="2" charset="2"/>
              <a:buChar char="§"/>
            </a:pPr>
            <a:r>
              <a:rPr lang="en-US" dirty="0"/>
              <a:t>Target many victims simultaneously</a:t>
            </a:r>
          </a:p>
          <a:p>
            <a:pPr marL="342900" indent="-342900">
              <a:spcBef>
                <a:spcPts val="600"/>
              </a:spcBef>
              <a:spcAft>
                <a:spcPts val="1200"/>
              </a:spcAft>
              <a:buFont typeface="Wingdings" panose="05000000000000000000" pitchFamily="2" charset="2"/>
              <a:buChar char="§"/>
            </a:pPr>
            <a:r>
              <a:rPr lang="en-US" dirty="0"/>
              <a:t>Significant technical knowledge not required</a:t>
            </a:r>
          </a:p>
          <a:p>
            <a:pPr marL="342900" indent="-342900">
              <a:spcBef>
                <a:spcPts val="600"/>
              </a:spcBef>
              <a:spcAft>
                <a:spcPts val="1200"/>
              </a:spcAft>
              <a:buFont typeface="Wingdings" panose="05000000000000000000" pitchFamily="2" charset="2"/>
              <a:buChar char="§"/>
            </a:pPr>
            <a:r>
              <a:rPr lang="en-US" dirty="0"/>
              <a:t>In 2016, nearly 300,000 complaints received by FBIs Internet Crime Complaint Center, with losses totaling $1.3 billion.</a:t>
            </a:r>
          </a:p>
          <a:p>
            <a:endParaRPr lang="en-US" dirty="0"/>
          </a:p>
          <a:p>
            <a:endParaRPr lang="en-US" dirty="0"/>
          </a:p>
          <a:p>
            <a:endParaRPr lang="en-US" dirty="0"/>
          </a:p>
        </p:txBody>
      </p:sp>
    </p:spTree>
    <p:extLst>
      <p:ext uri="{BB962C8B-B14F-4D97-AF65-F5344CB8AC3E}">
        <p14:creationId xmlns:p14="http://schemas.microsoft.com/office/powerpoint/2010/main" val="369451082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89616" y="365129"/>
            <a:ext cx="10410894" cy="1152097"/>
          </a:xfrm>
        </p:spPr>
        <p:txBody>
          <a:bodyPr>
            <a:normAutofit/>
          </a:bodyPr>
          <a:lstStyle/>
          <a:p>
            <a:r>
              <a:rPr lang="en-US" sz="2800" dirty="0"/>
              <a:t>Top 10 States by Number of Reported Cybercrime Victims</a:t>
            </a:r>
          </a:p>
        </p:txBody>
      </p:sp>
      <p:pic>
        <p:nvPicPr>
          <p:cNvPr id="10" name="Content Placeholder 9"/>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93081" y="1225636"/>
            <a:ext cx="7104010" cy="4907684"/>
          </a:xfrm>
          <a:prstGeom prst="rect">
            <a:avLst/>
          </a:prstGeom>
          <a:noFill/>
          <a:ln>
            <a:noFill/>
          </a:ln>
        </p:spPr>
      </p:pic>
      <p:sp>
        <p:nvSpPr>
          <p:cNvPr id="11" name="TextBox 10"/>
          <p:cNvSpPr txBox="1"/>
          <p:nvPr/>
        </p:nvSpPr>
        <p:spPr>
          <a:xfrm>
            <a:off x="9475640" y="6273580"/>
            <a:ext cx="2332048" cy="246221"/>
          </a:xfrm>
          <a:prstGeom prst="rect">
            <a:avLst/>
          </a:prstGeom>
          <a:noFill/>
        </p:spPr>
        <p:txBody>
          <a:bodyPr wrap="square" rtlCol="0">
            <a:spAutoFit/>
          </a:bodyPr>
          <a:lstStyle/>
          <a:p>
            <a:r>
              <a:rPr lang="en-US" sz="1000" dirty="0"/>
              <a:t>https://pdf.ic3.gov/2016_IC3Report.pdf</a:t>
            </a:r>
          </a:p>
        </p:txBody>
      </p:sp>
      <p:sp>
        <p:nvSpPr>
          <p:cNvPr id="2" name="Rectangle 1"/>
          <p:cNvSpPr/>
          <p:nvPr/>
        </p:nvSpPr>
        <p:spPr>
          <a:xfrm>
            <a:off x="7578437" y="3840296"/>
            <a:ext cx="3740727" cy="646331"/>
          </a:xfrm>
          <a:prstGeom prst="rect">
            <a:avLst/>
          </a:prstGeom>
        </p:spPr>
        <p:txBody>
          <a:bodyPr wrap="square">
            <a:spAutoFit/>
          </a:bodyPr>
          <a:lstStyle/>
          <a:p>
            <a:r>
              <a:rPr lang="en-US" sz="1200" dirty="0"/>
              <a:t>Internet Crime Complaint Center (IC3). (2016). Internet Crime Report. Retrieved October 14, 2018 from </a:t>
            </a:r>
            <a:r>
              <a:rPr lang="en-US" sz="1200" dirty="0">
                <a:hlinkClick r:id="rId4"/>
              </a:rPr>
              <a:t>https://pdf.ic3.gov/2016_IC3Report.pdf</a:t>
            </a:r>
            <a:r>
              <a:rPr lang="en-US" sz="1200" dirty="0"/>
              <a:t> </a:t>
            </a:r>
          </a:p>
        </p:txBody>
      </p:sp>
    </p:spTree>
    <p:extLst>
      <p:ext uri="{BB962C8B-B14F-4D97-AF65-F5344CB8AC3E}">
        <p14:creationId xmlns:p14="http://schemas.microsoft.com/office/powerpoint/2010/main" val="302041168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Top 10 States by Losses to Internet Crime</a:t>
            </a:r>
          </a:p>
        </p:txBody>
      </p:sp>
      <p:pic>
        <p:nvPicPr>
          <p:cNvPr id="4" name="Content Placeholder 3"/>
          <p:cNvPicPr>
            <a:picLocks noGrp="1"/>
          </p:cNvPicPr>
          <p:nvPr>
            <p:ph idx="1"/>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92097" y="1222346"/>
            <a:ext cx="7329730" cy="4881891"/>
          </a:xfrm>
          <a:prstGeom prst="rect">
            <a:avLst/>
          </a:prstGeom>
          <a:noFill/>
          <a:ln>
            <a:noFill/>
          </a:ln>
        </p:spPr>
      </p:pic>
      <p:sp>
        <p:nvSpPr>
          <p:cNvPr id="5" name="TextBox 4"/>
          <p:cNvSpPr txBox="1"/>
          <p:nvPr/>
        </p:nvSpPr>
        <p:spPr>
          <a:xfrm>
            <a:off x="9373227" y="6273580"/>
            <a:ext cx="2434461" cy="246221"/>
          </a:xfrm>
          <a:prstGeom prst="rect">
            <a:avLst/>
          </a:prstGeom>
          <a:noFill/>
        </p:spPr>
        <p:txBody>
          <a:bodyPr wrap="square" rtlCol="0">
            <a:spAutoFit/>
          </a:bodyPr>
          <a:lstStyle/>
          <a:p>
            <a:r>
              <a:rPr lang="en-US" sz="1000" dirty="0"/>
              <a:t>https://pdf.ic3.gov/2016_IC3Report.pdf</a:t>
            </a:r>
          </a:p>
        </p:txBody>
      </p:sp>
      <p:sp>
        <p:nvSpPr>
          <p:cNvPr id="3" name="Rectangle 2"/>
          <p:cNvSpPr/>
          <p:nvPr/>
        </p:nvSpPr>
        <p:spPr>
          <a:xfrm>
            <a:off x="7484391" y="3639064"/>
            <a:ext cx="3777672" cy="646331"/>
          </a:xfrm>
          <a:prstGeom prst="rect">
            <a:avLst/>
          </a:prstGeom>
        </p:spPr>
        <p:txBody>
          <a:bodyPr wrap="square">
            <a:spAutoFit/>
          </a:bodyPr>
          <a:lstStyle/>
          <a:p>
            <a:r>
              <a:rPr lang="en-US" sz="1200" dirty="0"/>
              <a:t>Internet Crime Complaint Center (IC3). (2016). Internet Crime Report. Retrieved October 14, 2018 from </a:t>
            </a:r>
            <a:r>
              <a:rPr lang="en-US" sz="1200" dirty="0">
                <a:hlinkClick r:id="rId4"/>
              </a:rPr>
              <a:t>https://pdf.ic3.gov/2016_IC3Report.pdf</a:t>
            </a:r>
            <a:r>
              <a:rPr lang="en-US" sz="1200" dirty="0"/>
              <a:t> </a:t>
            </a:r>
          </a:p>
        </p:txBody>
      </p:sp>
    </p:spTree>
    <p:extLst>
      <p:ext uri="{BB962C8B-B14F-4D97-AF65-F5344CB8AC3E}">
        <p14:creationId xmlns:p14="http://schemas.microsoft.com/office/powerpoint/2010/main" val="201009039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engages in cyber fraud?</a:t>
            </a:r>
          </a:p>
        </p:txBody>
      </p:sp>
      <p:sp>
        <p:nvSpPr>
          <p:cNvPr id="3" name="Content Placeholder 2"/>
          <p:cNvSpPr>
            <a:spLocks noGrp="1"/>
          </p:cNvSpPr>
          <p:nvPr>
            <p:ph sz="half" idx="1"/>
          </p:nvPr>
        </p:nvSpPr>
        <p:spPr>
          <a:xfrm>
            <a:off x="589615" y="1754657"/>
            <a:ext cx="4867578" cy="2689029"/>
          </a:xfrm>
        </p:spPr>
        <p:txBody>
          <a:bodyPr>
            <a:normAutofit fontScale="92500" lnSpcReduction="10000"/>
          </a:bodyPr>
          <a:lstStyle/>
          <a:p>
            <a:r>
              <a:rPr lang="en-US" dirty="0"/>
              <a:t>Many scams are in groups.</a:t>
            </a:r>
          </a:p>
          <a:p>
            <a:r>
              <a:rPr lang="en-US" dirty="0"/>
              <a:t>Nigerian advanced fee frauds:</a:t>
            </a:r>
          </a:p>
          <a:p>
            <a:pPr lvl="1"/>
            <a:r>
              <a:rPr lang="en-US" dirty="0"/>
              <a:t>Called 419 frauds in reference to Nigeria’s legal code regulating against fraud</a:t>
            </a:r>
          </a:p>
          <a:p>
            <a:pPr lvl="1"/>
            <a:r>
              <a:rPr lang="en-US" dirty="0"/>
              <a:t>Can originate from anywhere but many come from Nigeria</a:t>
            </a:r>
          </a:p>
          <a:p>
            <a:pPr lvl="1"/>
            <a:r>
              <a:rPr lang="en-US" dirty="0"/>
              <a:t>Promise money in exchange for payment</a:t>
            </a:r>
          </a:p>
        </p:txBody>
      </p:sp>
      <p:sp>
        <p:nvSpPr>
          <p:cNvPr id="4" name="Content Placeholder 3">
            <a:extLst>
              <a:ext uri="{FF2B5EF4-FFF2-40B4-BE49-F238E27FC236}">
                <a16:creationId xmlns:a16="http://schemas.microsoft.com/office/drawing/2014/main" id="{1A61D6DD-05B0-44F9-BF7D-857C9E2FF748}"/>
              </a:ext>
            </a:extLst>
          </p:cNvPr>
          <p:cNvSpPr>
            <a:spLocks noGrp="1"/>
          </p:cNvSpPr>
          <p:nvPr>
            <p:ph sz="half" idx="2"/>
          </p:nvPr>
        </p:nvSpPr>
        <p:spPr>
          <a:xfrm>
            <a:off x="5771215" y="1754658"/>
            <a:ext cx="5638003" cy="3879523"/>
          </a:xfrm>
        </p:spPr>
        <p:txBody>
          <a:bodyPr>
            <a:normAutofit fontScale="92500" lnSpcReduction="10000"/>
          </a:bodyPr>
          <a:lstStyle/>
          <a:p>
            <a:r>
              <a:rPr lang="en-US" i="1" dirty="0"/>
              <a:t>I Go Chop Your Dollars* </a:t>
            </a:r>
            <a:r>
              <a:rPr lang="en-US" dirty="0"/>
              <a:t>song:</a:t>
            </a:r>
          </a:p>
          <a:p>
            <a:pPr marL="0" indent="0">
              <a:spcBef>
                <a:spcPts val="0"/>
              </a:spcBef>
              <a:buNone/>
            </a:pPr>
            <a:r>
              <a:rPr lang="en-US" sz="1700" i="1" dirty="0"/>
              <a:t>"419 is just a game, you are the losers, we are the winners. </a:t>
            </a:r>
          </a:p>
          <a:p>
            <a:pPr marL="0" indent="0">
              <a:spcBef>
                <a:spcPts val="0"/>
              </a:spcBef>
              <a:buNone/>
            </a:pPr>
            <a:r>
              <a:rPr lang="en-US" sz="1700" i="1" dirty="0"/>
              <a:t/>
            </a:r>
            <a:br>
              <a:rPr lang="en-US" sz="1700" i="1" dirty="0"/>
            </a:br>
            <a:r>
              <a:rPr lang="en-US" sz="1700" i="1" dirty="0"/>
              <a:t>White people are greedy, I can say they are greedy</a:t>
            </a:r>
            <a:br>
              <a:rPr lang="en-US" sz="1700" i="1" dirty="0"/>
            </a:br>
            <a:r>
              <a:rPr lang="en-US" sz="1700" i="1" dirty="0"/>
              <a:t/>
            </a:r>
            <a:br>
              <a:rPr lang="en-US" sz="1700" i="1" dirty="0"/>
            </a:br>
            <a:r>
              <a:rPr lang="en-US" sz="1700" i="1" dirty="0"/>
              <a:t>White men, I will eat your dollars, will take your money and disappear.</a:t>
            </a:r>
            <a:br>
              <a:rPr lang="en-US" sz="1700" i="1" dirty="0"/>
            </a:br>
            <a:r>
              <a:rPr lang="en-US" sz="1700" i="1" dirty="0"/>
              <a:t/>
            </a:r>
            <a:br>
              <a:rPr lang="en-US" sz="1700" i="1" dirty="0"/>
            </a:br>
            <a:r>
              <a:rPr lang="en-US" sz="1700" i="1" dirty="0"/>
              <a:t>419 is just a game, we are the masters, you are the losers."</a:t>
            </a:r>
          </a:p>
          <a:p>
            <a:r>
              <a:rPr lang="en-US" dirty="0"/>
              <a:t>Signs of scams</a:t>
            </a:r>
          </a:p>
          <a:p>
            <a:pPr marL="342900" indent="-342900">
              <a:lnSpc>
                <a:spcPct val="100000"/>
              </a:lnSpc>
              <a:spcBef>
                <a:spcPts val="0"/>
              </a:spcBef>
              <a:buFont typeface="Wingdings" panose="05000000000000000000" pitchFamily="2" charset="2"/>
              <a:buChar char="ü"/>
            </a:pPr>
            <a:r>
              <a:rPr lang="en-US" sz="1600" b="0" dirty="0"/>
              <a:t>Poorly written</a:t>
            </a:r>
          </a:p>
          <a:p>
            <a:pPr marL="342900" indent="-342900">
              <a:lnSpc>
                <a:spcPct val="100000"/>
              </a:lnSpc>
              <a:spcBef>
                <a:spcPts val="0"/>
              </a:spcBef>
              <a:buFont typeface="Wingdings" panose="05000000000000000000" pitchFamily="2" charset="2"/>
              <a:buChar char="ü"/>
            </a:pPr>
            <a:r>
              <a:rPr lang="en-US" sz="1600" b="0" dirty="0"/>
              <a:t>Misspelled words</a:t>
            </a:r>
          </a:p>
          <a:p>
            <a:pPr marL="342900" indent="-342900">
              <a:lnSpc>
                <a:spcPct val="100000"/>
              </a:lnSpc>
              <a:spcBef>
                <a:spcPts val="0"/>
              </a:spcBef>
              <a:buFont typeface="Wingdings" panose="05000000000000000000" pitchFamily="2" charset="2"/>
              <a:buChar char="ü"/>
            </a:pPr>
            <a:r>
              <a:rPr lang="en-US" sz="1600" b="0" dirty="0"/>
              <a:t>Claims of monetary rewards</a:t>
            </a:r>
          </a:p>
          <a:p>
            <a:pPr marL="342900" indent="-342900">
              <a:lnSpc>
                <a:spcPct val="100000"/>
              </a:lnSpc>
              <a:spcBef>
                <a:spcPts val="0"/>
              </a:spcBef>
              <a:buFont typeface="Wingdings" panose="05000000000000000000" pitchFamily="2" charset="2"/>
              <a:buChar char="ü"/>
            </a:pPr>
            <a:r>
              <a:rPr lang="en-US" sz="1600" b="0" dirty="0"/>
              <a:t>Email comes out of nowhere</a:t>
            </a:r>
          </a:p>
          <a:p>
            <a:pPr marL="342900" indent="-342900">
              <a:lnSpc>
                <a:spcPct val="100000"/>
              </a:lnSpc>
              <a:spcBef>
                <a:spcPts val="0"/>
              </a:spcBef>
              <a:buFont typeface="Wingdings" panose="05000000000000000000" pitchFamily="2" charset="2"/>
              <a:buChar char="ü"/>
            </a:pPr>
            <a:r>
              <a:rPr lang="en-US" sz="1600" b="0" dirty="0"/>
              <a:t>Claims of legitimacy</a:t>
            </a:r>
          </a:p>
          <a:p>
            <a:pPr marL="342900" indent="-342900">
              <a:lnSpc>
                <a:spcPct val="100000"/>
              </a:lnSpc>
              <a:spcBef>
                <a:spcPts val="0"/>
              </a:spcBef>
              <a:buFont typeface="Wingdings" panose="05000000000000000000" pitchFamily="2" charset="2"/>
              <a:buChar char="ü"/>
            </a:pPr>
            <a:r>
              <a:rPr lang="en-US" sz="1600" b="0" dirty="0"/>
              <a:t>Claims of urgency</a:t>
            </a:r>
          </a:p>
        </p:txBody>
      </p:sp>
      <p:sp>
        <p:nvSpPr>
          <p:cNvPr id="7" name="Rectangle 6"/>
          <p:cNvSpPr/>
          <p:nvPr/>
        </p:nvSpPr>
        <p:spPr>
          <a:xfrm>
            <a:off x="738909" y="5297246"/>
            <a:ext cx="4285673" cy="577081"/>
          </a:xfrm>
          <a:prstGeom prst="rect">
            <a:avLst/>
          </a:prstGeom>
        </p:spPr>
        <p:txBody>
          <a:bodyPr wrap="square">
            <a:spAutoFit/>
          </a:bodyPr>
          <a:lstStyle/>
          <a:p>
            <a:r>
              <a:rPr lang="en-US" sz="1050" dirty="0"/>
              <a:t>*</a:t>
            </a:r>
            <a:r>
              <a:rPr lang="en-US" sz="1050" dirty="0" err="1"/>
              <a:t>Osuofia</a:t>
            </a:r>
            <a:r>
              <a:rPr lang="en-US" sz="1050" dirty="0"/>
              <a:t> (2006). I Go Chop Your Dollar [Music Video].Retrieved October 14, 2018, from </a:t>
            </a:r>
            <a:r>
              <a:rPr lang="en-US" sz="1050" dirty="0">
                <a:hlinkClick r:id="rId3"/>
              </a:rPr>
              <a:t>https://www.youtube.com/watch?v=D_YjvC4ndzM</a:t>
            </a:r>
            <a:r>
              <a:rPr lang="en-US" sz="1050" dirty="0"/>
              <a:t> </a:t>
            </a:r>
          </a:p>
        </p:txBody>
      </p:sp>
    </p:spTree>
    <p:extLst>
      <p:ext uri="{BB962C8B-B14F-4D97-AF65-F5344CB8AC3E}">
        <p14:creationId xmlns:p14="http://schemas.microsoft.com/office/powerpoint/2010/main" val="5719685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do individuals commit cyber fraud?</a:t>
            </a:r>
          </a:p>
        </p:txBody>
      </p:sp>
      <p:sp>
        <p:nvSpPr>
          <p:cNvPr id="3" name="Content Placeholder 2"/>
          <p:cNvSpPr>
            <a:spLocks noGrp="1"/>
          </p:cNvSpPr>
          <p:nvPr>
            <p:ph idx="1"/>
          </p:nvPr>
        </p:nvSpPr>
        <p:spPr/>
        <p:txBody>
          <a:bodyPr/>
          <a:lstStyle/>
          <a:p>
            <a:r>
              <a:rPr lang="en-US" dirty="0"/>
              <a:t>Routine activities theory, crime occurs when three things are present:</a:t>
            </a:r>
          </a:p>
          <a:p>
            <a:pPr marL="457200" lvl="1" indent="0">
              <a:buNone/>
            </a:pPr>
            <a:r>
              <a:rPr lang="en-US" dirty="0"/>
              <a:t>1. Absence of capable guardian</a:t>
            </a:r>
          </a:p>
          <a:p>
            <a:pPr marL="457200" lvl="1" indent="0">
              <a:buNone/>
            </a:pPr>
            <a:r>
              <a:rPr lang="en-US" dirty="0"/>
              <a:t>2. Presence of motivated offender</a:t>
            </a:r>
          </a:p>
          <a:p>
            <a:pPr marL="457200" lvl="1" indent="0">
              <a:buNone/>
            </a:pPr>
            <a:r>
              <a:rPr lang="en-US" dirty="0"/>
              <a:t>3. Vulnerable target (Cohen and Felson)</a:t>
            </a:r>
          </a:p>
          <a:p>
            <a:pPr lvl="1"/>
            <a:r>
              <a:rPr lang="en-US" dirty="0"/>
              <a:t>The Internet has increased number of motivated offenders and vulnerable targets, with cyberspace being difficult to guard.</a:t>
            </a:r>
          </a:p>
          <a:p>
            <a:pPr lvl="1"/>
            <a:r>
              <a:rPr lang="en-US" dirty="0"/>
              <a:t>Fraud is actually easy to commit</a:t>
            </a:r>
          </a:p>
          <a:p>
            <a:r>
              <a:rPr lang="en-US" dirty="0"/>
              <a:t>Self-control</a:t>
            </a:r>
          </a:p>
          <a:p>
            <a:pPr lvl="1"/>
            <a:r>
              <a:rPr lang="en-US" dirty="0"/>
              <a:t>Some studies show that cyber fraud victims have low levels of self-control, suggesting they might be more impulsive than non-victims.</a:t>
            </a:r>
          </a:p>
        </p:txBody>
      </p:sp>
    </p:spTree>
    <p:extLst>
      <p:ext uri="{BB962C8B-B14F-4D97-AF65-F5344CB8AC3E}">
        <p14:creationId xmlns:p14="http://schemas.microsoft.com/office/powerpoint/2010/main" val="223054456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 other disciplines view cyber fraud?</a:t>
            </a:r>
          </a:p>
        </p:txBody>
      </p:sp>
      <p:graphicFrame>
        <p:nvGraphicFramePr>
          <p:cNvPr id="4" name="Diagram 3"/>
          <p:cNvGraphicFramePr/>
          <p:nvPr>
            <p:extLst>
              <p:ext uri="{D42A27DB-BD31-4B8C-83A1-F6EECF244321}">
                <p14:modId xmlns:p14="http://schemas.microsoft.com/office/powerpoint/2010/main" val="600457335"/>
              </p:ext>
            </p:extLst>
          </p:nvPr>
        </p:nvGraphicFramePr>
        <p:xfrm>
          <a:off x="1136821" y="1717589"/>
          <a:ext cx="9650627" cy="41518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9829627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Digital Piracy</a:t>
            </a:r>
          </a:p>
        </p:txBody>
      </p:sp>
      <p:sp>
        <p:nvSpPr>
          <p:cNvPr id="8" name="Content Placeholder 7"/>
          <p:cNvSpPr>
            <a:spLocks noGrp="1"/>
          </p:cNvSpPr>
          <p:nvPr>
            <p:ph sz="half" idx="1"/>
          </p:nvPr>
        </p:nvSpPr>
        <p:spPr>
          <a:xfrm>
            <a:off x="838200" y="1825625"/>
            <a:ext cx="5334000" cy="4351338"/>
          </a:xfrm>
        </p:spPr>
        <p:txBody>
          <a:bodyPr>
            <a:normAutofit/>
          </a:bodyPr>
          <a:lstStyle/>
          <a:p>
            <a:pPr>
              <a:spcBef>
                <a:spcPts val="0"/>
              </a:spcBef>
              <a:spcAft>
                <a:spcPts val="1200"/>
              </a:spcAft>
            </a:pPr>
            <a:r>
              <a:rPr lang="en-US" dirty="0"/>
              <a:t>Illegally copying/using digital media that is protected by copyright.</a:t>
            </a:r>
          </a:p>
          <a:p>
            <a:pPr lvl="1">
              <a:spcBef>
                <a:spcPts val="0"/>
              </a:spcBef>
              <a:spcAft>
                <a:spcPts val="1200"/>
              </a:spcAft>
            </a:pPr>
            <a:r>
              <a:rPr lang="en-US" dirty="0"/>
              <a:t>Music, television shows, movies, </a:t>
            </a:r>
            <a:r>
              <a:rPr lang="en-US" dirty="0" err="1"/>
              <a:t>ebooks</a:t>
            </a:r>
            <a:r>
              <a:rPr lang="en-US" dirty="0"/>
              <a:t>, software photos, etc.</a:t>
            </a:r>
          </a:p>
          <a:p>
            <a:pPr>
              <a:spcBef>
                <a:spcPts val="0"/>
              </a:spcBef>
              <a:spcAft>
                <a:spcPts val="1200"/>
              </a:spcAft>
            </a:pPr>
            <a:r>
              <a:rPr lang="en-US" dirty="0"/>
              <a:t>Nearly $32 billion in TV/Movie revenue lost from piracy in 2017.</a:t>
            </a:r>
          </a:p>
          <a:p>
            <a:pPr>
              <a:spcBef>
                <a:spcPts val="0"/>
              </a:spcBef>
              <a:spcAft>
                <a:spcPts val="1200"/>
              </a:spcAft>
            </a:pPr>
            <a:r>
              <a:rPr lang="en-US" dirty="0"/>
              <a:t>191 billion visits to online piracy sites in 2016.</a:t>
            </a:r>
          </a:p>
        </p:txBody>
      </p:sp>
      <p:sp>
        <p:nvSpPr>
          <p:cNvPr id="9" name="Content Placeholder 8"/>
          <p:cNvSpPr>
            <a:spLocks noGrp="1"/>
          </p:cNvSpPr>
          <p:nvPr>
            <p:ph sz="half" idx="2"/>
          </p:nvPr>
        </p:nvSpPr>
        <p:spPr>
          <a:xfrm>
            <a:off x="6512010" y="1825625"/>
            <a:ext cx="5349789" cy="4351338"/>
          </a:xfrm>
        </p:spPr>
        <p:txBody>
          <a:bodyPr>
            <a:normAutofit/>
          </a:bodyPr>
          <a:lstStyle/>
          <a:p>
            <a:r>
              <a:rPr lang="en-US" dirty="0"/>
              <a:t>Top 10 Most Pirated Movies of 2017</a:t>
            </a:r>
          </a:p>
          <a:p>
            <a:pPr lvl="1"/>
            <a:r>
              <a:rPr lang="en-US" dirty="0"/>
              <a:t>Thor </a:t>
            </a:r>
            <a:r>
              <a:rPr lang="en-US" dirty="0" err="1"/>
              <a:t>Ragnarok</a:t>
            </a:r>
            <a:endParaRPr lang="en-US" dirty="0"/>
          </a:p>
          <a:p>
            <a:pPr lvl="1"/>
            <a:r>
              <a:rPr lang="en-US" dirty="0"/>
              <a:t>Shape of Water</a:t>
            </a:r>
          </a:p>
          <a:p>
            <a:pPr lvl="1"/>
            <a:r>
              <a:rPr lang="en-US" dirty="0" err="1"/>
              <a:t>Jumanji</a:t>
            </a:r>
            <a:r>
              <a:rPr lang="en-US" dirty="0"/>
              <a:t>: Welcome to the Jungle</a:t>
            </a:r>
          </a:p>
          <a:p>
            <a:pPr lvl="1"/>
            <a:r>
              <a:rPr lang="en-US" dirty="0"/>
              <a:t>Bright</a:t>
            </a:r>
          </a:p>
          <a:p>
            <a:pPr lvl="1"/>
            <a:r>
              <a:rPr lang="en-US" dirty="0"/>
              <a:t>Blade Runner 2049</a:t>
            </a:r>
          </a:p>
          <a:p>
            <a:pPr lvl="1"/>
            <a:r>
              <a:rPr lang="en-US" dirty="0"/>
              <a:t>Murder on the Orient Express</a:t>
            </a:r>
          </a:p>
          <a:p>
            <a:pPr lvl="1"/>
            <a:r>
              <a:rPr lang="en-US" dirty="0"/>
              <a:t>Downsizing</a:t>
            </a:r>
          </a:p>
          <a:p>
            <a:pPr lvl="1"/>
            <a:r>
              <a:rPr lang="en-US" dirty="0" err="1"/>
              <a:t>Geostorm</a:t>
            </a:r>
            <a:endParaRPr lang="en-US" dirty="0"/>
          </a:p>
          <a:p>
            <a:pPr lvl="1"/>
            <a:r>
              <a:rPr lang="en-US" dirty="0"/>
              <a:t>Justice League</a:t>
            </a:r>
          </a:p>
          <a:p>
            <a:pPr lvl="1"/>
            <a:r>
              <a:rPr lang="en-US" dirty="0"/>
              <a:t>Coco (PCMAG.COM, 2018). </a:t>
            </a:r>
          </a:p>
          <a:p>
            <a:pPr lvl="1"/>
            <a:endParaRPr lang="en-US" dirty="0"/>
          </a:p>
          <a:p>
            <a:pPr lvl="1"/>
            <a:endParaRPr lang="en-US" dirty="0"/>
          </a:p>
          <a:p>
            <a:pPr lvl="1"/>
            <a:endParaRPr lang="en-US" dirty="0"/>
          </a:p>
        </p:txBody>
      </p:sp>
    </p:spTree>
    <p:extLst>
      <p:ext uri="{BB962C8B-B14F-4D97-AF65-F5344CB8AC3E}">
        <p14:creationId xmlns:p14="http://schemas.microsoft.com/office/powerpoint/2010/main" val="187822304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Digital Piracy Prevention</a:t>
            </a:r>
          </a:p>
        </p:txBody>
      </p:sp>
      <p:sp>
        <p:nvSpPr>
          <p:cNvPr id="3" name="Content Placeholder 2"/>
          <p:cNvSpPr>
            <a:spLocks noGrp="1"/>
          </p:cNvSpPr>
          <p:nvPr>
            <p:ph idx="1"/>
          </p:nvPr>
        </p:nvSpPr>
        <p:spPr/>
        <p:txBody>
          <a:bodyPr>
            <a:normAutofit/>
          </a:bodyPr>
          <a:lstStyle/>
          <a:p>
            <a:r>
              <a:rPr lang="en-US" dirty="0"/>
              <a:t>Digital Rights Management (DRM) strategies developed.</a:t>
            </a:r>
          </a:p>
          <a:p>
            <a:r>
              <a:rPr lang="en-US" dirty="0"/>
              <a:t>Digital rights management technologies developed to:</a:t>
            </a:r>
          </a:p>
          <a:p>
            <a:pPr lvl="1"/>
            <a:r>
              <a:rPr lang="en-US" dirty="0"/>
              <a:t>Prevent unauthorized access</a:t>
            </a:r>
          </a:p>
          <a:p>
            <a:pPr lvl="1"/>
            <a:r>
              <a:rPr lang="en-US" dirty="0"/>
              <a:t>Restrict use of product to intended use</a:t>
            </a:r>
          </a:p>
          <a:p>
            <a:pPr lvl="1"/>
            <a:r>
              <a:rPr lang="en-US" dirty="0"/>
              <a:t>Deterrence by making hit hard to misuse product</a:t>
            </a:r>
          </a:p>
          <a:p>
            <a:pPr lvl="1"/>
            <a:r>
              <a:rPr lang="en-US" dirty="0"/>
              <a:t>Detection identified unapproved use.</a:t>
            </a:r>
          </a:p>
          <a:p>
            <a:r>
              <a:rPr lang="en-US" dirty="0"/>
              <a:t>Digital rights management systems include:</a:t>
            </a:r>
          </a:p>
          <a:p>
            <a:pPr lvl="1"/>
            <a:r>
              <a:rPr lang="en-US" dirty="0"/>
              <a:t>Content identification (watermarks/digital fingerprints)</a:t>
            </a:r>
          </a:p>
          <a:p>
            <a:pPr lvl="1"/>
            <a:r>
              <a:rPr lang="en-US" dirty="0"/>
              <a:t>Encryption-translates plain text to random/coded data</a:t>
            </a:r>
          </a:p>
          <a:p>
            <a:pPr lvl="1"/>
            <a:r>
              <a:rPr lang="en-US" dirty="0"/>
              <a:t>Decryption –translates encrypted data to data that can be understood.</a:t>
            </a:r>
          </a:p>
          <a:p>
            <a:pPr lvl="1"/>
            <a:r>
              <a:rPr lang="en-US" dirty="0"/>
              <a:t>Licensing – contracts specifying appropriate use</a:t>
            </a:r>
          </a:p>
          <a:p>
            <a:pPr lvl="1"/>
            <a:endParaRPr lang="en-US" dirty="0"/>
          </a:p>
        </p:txBody>
      </p:sp>
    </p:spTree>
    <p:extLst>
      <p:ext uri="{BB962C8B-B14F-4D97-AF65-F5344CB8AC3E}">
        <p14:creationId xmlns:p14="http://schemas.microsoft.com/office/powerpoint/2010/main" val="284343306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Explaining Digital Piracy</a:t>
            </a:r>
          </a:p>
        </p:txBody>
      </p:sp>
      <p:sp>
        <p:nvSpPr>
          <p:cNvPr id="3" name="Content Placeholder 2"/>
          <p:cNvSpPr>
            <a:spLocks noGrp="1"/>
          </p:cNvSpPr>
          <p:nvPr>
            <p:ph idx="1"/>
          </p:nvPr>
        </p:nvSpPr>
        <p:spPr>
          <a:xfrm>
            <a:off x="876822" y="1578279"/>
            <a:ext cx="10086742" cy="4525742"/>
          </a:xfrm>
        </p:spPr>
        <p:txBody>
          <a:bodyPr>
            <a:normAutofit/>
          </a:bodyPr>
          <a:lstStyle/>
          <a:p>
            <a:r>
              <a:rPr lang="en-US" dirty="0"/>
              <a:t>Widespread perception that no one is hurt from piracy exists.</a:t>
            </a:r>
          </a:p>
          <a:p>
            <a:r>
              <a:rPr lang="en-US" dirty="0"/>
              <a:t>Piracy is easy to commit.</a:t>
            </a:r>
          </a:p>
          <a:p>
            <a:r>
              <a:rPr lang="en-US" dirty="0"/>
              <a:t>Belief that punishment is rare. </a:t>
            </a:r>
          </a:p>
          <a:p>
            <a:r>
              <a:rPr lang="en-US" dirty="0"/>
              <a:t>Research by Higgins found that low self-control interacts with values and rational decision making to increase the likelihood of committing digital piracy.</a:t>
            </a:r>
          </a:p>
          <a:p>
            <a:pPr lvl="1"/>
            <a:r>
              <a:rPr lang="en-US" sz="1600" dirty="0"/>
              <a:t>Higgins’ question: </a:t>
            </a:r>
            <a:r>
              <a:rPr lang="en-US" sz="1600" i="1" dirty="0"/>
              <a:t>You are taking a class that requires a lot of computer homework. The class is important to your success in your major because other classes use the same material, so you want to learn the material and make a good grade in the class. You have all of the computer programs that you need for the class EXCEPT for one. So, you go to the bookstore to purchase the software; however, you cannot afford it. Others in the class have told you that they own the program and would be willing to burn a copy for you. What is the likelihood that you would take the software under these circumstances?</a:t>
            </a:r>
          </a:p>
          <a:p>
            <a:pPr lvl="1"/>
            <a:endParaRPr lang="en-US" i="1" dirty="0"/>
          </a:p>
          <a:p>
            <a:pPr lvl="1"/>
            <a:endParaRPr lang="en-US" dirty="0"/>
          </a:p>
        </p:txBody>
      </p:sp>
    </p:spTree>
    <p:extLst>
      <p:ext uri="{BB962C8B-B14F-4D97-AF65-F5344CB8AC3E}">
        <p14:creationId xmlns:p14="http://schemas.microsoft.com/office/powerpoint/2010/main" val="126222752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engages in digital piracy?</a:t>
            </a:r>
          </a:p>
        </p:txBody>
      </p:sp>
      <p:sp>
        <p:nvSpPr>
          <p:cNvPr id="3" name="Content Placeholder 2"/>
          <p:cNvSpPr>
            <a:spLocks noGrp="1"/>
          </p:cNvSpPr>
          <p:nvPr>
            <p:ph idx="1"/>
          </p:nvPr>
        </p:nvSpPr>
        <p:spPr>
          <a:xfrm>
            <a:off x="9468510" y="2162432"/>
            <a:ext cx="2295123" cy="3824526"/>
          </a:xfrm>
        </p:spPr>
        <p:txBody>
          <a:bodyPr>
            <a:normAutofit/>
          </a:bodyPr>
          <a:lstStyle/>
          <a:p>
            <a:pPr>
              <a:lnSpc>
                <a:spcPct val="150000"/>
              </a:lnSpc>
            </a:pPr>
            <a:r>
              <a:rPr lang="en-US" sz="2000" dirty="0"/>
              <a:t>Those who perceive external or internal rewards more likely to commit digital piracy</a:t>
            </a:r>
          </a:p>
        </p:txBody>
      </p:sp>
      <p:graphicFrame>
        <p:nvGraphicFramePr>
          <p:cNvPr id="4" name="Diagram 3"/>
          <p:cNvGraphicFramePr/>
          <p:nvPr>
            <p:extLst>
              <p:ext uri="{D42A27DB-BD31-4B8C-83A1-F6EECF244321}">
                <p14:modId xmlns:p14="http://schemas.microsoft.com/office/powerpoint/2010/main" val="1378527059"/>
              </p:ext>
            </p:extLst>
          </p:nvPr>
        </p:nvGraphicFramePr>
        <p:xfrm>
          <a:off x="457199" y="1440959"/>
          <a:ext cx="9011310" cy="47437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476780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83CDC-3DF3-4040-A1F4-085E68BA0A0D}"/>
              </a:ext>
            </a:extLst>
          </p:cNvPr>
          <p:cNvSpPr>
            <a:spLocks noGrp="1"/>
          </p:cNvSpPr>
          <p:nvPr>
            <p:ph type="title"/>
          </p:nvPr>
        </p:nvSpPr>
        <p:spPr>
          <a:xfrm>
            <a:off x="589615" y="451628"/>
            <a:ext cx="11014175" cy="894177"/>
          </a:xfrm>
        </p:spPr>
        <p:txBody>
          <a:bodyPr>
            <a:normAutofit fontScale="90000"/>
          </a:bodyPr>
          <a:lstStyle/>
          <a:p>
            <a:r>
              <a:rPr lang="en-US" dirty="0"/>
              <a:t>The Discipline of Criminal Justice </a:t>
            </a:r>
            <a:r>
              <a:rPr lang="en-US"/>
              <a:t>and Cybersecurity – Conceptualizing Cybercrime</a:t>
            </a:r>
            <a:endParaRPr lang="en-US" dirty="0"/>
          </a:p>
        </p:txBody>
      </p:sp>
      <p:sp>
        <p:nvSpPr>
          <p:cNvPr id="3" name="Content Placeholder 2">
            <a:extLst>
              <a:ext uri="{FF2B5EF4-FFF2-40B4-BE49-F238E27FC236}">
                <a16:creationId xmlns:a16="http://schemas.microsoft.com/office/drawing/2014/main" id="{16CD8E72-6495-413E-A9DD-AF94B28D9CB6}"/>
              </a:ext>
            </a:extLst>
          </p:cNvPr>
          <p:cNvSpPr>
            <a:spLocks noGrp="1"/>
          </p:cNvSpPr>
          <p:nvPr>
            <p:ph idx="1"/>
          </p:nvPr>
        </p:nvSpPr>
        <p:spPr>
          <a:xfrm>
            <a:off x="876822" y="2174789"/>
            <a:ext cx="9638778" cy="3929231"/>
          </a:xfrm>
        </p:spPr>
        <p:txBody>
          <a:bodyPr>
            <a:normAutofit/>
          </a:bodyPr>
          <a:lstStyle/>
          <a:p>
            <a:r>
              <a:rPr lang="en-US" sz="2800" dirty="0"/>
              <a:t>What is cybercrime?</a:t>
            </a:r>
          </a:p>
          <a:p>
            <a:pPr lvl="1"/>
            <a:r>
              <a:rPr lang="en-US" sz="2800" dirty="0"/>
              <a:t>Legal definition – cyber-related behavior that is against the law</a:t>
            </a:r>
          </a:p>
          <a:p>
            <a:pPr lvl="2"/>
            <a:r>
              <a:rPr lang="en-US" sz="2400" dirty="0"/>
              <a:t>Defined as illegal</a:t>
            </a:r>
          </a:p>
          <a:p>
            <a:pPr lvl="2"/>
            <a:r>
              <a:rPr lang="en-US" sz="2400" dirty="0"/>
              <a:t>No legal defense or justification</a:t>
            </a:r>
          </a:p>
          <a:p>
            <a:pPr lvl="2"/>
            <a:r>
              <a:rPr lang="en-US" sz="2400" dirty="0"/>
              <a:t>Offenders can be punished</a:t>
            </a:r>
          </a:p>
          <a:p>
            <a:pPr lvl="1"/>
            <a:r>
              <a:rPr lang="en-US" sz="2800" dirty="0"/>
              <a:t>Sociological definition – cyber-related behavior society describes as wrong, regardless of legality</a:t>
            </a:r>
          </a:p>
          <a:p>
            <a:pPr marL="0" indent="0">
              <a:buNone/>
            </a:pPr>
            <a:endParaRPr lang="en-US" dirty="0"/>
          </a:p>
        </p:txBody>
      </p:sp>
    </p:spTree>
    <p:extLst>
      <p:ext uri="{BB962C8B-B14F-4D97-AF65-F5344CB8AC3E}">
        <p14:creationId xmlns:p14="http://schemas.microsoft.com/office/powerpoint/2010/main" val="81304655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 other disciplines view cyber fraud?</a:t>
            </a:r>
          </a:p>
        </p:txBody>
      </p:sp>
      <p:sp>
        <p:nvSpPr>
          <p:cNvPr id="3" name="Content Placeholder 2"/>
          <p:cNvSpPr>
            <a:spLocks noGrp="1"/>
          </p:cNvSpPr>
          <p:nvPr>
            <p:ph idx="1"/>
          </p:nvPr>
        </p:nvSpPr>
        <p:spPr/>
        <p:txBody>
          <a:bodyPr>
            <a:normAutofit/>
          </a:bodyPr>
          <a:lstStyle/>
          <a:p>
            <a:r>
              <a:rPr lang="en-US" dirty="0"/>
              <a:t>Information Technology</a:t>
            </a:r>
          </a:p>
          <a:p>
            <a:r>
              <a:rPr lang="en-US" dirty="0"/>
              <a:t>Business</a:t>
            </a:r>
          </a:p>
          <a:p>
            <a:r>
              <a:rPr lang="en-US" dirty="0"/>
              <a:t>Philosophy</a:t>
            </a:r>
          </a:p>
          <a:p>
            <a:r>
              <a:rPr lang="en-US" dirty="0"/>
              <a:t>Engineering</a:t>
            </a:r>
          </a:p>
          <a:p>
            <a:r>
              <a:rPr lang="en-US" dirty="0"/>
              <a:t>Computer Science</a:t>
            </a:r>
          </a:p>
          <a:p>
            <a:r>
              <a:rPr lang="en-US" dirty="0"/>
              <a:t>Criminal Justice </a:t>
            </a:r>
          </a:p>
          <a:p>
            <a:r>
              <a:rPr lang="en-US" i="1" dirty="0" err="1"/>
              <a:t>Panas</a:t>
            </a:r>
            <a:r>
              <a:rPr lang="en-US" i="1" dirty="0"/>
              <a:t> and </a:t>
            </a:r>
            <a:r>
              <a:rPr lang="en-US" i="1" dirty="0" err="1"/>
              <a:t>Ninni</a:t>
            </a:r>
            <a:r>
              <a:rPr lang="en-US" i="1" dirty="0"/>
              <a:t> conclude that electronic file sharing can be seen “as a consequence of technological innovation”?  Explain why the authors reach this conclusion and how technological innovation changed the way users define right and wrong.</a:t>
            </a:r>
          </a:p>
        </p:txBody>
      </p:sp>
    </p:spTree>
    <p:extLst>
      <p:ext uri="{BB962C8B-B14F-4D97-AF65-F5344CB8AC3E}">
        <p14:creationId xmlns:p14="http://schemas.microsoft.com/office/powerpoint/2010/main" val="280008975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Cyber bullying</a:t>
            </a:r>
          </a:p>
        </p:txBody>
      </p:sp>
      <p:sp>
        <p:nvSpPr>
          <p:cNvPr id="3" name="Content Placeholder 2"/>
          <p:cNvSpPr>
            <a:spLocks noGrp="1"/>
          </p:cNvSpPr>
          <p:nvPr>
            <p:ph idx="1"/>
          </p:nvPr>
        </p:nvSpPr>
        <p:spPr/>
        <p:txBody>
          <a:bodyPr/>
          <a:lstStyle/>
          <a:p>
            <a:r>
              <a:rPr lang="en-US" dirty="0"/>
              <a:t>Bullying activities using digital media/technologies</a:t>
            </a:r>
          </a:p>
          <a:p>
            <a:r>
              <a:rPr lang="en-US" dirty="0"/>
              <a:t>Girls believed to be more involved in cyber bullying than traditional bullying.</a:t>
            </a:r>
          </a:p>
          <a:p>
            <a:r>
              <a:rPr lang="en-US" dirty="0"/>
              <a:t>Occurs over the life course (even in the workplace)</a:t>
            </a:r>
          </a:p>
          <a:p>
            <a:r>
              <a:rPr lang="en-US" dirty="0"/>
              <a:t>Estimated that one in four youth experience cyber bullying</a:t>
            </a:r>
          </a:p>
          <a:p>
            <a:endParaRPr lang="en-US" dirty="0"/>
          </a:p>
          <a:p>
            <a:endParaRPr lang="en-US" dirty="0"/>
          </a:p>
        </p:txBody>
      </p:sp>
    </p:spTree>
    <p:extLst>
      <p:ext uri="{BB962C8B-B14F-4D97-AF65-F5344CB8AC3E}">
        <p14:creationId xmlns:p14="http://schemas.microsoft.com/office/powerpoint/2010/main" val="245804665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7453C-3AFE-4BC5-9F6E-F8D1D9329D08}"/>
              </a:ext>
            </a:extLst>
          </p:cNvPr>
          <p:cNvSpPr>
            <a:spLocks noGrp="1"/>
          </p:cNvSpPr>
          <p:nvPr>
            <p:ph type="title"/>
          </p:nvPr>
        </p:nvSpPr>
        <p:spPr/>
        <p:txBody>
          <a:bodyPr/>
          <a:lstStyle/>
          <a:p>
            <a:r>
              <a:rPr lang="en-US" dirty="0"/>
              <a:t>Types of cyber bullying</a:t>
            </a:r>
          </a:p>
        </p:txBody>
      </p:sp>
      <p:sp>
        <p:nvSpPr>
          <p:cNvPr id="3" name="Content Placeholder 2">
            <a:extLst>
              <a:ext uri="{FF2B5EF4-FFF2-40B4-BE49-F238E27FC236}">
                <a16:creationId xmlns:a16="http://schemas.microsoft.com/office/drawing/2014/main" id="{4526845A-9332-4AC8-9399-646B477973A7}"/>
              </a:ext>
            </a:extLst>
          </p:cNvPr>
          <p:cNvSpPr>
            <a:spLocks noGrp="1"/>
          </p:cNvSpPr>
          <p:nvPr>
            <p:ph idx="1"/>
          </p:nvPr>
        </p:nvSpPr>
        <p:spPr>
          <a:xfrm>
            <a:off x="5671751" y="4547286"/>
            <a:ext cx="5449330" cy="1645413"/>
          </a:xfrm>
        </p:spPr>
        <p:txBody>
          <a:bodyPr>
            <a:normAutofit/>
          </a:bodyPr>
          <a:lstStyle/>
          <a:p>
            <a:r>
              <a:rPr lang="en-US" dirty="0"/>
              <a:t>Here is one girl’s story: </a:t>
            </a:r>
            <a:r>
              <a:rPr lang="en-US" dirty="0">
                <a:hlinkClick r:id="rId3"/>
              </a:rPr>
              <a:t>https://www.girlshealth.gov/bullying/whatis/sexting.html</a:t>
            </a:r>
            <a:r>
              <a:rPr lang="en-US" dirty="0"/>
              <a:t> </a:t>
            </a:r>
          </a:p>
        </p:txBody>
      </p:sp>
      <p:graphicFrame>
        <p:nvGraphicFramePr>
          <p:cNvPr id="4" name="Diagram 3"/>
          <p:cNvGraphicFramePr/>
          <p:nvPr>
            <p:extLst>
              <p:ext uri="{D42A27DB-BD31-4B8C-83A1-F6EECF244321}">
                <p14:modId xmlns:p14="http://schemas.microsoft.com/office/powerpoint/2010/main" val="1662554907"/>
              </p:ext>
            </p:extLst>
          </p:nvPr>
        </p:nvGraphicFramePr>
        <p:xfrm>
          <a:off x="1013253" y="1428602"/>
          <a:ext cx="6969211" cy="474370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66603506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Patterns surrounding cyber bullying</a:t>
            </a:r>
          </a:p>
        </p:txBody>
      </p:sp>
      <p:sp>
        <p:nvSpPr>
          <p:cNvPr id="4" name="Content Placeholder 3">
            <a:extLst>
              <a:ext uri="{FF2B5EF4-FFF2-40B4-BE49-F238E27FC236}">
                <a16:creationId xmlns:a16="http://schemas.microsoft.com/office/drawing/2014/main" id="{756EB577-4CEA-4A1C-81AC-86D5122C6363}"/>
              </a:ext>
            </a:extLst>
          </p:cNvPr>
          <p:cNvSpPr>
            <a:spLocks noGrp="1"/>
          </p:cNvSpPr>
          <p:nvPr>
            <p:ph sz="half" idx="1"/>
          </p:nvPr>
        </p:nvSpPr>
        <p:spPr/>
        <p:txBody>
          <a:bodyPr>
            <a:normAutofit/>
          </a:bodyPr>
          <a:lstStyle/>
          <a:p>
            <a:r>
              <a:rPr lang="en-US" dirty="0"/>
              <a:t>Hard to detect</a:t>
            </a:r>
          </a:p>
          <a:p>
            <a:r>
              <a:rPr lang="en-US" dirty="0"/>
              <a:t>Persistent</a:t>
            </a:r>
          </a:p>
          <a:p>
            <a:r>
              <a:rPr lang="en-US" dirty="0"/>
              <a:t>Permanent</a:t>
            </a:r>
          </a:p>
          <a:p>
            <a:r>
              <a:rPr lang="en-US" dirty="0"/>
              <a:t>Uses different mediums</a:t>
            </a:r>
          </a:p>
          <a:p>
            <a:pPr lvl="1"/>
            <a:r>
              <a:rPr lang="en-US" dirty="0"/>
              <a:t>Email</a:t>
            </a:r>
          </a:p>
          <a:p>
            <a:pPr lvl="1"/>
            <a:r>
              <a:rPr lang="en-US" dirty="0"/>
              <a:t>Internet</a:t>
            </a:r>
          </a:p>
          <a:p>
            <a:pPr lvl="1"/>
            <a:r>
              <a:rPr lang="en-US" dirty="0"/>
              <a:t>SMS/Text messages</a:t>
            </a:r>
          </a:p>
          <a:p>
            <a:pPr lvl="1"/>
            <a:r>
              <a:rPr lang="en-US" dirty="0"/>
              <a:t>Social media</a:t>
            </a:r>
          </a:p>
        </p:txBody>
      </p:sp>
      <p:sp>
        <p:nvSpPr>
          <p:cNvPr id="5" name="Content Placeholder 4">
            <a:extLst>
              <a:ext uri="{FF2B5EF4-FFF2-40B4-BE49-F238E27FC236}">
                <a16:creationId xmlns:a16="http://schemas.microsoft.com/office/drawing/2014/main" id="{DAFE7474-2DE6-4334-82D3-1547E6FF04CF}"/>
              </a:ext>
            </a:extLst>
          </p:cNvPr>
          <p:cNvSpPr>
            <a:spLocks noGrp="1"/>
          </p:cNvSpPr>
          <p:nvPr>
            <p:ph sz="half" idx="2"/>
          </p:nvPr>
        </p:nvSpPr>
        <p:spPr/>
        <p:txBody>
          <a:bodyPr>
            <a:normAutofit/>
          </a:bodyPr>
          <a:lstStyle/>
          <a:p>
            <a:r>
              <a:rPr lang="en-US" dirty="0"/>
              <a:t>Different from traditional bullying:</a:t>
            </a:r>
          </a:p>
          <a:p>
            <a:pPr lvl="1"/>
            <a:r>
              <a:rPr lang="en-US" dirty="0"/>
              <a:t>Can be anonymous</a:t>
            </a:r>
          </a:p>
          <a:p>
            <a:pPr lvl="1"/>
            <a:r>
              <a:rPr lang="en-US" dirty="0"/>
              <a:t>Technical </a:t>
            </a:r>
          </a:p>
          <a:p>
            <a:pPr lvl="1"/>
            <a:r>
              <a:rPr lang="en-US" dirty="0"/>
              <a:t>Cyber bullies feel less remorse than traditional bullies because they don’t see the victim’s reactions. (Peebles, 2014).</a:t>
            </a:r>
          </a:p>
          <a:p>
            <a:pPr lvl="1"/>
            <a:r>
              <a:rPr lang="en-US" dirty="0"/>
              <a:t>Larger audience for cyber bullying</a:t>
            </a:r>
          </a:p>
          <a:p>
            <a:pPr marL="457200" lvl="1" indent="0">
              <a:buNone/>
            </a:pPr>
            <a:endParaRPr lang="en-US" dirty="0"/>
          </a:p>
          <a:p>
            <a:pPr marL="457200" lvl="1" indent="0">
              <a:buNone/>
            </a:pPr>
            <a:r>
              <a:rPr lang="en-US" dirty="0">
                <a:hlinkClick r:id="rId3"/>
              </a:rPr>
              <a:t>https://www.ncbi.nlm.nih.gov/pmc/articles/PMC4276384/</a:t>
            </a:r>
            <a:r>
              <a:rPr lang="en-US" dirty="0"/>
              <a:t> </a:t>
            </a:r>
          </a:p>
          <a:p>
            <a:pPr marL="457200" lvl="1" indent="0">
              <a:buNone/>
            </a:pPr>
            <a:endParaRPr lang="en-US" dirty="0"/>
          </a:p>
        </p:txBody>
      </p:sp>
    </p:spTree>
    <p:extLst>
      <p:ext uri="{BB962C8B-B14F-4D97-AF65-F5344CB8AC3E}">
        <p14:creationId xmlns:p14="http://schemas.microsoft.com/office/powerpoint/2010/main" val="59425247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engages in cyber bullying?</a:t>
            </a:r>
          </a:p>
        </p:txBody>
      </p:sp>
      <p:sp>
        <p:nvSpPr>
          <p:cNvPr id="4" name="Content Placeholder 3">
            <a:extLst>
              <a:ext uri="{FF2B5EF4-FFF2-40B4-BE49-F238E27FC236}">
                <a16:creationId xmlns:a16="http://schemas.microsoft.com/office/drawing/2014/main" id="{E12AA808-ABC7-420E-857C-F007958F294E}"/>
              </a:ext>
            </a:extLst>
          </p:cNvPr>
          <p:cNvSpPr>
            <a:spLocks noGrp="1"/>
          </p:cNvSpPr>
          <p:nvPr>
            <p:ph sz="half" idx="1"/>
          </p:nvPr>
        </p:nvSpPr>
        <p:spPr/>
        <p:txBody>
          <a:bodyPr>
            <a:normAutofit/>
          </a:bodyPr>
          <a:lstStyle/>
          <a:p>
            <a:pPr marL="0" indent="0">
              <a:buNone/>
            </a:pPr>
            <a:r>
              <a:rPr lang="en-US" dirty="0"/>
              <a:t>Cyber Bullies</a:t>
            </a:r>
          </a:p>
          <a:p>
            <a:r>
              <a:rPr lang="en-US" dirty="0"/>
              <a:t>Younger</a:t>
            </a:r>
          </a:p>
          <a:p>
            <a:r>
              <a:rPr lang="en-US" dirty="0"/>
              <a:t>Have been victims of cyber bullying</a:t>
            </a:r>
          </a:p>
          <a:p>
            <a:r>
              <a:rPr lang="en-US" dirty="0"/>
              <a:t>Also commit traditional bullying</a:t>
            </a:r>
          </a:p>
        </p:txBody>
      </p:sp>
      <p:sp>
        <p:nvSpPr>
          <p:cNvPr id="5" name="Content Placeholder 4">
            <a:extLst>
              <a:ext uri="{FF2B5EF4-FFF2-40B4-BE49-F238E27FC236}">
                <a16:creationId xmlns:a16="http://schemas.microsoft.com/office/drawing/2014/main" id="{13EA7EC9-A96A-4350-8845-AE4967A06A57}"/>
              </a:ext>
            </a:extLst>
          </p:cNvPr>
          <p:cNvSpPr>
            <a:spLocks noGrp="1"/>
          </p:cNvSpPr>
          <p:nvPr>
            <p:ph sz="half" idx="2"/>
          </p:nvPr>
        </p:nvSpPr>
        <p:spPr/>
        <p:txBody>
          <a:bodyPr>
            <a:normAutofit/>
          </a:bodyPr>
          <a:lstStyle/>
          <a:p>
            <a:pPr marL="0" indent="0">
              <a:buNone/>
            </a:pPr>
            <a:r>
              <a:rPr lang="en-US" dirty="0"/>
              <a:t>Cyber Victims</a:t>
            </a:r>
          </a:p>
          <a:p>
            <a:r>
              <a:rPr lang="en-US" dirty="0"/>
              <a:t>Internet dependence</a:t>
            </a:r>
          </a:p>
          <a:p>
            <a:r>
              <a:rPr lang="en-US" dirty="0"/>
              <a:t>Do not feel popular</a:t>
            </a:r>
          </a:p>
          <a:p>
            <a:r>
              <a:rPr lang="en-US" dirty="0"/>
              <a:t>Have committed cyber bullying</a:t>
            </a:r>
          </a:p>
          <a:p>
            <a:r>
              <a:rPr lang="en-US" dirty="0"/>
              <a:t>Infrequently commit traditional bullying but have been victims of traditional bullying</a:t>
            </a:r>
          </a:p>
        </p:txBody>
      </p:sp>
    </p:spTree>
    <p:extLst>
      <p:ext uri="{BB962C8B-B14F-4D97-AF65-F5344CB8AC3E}">
        <p14:creationId xmlns:p14="http://schemas.microsoft.com/office/powerpoint/2010/main" val="132370420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do individuals commit cyber bullying?</a:t>
            </a:r>
          </a:p>
        </p:txBody>
      </p:sp>
      <p:sp>
        <p:nvSpPr>
          <p:cNvPr id="3" name="Content Placeholder 2"/>
          <p:cNvSpPr>
            <a:spLocks noGrp="1"/>
          </p:cNvSpPr>
          <p:nvPr>
            <p:ph idx="1"/>
          </p:nvPr>
        </p:nvSpPr>
        <p:spPr/>
        <p:txBody>
          <a:bodyPr/>
          <a:lstStyle/>
          <a:p>
            <a:r>
              <a:rPr lang="en-US" dirty="0"/>
              <a:t>Power – maintain status and reputation</a:t>
            </a:r>
          </a:p>
          <a:p>
            <a:r>
              <a:rPr lang="en-US" dirty="0"/>
              <a:t>Affiliation – to be a part of a group</a:t>
            </a:r>
          </a:p>
          <a:p>
            <a:r>
              <a:rPr lang="en-US" dirty="0"/>
              <a:t>Anger – targeted towards a victim</a:t>
            </a:r>
          </a:p>
          <a:p>
            <a:r>
              <a:rPr lang="en-US" dirty="0"/>
              <a:t>Fun – some enjoy doing these acts</a:t>
            </a:r>
          </a:p>
          <a:p>
            <a:pPr marL="0" indent="0">
              <a:buNone/>
            </a:pPr>
            <a:endParaRPr lang="en-US" dirty="0"/>
          </a:p>
          <a:p>
            <a:pPr marL="0" indent="0">
              <a:buNone/>
            </a:pPr>
            <a:r>
              <a:rPr lang="en-US" i="1" dirty="0"/>
              <a:t>Some have talked about the “joy of violence” referring to the pleasure some get out of hurting others.  Is it possible that, for some bullies, there is a “joy of cyber bullying”?  If so, how does technology promote this “joy”?</a:t>
            </a:r>
          </a:p>
          <a:p>
            <a:endParaRPr lang="en-US" dirty="0"/>
          </a:p>
        </p:txBody>
      </p:sp>
    </p:spTree>
    <p:extLst>
      <p:ext uri="{BB962C8B-B14F-4D97-AF65-F5344CB8AC3E}">
        <p14:creationId xmlns:p14="http://schemas.microsoft.com/office/powerpoint/2010/main" val="97097616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 other disciplines view cyber fraud?</a:t>
            </a:r>
          </a:p>
        </p:txBody>
      </p:sp>
      <p:graphicFrame>
        <p:nvGraphicFramePr>
          <p:cNvPr id="4" name="Diagram 3"/>
          <p:cNvGraphicFramePr/>
          <p:nvPr>
            <p:extLst>
              <p:ext uri="{D42A27DB-BD31-4B8C-83A1-F6EECF244321}">
                <p14:modId xmlns:p14="http://schemas.microsoft.com/office/powerpoint/2010/main" val="1004553754"/>
              </p:ext>
            </p:extLst>
          </p:nvPr>
        </p:nvGraphicFramePr>
        <p:xfrm>
          <a:off x="2451643" y="1408213"/>
          <a:ext cx="6969211" cy="47437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4455206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Child Pornography</a:t>
            </a:r>
          </a:p>
        </p:txBody>
      </p:sp>
      <p:sp>
        <p:nvSpPr>
          <p:cNvPr id="3" name="Content Placeholder 2"/>
          <p:cNvSpPr>
            <a:spLocks noGrp="1"/>
          </p:cNvSpPr>
          <p:nvPr>
            <p:ph idx="1"/>
          </p:nvPr>
        </p:nvSpPr>
        <p:spPr/>
        <p:txBody>
          <a:bodyPr/>
          <a:lstStyle/>
          <a:p>
            <a:r>
              <a:rPr lang="en-US" dirty="0"/>
              <a:t>Internet described as “principal medium for distribution” of child pornography (Quayle and Taylor)</a:t>
            </a:r>
          </a:p>
          <a:p>
            <a:r>
              <a:rPr lang="en-US" dirty="0"/>
              <a:t>Computers allow</a:t>
            </a:r>
          </a:p>
          <a:p>
            <a:pPr lvl="1"/>
            <a:r>
              <a:rPr lang="en-US" dirty="0"/>
              <a:t>Production</a:t>
            </a:r>
          </a:p>
          <a:p>
            <a:pPr lvl="1"/>
            <a:r>
              <a:rPr lang="en-US" dirty="0"/>
              <a:t>Storage</a:t>
            </a:r>
          </a:p>
          <a:p>
            <a:pPr lvl="1"/>
            <a:r>
              <a:rPr lang="en-US" dirty="0"/>
              <a:t>Distribution</a:t>
            </a:r>
          </a:p>
          <a:p>
            <a:pPr lvl="1"/>
            <a:r>
              <a:rPr lang="en-US" dirty="0"/>
              <a:t>Contact with potential victims</a:t>
            </a:r>
          </a:p>
          <a:p>
            <a:pPr lvl="1"/>
            <a:r>
              <a:rPr lang="en-US" dirty="0"/>
              <a:t>Contact with other pedophiles (Quayle and Taylor)</a:t>
            </a:r>
          </a:p>
        </p:txBody>
      </p:sp>
    </p:spTree>
    <p:extLst>
      <p:ext uri="{BB962C8B-B14F-4D97-AF65-F5344CB8AC3E}">
        <p14:creationId xmlns:p14="http://schemas.microsoft.com/office/powerpoint/2010/main" val="340601169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Patterns surrounding child pornography</a:t>
            </a:r>
          </a:p>
        </p:txBody>
      </p:sp>
      <p:sp>
        <p:nvSpPr>
          <p:cNvPr id="3" name="Content Placeholder 2"/>
          <p:cNvSpPr>
            <a:spLocks noGrp="1"/>
          </p:cNvSpPr>
          <p:nvPr>
            <p:ph idx="1"/>
          </p:nvPr>
        </p:nvSpPr>
        <p:spPr/>
        <p:txBody>
          <a:bodyPr>
            <a:normAutofit/>
          </a:bodyPr>
          <a:lstStyle/>
          <a:p>
            <a:r>
              <a:rPr lang="en-US" dirty="0"/>
              <a:t>One study found that nearly 245,000 U.S. computers shared 120,418 child pornography files on a peer-to-peer site. (</a:t>
            </a:r>
            <a:r>
              <a:rPr lang="en-US" dirty="0" err="1"/>
              <a:t>Wolak</a:t>
            </a:r>
            <a:r>
              <a:rPr lang="en-US" dirty="0"/>
              <a:t> et al., 2014). </a:t>
            </a:r>
          </a:p>
          <a:p>
            <a:pPr lvl="1"/>
            <a:r>
              <a:rPr lang="en-US" dirty="0"/>
              <a:t>Over 80% shared relatively few files or participated for a short period.</a:t>
            </a:r>
          </a:p>
          <a:p>
            <a:pPr lvl="1"/>
            <a:r>
              <a:rPr lang="en-US" dirty="0"/>
              <a:t>Less than 1% “made high annual contributions to the number of known CP ﬁles available on the network (100 or more ﬁles)”</a:t>
            </a:r>
          </a:p>
          <a:p>
            <a:pPr lvl="1"/>
            <a:endParaRPr lang="en-US" dirty="0"/>
          </a:p>
          <a:p>
            <a:r>
              <a:rPr lang="en-US" dirty="0"/>
              <a:t>Three types of child sex offenders:</a:t>
            </a:r>
          </a:p>
          <a:p>
            <a:pPr lvl="1"/>
            <a:r>
              <a:rPr lang="en-US" dirty="0"/>
              <a:t>Those who collect Internet pornography</a:t>
            </a:r>
          </a:p>
          <a:p>
            <a:pPr lvl="1"/>
            <a:r>
              <a:rPr lang="en-US" dirty="0"/>
              <a:t>Those who engage in contact offenses</a:t>
            </a:r>
          </a:p>
          <a:p>
            <a:pPr lvl="1"/>
            <a:r>
              <a:rPr lang="en-US" dirty="0"/>
              <a:t>Those who engage in contact offenses and pornography (</a:t>
            </a:r>
            <a:r>
              <a:rPr lang="en-US" dirty="0" err="1"/>
              <a:t>Henshaw</a:t>
            </a:r>
            <a:r>
              <a:rPr lang="en-US" dirty="0"/>
              <a:t> et al.)</a:t>
            </a:r>
          </a:p>
        </p:txBody>
      </p:sp>
    </p:spTree>
    <p:extLst>
      <p:ext uri="{BB962C8B-B14F-4D97-AF65-F5344CB8AC3E}">
        <p14:creationId xmlns:p14="http://schemas.microsoft.com/office/powerpoint/2010/main" val="197566365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engages in Internet child pornography?</a:t>
            </a:r>
          </a:p>
        </p:txBody>
      </p:sp>
      <p:sp>
        <p:nvSpPr>
          <p:cNvPr id="3" name="Content Placeholder 2"/>
          <p:cNvSpPr>
            <a:spLocks noGrp="1"/>
          </p:cNvSpPr>
          <p:nvPr>
            <p:ph idx="1"/>
          </p:nvPr>
        </p:nvSpPr>
        <p:spPr/>
        <p:txBody>
          <a:bodyPr/>
          <a:lstStyle/>
          <a:p>
            <a:r>
              <a:rPr lang="en-US" dirty="0"/>
              <a:t>Male dominated offense</a:t>
            </a:r>
          </a:p>
          <a:p>
            <a:r>
              <a:rPr lang="en-US" dirty="0"/>
              <a:t>Predominantly Caucasian</a:t>
            </a:r>
          </a:p>
          <a:p>
            <a:r>
              <a:rPr lang="en-US" dirty="0"/>
              <a:t>Compared to other child sexual abusers:</a:t>
            </a:r>
          </a:p>
          <a:p>
            <a:pPr lvl="1"/>
            <a:r>
              <a:rPr lang="en-US" dirty="0"/>
              <a:t>More psychological difficulties in adulthood</a:t>
            </a:r>
          </a:p>
          <a:p>
            <a:pPr lvl="1"/>
            <a:r>
              <a:rPr lang="en-US" dirty="0"/>
              <a:t>Few prior convictions for sexual offenses</a:t>
            </a:r>
          </a:p>
          <a:p>
            <a:pPr lvl="1"/>
            <a:r>
              <a:rPr lang="en-US" dirty="0"/>
              <a:t>Less like to commit new offenses after conviction (Webb et al., 2007)</a:t>
            </a:r>
          </a:p>
          <a:p>
            <a:pPr lvl="1"/>
            <a:r>
              <a:rPr lang="en-US" dirty="0"/>
              <a:t>Higher amount of depression and interpersonal deficits, and lowers aggression and dominance scores (</a:t>
            </a:r>
            <a:r>
              <a:rPr lang="en-US" dirty="0" err="1"/>
              <a:t>Magaletta</a:t>
            </a:r>
            <a:r>
              <a:rPr lang="en-US" dirty="0"/>
              <a:t> et al., 2014)</a:t>
            </a:r>
          </a:p>
        </p:txBody>
      </p:sp>
    </p:spTree>
    <p:extLst>
      <p:ext uri="{BB962C8B-B14F-4D97-AF65-F5344CB8AC3E}">
        <p14:creationId xmlns:p14="http://schemas.microsoft.com/office/powerpoint/2010/main" val="24451556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2545" y="513410"/>
            <a:ext cx="11014175" cy="894177"/>
          </a:xfrm>
        </p:spPr>
        <p:txBody>
          <a:bodyPr>
            <a:normAutofit fontScale="90000"/>
          </a:bodyPr>
          <a:lstStyle/>
          <a:p>
            <a:r>
              <a:rPr lang="en-US" dirty="0"/>
              <a:t>The Discipline of Criminal Justice and Cybersecurity – Conceptualizing Cybercrime</a:t>
            </a:r>
          </a:p>
        </p:txBody>
      </p:sp>
      <p:sp>
        <p:nvSpPr>
          <p:cNvPr id="3" name="Content Placeholder 2"/>
          <p:cNvSpPr>
            <a:spLocks noGrp="1"/>
          </p:cNvSpPr>
          <p:nvPr>
            <p:ph idx="1"/>
          </p:nvPr>
        </p:nvSpPr>
        <p:spPr>
          <a:xfrm>
            <a:off x="1075038" y="1841155"/>
            <a:ext cx="9069859" cy="4188724"/>
          </a:xfrm>
        </p:spPr>
        <p:txBody>
          <a:bodyPr>
            <a:normAutofit/>
          </a:bodyPr>
          <a:lstStyle/>
          <a:p>
            <a:r>
              <a:rPr lang="en-US" sz="2800" dirty="0"/>
              <a:t>Many cybercrimes are traditional crimes that are committed differently than they were in the past</a:t>
            </a:r>
          </a:p>
          <a:p>
            <a:pPr lvl="1"/>
            <a:r>
              <a:rPr lang="en-US" sz="2400" dirty="0"/>
              <a:t>Fraud</a:t>
            </a:r>
          </a:p>
          <a:p>
            <a:pPr lvl="1"/>
            <a:r>
              <a:rPr lang="en-US" sz="2400" dirty="0"/>
              <a:t>Embezzlement</a:t>
            </a:r>
          </a:p>
          <a:p>
            <a:pPr lvl="1"/>
            <a:r>
              <a:rPr lang="en-US" sz="2400" dirty="0"/>
              <a:t>Bullying</a:t>
            </a:r>
          </a:p>
          <a:p>
            <a:r>
              <a:rPr lang="en-US" sz="2800" dirty="0"/>
              <a:t>Others are new types of crimes</a:t>
            </a:r>
          </a:p>
          <a:p>
            <a:pPr lvl="1"/>
            <a:r>
              <a:rPr lang="en-US" sz="2400" dirty="0"/>
              <a:t>Distributed denial of service attacks</a:t>
            </a:r>
          </a:p>
          <a:p>
            <a:pPr lvl="1"/>
            <a:r>
              <a:rPr lang="en-US" sz="2400" dirty="0"/>
              <a:t>Unauthorized access</a:t>
            </a:r>
          </a:p>
        </p:txBody>
      </p:sp>
    </p:spTree>
    <p:extLst>
      <p:ext uri="{BB962C8B-B14F-4D97-AF65-F5344CB8AC3E}">
        <p14:creationId xmlns:p14="http://schemas.microsoft.com/office/powerpoint/2010/main" val="279364221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Why do offenders collect/view child pornography?</a:t>
            </a:r>
          </a:p>
        </p:txBody>
      </p:sp>
      <p:sp>
        <p:nvSpPr>
          <p:cNvPr id="3" name="Content Placeholder 2"/>
          <p:cNvSpPr>
            <a:spLocks noGrp="1"/>
          </p:cNvSpPr>
          <p:nvPr>
            <p:ph idx="1"/>
          </p:nvPr>
        </p:nvSpPr>
        <p:spPr/>
        <p:txBody>
          <a:bodyPr/>
          <a:lstStyle/>
          <a:p>
            <a:r>
              <a:rPr lang="en-US" dirty="0"/>
              <a:t>Technology exacerbated problem.</a:t>
            </a:r>
          </a:p>
          <a:p>
            <a:pPr lvl="1"/>
            <a:r>
              <a:rPr lang="en-US" dirty="0"/>
              <a:t>Made it easy to find material online</a:t>
            </a:r>
          </a:p>
          <a:p>
            <a:pPr lvl="1"/>
            <a:r>
              <a:rPr lang="en-US" dirty="0"/>
              <a:t>Provided opportunities for offenders to “meet” other pedophiles online and feel less isolated about their behaviors.</a:t>
            </a:r>
          </a:p>
          <a:p>
            <a:pPr lvl="1"/>
            <a:r>
              <a:rPr lang="en-US" dirty="0"/>
              <a:t>Made it easy to distribute materials online</a:t>
            </a:r>
          </a:p>
          <a:p>
            <a:endParaRPr lang="en-US" dirty="0"/>
          </a:p>
        </p:txBody>
      </p:sp>
    </p:spTree>
    <p:extLst>
      <p:ext uri="{BB962C8B-B14F-4D97-AF65-F5344CB8AC3E}">
        <p14:creationId xmlns:p14="http://schemas.microsoft.com/office/powerpoint/2010/main" val="359391108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How do other disciplines view child pornography?</a:t>
            </a:r>
          </a:p>
        </p:txBody>
      </p:sp>
      <p:graphicFrame>
        <p:nvGraphicFramePr>
          <p:cNvPr id="4" name="Diagram 3"/>
          <p:cNvGraphicFramePr/>
          <p:nvPr>
            <p:extLst>
              <p:ext uri="{D42A27DB-BD31-4B8C-83A1-F6EECF244321}">
                <p14:modId xmlns:p14="http://schemas.microsoft.com/office/powerpoint/2010/main" val="1641211307"/>
              </p:ext>
            </p:extLst>
          </p:nvPr>
        </p:nvGraphicFramePr>
        <p:xfrm>
          <a:off x="731875" y="237752"/>
          <a:ext cx="10871915" cy="66202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5573817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Internet Sex Crimes</a:t>
            </a:r>
          </a:p>
        </p:txBody>
      </p:sp>
      <p:graphicFrame>
        <p:nvGraphicFramePr>
          <p:cNvPr id="4" name="Diagram 3"/>
          <p:cNvGraphicFramePr/>
          <p:nvPr>
            <p:extLst>
              <p:ext uri="{D42A27DB-BD31-4B8C-83A1-F6EECF244321}">
                <p14:modId xmlns:p14="http://schemas.microsoft.com/office/powerpoint/2010/main" val="599679868"/>
              </p:ext>
            </p:extLst>
          </p:nvPr>
        </p:nvGraphicFramePr>
        <p:xfrm>
          <a:off x="684579" y="442704"/>
          <a:ext cx="10871915" cy="66202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3320553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A07A2-2B78-4516-B871-FD9ACC387003}"/>
              </a:ext>
            </a:extLst>
          </p:cNvPr>
          <p:cNvSpPr>
            <a:spLocks noGrp="1"/>
          </p:cNvSpPr>
          <p:nvPr>
            <p:ph type="title"/>
          </p:nvPr>
        </p:nvSpPr>
        <p:spPr/>
        <p:txBody>
          <a:bodyPr/>
          <a:lstStyle/>
          <a:p>
            <a:r>
              <a:rPr lang="en-US" dirty="0"/>
              <a:t>Revenge Porn</a:t>
            </a:r>
          </a:p>
        </p:txBody>
      </p:sp>
      <p:sp>
        <p:nvSpPr>
          <p:cNvPr id="3" name="Content Placeholder 2">
            <a:extLst>
              <a:ext uri="{FF2B5EF4-FFF2-40B4-BE49-F238E27FC236}">
                <a16:creationId xmlns:a16="http://schemas.microsoft.com/office/drawing/2014/main" id="{C46A01B3-6E5B-45C3-95E6-5DB04686CD5F}"/>
              </a:ext>
            </a:extLst>
          </p:cNvPr>
          <p:cNvSpPr>
            <a:spLocks noGrp="1"/>
          </p:cNvSpPr>
          <p:nvPr>
            <p:ph idx="1"/>
          </p:nvPr>
        </p:nvSpPr>
        <p:spPr/>
        <p:txBody>
          <a:bodyPr>
            <a:normAutofit/>
          </a:bodyPr>
          <a:lstStyle/>
          <a:p>
            <a:r>
              <a:rPr lang="en-US" dirty="0"/>
              <a:t>Sharing intimate photos online without permission</a:t>
            </a:r>
          </a:p>
          <a:p>
            <a:pPr lvl="1"/>
            <a:r>
              <a:rPr lang="en-US" dirty="0"/>
              <a:t>AKA nonconsensual pornography</a:t>
            </a:r>
          </a:p>
          <a:p>
            <a:r>
              <a:rPr lang="en-US" dirty="0"/>
              <a:t>Done to embarrass former partner</a:t>
            </a:r>
          </a:p>
          <a:p>
            <a:r>
              <a:rPr lang="en-US" dirty="0"/>
              <a:t>Recognizing it’s not a “perfect solution,” one legal expert argues that victims can sue on basis of copyright violations (</a:t>
            </a:r>
            <a:r>
              <a:rPr lang="en-US" dirty="0" err="1"/>
              <a:t>Levendowski</a:t>
            </a:r>
            <a:r>
              <a:rPr lang="en-US" dirty="0"/>
              <a:t>)</a:t>
            </a:r>
          </a:p>
          <a:p>
            <a:r>
              <a:rPr lang="en-US" dirty="0"/>
              <a:t>Only recently criminalized (38 states and DC have laws as of 2018)</a:t>
            </a:r>
          </a:p>
          <a:p>
            <a:r>
              <a:rPr lang="en-US" dirty="0">
                <a:hlinkClick r:id="rId3"/>
              </a:rPr>
              <a:t>https://www.cybercivilrights.org/revenge-porn-laws/</a:t>
            </a:r>
            <a:r>
              <a:rPr lang="en-US" dirty="0"/>
              <a:t> </a:t>
            </a:r>
          </a:p>
          <a:p>
            <a:endParaRPr lang="en-US" dirty="0"/>
          </a:p>
        </p:txBody>
      </p:sp>
    </p:spTree>
    <p:extLst>
      <p:ext uri="{BB962C8B-B14F-4D97-AF65-F5344CB8AC3E}">
        <p14:creationId xmlns:p14="http://schemas.microsoft.com/office/powerpoint/2010/main" val="110536604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9FF64-27F7-4770-961E-AE27B642DB45}"/>
              </a:ext>
            </a:extLst>
          </p:cNvPr>
          <p:cNvSpPr>
            <a:spLocks noGrp="1"/>
          </p:cNvSpPr>
          <p:nvPr>
            <p:ph type="title"/>
          </p:nvPr>
        </p:nvSpPr>
        <p:spPr/>
        <p:txBody>
          <a:bodyPr/>
          <a:lstStyle/>
          <a:p>
            <a:r>
              <a:rPr lang="en-US" dirty="0"/>
              <a:t>Sexual Blackmail</a:t>
            </a:r>
          </a:p>
        </p:txBody>
      </p:sp>
      <p:sp>
        <p:nvSpPr>
          <p:cNvPr id="3" name="Content Placeholder 2">
            <a:extLst>
              <a:ext uri="{FF2B5EF4-FFF2-40B4-BE49-F238E27FC236}">
                <a16:creationId xmlns:a16="http://schemas.microsoft.com/office/drawing/2014/main" id="{47C8074F-D7E0-41BB-BEE5-FBFDF07A7E7D}"/>
              </a:ext>
            </a:extLst>
          </p:cNvPr>
          <p:cNvSpPr>
            <a:spLocks noGrp="1"/>
          </p:cNvSpPr>
          <p:nvPr>
            <p:ph sz="half" idx="1"/>
          </p:nvPr>
        </p:nvSpPr>
        <p:spPr/>
        <p:txBody>
          <a:bodyPr>
            <a:normAutofit fontScale="77500" lnSpcReduction="20000"/>
          </a:bodyPr>
          <a:lstStyle/>
          <a:p>
            <a:pPr>
              <a:lnSpc>
                <a:spcPct val="120000"/>
              </a:lnSpc>
            </a:pPr>
            <a:r>
              <a:rPr lang="en-US" dirty="0"/>
              <a:t>Finding compromising photos/videos and threatening to publish unless paid</a:t>
            </a:r>
          </a:p>
          <a:p>
            <a:pPr>
              <a:lnSpc>
                <a:spcPct val="120000"/>
              </a:lnSpc>
            </a:pPr>
            <a:r>
              <a:rPr lang="en-US" dirty="0"/>
              <a:t>In 2011, Internet Crime Complaint Center received 50 complaints</a:t>
            </a:r>
          </a:p>
          <a:p>
            <a:pPr lvl="1">
              <a:lnSpc>
                <a:spcPct val="120000"/>
              </a:lnSpc>
            </a:pPr>
            <a:r>
              <a:rPr lang="en-US" sz="2100" dirty="0"/>
              <a:t>Many targeted physicians</a:t>
            </a:r>
          </a:p>
          <a:p>
            <a:endParaRPr lang="en-US" dirty="0"/>
          </a:p>
        </p:txBody>
      </p:sp>
      <p:sp>
        <p:nvSpPr>
          <p:cNvPr id="4" name="Content Placeholder 3"/>
          <p:cNvSpPr>
            <a:spLocks noGrp="1"/>
          </p:cNvSpPr>
          <p:nvPr>
            <p:ph sz="half" idx="2"/>
          </p:nvPr>
        </p:nvSpPr>
        <p:spPr>
          <a:xfrm>
            <a:off x="6172200" y="1588655"/>
            <a:ext cx="4966855" cy="3491345"/>
          </a:xfrm>
        </p:spPr>
        <p:txBody>
          <a:bodyPr>
            <a:normAutofit fontScale="77500" lnSpcReduction="20000"/>
          </a:bodyPr>
          <a:lstStyle/>
          <a:p>
            <a:pPr>
              <a:lnSpc>
                <a:spcPct val="110000"/>
              </a:lnSpc>
            </a:pPr>
            <a:r>
              <a:rPr lang="en-US" b="0" dirty="0"/>
              <a:t>“the IC3 has received over 50 complaints reporting extortion emails targeting professionals, mainly physicians. Victims were told complaints had been filed against them and posted online, claiming they were facing prison for sexual indecency. Also posted were the victims' names, addresses, telephone numbers, and email addresses. The victims were told ‘these types of comments will destroy your reputation and are permanently archived on search engine sites; you will lose thousands of dollars in revenue with a bad reputation.’ Victims were also told the sender could ‘convince the people who posted the comments to remove the’; however, the removal fee was $250 USD.”</a:t>
            </a:r>
          </a:p>
        </p:txBody>
      </p:sp>
    </p:spTree>
    <p:extLst>
      <p:ext uri="{BB962C8B-B14F-4D97-AF65-F5344CB8AC3E}">
        <p14:creationId xmlns:p14="http://schemas.microsoft.com/office/powerpoint/2010/main" val="69812581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AFA2C-1850-4893-81EB-55E39D520E0A}"/>
              </a:ext>
            </a:extLst>
          </p:cNvPr>
          <p:cNvSpPr>
            <a:spLocks noGrp="1"/>
          </p:cNvSpPr>
          <p:nvPr>
            <p:ph type="title"/>
          </p:nvPr>
        </p:nvSpPr>
        <p:spPr/>
        <p:txBody>
          <a:bodyPr/>
          <a:lstStyle/>
          <a:p>
            <a:r>
              <a:rPr lang="en-US" dirty="0"/>
              <a:t>Sexting</a:t>
            </a:r>
          </a:p>
        </p:txBody>
      </p:sp>
      <p:sp>
        <p:nvSpPr>
          <p:cNvPr id="3" name="Content Placeholder 2">
            <a:extLst>
              <a:ext uri="{FF2B5EF4-FFF2-40B4-BE49-F238E27FC236}">
                <a16:creationId xmlns:a16="http://schemas.microsoft.com/office/drawing/2014/main" id="{C840776E-BCF1-44E7-933B-8B19F018CFC5}"/>
              </a:ext>
            </a:extLst>
          </p:cNvPr>
          <p:cNvSpPr>
            <a:spLocks noGrp="1"/>
          </p:cNvSpPr>
          <p:nvPr>
            <p:ph idx="1"/>
          </p:nvPr>
        </p:nvSpPr>
        <p:spPr/>
        <p:txBody>
          <a:bodyPr>
            <a:normAutofit lnSpcReduction="10000"/>
          </a:bodyPr>
          <a:lstStyle/>
          <a:p>
            <a:r>
              <a:rPr lang="en-US" dirty="0"/>
              <a:t>Sending photos/videos/comments of sexual nature</a:t>
            </a:r>
          </a:p>
          <a:p>
            <a:r>
              <a:rPr lang="en-US" dirty="0"/>
              <a:t>Pew (2009) study:</a:t>
            </a:r>
          </a:p>
          <a:p>
            <a:pPr lvl="1"/>
            <a:r>
              <a:rPr lang="en-US" dirty="0"/>
              <a:t>4% of teens with cell phones have sent sexual photos</a:t>
            </a:r>
          </a:p>
          <a:p>
            <a:pPr lvl="1"/>
            <a:r>
              <a:rPr lang="en-US" dirty="0"/>
              <a:t>15% of teens with cell phones have received them</a:t>
            </a:r>
          </a:p>
          <a:p>
            <a:pPr lvl="1"/>
            <a:r>
              <a:rPr lang="en-US" dirty="0"/>
              <a:t>Older teens and teens who pay own phone bills more likely to sext</a:t>
            </a:r>
          </a:p>
          <a:p>
            <a:r>
              <a:rPr lang="en-US" dirty="0"/>
              <a:t>Survey of 352 undergraduate students: </a:t>
            </a:r>
          </a:p>
          <a:p>
            <a:pPr lvl="1"/>
            <a:r>
              <a:rPr lang="en-US" dirty="0"/>
              <a:t>Nearly two-thirds sent or received sexual message</a:t>
            </a:r>
          </a:p>
          <a:p>
            <a:pPr lvl="1"/>
            <a:r>
              <a:rPr lang="en-US" dirty="0"/>
              <a:t>Males more likely to sext casually</a:t>
            </a:r>
          </a:p>
          <a:p>
            <a:pPr lvl="1"/>
            <a:r>
              <a:rPr lang="en-US" dirty="0"/>
              <a:t>Half reported positive sexual/emotional consequences and one-tenth reported negative consequences. (</a:t>
            </a:r>
            <a:r>
              <a:rPr lang="en-US" dirty="0" err="1"/>
              <a:t>Druin</a:t>
            </a:r>
            <a:r>
              <a:rPr lang="en-US" dirty="0"/>
              <a:t> et al. 2017)</a:t>
            </a:r>
          </a:p>
          <a:p>
            <a:r>
              <a:rPr lang="en-US" dirty="0"/>
              <a:t>Illegality depends on context</a:t>
            </a:r>
          </a:p>
          <a:p>
            <a:pPr lvl="1"/>
            <a:r>
              <a:rPr lang="en-US" dirty="0"/>
              <a:t>Communicating to minor</a:t>
            </a:r>
          </a:p>
          <a:p>
            <a:pPr lvl="1"/>
            <a:r>
              <a:rPr lang="en-US" dirty="0"/>
              <a:t>Communicating photos/videos of minor</a:t>
            </a:r>
          </a:p>
        </p:txBody>
      </p:sp>
    </p:spTree>
    <p:extLst>
      <p:ext uri="{BB962C8B-B14F-4D97-AF65-F5344CB8AC3E}">
        <p14:creationId xmlns:p14="http://schemas.microsoft.com/office/powerpoint/2010/main" val="97796380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34277-7FD9-4447-B700-7D7124D5C2B4}"/>
              </a:ext>
            </a:extLst>
          </p:cNvPr>
          <p:cNvSpPr>
            <a:spLocks noGrp="1"/>
          </p:cNvSpPr>
          <p:nvPr>
            <p:ph type="title"/>
          </p:nvPr>
        </p:nvSpPr>
        <p:spPr/>
        <p:txBody>
          <a:bodyPr/>
          <a:lstStyle/>
          <a:p>
            <a:r>
              <a:rPr lang="en-US" dirty="0"/>
              <a:t>Online Prostitution</a:t>
            </a:r>
          </a:p>
        </p:txBody>
      </p:sp>
      <p:sp>
        <p:nvSpPr>
          <p:cNvPr id="3" name="Content Placeholder 2">
            <a:extLst>
              <a:ext uri="{FF2B5EF4-FFF2-40B4-BE49-F238E27FC236}">
                <a16:creationId xmlns:a16="http://schemas.microsoft.com/office/drawing/2014/main" id="{935E924E-BA6F-4D18-9993-DDE449AA2FDC}"/>
              </a:ext>
            </a:extLst>
          </p:cNvPr>
          <p:cNvSpPr>
            <a:spLocks noGrp="1"/>
          </p:cNvSpPr>
          <p:nvPr>
            <p:ph idx="1"/>
          </p:nvPr>
        </p:nvSpPr>
        <p:spPr/>
        <p:txBody>
          <a:bodyPr/>
          <a:lstStyle/>
          <a:p>
            <a:r>
              <a:rPr lang="en-US" dirty="0"/>
              <a:t>Internet technology has changed the way prostitution crimes are committed.</a:t>
            </a:r>
          </a:p>
          <a:p>
            <a:pPr lvl="1"/>
            <a:r>
              <a:rPr lang="en-US" dirty="0"/>
              <a:t>Number of participants has grown, and some former “street” prostitutes have turned to online marketing.</a:t>
            </a:r>
          </a:p>
          <a:p>
            <a:pPr lvl="1"/>
            <a:r>
              <a:rPr lang="en-US" dirty="0"/>
              <a:t>Online prostitutes engage in less risky behavior than “street” workers</a:t>
            </a:r>
          </a:p>
          <a:p>
            <a:pPr lvl="1"/>
            <a:r>
              <a:rPr lang="en-US" dirty="0"/>
              <a:t>Marketing is relatively easy and inexpensive</a:t>
            </a:r>
          </a:p>
          <a:p>
            <a:pPr lvl="1"/>
            <a:r>
              <a:rPr lang="en-US" dirty="0"/>
              <a:t>Easy to evade law enforcement</a:t>
            </a:r>
          </a:p>
        </p:txBody>
      </p:sp>
    </p:spTree>
    <p:extLst>
      <p:ext uri="{BB962C8B-B14F-4D97-AF65-F5344CB8AC3E}">
        <p14:creationId xmlns:p14="http://schemas.microsoft.com/office/powerpoint/2010/main" val="189862273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engages in Internet sex crimes?</a:t>
            </a:r>
          </a:p>
        </p:txBody>
      </p:sp>
      <p:sp>
        <p:nvSpPr>
          <p:cNvPr id="3" name="Content Placeholder 2"/>
          <p:cNvSpPr>
            <a:spLocks noGrp="1"/>
          </p:cNvSpPr>
          <p:nvPr>
            <p:ph idx="1"/>
          </p:nvPr>
        </p:nvSpPr>
        <p:spPr/>
        <p:txBody>
          <a:bodyPr/>
          <a:lstStyle/>
          <a:p>
            <a:r>
              <a:rPr lang="en-US" dirty="0"/>
              <a:t>Sexual blackmail</a:t>
            </a:r>
          </a:p>
          <a:p>
            <a:pPr lvl="1"/>
            <a:r>
              <a:rPr lang="en-US" dirty="0"/>
              <a:t>Perpetrated as scams by cyber offenders</a:t>
            </a:r>
          </a:p>
          <a:p>
            <a:r>
              <a:rPr lang="en-US" dirty="0"/>
              <a:t>Revenge porn – tied to some type of relationship</a:t>
            </a:r>
          </a:p>
          <a:p>
            <a:r>
              <a:rPr lang="en-US" dirty="0"/>
              <a:t>Prostitutes:</a:t>
            </a:r>
          </a:p>
          <a:p>
            <a:pPr lvl="1"/>
            <a:r>
              <a:rPr lang="en-US" dirty="0">
                <a:solidFill>
                  <a:prstClr val="black"/>
                </a:solidFill>
              </a:rPr>
              <a:t>Online prostitutes arrested: average age is 28, 61% are white, 11% are black</a:t>
            </a:r>
          </a:p>
          <a:p>
            <a:pPr lvl="1"/>
            <a:r>
              <a:rPr lang="en-US" dirty="0">
                <a:solidFill>
                  <a:prstClr val="black"/>
                </a:solidFill>
              </a:rPr>
              <a:t>Study of 685 sex workers found the 41% had a college degree (Cunningham/Kendall)</a:t>
            </a:r>
            <a:endParaRPr lang="en-US" dirty="0"/>
          </a:p>
          <a:p>
            <a:r>
              <a:rPr lang="en-US" dirty="0"/>
              <a:t>Clients of prostitutes </a:t>
            </a:r>
          </a:p>
          <a:p>
            <a:pPr lvl="1"/>
            <a:r>
              <a:rPr lang="en-US" dirty="0"/>
              <a:t>Average age of 43, 80% white </a:t>
            </a:r>
            <a:r>
              <a:rPr lang="en-US" dirty="0">
                <a:solidFill>
                  <a:prstClr val="black"/>
                </a:solidFill>
              </a:rPr>
              <a:t>(Cunningham/Kendall)</a:t>
            </a:r>
            <a:endParaRPr lang="en-US" dirty="0"/>
          </a:p>
          <a:p>
            <a:pPr lvl="1"/>
            <a:endParaRPr lang="en-US" dirty="0"/>
          </a:p>
        </p:txBody>
      </p:sp>
    </p:spTree>
    <p:extLst>
      <p:ext uri="{BB962C8B-B14F-4D97-AF65-F5344CB8AC3E}">
        <p14:creationId xmlns:p14="http://schemas.microsoft.com/office/powerpoint/2010/main" val="387466430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A0576A-6F72-4803-9482-5A2020D87BEA}"/>
              </a:ext>
            </a:extLst>
          </p:cNvPr>
          <p:cNvSpPr>
            <a:spLocks noGrp="1"/>
          </p:cNvSpPr>
          <p:nvPr>
            <p:ph type="title"/>
          </p:nvPr>
        </p:nvSpPr>
        <p:spPr/>
        <p:txBody>
          <a:bodyPr/>
          <a:lstStyle/>
          <a:p>
            <a:r>
              <a:rPr lang="en-US" dirty="0"/>
              <a:t>Patterns Surrounding Internet </a:t>
            </a:r>
            <a:r>
              <a:rPr lang="en-US"/>
              <a:t>Sex Crimes</a:t>
            </a:r>
          </a:p>
        </p:txBody>
      </p:sp>
      <p:sp>
        <p:nvSpPr>
          <p:cNvPr id="3" name="Content Placeholder 2">
            <a:extLst>
              <a:ext uri="{FF2B5EF4-FFF2-40B4-BE49-F238E27FC236}">
                <a16:creationId xmlns:a16="http://schemas.microsoft.com/office/drawing/2014/main" id="{70DFCF60-6865-4625-AC7D-9148F4735EDA}"/>
              </a:ext>
            </a:extLst>
          </p:cNvPr>
          <p:cNvSpPr>
            <a:spLocks noGrp="1"/>
          </p:cNvSpPr>
          <p:nvPr>
            <p:ph idx="1"/>
          </p:nvPr>
        </p:nvSpPr>
        <p:spPr>
          <a:xfrm>
            <a:off x="838199" y="1825625"/>
            <a:ext cx="10938933" cy="4351338"/>
          </a:xfrm>
        </p:spPr>
        <p:txBody>
          <a:bodyPr/>
          <a:lstStyle/>
          <a:p>
            <a:r>
              <a:rPr lang="en-US" dirty="0"/>
              <a:t>Internet technology:</a:t>
            </a:r>
          </a:p>
          <a:p>
            <a:pPr lvl="1">
              <a:lnSpc>
                <a:spcPct val="100000"/>
              </a:lnSpc>
              <a:buFont typeface="Wingdings" panose="05000000000000000000" pitchFamily="2" charset="2"/>
              <a:buChar char="§"/>
            </a:pPr>
            <a:r>
              <a:rPr lang="en-US" dirty="0"/>
              <a:t>Helps prostitutes “(a) reach large numbers of potential clients with informative advertising, (b) build reputations for high-quality service, and (c) employ screening methods to reduce the risk of discovery” (Cunningham/Kendall)</a:t>
            </a:r>
          </a:p>
          <a:p>
            <a:pPr lvl="1">
              <a:lnSpc>
                <a:spcPct val="100000"/>
              </a:lnSpc>
              <a:buFont typeface="Wingdings" panose="05000000000000000000" pitchFamily="2" charset="2"/>
              <a:buChar char="§"/>
            </a:pPr>
            <a:r>
              <a:rPr lang="en-US" dirty="0"/>
              <a:t>Provides new strategy for communication in form of sexting</a:t>
            </a:r>
          </a:p>
          <a:p>
            <a:pPr lvl="1">
              <a:lnSpc>
                <a:spcPct val="100000"/>
              </a:lnSpc>
              <a:buFont typeface="Wingdings" panose="05000000000000000000" pitchFamily="2" charset="2"/>
              <a:buChar char="§"/>
            </a:pPr>
            <a:r>
              <a:rPr lang="en-US" dirty="0"/>
              <a:t>“Weapon of emotional and reputational destruction” in revenge porn (Calvert)</a:t>
            </a:r>
          </a:p>
          <a:p>
            <a:pPr lvl="1"/>
            <a:endParaRPr lang="en-US" dirty="0"/>
          </a:p>
        </p:txBody>
      </p:sp>
    </p:spTree>
    <p:extLst>
      <p:ext uri="{BB962C8B-B14F-4D97-AF65-F5344CB8AC3E}">
        <p14:creationId xmlns:p14="http://schemas.microsoft.com/office/powerpoint/2010/main" val="79496048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467" y="365125"/>
            <a:ext cx="11633199" cy="1325563"/>
          </a:xfrm>
        </p:spPr>
        <p:txBody>
          <a:bodyPr/>
          <a:lstStyle/>
          <a:p>
            <a:r>
              <a:rPr lang="en-US" dirty="0"/>
              <a:t>Why do individuals engage in Internet sex crimes?</a:t>
            </a:r>
          </a:p>
        </p:txBody>
      </p:sp>
      <p:sp>
        <p:nvSpPr>
          <p:cNvPr id="3" name="Content Placeholder 2"/>
          <p:cNvSpPr>
            <a:spLocks noGrp="1"/>
          </p:cNvSpPr>
          <p:nvPr>
            <p:ph idx="1"/>
          </p:nvPr>
        </p:nvSpPr>
        <p:spPr/>
        <p:txBody>
          <a:bodyPr/>
          <a:lstStyle/>
          <a:p>
            <a:r>
              <a:rPr lang="en-US" dirty="0"/>
              <a:t>Typically, sex crimes are about power and not sex.</a:t>
            </a:r>
          </a:p>
          <a:p>
            <a:r>
              <a:rPr lang="en-US" dirty="0"/>
              <a:t>In Internet sex crimes, power may play a role.</a:t>
            </a:r>
          </a:p>
          <a:p>
            <a:r>
              <a:rPr lang="en-US" dirty="0"/>
              <a:t>Patriarchal theory has been used to understand sex crimes in general.</a:t>
            </a:r>
          </a:p>
          <a:p>
            <a:pPr lvl="1"/>
            <a:r>
              <a:rPr lang="en-US" dirty="0"/>
              <a:t>Women are viewed as property who are owned (or can be ‘bought’ by men)</a:t>
            </a:r>
          </a:p>
          <a:p>
            <a:pPr lvl="1"/>
            <a:r>
              <a:rPr lang="en-US" dirty="0"/>
              <a:t>Structural features make it harder for women to enter certain occupations.</a:t>
            </a:r>
          </a:p>
          <a:p>
            <a:pPr lvl="1"/>
            <a:r>
              <a:rPr lang="en-US" dirty="0"/>
              <a:t>“Sexual commerce provides a patriarchal right of access to women's bodies, thus perpetuating women's subordination to men” (</a:t>
            </a:r>
            <a:r>
              <a:rPr lang="en-US" dirty="0" err="1"/>
              <a:t>Gerassi</a:t>
            </a:r>
            <a:r>
              <a:rPr lang="en-US" dirty="0"/>
              <a:t>, 2015).</a:t>
            </a:r>
          </a:p>
          <a:p>
            <a:pPr lvl="1"/>
            <a:r>
              <a:rPr lang="en-US" i="1" dirty="0"/>
              <a:t>How does the Internet perpetrate a patriarchal society?</a:t>
            </a:r>
          </a:p>
        </p:txBody>
      </p:sp>
    </p:spTree>
    <p:extLst>
      <p:ext uri="{BB962C8B-B14F-4D97-AF65-F5344CB8AC3E}">
        <p14:creationId xmlns:p14="http://schemas.microsoft.com/office/powerpoint/2010/main" val="16321532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18C49C9-FA97-475A-975B-818D3602AC42}"/>
              </a:ext>
            </a:extLst>
          </p:cNvPr>
          <p:cNvSpPr>
            <a:spLocks noGrp="1"/>
          </p:cNvSpPr>
          <p:nvPr>
            <p:ph type="title"/>
          </p:nvPr>
        </p:nvSpPr>
        <p:spPr>
          <a:xfrm>
            <a:off x="589615" y="501678"/>
            <a:ext cx="11014175" cy="894177"/>
          </a:xfrm>
        </p:spPr>
        <p:txBody>
          <a:bodyPr>
            <a:normAutofit fontScale="90000"/>
          </a:bodyPr>
          <a:lstStyle/>
          <a:p>
            <a:r>
              <a:rPr lang="en-US" dirty="0"/>
              <a:t>The Discipline of Criminal Justice and Cybersecurity – Conceptualizing Cybercrime</a:t>
            </a:r>
          </a:p>
        </p:txBody>
      </p:sp>
      <p:sp>
        <p:nvSpPr>
          <p:cNvPr id="8" name="Content Placeholder 7">
            <a:extLst>
              <a:ext uri="{FF2B5EF4-FFF2-40B4-BE49-F238E27FC236}">
                <a16:creationId xmlns:a16="http://schemas.microsoft.com/office/drawing/2014/main" id="{43CD4BB4-AED7-4DB5-86A6-D7ED608B6831}"/>
              </a:ext>
            </a:extLst>
          </p:cNvPr>
          <p:cNvSpPr>
            <a:spLocks noGrp="1"/>
          </p:cNvSpPr>
          <p:nvPr>
            <p:ph idx="1"/>
          </p:nvPr>
        </p:nvSpPr>
        <p:spPr>
          <a:xfrm>
            <a:off x="1051142" y="1662786"/>
            <a:ext cx="9182622" cy="5032375"/>
          </a:xfrm>
        </p:spPr>
        <p:txBody>
          <a:bodyPr>
            <a:normAutofit/>
          </a:bodyPr>
          <a:lstStyle/>
          <a:p>
            <a:pPr marL="342900" indent="-342900">
              <a:buFont typeface="Wingdings" panose="05000000000000000000" pitchFamily="2" charset="2"/>
              <a:buChar char="§"/>
            </a:pPr>
            <a:r>
              <a:rPr lang="en-US" sz="2000" dirty="0"/>
              <a:t>Myths about cybercrime</a:t>
            </a:r>
          </a:p>
          <a:p>
            <a:pPr marL="342900" indent="-342900">
              <a:buFont typeface="Wingdings" panose="05000000000000000000" pitchFamily="2" charset="2"/>
              <a:buChar char="§"/>
            </a:pPr>
            <a:r>
              <a:rPr lang="en-US" sz="2000" dirty="0"/>
              <a:t>Most cybercriminals are skilled hackers.</a:t>
            </a:r>
          </a:p>
          <a:p>
            <a:pPr marL="342900" indent="-342900">
              <a:buFont typeface="Wingdings" panose="05000000000000000000" pitchFamily="2" charset="2"/>
              <a:buChar char="§"/>
            </a:pPr>
            <a:r>
              <a:rPr lang="en-US" sz="2000" dirty="0"/>
              <a:t>Cybercrime can be prevented with virus protection software.</a:t>
            </a:r>
          </a:p>
          <a:p>
            <a:pPr marL="342900" indent="-342900">
              <a:buFont typeface="Wingdings" panose="05000000000000000000" pitchFamily="2" charset="2"/>
              <a:buChar char="§"/>
            </a:pPr>
            <a:r>
              <a:rPr lang="en-US" sz="2000" dirty="0"/>
              <a:t>Virtually all cybercrimes occur because of technological problems with software or hardware.</a:t>
            </a:r>
          </a:p>
          <a:p>
            <a:pPr marL="342900" indent="-342900">
              <a:buFont typeface="Wingdings" panose="05000000000000000000" pitchFamily="2" charset="2"/>
              <a:buChar char="§"/>
            </a:pPr>
            <a:r>
              <a:rPr lang="en-US" sz="2000" dirty="0"/>
              <a:t>The criminal justice system has primary responsibility for preventing and responding to cybercrime.</a:t>
            </a:r>
          </a:p>
          <a:p>
            <a:pPr marL="342900" indent="-342900">
              <a:buFont typeface="Wingdings" panose="05000000000000000000" pitchFamily="2" charset="2"/>
              <a:buChar char="§"/>
            </a:pPr>
            <a:r>
              <a:rPr lang="en-US" sz="2000" dirty="0"/>
              <a:t>Cybercriminals tend to have higher IQs than the general population.</a:t>
            </a:r>
          </a:p>
          <a:p>
            <a:pPr marL="342900" indent="-342900">
              <a:buFont typeface="Wingdings" panose="05000000000000000000" pitchFamily="2" charset="2"/>
              <a:buChar char="§"/>
            </a:pPr>
            <a:r>
              <a:rPr lang="en-US" sz="2000" dirty="0"/>
              <a:t>When caught, cybercriminals rarely go to prison.</a:t>
            </a:r>
          </a:p>
          <a:p>
            <a:pPr marL="342900" indent="-342900">
              <a:buFont typeface="Wingdings" panose="05000000000000000000" pitchFamily="2" charset="2"/>
              <a:buChar char="§"/>
            </a:pPr>
            <a:r>
              <a:rPr lang="en-US" sz="2000" dirty="0"/>
              <a:t>Cybercrime is different from white-collar crime.</a:t>
            </a:r>
          </a:p>
          <a:p>
            <a:pPr marL="342900" indent="-342900">
              <a:buFont typeface="Wingdings" panose="05000000000000000000" pitchFamily="2" charset="2"/>
              <a:buChar char="§"/>
            </a:pPr>
            <a:r>
              <a:rPr lang="en-US" sz="2000" dirty="0"/>
              <a:t>Cybercrime is always bad.</a:t>
            </a:r>
          </a:p>
        </p:txBody>
      </p:sp>
    </p:spTree>
    <p:extLst>
      <p:ext uri="{BB962C8B-B14F-4D97-AF65-F5344CB8AC3E}">
        <p14:creationId xmlns:p14="http://schemas.microsoft.com/office/powerpoint/2010/main" val="409528521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How do other disciplines view Internet sex crimes?</a:t>
            </a:r>
          </a:p>
        </p:txBody>
      </p:sp>
      <p:graphicFrame>
        <p:nvGraphicFramePr>
          <p:cNvPr id="4" name="Diagram 3"/>
          <p:cNvGraphicFramePr/>
          <p:nvPr>
            <p:extLst>
              <p:ext uri="{D42A27DB-BD31-4B8C-83A1-F6EECF244321}">
                <p14:modId xmlns:p14="http://schemas.microsoft.com/office/powerpoint/2010/main" val="940546300"/>
              </p:ext>
            </p:extLst>
          </p:nvPr>
        </p:nvGraphicFramePr>
        <p:xfrm>
          <a:off x="724730" y="1432926"/>
          <a:ext cx="6969211" cy="47437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3785345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Cyber Terrorism/Cyber War</a:t>
            </a:r>
          </a:p>
        </p:txBody>
      </p:sp>
      <p:sp>
        <p:nvSpPr>
          <p:cNvPr id="3" name="Content Placeholder 2"/>
          <p:cNvSpPr>
            <a:spLocks noGrp="1"/>
          </p:cNvSpPr>
          <p:nvPr>
            <p:ph idx="1"/>
          </p:nvPr>
        </p:nvSpPr>
        <p:spPr/>
        <p:txBody>
          <a:bodyPr>
            <a:normAutofit/>
          </a:bodyPr>
          <a:lstStyle/>
          <a:p>
            <a:r>
              <a:rPr lang="en-US" sz="2000" dirty="0" err="1"/>
              <a:t>Cyberterror</a:t>
            </a:r>
            <a:r>
              <a:rPr lang="en-US" sz="2000" dirty="0"/>
              <a:t> -- “using computer technology to engage in terrorist activity” (Brenner, 2007, p. 386).</a:t>
            </a:r>
          </a:p>
          <a:p>
            <a:r>
              <a:rPr lang="en-US" sz="2000" dirty="0"/>
              <a:t>Cyberwar—”Conduct of military operations by virtual means” (Brenner, 2007, p. 401).</a:t>
            </a:r>
          </a:p>
          <a:p>
            <a:r>
              <a:rPr lang="en-US" sz="2000" dirty="0"/>
              <a:t>Information warfare – using information to harm others</a:t>
            </a:r>
          </a:p>
          <a:p>
            <a:r>
              <a:rPr lang="en-US" sz="2000" dirty="0"/>
              <a:t>Martin </a:t>
            </a:r>
            <a:r>
              <a:rPr lang="en-US" sz="2000" dirty="0" err="1"/>
              <a:t>Libicki</a:t>
            </a:r>
            <a:r>
              <a:rPr lang="en-US" sz="2000" dirty="0"/>
              <a:t> identifies these types in What is Information Warfare:</a:t>
            </a:r>
          </a:p>
          <a:p>
            <a:pPr marL="342900" indent="-342900">
              <a:buFont typeface="Wingdings" panose="05000000000000000000" pitchFamily="2" charset="2"/>
              <a:buChar char="ü"/>
            </a:pPr>
            <a:r>
              <a:rPr lang="en-US" sz="2000" dirty="0"/>
              <a:t>Psychological (propaganda)</a:t>
            </a:r>
          </a:p>
          <a:p>
            <a:pPr marL="342900" indent="-342900">
              <a:buFont typeface="Wingdings" panose="05000000000000000000" pitchFamily="2" charset="2"/>
              <a:buChar char="ü"/>
            </a:pPr>
            <a:r>
              <a:rPr lang="en-US" sz="2000" dirty="0"/>
              <a:t>Command and control (infrastructure)</a:t>
            </a:r>
          </a:p>
          <a:p>
            <a:pPr marL="342900" indent="-342900">
              <a:buFont typeface="Wingdings" panose="05000000000000000000" pitchFamily="2" charset="2"/>
              <a:buChar char="ü"/>
            </a:pPr>
            <a:r>
              <a:rPr lang="en-US" sz="2000" dirty="0"/>
              <a:t>Electronic (change flow of electrons/information)</a:t>
            </a:r>
          </a:p>
          <a:p>
            <a:pPr marL="342900" indent="-342900">
              <a:buFont typeface="Wingdings" panose="05000000000000000000" pitchFamily="2" charset="2"/>
              <a:buChar char="ü"/>
            </a:pPr>
            <a:r>
              <a:rPr lang="en-US" sz="2000" dirty="0"/>
              <a:t>Hacker warfare (stealing information)</a:t>
            </a:r>
          </a:p>
          <a:p>
            <a:pPr marL="342900" indent="-342900">
              <a:buFont typeface="Wingdings" panose="05000000000000000000" pitchFamily="2" charset="2"/>
              <a:buChar char="ü"/>
            </a:pPr>
            <a:r>
              <a:rPr lang="en-US" sz="2000" dirty="0"/>
              <a:t>Economic information warfare – using information to harm economy</a:t>
            </a:r>
          </a:p>
          <a:p>
            <a:pPr marL="342900" indent="-342900">
              <a:buFont typeface="Wingdings" panose="05000000000000000000" pitchFamily="2" charset="2"/>
              <a:buChar char="ü"/>
            </a:pPr>
            <a:r>
              <a:rPr lang="en-US" sz="2000" dirty="0"/>
              <a:t>Cyber warfare seen as a type of information warfare</a:t>
            </a:r>
          </a:p>
          <a:p>
            <a:endParaRPr lang="en-US" dirty="0"/>
          </a:p>
        </p:txBody>
      </p:sp>
    </p:spTree>
    <p:extLst>
      <p:ext uri="{BB962C8B-B14F-4D97-AF65-F5344CB8AC3E}">
        <p14:creationId xmlns:p14="http://schemas.microsoft.com/office/powerpoint/2010/main" val="16701711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Patterns surrounding cyber terrorism</a:t>
            </a:r>
          </a:p>
        </p:txBody>
      </p:sp>
      <p:sp>
        <p:nvSpPr>
          <p:cNvPr id="3" name="Content Placeholder 2"/>
          <p:cNvSpPr>
            <a:spLocks noGrp="1"/>
          </p:cNvSpPr>
          <p:nvPr>
            <p:ph idx="1"/>
          </p:nvPr>
        </p:nvSpPr>
        <p:spPr/>
        <p:txBody>
          <a:bodyPr/>
          <a:lstStyle/>
          <a:p>
            <a:r>
              <a:rPr lang="en-US" dirty="0"/>
              <a:t>Harm is similar to harm from crime, but “harms are inflicted for very different reasons” (Brenner, 2007).</a:t>
            </a:r>
          </a:p>
          <a:p>
            <a:r>
              <a:rPr lang="en-US" dirty="0"/>
              <a:t>Goal is demoralization through cyber technology</a:t>
            </a:r>
          </a:p>
          <a:p>
            <a:r>
              <a:rPr lang="en-US" dirty="0"/>
              <a:t>Three categories</a:t>
            </a:r>
          </a:p>
          <a:p>
            <a:pPr lvl="1"/>
            <a:r>
              <a:rPr lang="en-US" dirty="0"/>
              <a:t>Weapon of mass destruction – computers could harm critical infrastructure</a:t>
            </a:r>
          </a:p>
          <a:p>
            <a:pPr lvl="1"/>
            <a:r>
              <a:rPr lang="en-US" dirty="0"/>
              <a:t>Weapon of mass distraction – manipulate population psychologically</a:t>
            </a:r>
          </a:p>
          <a:p>
            <a:pPr lvl="1"/>
            <a:r>
              <a:rPr lang="en-US" dirty="0"/>
              <a:t>Weapon of mass disruption – “undermine a civilian populace’s faith in the stability and reliability of essential infrastructure” (Brenner, 2007). </a:t>
            </a:r>
          </a:p>
          <a:p>
            <a:pPr lvl="2"/>
            <a:r>
              <a:rPr lang="en-US" dirty="0"/>
              <a:t>Make the population think that a system is compromised when it is not.</a:t>
            </a:r>
          </a:p>
        </p:txBody>
      </p:sp>
    </p:spTree>
    <p:extLst>
      <p:ext uri="{BB962C8B-B14F-4D97-AF65-F5344CB8AC3E}">
        <p14:creationId xmlns:p14="http://schemas.microsoft.com/office/powerpoint/2010/main" val="160415161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clrChange>
              <a:clrFrom>
                <a:srgbClr val="31527F"/>
              </a:clrFrom>
              <a:clrTo>
                <a:srgbClr val="31527F">
                  <a:alpha val="0"/>
                </a:srgbClr>
              </a:clrTo>
            </a:clrChange>
            <a:extLst>
              <a:ext uri="{28A0092B-C50C-407E-A947-70E740481C1C}">
                <a14:useLocalDpi xmlns:a14="http://schemas.microsoft.com/office/drawing/2010/main" val="0"/>
              </a:ext>
            </a:extLst>
          </a:blip>
          <a:srcRect l="29992" t="35565" r="40508" b="36339"/>
          <a:stretch/>
        </p:blipFill>
        <p:spPr>
          <a:xfrm rot="1830568">
            <a:off x="6892680" y="2615432"/>
            <a:ext cx="5287353" cy="3235545"/>
          </a:xfrm>
          <a:prstGeom prst="flowChartPreparation">
            <a:avLst/>
          </a:prstGeom>
        </p:spPr>
      </p:pic>
      <p:sp>
        <p:nvSpPr>
          <p:cNvPr id="2" name="Title 1"/>
          <p:cNvSpPr>
            <a:spLocks noGrp="1"/>
          </p:cNvSpPr>
          <p:nvPr>
            <p:ph type="title"/>
          </p:nvPr>
        </p:nvSpPr>
        <p:spPr/>
        <p:txBody>
          <a:bodyPr/>
          <a:lstStyle/>
          <a:p>
            <a:r>
              <a:rPr lang="en-US" dirty="0"/>
              <a:t>Who engages in cyber terrorism?</a:t>
            </a:r>
          </a:p>
        </p:txBody>
      </p:sp>
      <p:sp>
        <p:nvSpPr>
          <p:cNvPr id="3" name="Content Placeholder 2"/>
          <p:cNvSpPr>
            <a:spLocks noGrp="1"/>
          </p:cNvSpPr>
          <p:nvPr>
            <p:ph idx="1"/>
          </p:nvPr>
        </p:nvSpPr>
        <p:spPr/>
        <p:txBody>
          <a:bodyPr/>
          <a:lstStyle/>
          <a:p>
            <a:r>
              <a:rPr lang="en-US" dirty="0"/>
              <a:t>Nation-states</a:t>
            </a:r>
          </a:p>
          <a:p>
            <a:r>
              <a:rPr lang="en-US" dirty="0"/>
              <a:t>Domestic terrorism</a:t>
            </a:r>
          </a:p>
        </p:txBody>
      </p:sp>
      <p:sp>
        <p:nvSpPr>
          <p:cNvPr id="4" name="Rectangle 3"/>
          <p:cNvSpPr/>
          <p:nvPr/>
        </p:nvSpPr>
        <p:spPr>
          <a:xfrm>
            <a:off x="1320800" y="3105835"/>
            <a:ext cx="5852510" cy="1384995"/>
          </a:xfrm>
          <a:prstGeom prst="rect">
            <a:avLst/>
          </a:prstGeom>
        </p:spPr>
        <p:txBody>
          <a:bodyPr wrap="square">
            <a:spAutoFit/>
          </a:bodyPr>
          <a:lstStyle/>
          <a:p>
            <a:r>
              <a:rPr lang="en-US" sz="2800" dirty="0">
                <a:solidFill>
                  <a:srgbClr val="000000"/>
                </a:solidFill>
              </a:rPr>
              <a:t>United States Air Force mission is to </a:t>
            </a:r>
            <a:r>
              <a:rPr lang="en-US" sz="2800" b="1" dirty="0">
                <a:solidFill>
                  <a:srgbClr val="000000"/>
                </a:solidFill>
              </a:rPr>
              <a:t>fly</a:t>
            </a:r>
            <a:r>
              <a:rPr lang="en-US" sz="2800" dirty="0">
                <a:solidFill>
                  <a:srgbClr val="000000"/>
                </a:solidFill>
              </a:rPr>
              <a:t>, </a:t>
            </a:r>
            <a:r>
              <a:rPr lang="en-US" sz="2800" b="1" dirty="0">
                <a:solidFill>
                  <a:srgbClr val="000000"/>
                </a:solidFill>
              </a:rPr>
              <a:t>fight</a:t>
            </a:r>
            <a:r>
              <a:rPr lang="en-US" sz="2800" dirty="0">
                <a:solidFill>
                  <a:srgbClr val="000000"/>
                </a:solidFill>
              </a:rPr>
              <a:t> and win...in air, space and </a:t>
            </a:r>
            <a:r>
              <a:rPr lang="en-US" sz="2800" b="1" dirty="0">
                <a:solidFill>
                  <a:srgbClr val="000000"/>
                </a:solidFill>
              </a:rPr>
              <a:t>cyberspace</a:t>
            </a:r>
            <a:r>
              <a:rPr lang="en-US" sz="2800" dirty="0">
                <a:solidFill>
                  <a:srgbClr val="000000"/>
                </a:solidFill>
              </a:rPr>
              <a:t>.</a:t>
            </a:r>
            <a:endParaRPr lang="en-US" sz="2800" dirty="0"/>
          </a:p>
        </p:txBody>
      </p:sp>
      <p:sp>
        <p:nvSpPr>
          <p:cNvPr id="5" name="Rectangle 4"/>
          <p:cNvSpPr/>
          <p:nvPr/>
        </p:nvSpPr>
        <p:spPr>
          <a:xfrm>
            <a:off x="7152259" y="5004653"/>
            <a:ext cx="2384097" cy="407761"/>
          </a:xfrm>
          <a:prstGeom prst="rect">
            <a:avLst/>
          </a:prstGeom>
        </p:spPr>
        <p:txBody>
          <a:bodyPr wrap="square">
            <a:spAutoFit/>
          </a:bodyPr>
          <a:lstStyle/>
          <a:p>
            <a:r>
              <a:rPr lang="en-US" sz="1000" dirty="0"/>
              <a:t>https://</a:t>
            </a:r>
            <a:r>
              <a:rPr lang="en-US" sz="1000" dirty="0" err="1"/>
              <a:t>www.pexels.com</a:t>
            </a:r>
            <a:r>
              <a:rPr lang="en-US" sz="1000" dirty="0"/>
              <a:t>/photo/aircraft-formation-diamond-airplanes-66872/</a:t>
            </a:r>
          </a:p>
        </p:txBody>
      </p:sp>
    </p:spTree>
    <p:extLst>
      <p:ext uri="{BB962C8B-B14F-4D97-AF65-F5344CB8AC3E}">
        <p14:creationId xmlns:p14="http://schemas.microsoft.com/office/powerpoint/2010/main" val="107443510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Why do individuals/groups commit cyber terroristic acts?</a:t>
            </a:r>
          </a:p>
        </p:txBody>
      </p:sp>
      <p:sp>
        <p:nvSpPr>
          <p:cNvPr id="3" name="Content Placeholder 2"/>
          <p:cNvSpPr>
            <a:spLocks noGrp="1"/>
          </p:cNvSpPr>
          <p:nvPr>
            <p:ph sz="half" idx="1"/>
          </p:nvPr>
        </p:nvSpPr>
        <p:spPr>
          <a:xfrm>
            <a:off x="838200" y="1825625"/>
            <a:ext cx="5181600" cy="3897258"/>
          </a:xfrm>
          <a:solidFill>
            <a:srgbClr val="0B3C5C"/>
          </a:solidFill>
        </p:spPr>
        <p:txBody>
          <a:bodyPr lIns="182880" tIns="91440"/>
          <a:lstStyle/>
          <a:p>
            <a:pPr>
              <a:spcBef>
                <a:spcPts val="0"/>
              </a:spcBef>
              <a:spcAft>
                <a:spcPts val="1800"/>
              </a:spcAft>
            </a:pPr>
            <a:r>
              <a:rPr lang="en-US" sz="3200" dirty="0">
                <a:solidFill>
                  <a:schemeClr val="bg1"/>
                </a:solidFill>
              </a:rPr>
              <a:t>Political motives – to gain power</a:t>
            </a:r>
          </a:p>
          <a:p>
            <a:pPr>
              <a:spcBef>
                <a:spcPts val="0"/>
              </a:spcBef>
              <a:spcAft>
                <a:spcPts val="1800"/>
              </a:spcAft>
            </a:pPr>
            <a:r>
              <a:rPr lang="en-US" sz="3200" dirty="0">
                <a:solidFill>
                  <a:schemeClr val="bg1"/>
                </a:solidFill>
              </a:rPr>
              <a:t>Economic changes</a:t>
            </a:r>
          </a:p>
          <a:p>
            <a:pPr>
              <a:spcBef>
                <a:spcPts val="0"/>
              </a:spcBef>
              <a:spcAft>
                <a:spcPts val="1800"/>
              </a:spcAft>
            </a:pPr>
            <a:r>
              <a:rPr lang="en-US" sz="3200" dirty="0">
                <a:solidFill>
                  <a:schemeClr val="bg1"/>
                </a:solidFill>
              </a:rPr>
              <a:t>Social changes (Gordon and Ford) </a:t>
            </a:r>
          </a:p>
        </p:txBody>
      </p:sp>
      <p:sp>
        <p:nvSpPr>
          <p:cNvPr id="4" name="Content Placeholder 3"/>
          <p:cNvSpPr>
            <a:spLocks noGrp="1"/>
          </p:cNvSpPr>
          <p:nvPr>
            <p:ph sz="half" idx="2"/>
          </p:nvPr>
        </p:nvSpPr>
        <p:spPr/>
        <p:txBody>
          <a:bodyPr>
            <a:normAutofit/>
          </a:bodyPr>
          <a:lstStyle/>
          <a:p>
            <a:r>
              <a:rPr lang="en-US" sz="3200" dirty="0"/>
              <a:t>Appeal of Cyberterrorism</a:t>
            </a:r>
          </a:p>
          <a:p>
            <a:pPr lvl="1"/>
            <a:r>
              <a:rPr lang="en-US" sz="2800" dirty="0"/>
              <a:t>Cheaper than other types of terrorism</a:t>
            </a:r>
          </a:p>
          <a:p>
            <a:pPr lvl="1"/>
            <a:r>
              <a:rPr lang="en-US" sz="2800" dirty="0"/>
              <a:t>Anonymous</a:t>
            </a:r>
          </a:p>
          <a:p>
            <a:pPr lvl="1"/>
            <a:r>
              <a:rPr lang="en-US" sz="2800" dirty="0"/>
              <a:t>Large number of targets</a:t>
            </a:r>
          </a:p>
          <a:p>
            <a:pPr lvl="1"/>
            <a:r>
              <a:rPr lang="en-US" sz="2800" dirty="0"/>
              <a:t>Remote capabilities from afar</a:t>
            </a:r>
          </a:p>
          <a:p>
            <a:pPr lvl="1"/>
            <a:r>
              <a:rPr lang="en-US" sz="2800" dirty="0"/>
              <a:t>Media coverage (</a:t>
            </a:r>
            <a:r>
              <a:rPr lang="en-US" sz="2800" dirty="0" err="1"/>
              <a:t>Weimann</a:t>
            </a:r>
            <a:r>
              <a:rPr lang="en-US" sz="2800" dirty="0"/>
              <a:t>, 2004)</a:t>
            </a:r>
          </a:p>
        </p:txBody>
      </p:sp>
    </p:spTree>
    <p:extLst>
      <p:ext uri="{BB962C8B-B14F-4D97-AF65-F5344CB8AC3E}">
        <p14:creationId xmlns:p14="http://schemas.microsoft.com/office/powerpoint/2010/main" val="227838772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 other disciplines view cyber terror?</a:t>
            </a:r>
          </a:p>
        </p:txBody>
      </p:sp>
      <p:sp>
        <p:nvSpPr>
          <p:cNvPr id="3" name="Content Placeholder 2"/>
          <p:cNvSpPr>
            <a:spLocks noGrp="1"/>
          </p:cNvSpPr>
          <p:nvPr>
            <p:ph idx="1"/>
          </p:nvPr>
        </p:nvSpPr>
        <p:spPr/>
        <p:txBody>
          <a:bodyPr/>
          <a:lstStyle/>
          <a:p>
            <a:r>
              <a:rPr lang="en-US" dirty="0"/>
              <a:t>Information Technology</a:t>
            </a:r>
          </a:p>
          <a:p>
            <a:r>
              <a:rPr lang="en-US" dirty="0"/>
              <a:t>Business</a:t>
            </a:r>
          </a:p>
          <a:p>
            <a:r>
              <a:rPr lang="en-US" dirty="0"/>
              <a:t>Philosophy</a:t>
            </a:r>
          </a:p>
          <a:p>
            <a:r>
              <a:rPr lang="en-US" dirty="0"/>
              <a:t>Engineering</a:t>
            </a:r>
          </a:p>
          <a:p>
            <a:r>
              <a:rPr lang="en-US" dirty="0"/>
              <a:t>Computer Science</a:t>
            </a:r>
          </a:p>
          <a:p>
            <a:r>
              <a:rPr lang="en-US" dirty="0"/>
              <a:t>Criminal Justice </a:t>
            </a:r>
          </a:p>
        </p:txBody>
      </p:sp>
    </p:spTree>
    <p:extLst>
      <p:ext uri="{BB962C8B-B14F-4D97-AF65-F5344CB8AC3E}">
        <p14:creationId xmlns:p14="http://schemas.microsoft.com/office/powerpoint/2010/main" val="381703932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51793"/>
            <a:ext cx="10515600" cy="849156"/>
          </a:xfrm>
        </p:spPr>
        <p:txBody>
          <a:bodyPr/>
          <a:lstStyle/>
          <a:p>
            <a:pPr algn="ctr"/>
            <a:r>
              <a:rPr lang="en-US" dirty="0"/>
              <a:t>Case Study</a:t>
            </a:r>
          </a:p>
        </p:txBody>
      </p:sp>
      <p:sp>
        <p:nvSpPr>
          <p:cNvPr id="3" name="Content Placeholder 2"/>
          <p:cNvSpPr>
            <a:spLocks noGrp="1"/>
          </p:cNvSpPr>
          <p:nvPr>
            <p:ph sz="half" idx="1"/>
          </p:nvPr>
        </p:nvSpPr>
        <p:spPr>
          <a:xfrm>
            <a:off x="4707775" y="1506682"/>
            <a:ext cx="7034921" cy="4816970"/>
          </a:xfrm>
        </p:spPr>
        <p:txBody>
          <a:bodyPr>
            <a:noAutofit/>
          </a:bodyPr>
          <a:lstStyle/>
          <a:p>
            <a:r>
              <a:rPr lang="en-US" sz="2000" b="0" dirty="0"/>
              <a:t>In 2017, the House Intelligence Committee learned that Russian agents purchased Facebook and Twitters ads seemingly trying to influence the 2016 presidential election.  One ad is here.</a:t>
            </a:r>
          </a:p>
          <a:p>
            <a:r>
              <a:rPr lang="en-US" sz="2000" b="0" dirty="0"/>
              <a:t>“We basically have the brightest minds of our tech community here and Russia was able to </a:t>
            </a:r>
            <a:r>
              <a:rPr lang="en-US" sz="2000" b="0" dirty="0" err="1"/>
              <a:t>weaponize</a:t>
            </a:r>
            <a:r>
              <a:rPr lang="en-US" sz="2000" b="0" dirty="0"/>
              <a:t> your platforms to divide us, to dupe us and to discredit democracy.” –Rep. Jackie </a:t>
            </a:r>
            <a:r>
              <a:rPr lang="en-US" sz="2000" b="0" dirty="0" err="1"/>
              <a:t>Spier</a:t>
            </a:r>
            <a:r>
              <a:rPr lang="en-US" sz="2000" b="0" dirty="0"/>
              <a:t>.</a:t>
            </a:r>
          </a:p>
          <a:p>
            <a:r>
              <a:rPr lang="en-US" sz="2000" b="0" dirty="0"/>
              <a:t>Does this constitute cyberwar?  Discuss both sides of the argument and the ethical, political, and business ramifications of calling it cyberwar.</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2660" y="429267"/>
            <a:ext cx="4305115" cy="5438795"/>
          </a:xfrm>
          <a:prstGeom prst="rect">
            <a:avLst/>
          </a:prstGeom>
        </p:spPr>
      </p:pic>
      <p:sp>
        <p:nvSpPr>
          <p:cNvPr id="4" name="Rectangle 3"/>
          <p:cNvSpPr/>
          <p:nvPr/>
        </p:nvSpPr>
        <p:spPr>
          <a:xfrm>
            <a:off x="2787472" y="5652618"/>
            <a:ext cx="7047344" cy="400110"/>
          </a:xfrm>
          <a:prstGeom prst="rect">
            <a:avLst/>
          </a:prstGeom>
        </p:spPr>
        <p:txBody>
          <a:bodyPr wrap="square">
            <a:spAutoFit/>
          </a:bodyPr>
          <a:lstStyle/>
          <a:p>
            <a:r>
              <a:rPr lang="en-US" sz="1000" dirty="0"/>
              <a:t>Shane, S. (2017, November 01). These Are the Ads Russia Bought on Facebook in 2016. Retrieved October 14, 2018, from </a:t>
            </a:r>
            <a:r>
              <a:rPr lang="en-US" sz="1000" dirty="0">
                <a:hlinkClick r:id="rId4"/>
              </a:rPr>
              <a:t>https://www.nytimes.com/2017/11/01/us/politics/russia-2016-election-facebook.html</a:t>
            </a:r>
            <a:r>
              <a:rPr lang="en-US" sz="1000" dirty="0"/>
              <a:t> </a:t>
            </a:r>
          </a:p>
        </p:txBody>
      </p:sp>
    </p:spTree>
    <p:extLst>
      <p:ext uri="{BB962C8B-B14F-4D97-AF65-F5344CB8AC3E}">
        <p14:creationId xmlns:p14="http://schemas.microsoft.com/office/powerpoint/2010/main" val="78359915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Criminal Justice System and Cybercrime</a:t>
            </a:r>
          </a:p>
        </p:txBody>
      </p:sp>
      <p:sp>
        <p:nvSpPr>
          <p:cNvPr id="3" name="Content Placeholder 2"/>
          <p:cNvSpPr>
            <a:spLocks noGrp="1"/>
          </p:cNvSpPr>
          <p:nvPr>
            <p:ph idx="1"/>
          </p:nvPr>
        </p:nvSpPr>
        <p:spPr/>
        <p:txBody>
          <a:bodyPr/>
          <a:lstStyle/>
          <a:p>
            <a:pPr marL="0" indent="0">
              <a:buNone/>
            </a:pPr>
            <a:r>
              <a:rPr lang="en-US" dirty="0"/>
              <a:t>Three components of the criminal justice system</a:t>
            </a:r>
          </a:p>
          <a:p>
            <a:endParaRPr lang="en-US" dirty="0"/>
          </a:p>
          <a:p>
            <a:endParaRPr lang="en-US" dirty="0"/>
          </a:p>
          <a:p>
            <a:endParaRPr lang="en-US" dirty="0"/>
          </a:p>
        </p:txBody>
      </p:sp>
      <p:graphicFrame>
        <p:nvGraphicFramePr>
          <p:cNvPr id="5" name="Diagram 4"/>
          <p:cNvGraphicFramePr/>
          <p:nvPr>
            <p:extLst>
              <p:ext uri="{D42A27DB-BD31-4B8C-83A1-F6EECF244321}">
                <p14:modId xmlns:p14="http://schemas.microsoft.com/office/powerpoint/2010/main" val="2058097775"/>
              </p:ext>
            </p:extLst>
          </p:nvPr>
        </p:nvGraphicFramePr>
        <p:xfrm>
          <a:off x="2032000" y="914400"/>
          <a:ext cx="8843818" cy="52239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918486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police and cybercrime</a:t>
            </a:r>
          </a:p>
        </p:txBody>
      </p:sp>
      <p:sp>
        <p:nvSpPr>
          <p:cNvPr id="3" name="Content Placeholder 2"/>
          <p:cNvSpPr>
            <a:spLocks noGrp="1"/>
          </p:cNvSpPr>
          <p:nvPr>
            <p:ph idx="1"/>
          </p:nvPr>
        </p:nvSpPr>
        <p:spPr/>
        <p:txBody>
          <a:bodyPr>
            <a:normAutofit/>
          </a:bodyPr>
          <a:lstStyle/>
          <a:p>
            <a:pPr marL="342900" indent="-342900">
              <a:buFont typeface="Wingdings" panose="05000000000000000000" pitchFamily="2" charset="2"/>
              <a:buChar char="§"/>
            </a:pPr>
            <a:r>
              <a:rPr lang="en-US" dirty="0"/>
              <a:t>Much of the cyber law enforcement done in federal and state units, though local police may get involved.</a:t>
            </a:r>
          </a:p>
          <a:p>
            <a:pPr marL="342900" indent="-342900">
              <a:buFont typeface="Wingdings" panose="05000000000000000000" pitchFamily="2" charset="2"/>
              <a:buChar char="§"/>
            </a:pPr>
            <a:r>
              <a:rPr lang="en-US" dirty="0"/>
              <a:t>In larger departments, different police respond to different types of cybercrime (e.g., cyber fraud versus child pornography)</a:t>
            </a:r>
          </a:p>
          <a:p>
            <a:pPr marL="342900" indent="-342900">
              <a:buFont typeface="Wingdings" panose="05000000000000000000" pitchFamily="2" charset="2"/>
              <a:buChar char="§"/>
            </a:pPr>
            <a:r>
              <a:rPr lang="en-US" dirty="0"/>
              <a:t>Tools have been developed to help all police officers gather electronic data</a:t>
            </a:r>
          </a:p>
          <a:p>
            <a:pPr marL="342900" indent="-342900">
              <a:buFont typeface="Wingdings" panose="05000000000000000000" pitchFamily="2" charset="2"/>
              <a:buChar char="§"/>
            </a:pPr>
            <a:r>
              <a:rPr lang="en-US" dirty="0"/>
              <a:t>COFEE – Computer Online Forensic Evidence Extractor is a configured jump drive that police officers can use to gather the forensic evidence in the field.  DF investigators can then use the jump drive to search for the evidence collected by the officer.</a:t>
            </a:r>
          </a:p>
          <a:p>
            <a:endParaRPr lang="en-US" dirty="0"/>
          </a:p>
        </p:txBody>
      </p:sp>
    </p:spTree>
    <p:extLst>
      <p:ext uri="{BB962C8B-B14F-4D97-AF65-F5344CB8AC3E}">
        <p14:creationId xmlns:p14="http://schemas.microsoft.com/office/powerpoint/2010/main" val="6621297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Police and Cybercrime: Federal Law Enforcement</a:t>
            </a:r>
          </a:p>
        </p:txBody>
      </p:sp>
      <p:sp>
        <p:nvSpPr>
          <p:cNvPr id="3" name="Content Placeholder 2"/>
          <p:cNvSpPr>
            <a:spLocks noGrp="1"/>
          </p:cNvSpPr>
          <p:nvPr>
            <p:ph idx="1"/>
          </p:nvPr>
        </p:nvSpPr>
        <p:spPr>
          <a:xfrm>
            <a:off x="849745" y="1145309"/>
            <a:ext cx="11023600" cy="5269346"/>
          </a:xfrm>
        </p:spPr>
        <p:txBody>
          <a:bodyPr>
            <a:normAutofit fontScale="55000" lnSpcReduction="20000"/>
          </a:bodyPr>
          <a:lstStyle/>
          <a:p>
            <a:r>
              <a:rPr lang="en-US" sz="3300" dirty="0"/>
              <a:t>Federal Bureau of Investigation (FBI) – lead agency</a:t>
            </a:r>
          </a:p>
          <a:p>
            <a:r>
              <a:rPr lang="en-US" sz="3300" dirty="0"/>
              <a:t>	</a:t>
            </a:r>
            <a:r>
              <a:rPr lang="en-US" sz="2900" dirty="0"/>
              <a:t>Cyber Division at FBI Headquarters</a:t>
            </a:r>
          </a:p>
          <a:p>
            <a:r>
              <a:rPr lang="en-US" sz="2900" dirty="0"/>
              <a:t>	Cyber Action Team</a:t>
            </a:r>
          </a:p>
          <a:p>
            <a:r>
              <a:rPr lang="en-US" sz="2900" dirty="0"/>
              <a:t>	Internet Crimes Complaint Center</a:t>
            </a:r>
          </a:p>
          <a:p>
            <a:r>
              <a:rPr lang="en-US" sz="2900" dirty="0"/>
              <a:t>	Computer Crimes Task Forces (partner with DoD and DHS, and state/local)</a:t>
            </a:r>
          </a:p>
          <a:p>
            <a:r>
              <a:rPr lang="en-US" sz="2900" dirty="0"/>
              <a:t>	National Cyber Forensics and Training Alliance</a:t>
            </a:r>
          </a:p>
          <a:p>
            <a:endParaRPr lang="en-US" sz="3300" dirty="0"/>
          </a:p>
          <a:p>
            <a:r>
              <a:rPr lang="en-US" sz="3300" dirty="0"/>
              <a:t>Department of Homeland Security</a:t>
            </a:r>
          </a:p>
          <a:p>
            <a:r>
              <a:rPr lang="en-US" sz="3300" dirty="0"/>
              <a:t>	</a:t>
            </a:r>
            <a:r>
              <a:rPr lang="en-US" sz="2900" dirty="0"/>
              <a:t>Immigration and Customs Enforcement (ICE) – support “cross-border” invests.</a:t>
            </a:r>
          </a:p>
          <a:p>
            <a:r>
              <a:rPr lang="en-US" sz="2900" dirty="0"/>
              <a:t>		Cybercrimes Centers (C3)</a:t>
            </a:r>
          </a:p>
          <a:p>
            <a:r>
              <a:rPr lang="en-US" sz="2900" dirty="0"/>
              <a:t>			 Cyber Crimes Unit</a:t>
            </a:r>
          </a:p>
          <a:p>
            <a:r>
              <a:rPr lang="en-US" sz="2900" dirty="0"/>
              <a:t>			 Child Exploitation Investigations Unit   </a:t>
            </a:r>
          </a:p>
          <a:p>
            <a:r>
              <a:rPr lang="en-US" sz="2900" dirty="0"/>
              <a:t>			 Computer Forensics Unit</a:t>
            </a:r>
          </a:p>
          <a:p>
            <a:r>
              <a:rPr lang="en-US" sz="3300" dirty="0"/>
              <a:t>	Secret Service </a:t>
            </a:r>
          </a:p>
          <a:p>
            <a:r>
              <a:rPr lang="en-US" sz="3300" dirty="0"/>
              <a:t>		</a:t>
            </a:r>
            <a:r>
              <a:rPr lang="en-US" sz="2900" dirty="0"/>
              <a:t> Electronic Crimes Task Forces </a:t>
            </a:r>
          </a:p>
          <a:p>
            <a:r>
              <a:rPr lang="en-US" sz="2900" dirty="0"/>
              <a:t>		 Cyber Intelligence Section</a:t>
            </a:r>
          </a:p>
          <a:p>
            <a:r>
              <a:rPr lang="en-US" sz="2900" dirty="0"/>
              <a:t>		 National Computer Forensics Institute</a:t>
            </a:r>
          </a:p>
          <a:p>
            <a:r>
              <a:rPr lang="en-US" dirty="0"/>
              <a:t>			 		 </a:t>
            </a:r>
          </a:p>
          <a:p>
            <a:endParaRPr lang="en-US" dirty="0"/>
          </a:p>
        </p:txBody>
      </p:sp>
    </p:spTree>
    <p:extLst>
      <p:ext uri="{BB962C8B-B14F-4D97-AF65-F5344CB8AC3E}">
        <p14:creationId xmlns:p14="http://schemas.microsoft.com/office/powerpoint/2010/main" val="34490228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A4428A-758F-4D9A-B1DF-A689B433CFE1}"/>
              </a:ext>
            </a:extLst>
          </p:cNvPr>
          <p:cNvSpPr>
            <a:spLocks noGrp="1"/>
          </p:cNvSpPr>
          <p:nvPr>
            <p:ph type="title"/>
          </p:nvPr>
        </p:nvSpPr>
        <p:spPr>
          <a:xfrm>
            <a:off x="589615" y="514035"/>
            <a:ext cx="11014175" cy="894177"/>
          </a:xfrm>
        </p:spPr>
        <p:txBody>
          <a:bodyPr>
            <a:normAutofit fontScale="90000"/>
          </a:bodyPr>
          <a:lstStyle/>
          <a:p>
            <a:r>
              <a:rPr lang="en-US" dirty="0"/>
              <a:t>The Discipline of Criminal Justice and Cybersecurity – Conceptualizing Cybercrime</a:t>
            </a:r>
          </a:p>
        </p:txBody>
      </p:sp>
      <p:sp>
        <p:nvSpPr>
          <p:cNvPr id="3" name="Content Placeholder 2">
            <a:extLst>
              <a:ext uri="{FF2B5EF4-FFF2-40B4-BE49-F238E27FC236}">
                <a16:creationId xmlns:a16="http://schemas.microsoft.com/office/drawing/2014/main" id="{01356E06-2959-4CDC-B39C-EDC0D856DFED}"/>
              </a:ext>
            </a:extLst>
          </p:cNvPr>
          <p:cNvSpPr>
            <a:spLocks noGrp="1"/>
          </p:cNvSpPr>
          <p:nvPr>
            <p:ph idx="1"/>
          </p:nvPr>
        </p:nvSpPr>
        <p:spPr>
          <a:xfrm>
            <a:off x="838200" y="1825624"/>
            <a:ext cx="11353800" cy="5032375"/>
          </a:xfrm>
        </p:spPr>
        <p:txBody>
          <a:bodyPr/>
          <a:lstStyle/>
          <a:p>
            <a:pPr marL="0" indent="0">
              <a:buNone/>
            </a:pPr>
            <a:r>
              <a:rPr lang="en-US" sz="4000" dirty="0"/>
              <a:t>Functions of cybercrime</a:t>
            </a:r>
          </a:p>
          <a:p>
            <a:r>
              <a:rPr lang="en-US" dirty="0"/>
              <a:t>Warning light about problems.</a:t>
            </a:r>
          </a:p>
          <a:p>
            <a:r>
              <a:rPr lang="en-US" dirty="0"/>
              <a:t>Social change</a:t>
            </a:r>
          </a:p>
          <a:p>
            <a:r>
              <a:rPr lang="en-US" dirty="0"/>
              <a:t>Boundary maintenance (help to understand rules)</a:t>
            </a:r>
          </a:p>
          <a:p>
            <a:r>
              <a:rPr lang="en-US" dirty="0"/>
              <a:t>Community integration (some would say that Russia’s behaviors in 2016 election brought Democrats together)</a:t>
            </a:r>
          </a:p>
          <a:p>
            <a:r>
              <a:rPr lang="en-US" dirty="0"/>
              <a:t>These functions apply to all types of crime (Durkheim)</a:t>
            </a:r>
          </a:p>
          <a:p>
            <a:r>
              <a:rPr lang="en-US" dirty="0"/>
              <a:t>Would you make cybercrime go away if you could?</a:t>
            </a:r>
          </a:p>
        </p:txBody>
      </p:sp>
    </p:spTree>
    <p:extLst>
      <p:ext uri="{BB962C8B-B14F-4D97-AF65-F5344CB8AC3E}">
        <p14:creationId xmlns:p14="http://schemas.microsoft.com/office/powerpoint/2010/main" val="172450849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8B6411-F288-49D0-9C36-688E3159328E}"/>
              </a:ext>
            </a:extLst>
          </p:cNvPr>
          <p:cNvSpPr>
            <a:spLocks noGrp="1"/>
          </p:cNvSpPr>
          <p:nvPr>
            <p:ph type="title"/>
          </p:nvPr>
        </p:nvSpPr>
        <p:spPr/>
        <p:txBody>
          <a:bodyPr/>
          <a:lstStyle/>
          <a:p>
            <a:r>
              <a:rPr lang="en-US" dirty="0"/>
              <a:t>Police and Cybercrime</a:t>
            </a:r>
          </a:p>
        </p:txBody>
      </p:sp>
      <p:sp>
        <p:nvSpPr>
          <p:cNvPr id="4" name="Content Placeholder 7">
            <a:extLst>
              <a:ext uri="{FF2B5EF4-FFF2-40B4-BE49-F238E27FC236}">
                <a16:creationId xmlns:a16="http://schemas.microsoft.com/office/drawing/2014/main" id="{A265984C-8187-40C4-91E4-E4E9ABC2A905}"/>
              </a:ext>
            </a:extLst>
          </p:cNvPr>
          <p:cNvSpPr>
            <a:spLocks noGrp="1"/>
          </p:cNvSpPr>
          <p:nvPr>
            <p:ph idx="1"/>
          </p:nvPr>
        </p:nvSpPr>
        <p:spPr>
          <a:xfrm>
            <a:off x="838200" y="1718441"/>
            <a:ext cx="10884108" cy="4458522"/>
          </a:xfrm>
        </p:spPr>
        <p:txBody>
          <a:bodyPr>
            <a:normAutofit/>
          </a:bodyPr>
          <a:lstStyle/>
          <a:p>
            <a:r>
              <a:rPr lang="en-US" dirty="0"/>
              <a:t>Reactive – police are notified about incident and respond.</a:t>
            </a:r>
          </a:p>
          <a:p>
            <a:r>
              <a:rPr lang="en-US" dirty="0"/>
              <a:t>Proactive – police actively search for cyber offending.</a:t>
            </a:r>
          </a:p>
          <a:p>
            <a:pPr lvl="1"/>
            <a:r>
              <a:rPr lang="en-US" sz="2400" dirty="0"/>
              <a:t>Electronic audits</a:t>
            </a:r>
          </a:p>
          <a:p>
            <a:pPr lvl="1"/>
            <a:r>
              <a:rPr lang="en-US" sz="2400" dirty="0"/>
              <a:t>Undercover stings</a:t>
            </a:r>
          </a:p>
          <a:p>
            <a:pPr lvl="2"/>
            <a:r>
              <a:rPr lang="en-US" sz="2400" dirty="0"/>
              <a:t>Easier in digital world</a:t>
            </a:r>
          </a:p>
          <a:p>
            <a:pPr lvl="3"/>
            <a:r>
              <a:rPr lang="en-US" sz="2400" dirty="0"/>
              <a:t>Identity is concealed (anyone could be the undercover officer)</a:t>
            </a:r>
          </a:p>
          <a:p>
            <a:pPr lvl="3"/>
            <a:r>
              <a:rPr lang="en-US" sz="2400" dirty="0"/>
              <a:t>Less danger</a:t>
            </a:r>
          </a:p>
          <a:p>
            <a:pPr lvl="3"/>
            <a:r>
              <a:rPr lang="en-US" sz="2400" dirty="0"/>
              <a:t>Interactions can be recorded</a:t>
            </a:r>
          </a:p>
          <a:p>
            <a:pPr lvl="3"/>
            <a:r>
              <a:rPr lang="en-US" sz="2400" dirty="0"/>
              <a:t>Can target larger pool of potential offenders</a:t>
            </a:r>
          </a:p>
          <a:p>
            <a:pPr lvl="3"/>
            <a:r>
              <a:rPr lang="en-US" sz="2400" dirty="0"/>
              <a:t>Can do an international investigation without traveling</a:t>
            </a:r>
          </a:p>
          <a:p>
            <a:pPr lvl="2"/>
            <a:endParaRPr lang="en-US" dirty="0"/>
          </a:p>
        </p:txBody>
      </p:sp>
    </p:spTree>
    <p:extLst>
      <p:ext uri="{BB962C8B-B14F-4D97-AF65-F5344CB8AC3E}">
        <p14:creationId xmlns:p14="http://schemas.microsoft.com/office/powerpoint/2010/main" val="224408169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3A25C-937C-4137-BAB8-66CACFECFBC3}"/>
              </a:ext>
            </a:extLst>
          </p:cNvPr>
          <p:cNvSpPr>
            <a:spLocks noGrp="1"/>
          </p:cNvSpPr>
          <p:nvPr>
            <p:ph type="title"/>
          </p:nvPr>
        </p:nvSpPr>
        <p:spPr/>
        <p:txBody>
          <a:bodyPr/>
          <a:lstStyle/>
          <a:p>
            <a:r>
              <a:rPr lang="en-US" dirty="0"/>
              <a:t>Police and cybercrime</a:t>
            </a:r>
          </a:p>
        </p:txBody>
      </p:sp>
      <p:sp>
        <p:nvSpPr>
          <p:cNvPr id="3" name="Content Placeholder 2">
            <a:extLst>
              <a:ext uri="{FF2B5EF4-FFF2-40B4-BE49-F238E27FC236}">
                <a16:creationId xmlns:a16="http://schemas.microsoft.com/office/drawing/2014/main" id="{22EC7CC6-F097-41D6-934F-1FE59D494753}"/>
              </a:ext>
            </a:extLst>
          </p:cNvPr>
          <p:cNvSpPr>
            <a:spLocks noGrp="1"/>
          </p:cNvSpPr>
          <p:nvPr>
            <p:ph idx="1"/>
          </p:nvPr>
        </p:nvSpPr>
        <p:spPr/>
        <p:txBody>
          <a:bodyPr/>
          <a:lstStyle/>
          <a:p>
            <a:r>
              <a:rPr lang="en-US" dirty="0"/>
              <a:t>Challenges with digital forensics</a:t>
            </a:r>
          </a:p>
          <a:p>
            <a:pPr lvl="1"/>
            <a:r>
              <a:rPr lang="en-US" dirty="0"/>
              <a:t>Diversity of information agents need to know about</a:t>
            </a:r>
          </a:p>
          <a:p>
            <a:pPr lvl="1"/>
            <a:r>
              <a:rPr lang="en-US" dirty="0"/>
              <a:t>Amount of data that needs to be searched is enormous</a:t>
            </a:r>
          </a:p>
          <a:p>
            <a:pPr lvl="1"/>
            <a:r>
              <a:rPr lang="en-US" dirty="0"/>
              <a:t>Evidence seizure varies across case types</a:t>
            </a:r>
          </a:p>
          <a:p>
            <a:pPr lvl="1"/>
            <a:r>
              <a:rPr lang="en-US" dirty="0"/>
              <a:t>Balancing privacy with amount of information needed</a:t>
            </a:r>
          </a:p>
          <a:p>
            <a:pPr lvl="1"/>
            <a:r>
              <a:rPr lang="en-US" dirty="0"/>
              <a:t>Cyber offenders adjust to changing investigation techniques</a:t>
            </a:r>
          </a:p>
          <a:p>
            <a:r>
              <a:rPr lang="en-US" dirty="0"/>
              <a:t>Additional challenges</a:t>
            </a:r>
          </a:p>
          <a:p>
            <a:pPr lvl="1"/>
            <a:r>
              <a:rPr lang="en-US" dirty="0"/>
              <a:t>Training</a:t>
            </a:r>
          </a:p>
          <a:p>
            <a:pPr lvl="1"/>
            <a:r>
              <a:rPr lang="en-US" dirty="0"/>
              <a:t>Jurisdictional issues </a:t>
            </a:r>
          </a:p>
          <a:p>
            <a:pPr lvl="1"/>
            <a:r>
              <a:rPr lang="en-US" dirty="0"/>
              <a:t>Victims don’t report victimization immediately</a:t>
            </a:r>
          </a:p>
        </p:txBody>
      </p:sp>
    </p:spTree>
    <p:extLst>
      <p:ext uri="{BB962C8B-B14F-4D97-AF65-F5344CB8AC3E}">
        <p14:creationId xmlns:p14="http://schemas.microsoft.com/office/powerpoint/2010/main" val="213614091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courts and cybercrime</a:t>
            </a:r>
          </a:p>
        </p:txBody>
      </p:sp>
      <p:sp>
        <p:nvSpPr>
          <p:cNvPr id="3" name="Content Placeholder 2"/>
          <p:cNvSpPr>
            <a:spLocks noGrp="1"/>
          </p:cNvSpPr>
          <p:nvPr>
            <p:ph idx="1"/>
          </p:nvPr>
        </p:nvSpPr>
        <p:spPr>
          <a:xfrm>
            <a:off x="1380409" y="2779783"/>
            <a:ext cx="9444609" cy="2854036"/>
          </a:xfrm>
        </p:spPr>
        <p:txBody>
          <a:bodyPr>
            <a:normAutofit fontScale="92500" lnSpcReduction="10000"/>
          </a:bodyPr>
          <a:lstStyle/>
          <a:p>
            <a:endParaRPr lang="en-US" dirty="0"/>
          </a:p>
          <a:p>
            <a:r>
              <a:rPr lang="en-US" sz="2000" dirty="0"/>
              <a:t>Similar to other types of crime, when cases are prosecuted, cyber offenders are more likely to plead guilty than go to trial.</a:t>
            </a:r>
          </a:p>
          <a:p>
            <a:r>
              <a:rPr lang="en-US" sz="2000" dirty="0"/>
              <a:t>Challenges</a:t>
            </a:r>
          </a:p>
          <a:p>
            <a:pPr lvl="1"/>
            <a:r>
              <a:rPr lang="en-US" sz="1800" dirty="0"/>
              <a:t>Determining appropriate charges</a:t>
            </a:r>
          </a:p>
          <a:p>
            <a:pPr lvl="1"/>
            <a:r>
              <a:rPr lang="en-US" sz="1800" dirty="0"/>
              <a:t>For cases that go to trial, technical evidence may confuse jurors</a:t>
            </a:r>
          </a:p>
          <a:p>
            <a:pPr lvl="1"/>
            <a:r>
              <a:rPr lang="en-US" sz="1800" dirty="0"/>
              <a:t>Determining actual losses can be hard.</a:t>
            </a:r>
          </a:p>
          <a:p>
            <a:pPr lvl="1"/>
            <a:r>
              <a:rPr lang="en-US" sz="1800" dirty="0"/>
              <a:t>Because cases are rarely prosecuted, defense will argue sentence is “unusual”</a:t>
            </a:r>
          </a:p>
          <a:p>
            <a:pPr lvl="1"/>
            <a:r>
              <a:rPr lang="en-US" sz="1800" dirty="0"/>
              <a:t>Cases take a long time to prosecute.</a:t>
            </a:r>
          </a:p>
          <a:p>
            <a:pPr lvl="1"/>
            <a:r>
              <a:rPr lang="en-US" sz="1800" dirty="0"/>
              <a:t>Victims (companies) may not be willing to participate</a:t>
            </a:r>
          </a:p>
          <a:p>
            <a:pPr lvl="1"/>
            <a:endParaRPr lang="en-US" dirty="0"/>
          </a:p>
        </p:txBody>
      </p:sp>
      <p:graphicFrame>
        <p:nvGraphicFramePr>
          <p:cNvPr id="4" name="Diagram 3"/>
          <p:cNvGraphicFramePr/>
          <p:nvPr>
            <p:extLst>
              <p:ext uri="{D42A27DB-BD31-4B8C-83A1-F6EECF244321}">
                <p14:modId xmlns:p14="http://schemas.microsoft.com/office/powerpoint/2010/main" val="3549417749"/>
              </p:ext>
            </p:extLst>
          </p:nvPr>
        </p:nvGraphicFramePr>
        <p:xfrm>
          <a:off x="2032702" y="2027622"/>
          <a:ext cx="8128000" cy="8135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p:cNvSpPr/>
          <p:nvPr/>
        </p:nvSpPr>
        <p:spPr>
          <a:xfrm>
            <a:off x="5495415" y="1405185"/>
            <a:ext cx="1202573" cy="523220"/>
          </a:xfrm>
          <a:prstGeom prst="rect">
            <a:avLst/>
          </a:prstGeom>
        </p:spPr>
        <p:txBody>
          <a:bodyPr wrap="none">
            <a:spAutoFit/>
          </a:bodyPr>
          <a:lstStyle/>
          <a:p>
            <a:r>
              <a:rPr lang="en-US" sz="2800" i="1" dirty="0"/>
              <a:t>Actors</a:t>
            </a:r>
          </a:p>
        </p:txBody>
      </p:sp>
    </p:spTree>
    <p:extLst>
      <p:ext uri="{BB962C8B-B14F-4D97-AF65-F5344CB8AC3E}">
        <p14:creationId xmlns:p14="http://schemas.microsoft.com/office/powerpoint/2010/main" val="300250079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Corrections and cybercrime</a:t>
            </a:r>
          </a:p>
        </p:txBody>
      </p:sp>
      <p:sp>
        <p:nvSpPr>
          <p:cNvPr id="3" name="Content Placeholder 2"/>
          <p:cNvSpPr>
            <a:spLocks noGrp="1"/>
          </p:cNvSpPr>
          <p:nvPr>
            <p:ph idx="1"/>
          </p:nvPr>
        </p:nvSpPr>
        <p:spPr>
          <a:xfrm>
            <a:off x="876822" y="1578279"/>
            <a:ext cx="8978378" cy="4525742"/>
          </a:xfrm>
        </p:spPr>
        <p:txBody>
          <a:bodyPr/>
          <a:lstStyle/>
          <a:p>
            <a:r>
              <a:rPr lang="en-US" dirty="0"/>
              <a:t>When convicted, vast majority go to jail or prison (more than 90%)</a:t>
            </a:r>
          </a:p>
          <a:p>
            <a:r>
              <a:rPr lang="en-US" dirty="0"/>
              <a:t>Recent research shows male offenders receive longer prison sentences than female cyber offenders.</a:t>
            </a:r>
          </a:p>
          <a:p>
            <a:r>
              <a:rPr lang="en-US" dirty="0"/>
              <a:t>Sanctions justified on deterrent ideals, but few studies have shown deterrent value of long prison sentences</a:t>
            </a:r>
          </a:p>
          <a:p>
            <a:pPr lvl="1"/>
            <a:endParaRPr lang="en-US" dirty="0"/>
          </a:p>
          <a:p>
            <a:endParaRPr lang="en-US" dirty="0"/>
          </a:p>
        </p:txBody>
      </p:sp>
    </p:spTree>
    <p:extLst>
      <p:ext uri="{BB962C8B-B14F-4D97-AF65-F5344CB8AC3E}">
        <p14:creationId xmlns:p14="http://schemas.microsoft.com/office/powerpoint/2010/main" val="2919748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29BEE5-C97F-4A74-B25E-0FDC131F319E}"/>
              </a:ext>
            </a:extLst>
          </p:cNvPr>
          <p:cNvSpPr>
            <a:spLocks noGrp="1"/>
          </p:cNvSpPr>
          <p:nvPr>
            <p:ph type="title"/>
          </p:nvPr>
        </p:nvSpPr>
        <p:spPr>
          <a:xfrm>
            <a:off x="529820" y="522784"/>
            <a:ext cx="11804073" cy="807893"/>
          </a:xfrm>
        </p:spPr>
        <p:txBody>
          <a:bodyPr/>
          <a:lstStyle/>
          <a:p>
            <a:r>
              <a:rPr lang="en-US" dirty="0"/>
              <a:t>Recent Study on Sentences Given to Cyber Offenders </a:t>
            </a:r>
          </a:p>
        </p:txBody>
      </p:sp>
      <p:graphicFrame>
        <p:nvGraphicFramePr>
          <p:cNvPr id="11" name="Content Placeholder 10">
            <a:extLst>
              <a:ext uri="{FF2B5EF4-FFF2-40B4-BE49-F238E27FC236}">
                <a16:creationId xmlns:a16="http://schemas.microsoft.com/office/drawing/2014/main" id="{2842A083-649A-4385-AFF3-036B667A5C89}"/>
              </a:ext>
            </a:extLst>
          </p:cNvPr>
          <p:cNvGraphicFramePr>
            <a:graphicFrameLocks noGrp="1"/>
          </p:cNvGraphicFramePr>
          <p:nvPr>
            <p:ph sz="half" idx="1"/>
            <p:extLst>
              <p:ext uri="{D42A27DB-BD31-4B8C-83A1-F6EECF244321}">
                <p14:modId xmlns:p14="http://schemas.microsoft.com/office/powerpoint/2010/main" val="178812670"/>
              </p:ext>
            </p:extLst>
          </p:nvPr>
        </p:nvGraphicFramePr>
        <p:xfrm>
          <a:off x="1786442" y="1602995"/>
          <a:ext cx="4063999" cy="4316309"/>
        </p:xfrm>
        <a:graphic>
          <a:graphicData uri="http://schemas.openxmlformats.org/drawingml/2006/table">
            <a:tbl>
              <a:tblPr firstRow="1" firstCol="1" bandRow="1">
                <a:tableStyleId>{1FECB4D8-DB02-4DC6-A0A2-4F2EBAE1DC90}</a:tableStyleId>
              </a:tblPr>
              <a:tblGrid>
                <a:gridCol w="1254771">
                  <a:extLst>
                    <a:ext uri="{9D8B030D-6E8A-4147-A177-3AD203B41FA5}">
                      <a16:colId xmlns:a16="http://schemas.microsoft.com/office/drawing/2014/main" val="3574459782"/>
                    </a:ext>
                  </a:extLst>
                </a:gridCol>
                <a:gridCol w="1216304">
                  <a:extLst>
                    <a:ext uri="{9D8B030D-6E8A-4147-A177-3AD203B41FA5}">
                      <a16:colId xmlns:a16="http://schemas.microsoft.com/office/drawing/2014/main" val="2896570733"/>
                    </a:ext>
                  </a:extLst>
                </a:gridCol>
                <a:gridCol w="1592924">
                  <a:extLst>
                    <a:ext uri="{9D8B030D-6E8A-4147-A177-3AD203B41FA5}">
                      <a16:colId xmlns:a16="http://schemas.microsoft.com/office/drawing/2014/main" val="4293448264"/>
                    </a:ext>
                  </a:extLst>
                </a:gridCol>
              </a:tblGrid>
              <a:tr h="206288">
                <a:tc>
                  <a:txBody>
                    <a:bodyPr/>
                    <a:lstStyle/>
                    <a:p>
                      <a:pPr marL="0" marR="0">
                        <a:lnSpc>
                          <a:spcPct val="107000"/>
                        </a:lnSpc>
                        <a:spcBef>
                          <a:spcPts val="0"/>
                        </a:spcBef>
                        <a:spcAft>
                          <a:spcPts val="0"/>
                        </a:spcAft>
                      </a:pPr>
                      <a:r>
                        <a:rPr lang="en-US" sz="1400" dirty="0">
                          <a:effectLst/>
                        </a:rPr>
                        <a:t> </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57188" marR="5718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dirty="0">
                          <a:solidFill>
                            <a:schemeClr val="tx1"/>
                          </a:solidFill>
                          <a:effectLst/>
                        </a:rPr>
                        <a:t>Male</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188" marR="5718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dirty="0">
                          <a:solidFill>
                            <a:schemeClr val="tx1"/>
                          </a:solidFill>
                          <a:effectLst/>
                        </a:rPr>
                        <a:t>Female</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188" marR="5718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63119499"/>
                  </a:ext>
                </a:extLst>
              </a:tr>
              <a:tr h="793724">
                <a:tc>
                  <a:txBody>
                    <a:bodyPr/>
                    <a:lstStyle/>
                    <a:p>
                      <a:pPr marL="0" marR="0">
                        <a:lnSpc>
                          <a:spcPct val="107000"/>
                        </a:lnSpc>
                        <a:spcBef>
                          <a:spcPts val="0"/>
                        </a:spcBef>
                        <a:spcAft>
                          <a:spcPts val="0"/>
                        </a:spcAft>
                      </a:pPr>
                      <a:r>
                        <a:rPr lang="en-US" sz="1400" dirty="0">
                          <a:effectLst/>
                        </a:rPr>
                        <a:t>Prison/Jail</a:t>
                      </a:r>
                    </a:p>
                    <a:p>
                      <a:pPr marL="0" marR="0">
                        <a:lnSpc>
                          <a:spcPct val="107000"/>
                        </a:lnSpc>
                        <a:spcBef>
                          <a:spcPts val="0"/>
                        </a:spcBef>
                        <a:spcAft>
                          <a:spcPts val="0"/>
                        </a:spcAft>
                      </a:pPr>
                      <a:r>
                        <a:rPr lang="en-US" sz="1400" dirty="0">
                          <a:effectLst/>
                        </a:rPr>
                        <a:t>          Yes</a:t>
                      </a:r>
                    </a:p>
                    <a:p>
                      <a:pPr marL="0" marR="0">
                        <a:lnSpc>
                          <a:spcPct val="107000"/>
                        </a:lnSpc>
                        <a:spcBef>
                          <a:spcPts val="0"/>
                        </a:spcBef>
                        <a:spcAft>
                          <a:spcPts val="0"/>
                        </a:spcAft>
                      </a:pPr>
                      <a:r>
                        <a:rPr lang="en-US" sz="1400" dirty="0">
                          <a:effectLst/>
                        </a:rPr>
                        <a:t>          No</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57188" marR="5718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dirty="0">
                          <a:effectLst/>
                        </a:rPr>
                        <a:t> </a:t>
                      </a:r>
                    </a:p>
                    <a:p>
                      <a:pPr marL="0" marR="0">
                        <a:lnSpc>
                          <a:spcPct val="107000"/>
                        </a:lnSpc>
                        <a:spcBef>
                          <a:spcPts val="0"/>
                        </a:spcBef>
                        <a:spcAft>
                          <a:spcPts val="0"/>
                        </a:spcAft>
                      </a:pPr>
                      <a:r>
                        <a:rPr lang="en-US" sz="1400" dirty="0">
                          <a:effectLst/>
                        </a:rPr>
                        <a:t>100 (92.6)</a:t>
                      </a:r>
                    </a:p>
                    <a:p>
                      <a:pPr marL="0" marR="0">
                        <a:lnSpc>
                          <a:spcPct val="107000"/>
                        </a:lnSpc>
                        <a:spcBef>
                          <a:spcPts val="0"/>
                        </a:spcBef>
                        <a:spcAft>
                          <a:spcPts val="0"/>
                        </a:spcAft>
                      </a:pPr>
                      <a:r>
                        <a:rPr lang="en-US" sz="1400" dirty="0">
                          <a:effectLst/>
                        </a:rPr>
                        <a:t>8 (7.4)</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57188" marR="5718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dirty="0">
                          <a:effectLst/>
                        </a:rPr>
                        <a:t> </a:t>
                      </a:r>
                    </a:p>
                    <a:p>
                      <a:pPr marL="0" marR="0">
                        <a:lnSpc>
                          <a:spcPct val="107000"/>
                        </a:lnSpc>
                        <a:spcBef>
                          <a:spcPts val="0"/>
                        </a:spcBef>
                        <a:spcAft>
                          <a:spcPts val="0"/>
                        </a:spcAft>
                      </a:pPr>
                      <a:r>
                        <a:rPr lang="en-US" sz="1400" dirty="0">
                          <a:effectLst/>
                        </a:rPr>
                        <a:t>9 (90.0)</a:t>
                      </a:r>
                    </a:p>
                    <a:p>
                      <a:pPr marL="0" marR="0">
                        <a:lnSpc>
                          <a:spcPct val="107000"/>
                        </a:lnSpc>
                        <a:spcBef>
                          <a:spcPts val="0"/>
                        </a:spcBef>
                        <a:spcAft>
                          <a:spcPts val="0"/>
                        </a:spcAft>
                      </a:pPr>
                      <a:r>
                        <a:rPr lang="en-US" sz="1400" dirty="0">
                          <a:effectLst/>
                        </a:rPr>
                        <a:t>1 (10.0)</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57188" marR="5718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02468842"/>
                  </a:ext>
                </a:extLst>
              </a:tr>
              <a:tr h="793724">
                <a:tc>
                  <a:txBody>
                    <a:bodyPr/>
                    <a:lstStyle/>
                    <a:p>
                      <a:pPr marL="0" marR="0">
                        <a:lnSpc>
                          <a:spcPct val="107000"/>
                        </a:lnSpc>
                        <a:spcBef>
                          <a:spcPts val="0"/>
                        </a:spcBef>
                        <a:spcAft>
                          <a:spcPts val="0"/>
                        </a:spcAft>
                      </a:pPr>
                      <a:r>
                        <a:rPr lang="en-US" sz="1400" dirty="0">
                          <a:effectLst/>
                        </a:rPr>
                        <a:t>Fine</a:t>
                      </a:r>
                    </a:p>
                    <a:p>
                      <a:pPr marL="0" marR="0">
                        <a:lnSpc>
                          <a:spcPct val="107000"/>
                        </a:lnSpc>
                        <a:spcBef>
                          <a:spcPts val="0"/>
                        </a:spcBef>
                        <a:spcAft>
                          <a:spcPts val="0"/>
                        </a:spcAft>
                      </a:pPr>
                      <a:r>
                        <a:rPr lang="en-US" sz="1400" dirty="0">
                          <a:effectLst/>
                        </a:rPr>
                        <a:t>          Yes</a:t>
                      </a:r>
                    </a:p>
                    <a:p>
                      <a:pPr marL="0" marR="0">
                        <a:lnSpc>
                          <a:spcPct val="107000"/>
                        </a:lnSpc>
                        <a:spcBef>
                          <a:spcPts val="0"/>
                        </a:spcBef>
                        <a:spcAft>
                          <a:spcPts val="0"/>
                        </a:spcAft>
                      </a:pPr>
                      <a:r>
                        <a:rPr lang="en-US" sz="1400" dirty="0">
                          <a:effectLst/>
                        </a:rPr>
                        <a:t>          No</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57188" marR="5718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dirty="0">
                          <a:effectLst/>
                        </a:rPr>
                        <a:t> </a:t>
                      </a:r>
                    </a:p>
                    <a:p>
                      <a:pPr marL="0" marR="0">
                        <a:lnSpc>
                          <a:spcPct val="107000"/>
                        </a:lnSpc>
                        <a:spcBef>
                          <a:spcPts val="0"/>
                        </a:spcBef>
                        <a:spcAft>
                          <a:spcPts val="0"/>
                        </a:spcAft>
                      </a:pPr>
                      <a:r>
                        <a:rPr lang="en-US" sz="1400" dirty="0">
                          <a:effectLst/>
                        </a:rPr>
                        <a:t>10 (9.3)</a:t>
                      </a:r>
                    </a:p>
                    <a:p>
                      <a:pPr marL="0" marR="0">
                        <a:lnSpc>
                          <a:spcPct val="107000"/>
                        </a:lnSpc>
                        <a:spcBef>
                          <a:spcPts val="0"/>
                        </a:spcBef>
                        <a:spcAft>
                          <a:spcPts val="0"/>
                        </a:spcAft>
                      </a:pPr>
                      <a:r>
                        <a:rPr lang="en-US" sz="1400" dirty="0">
                          <a:effectLst/>
                        </a:rPr>
                        <a:t>98 (90.7)</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57188" marR="5718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dirty="0">
                          <a:effectLst/>
                        </a:rPr>
                        <a:t> </a:t>
                      </a:r>
                    </a:p>
                    <a:p>
                      <a:pPr marL="0" marR="0">
                        <a:lnSpc>
                          <a:spcPct val="107000"/>
                        </a:lnSpc>
                        <a:spcBef>
                          <a:spcPts val="0"/>
                        </a:spcBef>
                        <a:spcAft>
                          <a:spcPts val="0"/>
                        </a:spcAft>
                      </a:pPr>
                      <a:r>
                        <a:rPr lang="en-US" sz="1400" dirty="0">
                          <a:effectLst/>
                        </a:rPr>
                        <a:t>2 (20.0)</a:t>
                      </a:r>
                    </a:p>
                    <a:p>
                      <a:pPr marL="0" marR="0">
                        <a:lnSpc>
                          <a:spcPct val="107000"/>
                        </a:lnSpc>
                        <a:spcBef>
                          <a:spcPts val="0"/>
                        </a:spcBef>
                        <a:spcAft>
                          <a:spcPts val="0"/>
                        </a:spcAft>
                      </a:pPr>
                      <a:r>
                        <a:rPr lang="en-US" sz="1400" dirty="0">
                          <a:effectLst/>
                        </a:rPr>
                        <a:t>8 (80.0)</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57188" marR="5718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6538720"/>
                  </a:ext>
                </a:extLst>
              </a:tr>
              <a:tr h="793724">
                <a:tc>
                  <a:txBody>
                    <a:bodyPr/>
                    <a:lstStyle/>
                    <a:p>
                      <a:pPr marL="0" marR="0">
                        <a:lnSpc>
                          <a:spcPct val="107000"/>
                        </a:lnSpc>
                        <a:spcBef>
                          <a:spcPts val="0"/>
                        </a:spcBef>
                        <a:spcAft>
                          <a:spcPts val="0"/>
                        </a:spcAft>
                      </a:pPr>
                      <a:r>
                        <a:rPr lang="en-US" sz="1400" dirty="0">
                          <a:effectLst/>
                        </a:rPr>
                        <a:t>Restitution</a:t>
                      </a:r>
                    </a:p>
                    <a:p>
                      <a:pPr marL="0" marR="0">
                        <a:lnSpc>
                          <a:spcPct val="107000"/>
                        </a:lnSpc>
                        <a:spcBef>
                          <a:spcPts val="0"/>
                        </a:spcBef>
                        <a:spcAft>
                          <a:spcPts val="0"/>
                        </a:spcAft>
                      </a:pPr>
                      <a:r>
                        <a:rPr lang="en-US" sz="1400" dirty="0">
                          <a:effectLst/>
                        </a:rPr>
                        <a:t>          Yes</a:t>
                      </a:r>
                    </a:p>
                    <a:p>
                      <a:pPr marL="0" marR="0">
                        <a:lnSpc>
                          <a:spcPct val="107000"/>
                        </a:lnSpc>
                        <a:spcBef>
                          <a:spcPts val="0"/>
                        </a:spcBef>
                        <a:spcAft>
                          <a:spcPts val="0"/>
                        </a:spcAft>
                      </a:pPr>
                      <a:r>
                        <a:rPr lang="en-US" sz="1400" dirty="0">
                          <a:effectLst/>
                        </a:rPr>
                        <a:t>          No</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57188" marR="5718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a:effectLst/>
                        </a:rPr>
                        <a:t> </a:t>
                      </a:r>
                    </a:p>
                    <a:p>
                      <a:pPr marL="0" marR="0">
                        <a:lnSpc>
                          <a:spcPct val="107000"/>
                        </a:lnSpc>
                        <a:spcBef>
                          <a:spcPts val="0"/>
                        </a:spcBef>
                        <a:spcAft>
                          <a:spcPts val="0"/>
                        </a:spcAft>
                      </a:pPr>
                      <a:r>
                        <a:rPr lang="en-US" sz="1400">
                          <a:effectLst/>
                        </a:rPr>
                        <a:t>43 (39.8)</a:t>
                      </a:r>
                    </a:p>
                    <a:p>
                      <a:pPr marL="0" marR="0">
                        <a:lnSpc>
                          <a:spcPct val="107000"/>
                        </a:lnSpc>
                        <a:spcBef>
                          <a:spcPts val="0"/>
                        </a:spcBef>
                        <a:spcAft>
                          <a:spcPts val="0"/>
                        </a:spcAft>
                      </a:pPr>
                      <a:r>
                        <a:rPr lang="en-US" sz="1400">
                          <a:effectLst/>
                        </a:rPr>
                        <a:t>65 (60.2)</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57188" marR="5718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dirty="0">
                          <a:effectLst/>
                        </a:rPr>
                        <a:t> </a:t>
                      </a:r>
                    </a:p>
                    <a:p>
                      <a:pPr marL="0" marR="0">
                        <a:lnSpc>
                          <a:spcPct val="107000"/>
                        </a:lnSpc>
                        <a:spcBef>
                          <a:spcPts val="0"/>
                        </a:spcBef>
                        <a:spcAft>
                          <a:spcPts val="0"/>
                        </a:spcAft>
                      </a:pPr>
                      <a:r>
                        <a:rPr lang="en-US" sz="1400" dirty="0">
                          <a:effectLst/>
                        </a:rPr>
                        <a:t>4 (40.0)</a:t>
                      </a:r>
                    </a:p>
                    <a:p>
                      <a:pPr marL="0" marR="0">
                        <a:lnSpc>
                          <a:spcPct val="107000"/>
                        </a:lnSpc>
                        <a:spcBef>
                          <a:spcPts val="0"/>
                        </a:spcBef>
                        <a:spcAft>
                          <a:spcPts val="0"/>
                        </a:spcAft>
                      </a:pPr>
                      <a:r>
                        <a:rPr lang="en-US" sz="1400" dirty="0">
                          <a:effectLst/>
                        </a:rPr>
                        <a:t>6 (60.0)</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57188" marR="5718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71809228"/>
                  </a:ext>
                </a:extLst>
              </a:tr>
              <a:tr h="793724">
                <a:tc>
                  <a:txBody>
                    <a:bodyPr/>
                    <a:lstStyle/>
                    <a:p>
                      <a:pPr marL="0" marR="0">
                        <a:lnSpc>
                          <a:spcPct val="107000"/>
                        </a:lnSpc>
                        <a:spcBef>
                          <a:spcPts val="0"/>
                        </a:spcBef>
                        <a:spcAft>
                          <a:spcPts val="0"/>
                        </a:spcAft>
                      </a:pPr>
                      <a:r>
                        <a:rPr lang="en-US" sz="1400">
                          <a:effectLst/>
                        </a:rPr>
                        <a:t>Probation</a:t>
                      </a:r>
                    </a:p>
                    <a:p>
                      <a:pPr marL="0" marR="0">
                        <a:lnSpc>
                          <a:spcPct val="107000"/>
                        </a:lnSpc>
                        <a:spcBef>
                          <a:spcPts val="0"/>
                        </a:spcBef>
                        <a:spcAft>
                          <a:spcPts val="0"/>
                        </a:spcAft>
                      </a:pPr>
                      <a:r>
                        <a:rPr lang="en-US" sz="1400">
                          <a:effectLst/>
                        </a:rPr>
                        <a:t>          Yes</a:t>
                      </a:r>
                    </a:p>
                    <a:p>
                      <a:pPr marL="0" marR="0">
                        <a:lnSpc>
                          <a:spcPct val="107000"/>
                        </a:lnSpc>
                        <a:spcBef>
                          <a:spcPts val="0"/>
                        </a:spcBef>
                        <a:spcAft>
                          <a:spcPts val="0"/>
                        </a:spcAft>
                      </a:pPr>
                      <a:r>
                        <a:rPr lang="en-US" sz="1400">
                          <a:effectLst/>
                        </a:rPr>
                        <a:t>          No</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57188" marR="5718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a:effectLst/>
                        </a:rPr>
                        <a:t> </a:t>
                      </a:r>
                    </a:p>
                    <a:p>
                      <a:pPr marL="0" marR="0">
                        <a:lnSpc>
                          <a:spcPct val="107000"/>
                        </a:lnSpc>
                        <a:spcBef>
                          <a:spcPts val="0"/>
                        </a:spcBef>
                        <a:spcAft>
                          <a:spcPts val="0"/>
                        </a:spcAft>
                      </a:pPr>
                      <a:r>
                        <a:rPr lang="en-US" sz="1400">
                          <a:effectLst/>
                        </a:rPr>
                        <a:t>7 (6.5)</a:t>
                      </a:r>
                    </a:p>
                    <a:p>
                      <a:pPr marL="0" marR="0">
                        <a:lnSpc>
                          <a:spcPct val="107000"/>
                        </a:lnSpc>
                        <a:spcBef>
                          <a:spcPts val="0"/>
                        </a:spcBef>
                        <a:spcAft>
                          <a:spcPts val="0"/>
                        </a:spcAft>
                      </a:pPr>
                      <a:r>
                        <a:rPr lang="en-US" sz="1400">
                          <a:effectLst/>
                        </a:rPr>
                        <a:t>101 (93.5)</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57188" marR="5718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dirty="0">
                          <a:effectLst/>
                        </a:rPr>
                        <a:t> </a:t>
                      </a:r>
                    </a:p>
                    <a:p>
                      <a:pPr marL="0" marR="0">
                        <a:lnSpc>
                          <a:spcPct val="107000"/>
                        </a:lnSpc>
                        <a:spcBef>
                          <a:spcPts val="0"/>
                        </a:spcBef>
                        <a:spcAft>
                          <a:spcPts val="0"/>
                        </a:spcAft>
                      </a:pPr>
                      <a:r>
                        <a:rPr lang="en-US" sz="1400" dirty="0">
                          <a:effectLst/>
                        </a:rPr>
                        <a:t>0 (0.0)</a:t>
                      </a:r>
                    </a:p>
                    <a:p>
                      <a:pPr marL="0" marR="0">
                        <a:lnSpc>
                          <a:spcPct val="107000"/>
                        </a:lnSpc>
                        <a:spcBef>
                          <a:spcPts val="0"/>
                        </a:spcBef>
                        <a:spcAft>
                          <a:spcPts val="0"/>
                        </a:spcAft>
                      </a:pPr>
                      <a:r>
                        <a:rPr lang="en-US" sz="1400" dirty="0">
                          <a:effectLst/>
                        </a:rPr>
                        <a:t>10 (100.0)</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57188" marR="5718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73642329"/>
                  </a:ext>
                </a:extLst>
              </a:tr>
              <a:tr h="857963">
                <a:tc>
                  <a:txBody>
                    <a:bodyPr/>
                    <a:lstStyle/>
                    <a:p>
                      <a:pPr marL="0" marR="0">
                        <a:lnSpc>
                          <a:spcPct val="107000"/>
                        </a:lnSpc>
                        <a:spcBef>
                          <a:spcPts val="0"/>
                        </a:spcBef>
                        <a:spcAft>
                          <a:spcPts val="0"/>
                        </a:spcAft>
                      </a:pPr>
                      <a:r>
                        <a:rPr lang="en-US" sz="1400">
                          <a:effectLst/>
                        </a:rPr>
                        <a:t>Community Service</a:t>
                      </a:r>
                    </a:p>
                    <a:p>
                      <a:pPr marL="0" marR="0">
                        <a:lnSpc>
                          <a:spcPct val="107000"/>
                        </a:lnSpc>
                        <a:spcBef>
                          <a:spcPts val="0"/>
                        </a:spcBef>
                        <a:spcAft>
                          <a:spcPts val="0"/>
                        </a:spcAft>
                      </a:pPr>
                      <a:r>
                        <a:rPr lang="en-US" sz="1400">
                          <a:effectLst/>
                        </a:rPr>
                        <a:t>          Yes</a:t>
                      </a:r>
                    </a:p>
                    <a:p>
                      <a:pPr marL="0" marR="0">
                        <a:lnSpc>
                          <a:spcPct val="107000"/>
                        </a:lnSpc>
                        <a:spcBef>
                          <a:spcPts val="0"/>
                        </a:spcBef>
                        <a:spcAft>
                          <a:spcPts val="0"/>
                        </a:spcAft>
                      </a:pPr>
                      <a:r>
                        <a:rPr lang="en-US" sz="1400">
                          <a:effectLst/>
                        </a:rPr>
                        <a:t>          No</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57188" marR="5718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a:effectLst/>
                        </a:rPr>
                        <a:t> </a:t>
                      </a:r>
                    </a:p>
                    <a:p>
                      <a:pPr marL="0" marR="0">
                        <a:lnSpc>
                          <a:spcPct val="107000"/>
                        </a:lnSpc>
                        <a:spcBef>
                          <a:spcPts val="0"/>
                        </a:spcBef>
                        <a:spcAft>
                          <a:spcPts val="0"/>
                        </a:spcAft>
                      </a:pPr>
                      <a:r>
                        <a:rPr lang="en-US" sz="1400">
                          <a:effectLst/>
                        </a:rPr>
                        <a:t>8 (7.4)</a:t>
                      </a:r>
                    </a:p>
                    <a:p>
                      <a:pPr marL="0" marR="0">
                        <a:lnSpc>
                          <a:spcPct val="107000"/>
                        </a:lnSpc>
                        <a:spcBef>
                          <a:spcPts val="0"/>
                        </a:spcBef>
                        <a:spcAft>
                          <a:spcPts val="0"/>
                        </a:spcAft>
                      </a:pPr>
                      <a:r>
                        <a:rPr lang="en-US" sz="1400">
                          <a:effectLst/>
                        </a:rPr>
                        <a:t>110 (92.6)</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57188" marR="5718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dirty="0">
                          <a:effectLst/>
                        </a:rPr>
                        <a:t> </a:t>
                      </a:r>
                    </a:p>
                    <a:p>
                      <a:pPr marL="0" marR="0">
                        <a:lnSpc>
                          <a:spcPct val="107000"/>
                        </a:lnSpc>
                        <a:spcBef>
                          <a:spcPts val="0"/>
                        </a:spcBef>
                        <a:spcAft>
                          <a:spcPts val="0"/>
                        </a:spcAft>
                      </a:pPr>
                      <a:r>
                        <a:rPr lang="en-US" sz="1400" dirty="0">
                          <a:effectLst/>
                        </a:rPr>
                        <a:t>0 (0.0)</a:t>
                      </a:r>
                    </a:p>
                    <a:p>
                      <a:pPr marL="0" marR="0">
                        <a:lnSpc>
                          <a:spcPct val="107000"/>
                        </a:lnSpc>
                        <a:spcBef>
                          <a:spcPts val="0"/>
                        </a:spcBef>
                        <a:spcAft>
                          <a:spcPts val="0"/>
                        </a:spcAft>
                      </a:pPr>
                      <a:r>
                        <a:rPr lang="en-US" sz="1400" dirty="0">
                          <a:effectLst/>
                        </a:rPr>
                        <a:t>10 (100.0)</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57188" marR="5718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31998484"/>
                  </a:ext>
                </a:extLst>
              </a:tr>
            </a:tbl>
          </a:graphicData>
        </a:graphic>
      </p:graphicFrame>
      <p:graphicFrame>
        <p:nvGraphicFramePr>
          <p:cNvPr id="13" name="Content Placeholder 12">
            <a:extLst>
              <a:ext uri="{FF2B5EF4-FFF2-40B4-BE49-F238E27FC236}">
                <a16:creationId xmlns:a16="http://schemas.microsoft.com/office/drawing/2014/main" id="{6BC549A0-8A6D-4448-8DE9-B4C9C2AFBA9E}"/>
              </a:ext>
            </a:extLst>
          </p:cNvPr>
          <p:cNvGraphicFramePr>
            <a:graphicFrameLocks noGrp="1"/>
          </p:cNvGraphicFramePr>
          <p:nvPr>
            <p:ph sz="half" idx="2"/>
            <p:extLst>
              <p:ext uri="{D42A27DB-BD31-4B8C-83A1-F6EECF244321}">
                <p14:modId xmlns:p14="http://schemas.microsoft.com/office/powerpoint/2010/main" val="974922537"/>
              </p:ext>
            </p:extLst>
          </p:nvPr>
        </p:nvGraphicFramePr>
        <p:xfrm>
          <a:off x="6155243" y="1602995"/>
          <a:ext cx="3851564" cy="4316653"/>
        </p:xfrm>
        <a:graphic>
          <a:graphicData uri="http://schemas.openxmlformats.org/drawingml/2006/table">
            <a:tbl>
              <a:tblPr firstRow="1" firstCol="1" bandRow="1">
                <a:tableStyleId>{1FECB4D8-DB02-4DC6-A0A2-4F2EBAE1DC90}</a:tableStyleId>
              </a:tblPr>
              <a:tblGrid>
                <a:gridCol w="1469594">
                  <a:extLst>
                    <a:ext uri="{9D8B030D-6E8A-4147-A177-3AD203B41FA5}">
                      <a16:colId xmlns:a16="http://schemas.microsoft.com/office/drawing/2014/main" val="2678800439"/>
                    </a:ext>
                  </a:extLst>
                </a:gridCol>
                <a:gridCol w="1051933">
                  <a:extLst>
                    <a:ext uri="{9D8B030D-6E8A-4147-A177-3AD203B41FA5}">
                      <a16:colId xmlns:a16="http://schemas.microsoft.com/office/drawing/2014/main" val="1943256883"/>
                    </a:ext>
                  </a:extLst>
                </a:gridCol>
                <a:gridCol w="1330037">
                  <a:extLst>
                    <a:ext uri="{9D8B030D-6E8A-4147-A177-3AD203B41FA5}">
                      <a16:colId xmlns:a16="http://schemas.microsoft.com/office/drawing/2014/main" val="3676914609"/>
                    </a:ext>
                  </a:extLst>
                </a:gridCol>
              </a:tblGrid>
              <a:tr h="206288">
                <a:tc>
                  <a:txBody>
                    <a:bodyPr/>
                    <a:lstStyle/>
                    <a:p>
                      <a:pPr marL="0" marR="0" algn="ctr">
                        <a:lnSpc>
                          <a:spcPct val="107000"/>
                        </a:lnSpc>
                        <a:spcBef>
                          <a:spcPts val="0"/>
                        </a:spcBef>
                        <a:spcAft>
                          <a:spcPts val="0"/>
                        </a:spcAft>
                      </a:pPr>
                      <a:r>
                        <a:rPr lang="en-US" sz="1400" dirty="0">
                          <a:solidFill>
                            <a:schemeClr val="tx1"/>
                          </a:solidFill>
                          <a:effectLst/>
                        </a:rPr>
                        <a:t> </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547" marR="635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a:solidFill>
                            <a:schemeClr val="tx1"/>
                          </a:solidFill>
                          <a:effectLst/>
                        </a:rPr>
                        <a:t>U.S.</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547" marR="635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dirty="0">
                          <a:solidFill>
                            <a:schemeClr val="tx1"/>
                          </a:solidFill>
                          <a:effectLst/>
                        </a:rPr>
                        <a:t>Foreign</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547" marR="635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56279172"/>
                  </a:ext>
                </a:extLst>
              </a:tr>
              <a:tr h="793810">
                <a:tc>
                  <a:txBody>
                    <a:bodyPr/>
                    <a:lstStyle/>
                    <a:p>
                      <a:pPr marL="0" marR="0">
                        <a:lnSpc>
                          <a:spcPct val="107000"/>
                        </a:lnSpc>
                        <a:spcBef>
                          <a:spcPts val="0"/>
                        </a:spcBef>
                        <a:spcAft>
                          <a:spcPts val="0"/>
                        </a:spcAft>
                      </a:pPr>
                      <a:r>
                        <a:rPr lang="en-US" sz="1400" dirty="0">
                          <a:effectLst/>
                        </a:rPr>
                        <a:t>Prison/Jail</a:t>
                      </a:r>
                    </a:p>
                    <a:p>
                      <a:pPr marL="0" marR="0">
                        <a:lnSpc>
                          <a:spcPct val="107000"/>
                        </a:lnSpc>
                        <a:spcBef>
                          <a:spcPts val="0"/>
                        </a:spcBef>
                        <a:spcAft>
                          <a:spcPts val="0"/>
                        </a:spcAft>
                      </a:pPr>
                      <a:r>
                        <a:rPr lang="en-US" sz="1400" dirty="0">
                          <a:effectLst/>
                        </a:rPr>
                        <a:t>          Yes</a:t>
                      </a:r>
                    </a:p>
                    <a:p>
                      <a:pPr marL="0" marR="0">
                        <a:lnSpc>
                          <a:spcPct val="107000"/>
                        </a:lnSpc>
                        <a:spcBef>
                          <a:spcPts val="0"/>
                        </a:spcBef>
                        <a:spcAft>
                          <a:spcPts val="0"/>
                        </a:spcAft>
                      </a:pPr>
                      <a:r>
                        <a:rPr lang="en-US" sz="1400" dirty="0">
                          <a:effectLst/>
                        </a:rPr>
                        <a:t>          No</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547" marR="635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a:effectLst/>
                        </a:rPr>
                        <a:t>  </a:t>
                      </a:r>
                    </a:p>
                    <a:p>
                      <a:pPr marL="0" marR="0">
                        <a:lnSpc>
                          <a:spcPct val="107000"/>
                        </a:lnSpc>
                        <a:spcBef>
                          <a:spcPts val="0"/>
                        </a:spcBef>
                        <a:spcAft>
                          <a:spcPts val="0"/>
                        </a:spcAft>
                      </a:pPr>
                      <a:r>
                        <a:rPr lang="en-US" sz="1400">
                          <a:effectLst/>
                        </a:rPr>
                        <a:t>74 (89.2)</a:t>
                      </a:r>
                    </a:p>
                    <a:p>
                      <a:pPr marL="0" marR="0">
                        <a:lnSpc>
                          <a:spcPct val="107000"/>
                        </a:lnSpc>
                        <a:spcBef>
                          <a:spcPts val="0"/>
                        </a:spcBef>
                        <a:spcAft>
                          <a:spcPts val="0"/>
                        </a:spcAft>
                      </a:pPr>
                      <a:r>
                        <a:rPr lang="en-US" sz="1400">
                          <a:effectLst/>
                        </a:rPr>
                        <a:t>9 (10.8)</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3547" marR="635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a:effectLst/>
                        </a:rPr>
                        <a:t> </a:t>
                      </a:r>
                    </a:p>
                    <a:p>
                      <a:pPr marL="0" marR="0">
                        <a:lnSpc>
                          <a:spcPct val="107000"/>
                        </a:lnSpc>
                        <a:spcBef>
                          <a:spcPts val="0"/>
                        </a:spcBef>
                        <a:spcAft>
                          <a:spcPts val="0"/>
                        </a:spcAft>
                      </a:pPr>
                      <a:r>
                        <a:rPr lang="en-US" sz="1400">
                          <a:effectLst/>
                        </a:rPr>
                        <a:t>34 (97.1)</a:t>
                      </a:r>
                    </a:p>
                    <a:p>
                      <a:pPr marL="0" marR="0">
                        <a:lnSpc>
                          <a:spcPct val="107000"/>
                        </a:lnSpc>
                        <a:spcBef>
                          <a:spcPts val="0"/>
                        </a:spcBef>
                        <a:spcAft>
                          <a:spcPts val="0"/>
                        </a:spcAft>
                      </a:pPr>
                      <a:r>
                        <a:rPr lang="en-US" sz="1400">
                          <a:effectLst/>
                        </a:rPr>
                        <a:t>1(2.9))</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3547" marR="635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39122332"/>
                  </a:ext>
                </a:extLst>
              </a:tr>
              <a:tr h="793810">
                <a:tc>
                  <a:txBody>
                    <a:bodyPr/>
                    <a:lstStyle/>
                    <a:p>
                      <a:pPr marL="0" marR="0">
                        <a:lnSpc>
                          <a:spcPct val="107000"/>
                        </a:lnSpc>
                        <a:spcBef>
                          <a:spcPts val="0"/>
                        </a:spcBef>
                        <a:spcAft>
                          <a:spcPts val="0"/>
                        </a:spcAft>
                      </a:pPr>
                      <a:r>
                        <a:rPr lang="en-US" sz="1400">
                          <a:effectLst/>
                        </a:rPr>
                        <a:t>Fine</a:t>
                      </a:r>
                    </a:p>
                    <a:p>
                      <a:pPr marL="0" marR="0">
                        <a:lnSpc>
                          <a:spcPct val="107000"/>
                        </a:lnSpc>
                        <a:spcBef>
                          <a:spcPts val="0"/>
                        </a:spcBef>
                        <a:spcAft>
                          <a:spcPts val="0"/>
                        </a:spcAft>
                      </a:pPr>
                      <a:r>
                        <a:rPr lang="en-US" sz="1400">
                          <a:effectLst/>
                        </a:rPr>
                        <a:t>          Yes</a:t>
                      </a:r>
                    </a:p>
                    <a:p>
                      <a:pPr marL="0" marR="0">
                        <a:lnSpc>
                          <a:spcPct val="107000"/>
                        </a:lnSpc>
                        <a:spcBef>
                          <a:spcPts val="0"/>
                        </a:spcBef>
                        <a:spcAft>
                          <a:spcPts val="0"/>
                        </a:spcAft>
                      </a:pPr>
                      <a:r>
                        <a:rPr lang="en-US" sz="1400">
                          <a:effectLst/>
                        </a:rPr>
                        <a:t>          No</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3547" marR="635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a:effectLst/>
                        </a:rPr>
                        <a:t> </a:t>
                      </a:r>
                    </a:p>
                    <a:p>
                      <a:pPr marL="0" marR="0">
                        <a:lnSpc>
                          <a:spcPct val="107000"/>
                        </a:lnSpc>
                        <a:spcBef>
                          <a:spcPts val="0"/>
                        </a:spcBef>
                        <a:spcAft>
                          <a:spcPts val="0"/>
                        </a:spcAft>
                      </a:pPr>
                      <a:r>
                        <a:rPr lang="en-US" sz="1400">
                          <a:effectLst/>
                        </a:rPr>
                        <a:t>6 (7.2)</a:t>
                      </a:r>
                    </a:p>
                    <a:p>
                      <a:pPr marL="0" marR="0">
                        <a:lnSpc>
                          <a:spcPct val="107000"/>
                        </a:lnSpc>
                        <a:spcBef>
                          <a:spcPts val="0"/>
                        </a:spcBef>
                        <a:spcAft>
                          <a:spcPts val="0"/>
                        </a:spcAft>
                      </a:pPr>
                      <a:r>
                        <a:rPr lang="en-US" sz="1400">
                          <a:effectLst/>
                        </a:rPr>
                        <a:t>77 (72.6)</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3547" marR="635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a:effectLst/>
                        </a:rPr>
                        <a:t> </a:t>
                      </a:r>
                    </a:p>
                    <a:p>
                      <a:pPr marL="0" marR="0">
                        <a:lnSpc>
                          <a:spcPct val="107000"/>
                        </a:lnSpc>
                        <a:spcBef>
                          <a:spcPts val="0"/>
                        </a:spcBef>
                        <a:spcAft>
                          <a:spcPts val="0"/>
                        </a:spcAft>
                      </a:pPr>
                      <a:r>
                        <a:rPr lang="en-US" sz="1400">
                          <a:effectLst/>
                        </a:rPr>
                        <a:t>6 (17.1)</a:t>
                      </a:r>
                    </a:p>
                    <a:p>
                      <a:pPr marL="0" marR="0">
                        <a:lnSpc>
                          <a:spcPct val="107000"/>
                        </a:lnSpc>
                        <a:spcBef>
                          <a:spcPts val="0"/>
                        </a:spcBef>
                        <a:spcAft>
                          <a:spcPts val="0"/>
                        </a:spcAft>
                      </a:pPr>
                      <a:r>
                        <a:rPr lang="en-US" sz="1400">
                          <a:effectLst/>
                        </a:rPr>
                        <a:t>29 (82.9)</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3547" marR="635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09718255"/>
                  </a:ext>
                </a:extLst>
              </a:tr>
              <a:tr h="793810">
                <a:tc>
                  <a:txBody>
                    <a:bodyPr/>
                    <a:lstStyle/>
                    <a:p>
                      <a:pPr marL="0" marR="0">
                        <a:lnSpc>
                          <a:spcPct val="107000"/>
                        </a:lnSpc>
                        <a:spcBef>
                          <a:spcPts val="0"/>
                        </a:spcBef>
                        <a:spcAft>
                          <a:spcPts val="0"/>
                        </a:spcAft>
                      </a:pPr>
                      <a:r>
                        <a:rPr lang="en-US" sz="1400">
                          <a:effectLst/>
                        </a:rPr>
                        <a:t>Restitution</a:t>
                      </a:r>
                    </a:p>
                    <a:p>
                      <a:pPr marL="0" marR="0">
                        <a:lnSpc>
                          <a:spcPct val="107000"/>
                        </a:lnSpc>
                        <a:spcBef>
                          <a:spcPts val="0"/>
                        </a:spcBef>
                        <a:spcAft>
                          <a:spcPts val="0"/>
                        </a:spcAft>
                      </a:pPr>
                      <a:r>
                        <a:rPr lang="en-US" sz="1400">
                          <a:effectLst/>
                        </a:rPr>
                        <a:t>          Yes</a:t>
                      </a:r>
                    </a:p>
                    <a:p>
                      <a:pPr marL="0" marR="0">
                        <a:lnSpc>
                          <a:spcPct val="107000"/>
                        </a:lnSpc>
                        <a:spcBef>
                          <a:spcPts val="0"/>
                        </a:spcBef>
                        <a:spcAft>
                          <a:spcPts val="0"/>
                        </a:spcAft>
                      </a:pPr>
                      <a:r>
                        <a:rPr lang="en-US" sz="1400">
                          <a:effectLst/>
                        </a:rPr>
                        <a:t>          No</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3547" marR="635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a:effectLst/>
                        </a:rPr>
                        <a:t> </a:t>
                      </a:r>
                    </a:p>
                    <a:p>
                      <a:pPr marL="0" marR="0">
                        <a:lnSpc>
                          <a:spcPct val="107000"/>
                        </a:lnSpc>
                        <a:spcBef>
                          <a:spcPts val="0"/>
                        </a:spcBef>
                        <a:spcAft>
                          <a:spcPts val="0"/>
                        </a:spcAft>
                      </a:pPr>
                      <a:r>
                        <a:rPr lang="en-US" sz="1400">
                          <a:effectLst/>
                        </a:rPr>
                        <a:t>38 (45.8)</a:t>
                      </a:r>
                    </a:p>
                    <a:p>
                      <a:pPr marL="0" marR="0">
                        <a:lnSpc>
                          <a:spcPct val="107000"/>
                        </a:lnSpc>
                        <a:spcBef>
                          <a:spcPts val="0"/>
                        </a:spcBef>
                        <a:spcAft>
                          <a:spcPts val="0"/>
                        </a:spcAft>
                      </a:pPr>
                      <a:r>
                        <a:rPr lang="en-US" sz="1400">
                          <a:effectLst/>
                        </a:rPr>
                        <a:t>45 (54.2)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3547" marR="635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a:effectLst/>
                        </a:rPr>
                        <a:t> </a:t>
                      </a:r>
                    </a:p>
                    <a:p>
                      <a:pPr marL="0" marR="0">
                        <a:lnSpc>
                          <a:spcPct val="107000"/>
                        </a:lnSpc>
                        <a:spcBef>
                          <a:spcPts val="0"/>
                        </a:spcBef>
                        <a:spcAft>
                          <a:spcPts val="0"/>
                        </a:spcAft>
                      </a:pPr>
                      <a:r>
                        <a:rPr lang="en-US" sz="1400">
                          <a:effectLst/>
                        </a:rPr>
                        <a:t>9 (25.7)</a:t>
                      </a:r>
                    </a:p>
                    <a:p>
                      <a:pPr marL="0" marR="0">
                        <a:lnSpc>
                          <a:spcPct val="107000"/>
                        </a:lnSpc>
                        <a:spcBef>
                          <a:spcPts val="0"/>
                        </a:spcBef>
                        <a:spcAft>
                          <a:spcPts val="0"/>
                        </a:spcAft>
                      </a:pPr>
                      <a:r>
                        <a:rPr lang="en-US" sz="1400">
                          <a:effectLst/>
                        </a:rPr>
                        <a:t>25 (75.3)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3547" marR="635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99147522"/>
                  </a:ext>
                </a:extLst>
              </a:tr>
              <a:tr h="793810">
                <a:tc>
                  <a:txBody>
                    <a:bodyPr/>
                    <a:lstStyle/>
                    <a:p>
                      <a:pPr marL="0" marR="0">
                        <a:lnSpc>
                          <a:spcPct val="107000"/>
                        </a:lnSpc>
                        <a:spcBef>
                          <a:spcPts val="0"/>
                        </a:spcBef>
                        <a:spcAft>
                          <a:spcPts val="0"/>
                        </a:spcAft>
                      </a:pPr>
                      <a:r>
                        <a:rPr lang="en-US" sz="1400">
                          <a:effectLst/>
                        </a:rPr>
                        <a:t>Probation</a:t>
                      </a:r>
                    </a:p>
                    <a:p>
                      <a:pPr marL="0" marR="0">
                        <a:lnSpc>
                          <a:spcPct val="107000"/>
                        </a:lnSpc>
                        <a:spcBef>
                          <a:spcPts val="0"/>
                        </a:spcBef>
                        <a:spcAft>
                          <a:spcPts val="0"/>
                        </a:spcAft>
                      </a:pPr>
                      <a:r>
                        <a:rPr lang="en-US" sz="1400">
                          <a:effectLst/>
                        </a:rPr>
                        <a:t>          Yes</a:t>
                      </a:r>
                    </a:p>
                    <a:p>
                      <a:pPr marL="0" marR="0">
                        <a:lnSpc>
                          <a:spcPct val="107000"/>
                        </a:lnSpc>
                        <a:spcBef>
                          <a:spcPts val="0"/>
                        </a:spcBef>
                        <a:spcAft>
                          <a:spcPts val="0"/>
                        </a:spcAft>
                      </a:pPr>
                      <a:r>
                        <a:rPr lang="en-US" sz="1400">
                          <a:effectLst/>
                        </a:rPr>
                        <a:t>          No</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3547" marR="635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a:effectLst/>
                        </a:rPr>
                        <a:t> </a:t>
                      </a:r>
                    </a:p>
                    <a:p>
                      <a:pPr marL="0" marR="0">
                        <a:lnSpc>
                          <a:spcPct val="107000"/>
                        </a:lnSpc>
                        <a:spcBef>
                          <a:spcPts val="0"/>
                        </a:spcBef>
                        <a:spcAft>
                          <a:spcPts val="0"/>
                        </a:spcAft>
                      </a:pPr>
                      <a:r>
                        <a:rPr lang="en-US" sz="1400">
                          <a:effectLst/>
                        </a:rPr>
                        <a:t>7 (8.4)</a:t>
                      </a:r>
                    </a:p>
                    <a:p>
                      <a:pPr marL="0" marR="0">
                        <a:lnSpc>
                          <a:spcPct val="107000"/>
                        </a:lnSpc>
                        <a:spcBef>
                          <a:spcPts val="0"/>
                        </a:spcBef>
                        <a:spcAft>
                          <a:spcPts val="0"/>
                        </a:spcAft>
                      </a:pPr>
                      <a:r>
                        <a:rPr lang="en-US" sz="1400">
                          <a:effectLst/>
                        </a:rPr>
                        <a:t>76 (91.6)</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3547" marR="635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a:effectLst/>
                        </a:rPr>
                        <a:t> </a:t>
                      </a:r>
                    </a:p>
                    <a:p>
                      <a:pPr marL="0" marR="0">
                        <a:lnSpc>
                          <a:spcPct val="107000"/>
                        </a:lnSpc>
                        <a:spcBef>
                          <a:spcPts val="0"/>
                        </a:spcBef>
                        <a:spcAft>
                          <a:spcPts val="0"/>
                        </a:spcAft>
                      </a:pPr>
                      <a:r>
                        <a:rPr lang="en-US" sz="1400">
                          <a:effectLst/>
                        </a:rPr>
                        <a:t>0 (0.0)</a:t>
                      </a:r>
                    </a:p>
                    <a:p>
                      <a:pPr marL="0" marR="0">
                        <a:lnSpc>
                          <a:spcPct val="107000"/>
                        </a:lnSpc>
                        <a:spcBef>
                          <a:spcPts val="0"/>
                        </a:spcBef>
                        <a:spcAft>
                          <a:spcPts val="0"/>
                        </a:spcAft>
                      </a:pPr>
                      <a:r>
                        <a:rPr lang="en-US" sz="1400">
                          <a:effectLst/>
                        </a:rPr>
                        <a:t>35 (100.0)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3547" marR="635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78624114"/>
                  </a:ext>
                </a:extLst>
              </a:tr>
              <a:tr h="857963">
                <a:tc>
                  <a:txBody>
                    <a:bodyPr/>
                    <a:lstStyle/>
                    <a:p>
                      <a:pPr marL="0" marR="0">
                        <a:lnSpc>
                          <a:spcPct val="107000"/>
                        </a:lnSpc>
                        <a:spcBef>
                          <a:spcPts val="0"/>
                        </a:spcBef>
                        <a:spcAft>
                          <a:spcPts val="0"/>
                        </a:spcAft>
                      </a:pPr>
                      <a:r>
                        <a:rPr lang="en-US" sz="1400">
                          <a:effectLst/>
                        </a:rPr>
                        <a:t>Community Service</a:t>
                      </a:r>
                    </a:p>
                    <a:p>
                      <a:pPr marL="0" marR="0">
                        <a:lnSpc>
                          <a:spcPct val="107000"/>
                        </a:lnSpc>
                        <a:spcBef>
                          <a:spcPts val="0"/>
                        </a:spcBef>
                        <a:spcAft>
                          <a:spcPts val="0"/>
                        </a:spcAft>
                      </a:pPr>
                      <a:r>
                        <a:rPr lang="en-US" sz="1400">
                          <a:effectLst/>
                        </a:rPr>
                        <a:t>          Yes</a:t>
                      </a:r>
                    </a:p>
                    <a:p>
                      <a:pPr marL="0" marR="0">
                        <a:lnSpc>
                          <a:spcPct val="107000"/>
                        </a:lnSpc>
                        <a:spcBef>
                          <a:spcPts val="0"/>
                        </a:spcBef>
                        <a:spcAft>
                          <a:spcPts val="0"/>
                        </a:spcAft>
                      </a:pPr>
                      <a:r>
                        <a:rPr lang="en-US" sz="1400">
                          <a:effectLst/>
                        </a:rPr>
                        <a:t>          No</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3547" marR="635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a:effectLst/>
                        </a:rPr>
                        <a:t> </a:t>
                      </a:r>
                    </a:p>
                    <a:p>
                      <a:pPr marL="0" marR="0">
                        <a:lnSpc>
                          <a:spcPct val="107000"/>
                        </a:lnSpc>
                        <a:spcBef>
                          <a:spcPts val="0"/>
                        </a:spcBef>
                        <a:spcAft>
                          <a:spcPts val="0"/>
                        </a:spcAft>
                      </a:pPr>
                      <a:r>
                        <a:rPr lang="en-US" sz="1400">
                          <a:effectLst/>
                        </a:rPr>
                        <a:t>8 (9.6)</a:t>
                      </a:r>
                    </a:p>
                    <a:p>
                      <a:pPr marL="0" marR="0">
                        <a:lnSpc>
                          <a:spcPct val="107000"/>
                        </a:lnSpc>
                        <a:spcBef>
                          <a:spcPts val="0"/>
                        </a:spcBef>
                        <a:spcAft>
                          <a:spcPts val="0"/>
                        </a:spcAft>
                      </a:pPr>
                      <a:r>
                        <a:rPr lang="en-US" sz="1400">
                          <a:effectLst/>
                        </a:rPr>
                        <a:t>75 (90.4)</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3547" marR="635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dirty="0">
                          <a:effectLst/>
                        </a:rPr>
                        <a:t> </a:t>
                      </a:r>
                    </a:p>
                    <a:p>
                      <a:pPr marL="0" marR="0">
                        <a:lnSpc>
                          <a:spcPct val="107000"/>
                        </a:lnSpc>
                        <a:spcBef>
                          <a:spcPts val="0"/>
                        </a:spcBef>
                        <a:spcAft>
                          <a:spcPts val="0"/>
                        </a:spcAft>
                      </a:pPr>
                      <a:r>
                        <a:rPr lang="en-US" sz="1400" dirty="0">
                          <a:effectLst/>
                        </a:rPr>
                        <a:t>0 (0.0)</a:t>
                      </a:r>
                    </a:p>
                    <a:p>
                      <a:pPr marL="0" marR="0">
                        <a:lnSpc>
                          <a:spcPct val="107000"/>
                        </a:lnSpc>
                        <a:spcBef>
                          <a:spcPts val="0"/>
                        </a:spcBef>
                        <a:spcAft>
                          <a:spcPts val="0"/>
                        </a:spcAft>
                      </a:pPr>
                      <a:r>
                        <a:rPr lang="en-US" sz="1400" dirty="0">
                          <a:effectLst/>
                        </a:rPr>
                        <a:t>35 (100.0)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547" marR="635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33264635"/>
                  </a:ext>
                </a:extLst>
              </a:tr>
            </a:tbl>
          </a:graphicData>
        </a:graphic>
      </p:graphicFrame>
      <p:sp>
        <p:nvSpPr>
          <p:cNvPr id="14" name="Rectangle 4">
            <a:extLst>
              <a:ext uri="{FF2B5EF4-FFF2-40B4-BE49-F238E27FC236}">
                <a16:creationId xmlns:a16="http://schemas.microsoft.com/office/drawing/2014/main" id="{46C16E2F-0EF7-4FC7-9496-0DAA8DE8045D}"/>
              </a:ext>
            </a:extLst>
          </p:cNvPr>
          <p:cNvSpPr>
            <a:spLocks noChangeArrowheads="1"/>
          </p:cNvSpPr>
          <p:nvPr/>
        </p:nvSpPr>
        <p:spPr bwMode="auto">
          <a:xfrm>
            <a:off x="-222175" y="-147100"/>
            <a:ext cx="13317717" cy="711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r>
            <a:br>
              <a:rPr kumimoji="0" lang="en-US" altLang="en-US" sz="11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br>
            <a:endParaRPr kumimoji="0" lang="en-US" altLang="en-US"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73533465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Corrections and cybercrime</a:t>
            </a:r>
          </a:p>
        </p:txBody>
      </p:sp>
      <p:sp>
        <p:nvSpPr>
          <p:cNvPr id="3" name="Content Placeholder 2"/>
          <p:cNvSpPr>
            <a:spLocks noGrp="1"/>
          </p:cNvSpPr>
          <p:nvPr>
            <p:ph idx="1"/>
          </p:nvPr>
        </p:nvSpPr>
        <p:spPr/>
        <p:txBody>
          <a:bodyPr/>
          <a:lstStyle/>
          <a:p>
            <a:r>
              <a:rPr lang="en-US" dirty="0"/>
              <a:t>For probation officers, issues arise:</a:t>
            </a:r>
          </a:p>
          <a:p>
            <a:pPr lvl="1">
              <a:buFont typeface="Wingdings" panose="05000000000000000000" pitchFamily="2" charset="2"/>
              <a:buChar char="§"/>
            </a:pPr>
            <a:r>
              <a:rPr lang="en-US" sz="2400" dirty="0"/>
              <a:t>Need training for investigations</a:t>
            </a:r>
          </a:p>
          <a:p>
            <a:pPr lvl="1">
              <a:buFont typeface="Wingdings" panose="05000000000000000000" pitchFamily="2" charset="2"/>
              <a:buChar char="§"/>
            </a:pPr>
            <a:r>
              <a:rPr lang="en-US" sz="2400" dirty="0"/>
              <a:t>Need guidance in determining conditions of release (whether offenders can have access to computers)</a:t>
            </a:r>
          </a:p>
          <a:p>
            <a:pPr lvl="1">
              <a:buFont typeface="Wingdings" panose="05000000000000000000" pitchFamily="2" charset="2"/>
              <a:buChar char="§"/>
            </a:pPr>
            <a:r>
              <a:rPr lang="en-US" sz="2400" dirty="0"/>
              <a:t>Different supervision strategies might be used for cyber offenders</a:t>
            </a:r>
          </a:p>
          <a:p>
            <a:pPr lvl="1">
              <a:buFont typeface="Wingdings" panose="05000000000000000000" pitchFamily="2" charset="2"/>
              <a:buChar char="§"/>
            </a:pPr>
            <a:r>
              <a:rPr lang="en-US" sz="2400" dirty="0"/>
              <a:t>Need hardware </a:t>
            </a:r>
            <a:r>
              <a:rPr lang="en-US" dirty="0"/>
              <a:t>and software (and training) to search offenders’ computers</a:t>
            </a:r>
          </a:p>
          <a:p>
            <a:pPr lvl="1"/>
            <a:endParaRPr lang="en-US" dirty="0"/>
          </a:p>
          <a:p>
            <a:endParaRPr lang="en-US" dirty="0"/>
          </a:p>
        </p:txBody>
      </p:sp>
    </p:spTree>
    <p:extLst>
      <p:ext uri="{BB962C8B-B14F-4D97-AF65-F5344CB8AC3E}">
        <p14:creationId xmlns:p14="http://schemas.microsoft.com/office/powerpoint/2010/main" val="326130636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6A5248-68BD-4067-89DF-FDCF07802FC8}"/>
              </a:ext>
            </a:extLst>
          </p:cNvPr>
          <p:cNvSpPr>
            <a:spLocks noGrp="1"/>
          </p:cNvSpPr>
          <p:nvPr>
            <p:ph type="title"/>
          </p:nvPr>
        </p:nvSpPr>
        <p:spPr/>
        <p:txBody>
          <a:bodyPr/>
          <a:lstStyle/>
          <a:p>
            <a:r>
              <a:rPr lang="en-US" dirty="0"/>
              <a:t>Sample Conditions of Probation for Cyber Offenders </a:t>
            </a:r>
          </a:p>
        </p:txBody>
      </p:sp>
      <p:sp>
        <p:nvSpPr>
          <p:cNvPr id="4" name="Content Placeholder 3">
            <a:extLst>
              <a:ext uri="{FF2B5EF4-FFF2-40B4-BE49-F238E27FC236}">
                <a16:creationId xmlns:a16="http://schemas.microsoft.com/office/drawing/2014/main" id="{73FA1783-1914-4165-B530-FC1EF848B795}"/>
              </a:ext>
            </a:extLst>
          </p:cNvPr>
          <p:cNvSpPr>
            <a:spLocks noGrp="1"/>
          </p:cNvSpPr>
          <p:nvPr>
            <p:ph sz="half" idx="1"/>
          </p:nvPr>
        </p:nvSpPr>
        <p:spPr>
          <a:xfrm>
            <a:off x="755073" y="1554589"/>
            <a:ext cx="5181600" cy="4889968"/>
          </a:xfrm>
        </p:spPr>
        <p:txBody>
          <a:bodyPr>
            <a:normAutofit/>
          </a:bodyPr>
          <a:lstStyle/>
          <a:p>
            <a:pPr marL="342900" indent="-342900">
              <a:buFont typeface="Wingdings" charset="2"/>
              <a:buChar char="§"/>
            </a:pPr>
            <a:r>
              <a:rPr lang="en-US" dirty="0"/>
              <a:t>No Internet or Electronic Bulletin Board (BBS) access.</a:t>
            </a:r>
          </a:p>
          <a:p>
            <a:pPr marL="342900" indent="-342900">
              <a:buFont typeface="Wingdings" charset="2"/>
              <a:buChar char="§"/>
            </a:pPr>
            <a:r>
              <a:rPr lang="en-US" dirty="0"/>
              <a:t>Provide telephone / Internet service provider billing records monthly.</a:t>
            </a:r>
          </a:p>
          <a:p>
            <a:pPr marL="342900" indent="-342900">
              <a:buFont typeface="Wingdings" charset="2"/>
              <a:buChar char="§"/>
            </a:pPr>
            <a:r>
              <a:rPr lang="en-US" dirty="0"/>
              <a:t>Disclose all online accounts, including user-names and passwords.</a:t>
            </a:r>
          </a:p>
          <a:p>
            <a:pPr marL="342900" indent="-342900">
              <a:buFont typeface="Wingdings" charset="2"/>
              <a:buChar char="§"/>
            </a:pPr>
            <a:r>
              <a:rPr lang="en-US" dirty="0"/>
              <a:t>No access to modem or other connective device.</a:t>
            </a:r>
          </a:p>
          <a:p>
            <a:pPr marL="342900" indent="-342900">
              <a:buFont typeface="Wingdings" charset="2"/>
              <a:buChar char="§"/>
            </a:pPr>
            <a:r>
              <a:rPr lang="en-US" dirty="0"/>
              <a:t>No use of encryption technology or software designed to delete computer log files.</a:t>
            </a:r>
          </a:p>
          <a:p>
            <a:pPr marL="342900" indent="-342900">
              <a:buFont typeface="Wingdings" charset="2"/>
              <a:buChar char="§"/>
            </a:pPr>
            <a:r>
              <a:rPr lang="en-US" dirty="0"/>
              <a:t>Require the use of filtering software.</a:t>
            </a:r>
          </a:p>
          <a:p>
            <a:pPr marL="342900" indent="-342900">
              <a:buFont typeface="Wingdings" charset="2"/>
              <a:buChar char="§"/>
            </a:pPr>
            <a:endParaRPr lang="en-US" dirty="0"/>
          </a:p>
        </p:txBody>
      </p:sp>
      <p:sp>
        <p:nvSpPr>
          <p:cNvPr id="5" name="Content Placeholder 4">
            <a:extLst>
              <a:ext uri="{FF2B5EF4-FFF2-40B4-BE49-F238E27FC236}">
                <a16:creationId xmlns:a16="http://schemas.microsoft.com/office/drawing/2014/main" id="{289D593C-01A8-4340-87C2-541926390CEC}"/>
              </a:ext>
            </a:extLst>
          </p:cNvPr>
          <p:cNvSpPr>
            <a:spLocks noGrp="1"/>
          </p:cNvSpPr>
          <p:nvPr>
            <p:ph sz="half" idx="2"/>
          </p:nvPr>
        </p:nvSpPr>
        <p:spPr>
          <a:xfrm>
            <a:off x="6144498" y="1554589"/>
            <a:ext cx="5700010" cy="4667250"/>
          </a:xfrm>
        </p:spPr>
        <p:txBody>
          <a:bodyPr>
            <a:normAutofit/>
          </a:bodyPr>
          <a:lstStyle/>
          <a:p>
            <a:pPr marL="342900" indent="-342900">
              <a:buFont typeface="Wingdings" charset="2"/>
              <a:buChar char="§"/>
            </a:pPr>
            <a:r>
              <a:rPr lang="en-US" dirty="0"/>
              <a:t>Use of activity tracking and reporting software.</a:t>
            </a:r>
          </a:p>
          <a:p>
            <a:pPr marL="342900" indent="-342900">
              <a:buFont typeface="Wingdings" charset="2"/>
              <a:buChar char="§"/>
            </a:pPr>
            <a:r>
              <a:rPr lang="en-US" dirty="0"/>
              <a:t>Computer search / inspection condition.</a:t>
            </a:r>
          </a:p>
          <a:p>
            <a:pPr marL="342900" indent="-342900">
              <a:buFont typeface="Wingdings" charset="2"/>
              <a:buChar char="§"/>
            </a:pPr>
            <a:r>
              <a:rPr lang="en-US" dirty="0"/>
              <a:t>Provide a software/hardware audit at onset of case.</a:t>
            </a:r>
          </a:p>
          <a:p>
            <a:pPr marL="342900" indent="-342900">
              <a:buFont typeface="Wingdings" charset="2"/>
              <a:buChar char="§"/>
            </a:pPr>
            <a:r>
              <a:rPr lang="en-US" dirty="0"/>
              <a:t>No new hardware/software added to the computer without officer authorization.</a:t>
            </a:r>
          </a:p>
          <a:p>
            <a:pPr marL="342900" indent="-342900">
              <a:buFont typeface="Wingdings" charset="2"/>
              <a:buChar char="§"/>
            </a:pPr>
            <a:r>
              <a:rPr lang="en-US" dirty="0"/>
              <a:t>No computer use or access at any location.</a:t>
            </a:r>
          </a:p>
          <a:p>
            <a:pPr marL="342900" indent="-342900">
              <a:buFont typeface="Wingdings" charset="2"/>
              <a:buChar char="§"/>
            </a:pPr>
            <a:r>
              <a:rPr lang="en-US" dirty="0"/>
              <a:t>No use of any device capable of accessing the Internet or an online service </a:t>
            </a:r>
          </a:p>
        </p:txBody>
      </p:sp>
    </p:spTree>
    <p:extLst>
      <p:ext uri="{BB962C8B-B14F-4D97-AF65-F5344CB8AC3E}">
        <p14:creationId xmlns:p14="http://schemas.microsoft.com/office/powerpoint/2010/main" val="311364759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 Exercise – Sentencing Cyber Offenders</a:t>
            </a:r>
          </a:p>
        </p:txBody>
      </p:sp>
      <p:sp>
        <p:nvSpPr>
          <p:cNvPr id="3" name="Content Placeholder 2"/>
          <p:cNvSpPr>
            <a:spLocks noGrp="1"/>
          </p:cNvSpPr>
          <p:nvPr>
            <p:ph idx="1"/>
          </p:nvPr>
        </p:nvSpPr>
        <p:spPr>
          <a:xfrm>
            <a:off x="589616" y="1578279"/>
            <a:ext cx="10887682" cy="4050011"/>
          </a:xfrm>
        </p:spPr>
        <p:txBody>
          <a:bodyPr>
            <a:noAutofit/>
          </a:bodyPr>
          <a:lstStyle/>
          <a:p>
            <a:pPr>
              <a:lnSpc>
                <a:spcPct val="100000"/>
              </a:lnSpc>
            </a:pPr>
            <a:r>
              <a:rPr lang="en-US" sz="1600" dirty="0"/>
              <a:t>SAN DIEGO – ****** was sentenced in federal court today to ****** for his involvement in a conspiracy to steal and misuse mortgage customers’ sensitive personal information.   ****** was charged along with ******** with conspiracy to commit wire fraud and computer hacking.  ****** was also charged with aggravated identity theft.  All four defendants have pleaded guilty.  </a:t>
            </a:r>
          </a:p>
          <a:p>
            <a:pPr>
              <a:lnSpc>
                <a:spcPct val="100000"/>
              </a:lnSpc>
            </a:pPr>
            <a:r>
              <a:rPr lang="en-US" sz="1600" dirty="0"/>
              <a:t>According to charging and sentencing documents, between 2011 and 2014, ***** and his coconspirators were part of a Tijuana-based conspiracy that hacked the computer servers of major U.S. mortgage brokers, stole over 4,200 customers’ mortgage applications, and then used the victims’ social security numbers, addresses, dates of birth and personal information to open unauthorized lines of credit and take over and drain victims’ retirement and brokerage accounts.</a:t>
            </a:r>
          </a:p>
          <a:p>
            <a:pPr>
              <a:lnSpc>
                <a:spcPct val="100000"/>
              </a:lnSpc>
            </a:pPr>
            <a:r>
              <a:rPr lang="en-US" sz="1600" dirty="0"/>
              <a:t>For example, according to **** plea agreement, he identified multiple victims’ brokerage accounts and fraudulently took control of the victims’ accounts by first calling the brokerage companies and providing the victims’ personal identification information, and then changing the victims’ passwords and contact information. Once he and his codefendants gained control of the accounts, members of the conspiracy wired funds from the victims’ brokerage accounts to coconspirators’ U.S. bank accounts in the San Diego and Calexico areas. Several of these wires were over $20,000 and $30,000 each.</a:t>
            </a:r>
          </a:p>
          <a:p>
            <a:pPr>
              <a:lnSpc>
                <a:spcPct val="100000"/>
              </a:lnSpc>
              <a:spcBef>
                <a:spcPts val="150"/>
              </a:spcBef>
            </a:pPr>
            <a:r>
              <a:rPr lang="en-US" sz="1400" dirty="0"/>
              <a:t>____________________________________________________________________________________________________________</a:t>
            </a:r>
          </a:p>
          <a:p>
            <a:pPr>
              <a:lnSpc>
                <a:spcPct val="100000"/>
              </a:lnSpc>
            </a:pPr>
            <a:r>
              <a:rPr lang="en-US" sz="1600" dirty="0"/>
              <a:t> What sentence would you give the offender?  Explain how you arrived at that decision.</a:t>
            </a:r>
          </a:p>
          <a:p>
            <a:pPr>
              <a:lnSpc>
                <a:spcPct val="100000"/>
              </a:lnSpc>
            </a:pPr>
            <a:endParaRPr lang="en-US" sz="1600" dirty="0"/>
          </a:p>
        </p:txBody>
      </p:sp>
    </p:spTree>
    <p:extLst>
      <p:ext uri="{BB962C8B-B14F-4D97-AF65-F5344CB8AC3E}">
        <p14:creationId xmlns:p14="http://schemas.microsoft.com/office/powerpoint/2010/main" val="273148695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 Exercise – Sentencing Cyber Offenders</a:t>
            </a:r>
          </a:p>
        </p:txBody>
      </p:sp>
      <p:sp>
        <p:nvSpPr>
          <p:cNvPr id="3" name="Content Placeholder 2"/>
          <p:cNvSpPr>
            <a:spLocks noGrp="1"/>
          </p:cNvSpPr>
          <p:nvPr>
            <p:ph idx="1"/>
          </p:nvPr>
        </p:nvSpPr>
        <p:spPr>
          <a:xfrm>
            <a:off x="589615" y="1619230"/>
            <a:ext cx="11014175" cy="3888509"/>
          </a:xfrm>
        </p:spPr>
        <p:txBody>
          <a:bodyPr>
            <a:noAutofit/>
          </a:bodyPr>
          <a:lstStyle/>
          <a:p>
            <a:r>
              <a:rPr lang="en-US" sz="1600" dirty="0"/>
              <a:t>Earlier today, *****, an Italian citizen, was sentenced by United States District Judge Nicholas G. </a:t>
            </a:r>
            <a:r>
              <a:rPr lang="en-US" sz="1600" dirty="0" err="1"/>
              <a:t>Garaufis</a:t>
            </a:r>
            <a:r>
              <a:rPr lang="en-US" sz="1600" dirty="0"/>
              <a:t> following his conviction by a federal jury in Brooklyn of one count of computer intrusion. The defendant was sentenced to the statutory maximum sentence of **** of imprisonment, a **** fine, and **** of supervised release following incarceration. The Court also directed the forfeiture of the defendant’s botnet, the infrastructure used to manage and run the botnet (including computers, command-and-control servers, and domains), and the backdoor that the defendant installed on victim computers worldwide. </a:t>
            </a:r>
          </a:p>
          <a:p>
            <a:r>
              <a:rPr lang="en-US" sz="1600" dirty="0"/>
              <a:t>The sentence was announced by Bridget M. Rohde, Acting United States Attorney for the Eastern District of New York, and William F. Sweeney, Jr., Assistant Director-in-Charge, Federal Bureau of Investigation, New York Field Office (FBI).</a:t>
            </a:r>
          </a:p>
          <a:p>
            <a:r>
              <a:rPr lang="en-US" sz="1600" dirty="0"/>
              <a:t>As proven at trial, ***** spread malicious software onto computer servers in the United States and around the world and thereby covertly hacked into them. ******’s scheme specifically targeted a type of computer server that companies and individuals typically use for large-scale data storage and transfer. ****** obtained control over the servers and the sensitive data and files they contained. ******* also created an exclusive backdoor that enabled him to access the data and computing power of those servers in perpetuity. In so doing, ****** created a botnet. A botnet is a network of computers (such as servers) infected with malicious software without the true owners’ knowledge or permission; a hacker can remotely control and use a botnet for malicious purposes.</a:t>
            </a:r>
          </a:p>
          <a:p>
            <a:r>
              <a:rPr lang="en-US" sz="1600" b="0" dirty="0"/>
              <a:t>________________________________________________________________________________________________</a:t>
            </a:r>
          </a:p>
          <a:p>
            <a:r>
              <a:rPr lang="en-US" sz="1600" dirty="0"/>
              <a:t>What sentence would you give this offender?  Explain how you arrived at that decision.</a:t>
            </a:r>
          </a:p>
        </p:txBody>
      </p:sp>
    </p:spTree>
    <p:extLst>
      <p:ext uri="{BB962C8B-B14F-4D97-AF65-F5344CB8AC3E}">
        <p14:creationId xmlns:p14="http://schemas.microsoft.com/office/powerpoint/2010/main" val="12059163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83CDC-3DF3-4040-A1F4-085E68BA0A0D}"/>
              </a:ext>
            </a:extLst>
          </p:cNvPr>
          <p:cNvSpPr>
            <a:spLocks noGrp="1"/>
          </p:cNvSpPr>
          <p:nvPr>
            <p:ph type="title"/>
          </p:nvPr>
        </p:nvSpPr>
        <p:spPr>
          <a:xfrm>
            <a:off x="714630" y="389839"/>
            <a:ext cx="10714892" cy="1130043"/>
          </a:xfrm>
        </p:spPr>
        <p:txBody>
          <a:bodyPr>
            <a:normAutofit/>
          </a:bodyPr>
          <a:lstStyle/>
          <a:p>
            <a:r>
              <a:rPr lang="en-US" sz="2800" dirty="0"/>
              <a:t>The Discipline of Criminal Justice and Cybersecurity – Explaining Cyber Offending and Victimization</a:t>
            </a:r>
          </a:p>
        </p:txBody>
      </p:sp>
      <p:sp>
        <p:nvSpPr>
          <p:cNvPr id="3" name="Content Placeholder 2">
            <a:extLst>
              <a:ext uri="{FF2B5EF4-FFF2-40B4-BE49-F238E27FC236}">
                <a16:creationId xmlns:a16="http://schemas.microsoft.com/office/drawing/2014/main" id="{16CD8E72-6495-413E-A9DD-AF94B28D9CB6}"/>
              </a:ext>
            </a:extLst>
          </p:cNvPr>
          <p:cNvSpPr>
            <a:spLocks noGrp="1"/>
          </p:cNvSpPr>
          <p:nvPr>
            <p:ph idx="1"/>
          </p:nvPr>
        </p:nvSpPr>
        <p:spPr>
          <a:xfrm>
            <a:off x="726510" y="1690688"/>
            <a:ext cx="10703012" cy="5032375"/>
          </a:xfrm>
        </p:spPr>
        <p:txBody>
          <a:bodyPr>
            <a:normAutofit/>
          </a:bodyPr>
          <a:lstStyle/>
          <a:p>
            <a:pPr marL="0" indent="0">
              <a:buNone/>
            </a:pPr>
            <a:r>
              <a:rPr lang="en-US" dirty="0"/>
              <a:t>Several criminological studies explore causes of cyber offending/victimization:</a:t>
            </a:r>
          </a:p>
          <a:p>
            <a:pPr marL="285750" indent="-285750">
              <a:buFont typeface="Wingdings" charset="2"/>
              <a:buChar char="§"/>
            </a:pPr>
            <a:r>
              <a:rPr lang="en-US" sz="2000" dirty="0"/>
              <a:t>Self-control – several studies show offenders and victims have low self-controls</a:t>
            </a:r>
          </a:p>
          <a:p>
            <a:pPr marL="285750" indent="-285750">
              <a:buFont typeface="Wingdings" charset="2"/>
              <a:buChar char="§"/>
            </a:pPr>
            <a:r>
              <a:rPr lang="en-US" sz="2000" dirty="0"/>
              <a:t>Neutralization theory – research shows offenders justify behavior before committing the crimes:</a:t>
            </a:r>
          </a:p>
          <a:p>
            <a:r>
              <a:rPr lang="en-US" sz="2000" dirty="0"/>
              <a:t>	-</a:t>
            </a:r>
            <a:r>
              <a:rPr lang="en-US" sz="1600" dirty="0"/>
              <a:t>denial of victim (victim deserves it)</a:t>
            </a:r>
          </a:p>
          <a:p>
            <a:r>
              <a:rPr lang="en-US" sz="1600" dirty="0"/>
              <a:t>	-denial of injury (no one is hurt)</a:t>
            </a:r>
          </a:p>
          <a:p>
            <a:r>
              <a:rPr lang="en-US" sz="1600" dirty="0"/>
              <a:t>	-appeal to higher loyalties (doing it for broader group, like </a:t>
            </a:r>
            <a:r>
              <a:rPr lang="en-US" sz="1800" dirty="0"/>
              <a:t>Anonymous)</a:t>
            </a:r>
          </a:p>
          <a:p>
            <a:r>
              <a:rPr lang="en-US" sz="1800" dirty="0"/>
              <a:t>	</a:t>
            </a:r>
            <a:r>
              <a:rPr lang="en-US" sz="1600" dirty="0"/>
              <a:t>-condemnation of condemners (“officials” commit crime too)</a:t>
            </a:r>
          </a:p>
          <a:p>
            <a:r>
              <a:rPr lang="en-US" sz="1600" dirty="0"/>
              <a:t>	-claims of future patronage (will purchase pirated software later)</a:t>
            </a:r>
          </a:p>
          <a:p>
            <a:r>
              <a:rPr lang="en-US" sz="1600" dirty="0"/>
              <a:t>	-digital rights management software defiance (frustration with digital rights software) </a:t>
            </a:r>
            <a:endParaRPr lang="en-US" sz="1800" dirty="0"/>
          </a:p>
          <a:p>
            <a:pPr marL="285750" indent="-285750">
              <a:buFont typeface="Arial" charset="0"/>
              <a:buChar char="•"/>
            </a:pPr>
            <a:r>
              <a:rPr lang="en-US" sz="1800" dirty="0"/>
              <a:t>Others to be discussed below including learning theory, routine activities theory, and subcultural theory.</a:t>
            </a:r>
          </a:p>
        </p:txBody>
      </p:sp>
    </p:spTree>
    <p:extLst>
      <p:ext uri="{BB962C8B-B14F-4D97-AF65-F5344CB8AC3E}">
        <p14:creationId xmlns:p14="http://schemas.microsoft.com/office/powerpoint/2010/main" val="44958614"/>
      </p:ext>
    </p:extLst>
  </p:cSld>
  <p:clrMapOvr>
    <a:masterClrMapping/>
  </p:clrMapOvr>
</p:sld>
</file>

<file path=ppt/theme/theme1.xml><?xml version="1.0" encoding="utf-8"?>
<a:theme xmlns:a="http://schemas.openxmlformats.org/drawingml/2006/main" name="Frameless Theme">
  <a:themeElements>
    <a:clrScheme name="Engineering">
      <a:dk1>
        <a:srgbClr val="0C0C0C"/>
      </a:dk1>
      <a:lt1>
        <a:sysClr val="window" lastClr="FFFFFF"/>
      </a:lt1>
      <a:dk2>
        <a:srgbClr val="A5A5A5"/>
      </a:dk2>
      <a:lt2>
        <a:srgbClr val="E7E6E6"/>
      </a:lt2>
      <a:accent1>
        <a:srgbClr val="7F7F7F"/>
      </a:accent1>
      <a:accent2>
        <a:srgbClr val="F4B183"/>
      </a:accent2>
      <a:accent3>
        <a:srgbClr val="BDD7EE"/>
      </a:accent3>
      <a:accent4>
        <a:srgbClr val="FFF2CC"/>
      </a:accent4>
      <a:accent5>
        <a:srgbClr val="C490AA"/>
      </a:accent5>
      <a:accent6>
        <a:srgbClr val="C5E0B3"/>
      </a:accent6>
      <a:hlink>
        <a:srgbClr val="323F4F"/>
      </a:hlink>
      <a:folHlink>
        <a:srgbClr val="833C0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7" id="{8EA62709-12C0-BB4F-917B-080CF51012A7}" vid="{A967D08C-89A0-D744-8CD9-7AF81EABDA0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WideBrdrCrnrDetail-16x9 (003)</Template>
  <TotalTime>3151</TotalTime>
  <Words>8482</Words>
  <Application>Microsoft Office PowerPoint</Application>
  <PresentationFormat>Widescreen</PresentationFormat>
  <Paragraphs>1079</Paragraphs>
  <Slides>88</Slides>
  <Notes>87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88</vt:i4>
      </vt:variant>
    </vt:vector>
  </HeadingPairs>
  <TitlesOfParts>
    <vt:vector size="95" baseType="lpstr">
      <vt:lpstr>Arial</vt:lpstr>
      <vt:lpstr>Calibri</vt:lpstr>
      <vt:lpstr>Century Gothic</vt:lpstr>
      <vt:lpstr>Garamond</vt:lpstr>
      <vt:lpstr>Times New Roman</vt:lpstr>
      <vt:lpstr>Wingdings</vt:lpstr>
      <vt:lpstr>Frameless Theme</vt:lpstr>
      <vt:lpstr>Cybersecurity and Criminal Justice</vt:lpstr>
      <vt:lpstr>Criminal Justice and Cybersecurity</vt:lpstr>
      <vt:lpstr>Criminal Justice and Cybersecurity</vt:lpstr>
      <vt:lpstr>The Discipline of Criminal Justice and Cybersecurity</vt:lpstr>
      <vt:lpstr>The Discipline of Criminal Justice and Cybersecurity – Conceptualizing Cybercrime</vt:lpstr>
      <vt:lpstr>The Discipline of Criminal Justice and Cybersecurity – Conceptualizing Cybercrime</vt:lpstr>
      <vt:lpstr>The Discipline of Criminal Justice and Cybersecurity – Conceptualizing Cybercrime</vt:lpstr>
      <vt:lpstr>The Discipline of Criminal Justice and Cybersecurity – Conceptualizing Cybercrime</vt:lpstr>
      <vt:lpstr>The Discipline of Criminal Justice and Cybersecurity – Explaining Cyber Offending and Victimization</vt:lpstr>
      <vt:lpstr>The Discipline of Criminal Justice and Cybersecurity – Identifying Guardianship Activities</vt:lpstr>
      <vt:lpstr>The Discipline of Criminal Justice and Cybersecurity – Measuring Cyber Offending and Victimization</vt:lpstr>
      <vt:lpstr>The Discipline of Criminal Justice and Cybersecurity – Developing Future Employees</vt:lpstr>
      <vt:lpstr>The Discipline of Criminal Justice and Cybersecurity – Expanding Field of Digital Forensics </vt:lpstr>
      <vt:lpstr>The Discipline of Criminal Justice and Cybersecurity – Determining Interventions</vt:lpstr>
      <vt:lpstr>The Discipline of Criminal Justice and Cybersecurity – Developing, Researching, and Understanding Cyber Law</vt:lpstr>
      <vt:lpstr>The Discipline of Criminal Justice and Cybersecurity – Developing, Researching, and Understanding Cyber Law</vt:lpstr>
      <vt:lpstr>The Discipline of Criminal Justice and Cybersecurity – Seeking NSA designation</vt:lpstr>
      <vt:lpstr>The Discipline of Criminal Justice and Cybersecurity – Conducting Interdisciplinary Research </vt:lpstr>
      <vt:lpstr>Types of Cybercrime</vt:lpstr>
      <vt:lpstr>For each offense type, consider</vt:lpstr>
      <vt:lpstr>Types of Hackers</vt:lpstr>
      <vt:lpstr>State-sponsored hackers</vt:lpstr>
      <vt:lpstr>Hacktivists</vt:lpstr>
      <vt:lpstr>Empirical Hackers</vt:lpstr>
      <vt:lpstr>Insiders</vt:lpstr>
      <vt:lpstr>Script Kiddies</vt:lpstr>
      <vt:lpstr>Vulnerability Hackers</vt:lpstr>
      <vt:lpstr>Who are the Hackers?</vt:lpstr>
      <vt:lpstr>Why do they hack?</vt:lpstr>
      <vt:lpstr>How do various disciplines address hacking?</vt:lpstr>
      <vt:lpstr>PowerPoint Presentation</vt:lpstr>
      <vt:lpstr>Cyber Attacks</vt:lpstr>
      <vt:lpstr>PowerPoint Presentation</vt:lpstr>
      <vt:lpstr>Additional varieties</vt:lpstr>
      <vt:lpstr>Who engages in cyber attacks?</vt:lpstr>
      <vt:lpstr>Why do individuals engage in cyber attacks?</vt:lpstr>
      <vt:lpstr>How do other disciplines view cyber attacks?</vt:lpstr>
      <vt:lpstr>Cyber Fraud </vt:lpstr>
      <vt:lpstr>Varieties of Cyber Fraud </vt:lpstr>
      <vt:lpstr>Patterns surrounding cyber fraud</vt:lpstr>
      <vt:lpstr>Top 10 States by Number of Reported Cybercrime Victims</vt:lpstr>
      <vt:lpstr>Top 10 States by Losses to Internet Crime</vt:lpstr>
      <vt:lpstr>Who engages in cyber fraud?</vt:lpstr>
      <vt:lpstr>Why do individuals commit cyber fraud?</vt:lpstr>
      <vt:lpstr>How do other disciplines view cyber fraud?</vt:lpstr>
      <vt:lpstr>Digital Piracy</vt:lpstr>
      <vt:lpstr>Digital Piracy Prevention</vt:lpstr>
      <vt:lpstr>Explaining Digital Piracy</vt:lpstr>
      <vt:lpstr>Who engages in digital piracy?</vt:lpstr>
      <vt:lpstr>How do other disciplines view cyber fraud?</vt:lpstr>
      <vt:lpstr>Cyber bullying</vt:lpstr>
      <vt:lpstr>Types of cyber bullying</vt:lpstr>
      <vt:lpstr>Patterns surrounding cyber bullying</vt:lpstr>
      <vt:lpstr>Who engages in cyber bullying?</vt:lpstr>
      <vt:lpstr>Why do individuals commit cyber bullying?</vt:lpstr>
      <vt:lpstr>How do other disciplines view cyber fraud?</vt:lpstr>
      <vt:lpstr>Child Pornography</vt:lpstr>
      <vt:lpstr>Patterns surrounding child pornography</vt:lpstr>
      <vt:lpstr>Who engages in Internet child pornography?</vt:lpstr>
      <vt:lpstr>Why do offenders collect/view child pornography?</vt:lpstr>
      <vt:lpstr>How do other disciplines view child pornography?</vt:lpstr>
      <vt:lpstr>Internet Sex Crimes</vt:lpstr>
      <vt:lpstr>Revenge Porn</vt:lpstr>
      <vt:lpstr>Sexual Blackmail</vt:lpstr>
      <vt:lpstr>Sexting</vt:lpstr>
      <vt:lpstr>Online Prostitution</vt:lpstr>
      <vt:lpstr>Who engages in Internet sex crimes?</vt:lpstr>
      <vt:lpstr>Patterns Surrounding Internet Sex Crimes</vt:lpstr>
      <vt:lpstr>Why do individuals engage in Internet sex crimes?</vt:lpstr>
      <vt:lpstr>How do other disciplines view Internet sex crimes?</vt:lpstr>
      <vt:lpstr>Cyber Terrorism/Cyber War</vt:lpstr>
      <vt:lpstr>Patterns surrounding cyber terrorism</vt:lpstr>
      <vt:lpstr>Who engages in cyber terrorism?</vt:lpstr>
      <vt:lpstr>Why do individuals/groups commit cyber terroristic acts?</vt:lpstr>
      <vt:lpstr>How do other disciplines view cyber terror?</vt:lpstr>
      <vt:lpstr>Case Study</vt:lpstr>
      <vt:lpstr>The Criminal Justice System and Cybercrime</vt:lpstr>
      <vt:lpstr>The police and cybercrime</vt:lpstr>
      <vt:lpstr>Police and Cybercrime: Federal Law Enforcement</vt:lpstr>
      <vt:lpstr>Police and Cybercrime</vt:lpstr>
      <vt:lpstr>Police and cybercrime</vt:lpstr>
      <vt:lpstr>The courts and cybercrime</vt:lpstr>
      <vt:lpstr>Corrections and cybercrime</vt:lpstr>
      <vt:lpstr>Recent Study on Sentences Given to Cyber Offenders </vt:lpstr>
      <vt:lpstr>Corrections and cybercrime</vt:lpstr>
      <vt:lpstr>Sample Conditions of Probation for Cyber Offenders </vt:lpstr>
      <vt:lpstr>Class Exercise – Sentencing Cyber Offenders</vt:lpstr>
      <vt:lpstr>Class Exercise – Sentencing Cyber Offenders</vt:lpstr>
    </vt:vector>
  </TitlesOfParts>
  <Company>Old Dominion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Payne, Brian K.</dc:creator>
  <cp:lastModifiedBy>Payne, Brian K.</cp:lastModifiedBy>
  <cp:revision>55</cp:revision>
  <dcterms:created xsi:type="dcterms:W3CDTF">2018-12-06T20:23:36Z</dcterms:created>
  <dcterms:modified xsi:type="dcterms:W3CDTF">2019-05-20T19:49:35Z</dcterms:modified>
</cp:coreProperties>
</file>