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34"/>
  </p:notesMasterIdLst>
  <p:handoutMasterIdLst>
    <p:handoutMasterId r:id="rId35"/>
  </p:handout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81"/>
  </p:normalViewPr>
  <p:slideViewPr>
    <p:cSldViewPr snapToGrid="0">
      <p:cViewPr varScale="1">
        <p:scale>
          <a:sx n="110" d="100"/>
          <a:sy n="110" d="100"/>
        </p:scale>
        <p:origin x="16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che Brown" userId="827436e88601d366" providerId="LiveId" clId="{BBE9E1F8-9813-4065-90D4-2634180D8AE8}"/>
    <pc:docChg chg="undo custSel addSld delSld modSld sldOrd">
      <pc:chgData name="Nache Brown" userId="827436e88601d366" providerId="LiveId" clId="{BBE9E1F8-9813-4065-90D4-2634180D8AE8}" dt="2018-02-14T07:33:02.980" v="9291" actId="20577"/>
      <pc:docMkLst>
        <pc:docMk/>
      </pc:docMkLst>
      <pc:sldChg chg="modSp">
        <pc:chgData name="Nache Brown" userId="827436e88601d366" providerId="LiveId" clId="{BBE9E1F8-9813-4065-90D4-2634180D8AE8}" dt="2018-02-14T06:08:17.736" v="220" actId="20577"/>
        <pc:sldMkLst>
          <pc:docMk/>
          <pc:sldMk cId="4167661076" sldId="258"/>
        </pc:sldMkLst>
        <pc:spChg chg="mod">
          <ac:chgData name="Nache Brown" userId="827436e88601d366" providerId="LiveId" clId="{BBE9E1F8-9813-4065-90D4-2634180D8AE8}" dt="2018-02-14T06:08:17.736" v="220" actId="20577"/>
          <ac:spMkLst>
            <pc:docMk/>
            <pc:sldMk cId="4167661076" sldId="258"/>
            <ac:spMk id="3" creationId="{95DE8061-F4CA-42F8-933F-B99573018138}"/>
          </ac:spMkLst>
        </pc:spChg>
      </pc:sldChg>
      <pc:sldChg chg="modSp add">
        <pc:chgData name="Nache Brown" userId="827436e88601d366" providerId="LiveId" clId="{BBE9E1F8-9813-4065-90D4-2634180D8AE8}" dt="2018-02-14T06:13:02.793" v="1008" actId="20577"/>
        <pc:sldMkLst>
          <pc:docMk/>
          <pc:sldMk cId="675525367" sldId="259"/>
        </pc:sldMkLst>
        <pc:spChg chg="mod">
          <ac:chgData name="Nache Brown" userId="827436e88601d366" providerId="LiveId" clId="{BBE9E1F8-9813-4065-90D4-2634180D8AE8}" dt="2018-02-14T06:08:33.646" v="249" actId="20577"/>
          <ac:spMkLst>
            <pc:docMk/>
            <pc:sldMk cId="675525367" sldId="259"/>
            <ac:spMk id="2" creationId="{52196287-BB15-4791-9102-5B37709930AC}"/>
          </ac:spMkLst>
        </pc:spChg>
        <pc:spChg chg="mod">
          <ac:chgData name="Nache Brown" userId="827436e88601d366" providerId="LiveId" clId="{BBE9E1F8-9813-4065-90D4-2634180D8AE8}" dt="2018-02-14T06:13:02.793" v="1008" actId="20577"/>
          <ac:spMkLst>
            <pc:docMk/>
            <pc:sldMk cId="675525367" sldId="259"/>
            <ac:spMk id="3" creationId="{0978FB57-F087-4326-8A1D-D1AF8D193E74}"/>
          </ac:spMkLst>
        </pc:spChg>
      </pc:sldChg>
      <pc:sldChg chg="modSp add">
        <pc:chgData name="Nache Brown" userId="827436e88601d366" providerId="LiveId" clId="{BBE9E1F8-9813-4065-90D4-2634180D8AE8}" dt="2018-02-14T06:16:25.760" v="1489" actId="20577"/>
        <pc:sldMkLst>
          <pc:docMk/>
          <pc:sldMk cId="177328641" sldId="260"/>
        </pc:sldMkLst>
        <pc:spChg chg="mod">
          <ac:chgData name="Nache Brown" userId="827436e88601d366" providerId="LiveId" clId="{BBE9E1F8-9813-4065-90D4-2634180D8AE8}" dt="2018-02-14T06:13:24.116" v="1035" actId="20577"/>
          <ac:spMkLst>
            <pc:docMk/>
            <pc:sldMk cId="177328641" sldId="260"/>
            <ac:spMk id="2" creationId="{035E3921-110E-45D8-8D97-D1C1095F0444}"/>
          </ac:spMkLst>
        </pc:spChg>
        <pc:spChg chg="mod">
          <ac:chgData name="Nache Brown" userId="827436e88601d366" providerId="LiveId" clId="{BBE9E1F8-9813-4065-90D4-2634180D8AE8}" dt="2018-02-14T06:16:25.760" v="1489" actId="20577"/>
          <ac:spMkLst>
            <pc:docMk/>
            <pc:sldMk cId="177328641" sldId="260"/>
            <ac:spMk id="3" creationId="{4BB5663C-BB1D-4BE5-802C-1F16C16EA251}"/>
          </ac:spMkLst>
        </pc:spChg>
      </pc:sldChg>
      <pc:sldChg chg="modSp add">
        <pc:chgData name="Nache Brown" userId="827436e88601d366" providerId="LiveId" clId="{BBE9E1F8-9813-4065-90D4-2634180D8AE8}" dt="2018-02-14T06:23:00.638" v="2221" actId="12"/>
        <pc:sldMkLst>
          <pc:docMk/>
          <pc:sldMk cId="1327631434" sldId="261"/>
        </pc:sldMkLst>
        <pc:spChg chg="mod">
          <ac:chgData name="Nache Brown" userId="827436e88601d366" providerId="LiveId" clId="{BBE9E1F8-9813-4065-90D4-2634180D8AE8}" dt="2018-02-14T06:17:15.297" v="1551" actId="20577"/>
          <ac:spMkLst>
            <pc:docMk/>
            <pc:sldMk cId="1327631434" sldId="261"/>
            <ac:spMk id="2" creationId="{747B6D44-D3E8-43F2-9BAA-12F003688751}"/>
          </ac:spMkLst>
        </pc:spChg>
        <pc:spChg chg="mod">
          <ac:chgData name="Nache Brown" userId="827436e88601d366" providerId="LiveId" clId="{BBE9E1F8-9813-4065-90D4-2634180D8AE8}" dt="2018-02-14T06:23:00.638" v="2221" actId="12"/>
          <ac:spMkLst>
            <pc:docMk/>
            <pc:sldMk cId="1327631434" sldId="261"/>
            <ac:spMk id="3" creationId="{CB42FD13-7B47-44D5-A78A-9B6BDD401D90}"/>
          </ac:spMkLst>
        </pc:spChg>
      </pc:sldChg>
      <pc:sldChg chg="modSp add ord">
        <pc:chgData name="Nache Brown" userId="827436e88601d366" providerId="LiveId" clId="{BBE9E1F8-9813-4065-90D4-2634180D8AE8}" dt="2018-02-14T06:36:02.048" v="4201"/>
        <pc:sldMkLst>
          <pc:docMk/>
          <pc:sldMk cId="1899193995" sldId="262"/>
        </pc:sldMkLst>
        <pc:spChg chg="mod">
          <ac:chgData name="Nache Brown" userId="827436e88601d366" providerId="LiveId" clId="{BBE9E1F8-9813-4065-90D4-2634180D8AE8}" dt="2018-02-14T06:21:47.702" v="2208" actId="20577"/>
          <ac:spMkLst>
            <pc:docMk/>
            <pc:sldMk cId="1899193995" sldId="262"/>
            <ac:spMk id="2" creationId="{470128B8-C6CF-4265-81BD-A9003C88ACD8}"/>
          </ac:spMkLst>
        </pc:spChg>
        <pc:spChg chg="mod">
          <ac:chgData name="Nache Brown" userId="827436e88601d366" providerId="LiveId" clId="{BBE9E1F8-9813-4065-90D4-2634180D8AE8}" dt="2018-02-14T06:27:17.310" v="3090" actId="20577"/>
          <ac:spMkLst>
            <pc:docMk/>
            <pc:sldMk cId="1899193995" sldId="262"/>
            <ac:spMk id="3" creationId="{82FD4356-A5C3-47AF-A56C-2CC662249617}"/>
          </ac:spMkLst>
        </pc:spChg>
      </pc:sldChg>
      <pc:sldChg chg="modSp add">
        <pc:chgData name="Nache Brown" userId="827436e88601d366" providerId="LiveId" clId="{BBE9E1F8-9813-4065-90D4-2634180D8AE8}" dt="2018-02-14T07:25:27.981" v="8397" actId="12"/>
        <pc:sldMkLst>
          <pc:docMk/>
          <pc:sldMk cId="1977360966" sldId="263"/>
        </pc:sldMkLst>
        <pc:spChg chg="mod">
          <ac:chgData name="Nache Brown" userId="827436e88601d366" providerId="LiveId" clId="{BBE9E1F8-9813-4065-90D4-2634180D8AE8}" dt="2018-02-14T06:27:39.983" v="3092"/>
          <ac:spMkLst>
            <pc:docMk/>
            <pc:sldMk cId="1977360966" sldId="263"/>
            <ac:spMk id="2" creationId="{C474EF3F-20E9-4D35-84C2-C8333738E445}"/>
          </ac:spMkLst>
        </pc:spChg>
        <pc:spChg chg="mod">
          <ac:chgData name="Nache Brown" userId="827436e88601d366" providerId="LiveId" clId="{BBE9E1F8-9813-4065-90D4-2634180D8AE8}" dt="2018-02-14T07:25:27.981" v="8397" actId="12"/>
          <ac:spMkLst>
            <pc:docMk/>
            <pc:sldMk cId="1977360966" sldId="263"/>
            <ac:spMk id="3" creationId="{5C6D37DB-2ED9-4902-9E5C-38FB9C312E19}"/>
          </ac:spMkLst>
        </pc:spChg>
      </pc:sldChg>
      <pc:sldChg chg="modSp add">
        <pc:chgData name="Nache Brown" userId="827436e88601d366" providerId="LiveId" clId="{BBE9E1F8-9813-4065-90D4-2634180D8AE8}" dt="2018-02-14T06:41:45.085" v="4966" actId="20577"/>
        <pc:sldMkLst>
          <pc:docMk/>
          <pc:sldMk cId="2286468534" sldId="264"/>
        </pc:sldMkLst>
        <pc:spChg chg="mod">
          <ac:chgData name="Nache Brown" userId="827436e88601d366" providerId="LiveId" clId="{BBE9E1F8-9813-4065-90D4-2634180D8AE8}" dt="2018-02-14T06:37:42.432" v="4203"/>
          <ac:spMkLst>
            <pc:docMk/>
            <pc:sldMk cId="2286468534" sldId="264"/>
            <ac:spMk id="2" creationId="{C86BA9B4-17C3-4F5F-AC37-698D069B01D4}"/>
          </ac:spMkLst>
        </pc:spChg>
        <pc:spChg chg="mod">
          <ac:chgData name="Nache Brown" userId="827436e88601d366" providerId="LiveId" clId="{BBE9E1F8-9813-4065-90D4-2634180D8AE8}" dt="2018-02-14T06:41:45.085" v="4966" actId="20577"/>
          <ac:spMkLst>
            <pc:docMk/>
            <pc:sldMk cId="2286468534" sldId="264"/>
            <ac:spMk id="3" creationId="{3BB5C7B6-9515-48F3-991A-24202DCC0F42}"/>
          </ac:spMkLst>
        </pc:spChg>
      </pc:sldChg>
      <pc:sldChg chg="modSp add">
        <pc:chgData name="Nache Brown" userId="827436e88601d366" providerId="LiveId" clId="{BBE9E1F8-9813-4065-90D4-2634180D8AE8}" dt="2018-02-14T06:45:08.532" v="5456" actId="5793"/>
        <pc:sldMkLst>
          <pc:docMk/>
          <pc:sldMk cId="828781693" sldId="265"/>
        </pc:sldMkLst>
        <pc:spChg chg="mod">
          <ac:chgData name="Nache Brown" userId="827436e88601d366" providerId="LiveId" clId="{BBE9E1F8-9813-4065-90D4-2634180D8AE8}" dt="2018-02-14T06:42:01.555" v="4968"/>
          <ac:spMkLst>
            <pc:docMk/>
            <pc:sldMk cId="828781693" sldId="265"/>
            <ac:spMk id="2" creationId="{B452E919-0329-4A7B-A22C-24F96BDB413E}"/>
          </ac:spMkLst>
        </pc:spChg>
        <pc:spChg chg="mod">
          <ac:chgData name="Nache Brown" userId="827436e88601d366" providerId="LiveId" clId="{BBE9E1F8-9813-4065-90D4-2634180D8AE8}" dt="2018-02-14T06:45:08.532" v="5456" actId="5793"/>
          <ac:spMkLst>
            <pc:docMk/>
            <pc:sldMk cId="828781693" sldId="265"/>
            <ac:spMk id="3" creationId="{CF17891E-256D-47B1-AD30-56BC545A54B3}"/>
          </ac:spMkLst>
        </pc:spChg>
      </pc:sldChg>
      <pc:sldChg chg="addSp delSp modSp add">
        <pc:chgData name="Nache Brown" userId="827436e88601d366" providerId="LiveId" clId="{BBE9E1F8-9813-4065-90D4-2634180D8AE8}" dt="2018-02-14T07:25:43.918" v="8399" actId="12"/>
        <pc:sldMkLst>
          <pc:docMk/>
          <pc:sldMk cId="979546636" sldId="266"/>
        </pc:sldMkLst>
        <pc:spChg chg="mod">
          <ac:chgData name="Nache Brown" userId="827436e88601d366" providerId="LiveId" clId="{BBE9E1F8-9813-4065-90D4-2634180D8AE8}" dt="2018-02-14T06:45:24.935" v="5458"/>
          <ac:spMkLst>
            <pc:docMk/>
            <pc:sldMk cId="979546636" sldId="266"/>
            <ac:spMk id="2" creationId="{CB7FA777-D08E-48D7-9F16-48A42A662A3E}"/>
          </ac:spMkLst>
        </pc:spChg>
        <pc:spChg chg="del mod">
          <ac:chgData name="Nache Brown" userId="827436e88601d366" providerId="LiveId" clId="{BBE9E1F8-9813-4065-90D4-2634180D8AE8}" dt="2018-02-14T06:45:42.826" v="5487" actId="478"/>
          <ac:spMkLst>
            <pc:docMk/>
            <pc:sldMk cId="979546636" sldId="266"/>
            <ac:spMk id="3" creationId="{9A03F623-10FA-41EF-B656-DCD989184EFE}"/>
          </ac:spMkLst>
        </pc:spChg>
        <pc:spChg chg="add mod">
          <ac:chgData name="Nache Brown" userId="827436e88601d366" providerId="LiveId" clId="{BBE9E1F8-9813-4065-90D4-2634180D8AE8}" dt="2018-02-14T07:25:43.918" v="8399" actId="12"/>
          <ac:spMkLst>
            <pc:docMk/>
            <pc:sldMk cId="979546636" sldId="266"/>
            <ac:spMk id="5" creationId="{05F451C3-0307-4850-9327-D9D0FA19EBB1}"/>
          </ac:spMkLst>
        </pc:spChg>
      </pc:sldChg>
      <pc:sldChg chg="modSp add">
        <pc:chgData name="Nache Brown" userId="827436e88601d366" providerId="LiveId" clId="{BBE9E1F8-9813-4065-90D4-2634180D8AE8}" dt="2018-02-14T06:55:05.910" v="6841" actId="20577"/>
        <pc:sldMkLst>
          <pc:docMk/>
          <pc:sldMk cId="599317728" sldId="267"/>
        </pc:sldMkLst>
        <pc:spChg chg="mod">
          <ac:chgData name="Nache Brown" userId="827436e88601d366" providerId="LiveId" clId="{BBE9E1F8-9813-4065-90D4-2634180D8AE8}" dt="2018-02-14T06:50:51.223" v="6134" actId="20577"/>
          <ac:spMkLst>
            <pc:docMk/>
            <pc:sldMk cId="599317728" sldId="267"/>
            <ac:spMk id="2" creationId="{C53AC4A0-9DEE-4EEB-B4CB-89AA0471DD65}"/>
          </ac:spMkLst>
        </pc:spChg>
        <pc:spChg chg="mod">
          <ac:chgData name="Nache Brown" userId="827436e88601d366" providerId="LiveId" clId="{BBE9E1F8-9813-4065-90D4-2634180D8AE8}" dt="2018-02-14T06:55:05.910" v="6841" actId="20577"/>
          <ac:spMkLst>
            <pc:docMk/>
            <pc:sldMk cId="599317728" sldId="267"/>
            <ac:spMk id="3" creationId="{C5BD4A3A-5FB4-4BEE-9865-6B78D880BF2E}"/>
          </ac:spMkLst>
        </pc:spChg>
      </pc:sldChg>
      <pc:sldChg chg="add del">
        <pc:chgData name="Nache Brown" userId="827436e88601d366" providerId="LiveId" clId="{BBE9E1F8-9813-4065-90D4-2634180D8AE8}" dt="2018-02-14T06:50:15.034" v="6069" actId="2696"/>
        <pc:sldMkLst>
          <pc:docMk/>
          <pc:sldMk cId="2524631001" sldId="267"/>
        </pc:sldMkLst>
      </pc:sldChg>
      <pc:sldChg chg="modSp add">
        <pc:chgData name="Nache Brown" userId="827436e88601d366" providerId="LiveId" clId="{BBE9E1F8-9813-4065-90D4-2634180D8AE8}" dt="2018-02-14T07:25:53.413" v="8401" actId="12"/>
        <pc:sldMkLst>
          <pc:docMk/>
          <pc:sldMk cId="1156268403" sldId="268"/>
        </pc:sldMkLst>
        <pc:spChg chg="mod">
          <ac:chgData name="Nache Brown" userId="827436e88601d366" providerId="LiveId" clId="{BBE9E1F8-9813-4065-90D4-2634180D8AE8}" dt="2018-02-14T06:55:38.795" v="6851" actId="20577"/>
          <ac:spMkLst>
            <pc:docMk/>
            <pc:sldMk cId="1156268403" sldId="268"/>
            <ac:spMk id="2" creationId="{7D5A5424-A03D-48DA-ACA3-27D45519133D}"/>
          </ac:spMkLst>
        </pc:spChg>
        <pc:spChg chg="mod">
          <ac:chgData name="Nache Brown" userId="827436e88601d366" providerId="LiveId" clId="{BBE9E1F8-9813-4065-90D4-2634180D8AE8}" dt="2018-02-14T07:25:53.413" v="8401" actId="12"/>
          <ac:spMkLst>
            <pc:docMk/>
            <pc:sldMk cId="1156268403" sldId="268"/>
            <ac:spMk id="3" creationId="{AE103C05-2E9F-41A2-A829-2B8EF52083B6}"/>
          </ac:spMkLst>
        </pc:spChg>
      </pc:sldChg>
      <pc:sldChg chg="modSp add">
        <pc:chgData name="Nache Brown" userId="827436e88601d366" providerId="LiveId" clId="{BBE9E1F8-9813-4065-90D4-2634180D8AE8}" dt="2018-02-14T07:30:25.420" v="8811" actId="20577"/>
        <pc:sldMkLst>
          <pc:docMk/>
          <pc:sldMk cId="126328634" sldId="269"/>
        </pc:sldMkLst>
        <pc:spChg chg="mod">
          <ac:chgData name="Nache Brown" userId="827436e88601d366" providerId="LiveId" clId="{BBE9E1F8-9813-4065-90D4-2634180D8AE8}" dt="2018-02-14T07:22:35.098" v="7947" actId="20577"/>
          <ac:spMkLst>
            <pc:docMk/>
            <pc:sldMk cId="126328634" sldId="269"/>
            <ac:spMk id="2" creationId="{6DFF7830-675C-4802-8715-6895403275A3}"/>
          </ac:spMkLst>
        </pc:spChg>
        <pc:spChg chg="mod">
          <ac:chgData name="Nache Brown" userId="827436e88601d366" providerId="LiveId" clId="{BBE9E1F8-9813-4065-90D4-2634180D8AE8}" dt="2018-02-14T07:30:25.420" v="8811" actId="20577"/>
          <ac:spMkLst>
            <pc:docMk/>
            <pc:sldMk cId="126328634" sldId="269"/>
            <ac:spMk id="3" creationId="{1CFD76E4-B3EB-453E-8CAA-AE559971B148}"/>
          </ac:spMkLst>
        </pc:spChg>
      </pc:sldChg>
      <pc:sldChg chg="modSp add">
        <pc:chgData name="Nache Brown" userId="827436e88601d366" providerId="LiveId" clId="{BBE9E1F8-9813-4065-90D4-2634180D8AE8}" dt="2018-02-14T07:33:02.980" v="9291" actId="20577"/>
        <pc:sldMkLst>
          <pc:docMk/>
          <pc:sldMk cId="1338978198" sldId="270"/>
        </pc:sldMkLst>
        <pc:spChg chg="mod">
          <ac:chgData name="Nache Brown" userId="827436e88601d366" providerId="LiveId" clId="{BBE9E1F8-9813-4065-90D4-2634180D8AE8}" dt="2018-02-14T07:30:37.788" v="8819" actId="20577"/>
          <ac:spMkLst>
            <pc:docMk/>
            <pc:sldMk cId="1338978198" sldId="270"/>
            <ac:spMk id="2" creationId="{19FC0140-F35B-4A3A-AC1C-0EA147698B96}"/>
          </ac:spMkLst>
        </pc:spChg>
        <pc:spChg chg="mod">
          <ac:chgData name="Nache Brown" userId="827436e88601d366" providerId="LiveId" clId="{BBE9E1F8-9813-4065-90D4-2634180D8AE8}" dt="2018-02-14T07:33:02.980" v="9291" actId="20577"/>
          <ac:spMkLst>
            <pc:docMk/>
            <pc:sldMk cId="1338978198" sldId="270"/>
            <ac:spMk id="3" creationId="{0F69C42C-3BCA-471B-B06C-806ADBA84E35}"/>
          </ac:spMkLst>
        </pc:spChg>
      </pc:sldChg>
    </pc:docChg>
  </pc:docChgLst>
  <pc:docChgLst>
    <pc:chgData clId="Web-{3BCC06D8-90BF-4F2C-A932-79A184D64521}"/>
    <pc:docChg chg="modSld">
      <pc:chgData name="" userId="" providerId="" clId="Web-{3BCC06D8-90BF-4F2C-A932-79A184D64521}" dt="2019-05-20T19:31:16.831" v="74" actId="1076"/>
      <pc:docMkLst>
        <pc:docMk/>
      </pc:docMkLst>
      <pc:sldChg chg="modSp">
        <pc:chgData name="" userId="" providerId="" clId="Web-{3BCC06D8-90BF-4F2C-A932-79A184D64521}" dt="2019-05-20T19:31:16.831" v="74" actId="1076"/>
        <pc:sldMkLst>
          <pc:docMk/>
          <pc:sldMk cId="862478496" sldId="303"/>
        </pc:sldMkLst>
        <pc:spChg chg="mod">
          <ac:chgData name="" userId="" providerId="" clId="Web-{3BCC06D8-90BF-4F2C-A932-79A184D64521}" dt="2019-05-20T19:31:16.831" v="74" actId="1076"/>
          <ac:spMkLst>
            <pc:docMk/>
            <pc:sldMk cId="862478496" sldId="303"/>
            <ac:spMk id="2052" creationId="{03CFD333-663C-479B-933A-464D80AFD93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5CFA8-3B21-4E08-825D-51ADBBFB74D7}"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CEC82CCB-AA82-4FA9-9BEB-699E408E6858}">
      <dgm:prSet phldrT="[Text]"/>
      <dgm:spPr/>
      <dgm:t>
        <a:bodyPr/>
        <a:lstStyle/>
        <a:p>
          <a:r>
            <a:rPr lang="en-US" b="1" dirty="0">
              <a:solidFill>
                <a:schemeClr val="tx1"/>
              </a:solidFill>
            </a:rPr>
            <a:t>Developing and publishing of policies, standards, procedures, and guidelines.</a:t>
          </a:r>
        </a:p>
      </dgm:t>
    </dgm:pt>
    <dgm:pt modelId="{301409B0-5B03-4BFA-8F45-C300B2C5B854}" type="parTrans" cxnId="{B73981E8-3817-4CF8-908A-6146358910CF}">
      <dgm:prSet/>
      <dgm:spPr/>
      <dgm:t>
        <a:bodyPr/>
        <a:lstStyle/>
        <a:p>
          <a:endParaRPr lang="en-US"/>
        </a:p>
      </dgm:t>
    </dgm:pt>
    <dgm:pt modelId="{C136C182-B131-4076-ADEF-94162B49E5E0}" type="sibTrans" cxnId="{B73981E8-3817-4CF8-908A-6146358910CF}">
      <dgm:prSet/>
      <dgm:spPr/>
      <dgm:t>
        <a:bodyPr/>
        <a:lstStyle/>
        <a:p>
          <a:endParaRPr lang="en-US"/>
        </a:p>
      </dgm:t>
    </dgm:pt>
    <dgm:pt modelId="{67CEBCE8-2C71-4436-A14F-F8E4BF9169AE}">
      <dgm:prSet/>
      <dgm:spPr/>
      <dgm:t>
        <a:bodyPr/>
        <a:lstStyle/>
        <a:p>
          <a:r>
            <a:rPr lang="en-US" b="1">
              <a:solidFill>
                <a:schemeClr val="tx1"/>
              </a:solidFill>
            </a:rPr>
            <a:t>Screening of personnel.</a:t>
          </a:r>
          <a:endParaRPr lang="en-US" b="1" dirty="0">
            <a:solidFill>
              <a:schemeClr val="tx1"/>
            </a:solidFill>
          </a:endParaRPr>
        </a:p>
      </dgm:t>
    </dgm:pt>
    <dgm:pt modelId="{FEB0611E-9FA1-4B27-A2B9-0CB389B9353D}" type="parTrans" cxnId="{114D8AB0-43F6-432E-8222-2AF87CA8E37A}">
      <dgm:prSet/>
      <dgm:spPr/>
      <dgm:t>
        <a:bodyPr/>
        <a:lstStyle/>
        <a:p>
          <a:endParaRPr lang="en-US"/>
        </a:p>
      </dgm:t>
    </dgm:pt>
    <dgm:pt modelId="{8165F5F8-107C-40C4-B94E-48B2D815B844}" type="sibTrans" cxnId="{114D8AB0-43F6-432E-8222-2AF87CA8E37A}">
      <dgm:prSet/>
      <dgm:spPr/>
      <dgm:t>
        <a:bodyPr/>
        <a:lstStyle/>
        <a:p>
          <a:endParaRPr lang="en-US"/>
        </a:p>
      </dgm:t>
    </dgm:pt>
    <dgm:pt modelId="{03E3C57A-F63C-4163-8938-270A6ADC5F04}">
      <dgm:prSet/>
      <dgm:spPr/>
      <dgm:t>
        <a:bodyPr/>
        <a:lstStyle/>
        <a:p>
          <a:r>
            <a:rPr lang="en-US" b="1" dirty="0">
              <a:solidFill>
                <a:schemeClr val="tx1"/>
              </a:solidFill>
            </a:rPr>
            <a:t>Conducting security-awareness training, and</a:t>
          </a:r>
        </a:p>
      </dgm:t>
    </dgm:pt>
    <dgm:pt modelId="{1407C367-B7E6-462A-B2FC-B47B00CCB34A}" type="parTrans" cxnId="{874E9FD3-6FF7-4B76-9F4C-F031C54908A2}">
      <dgm:prSet/>
      <dgm:spPr/>
      <dgm:t>
        <a:bodyPr/>
        <a:lstStyle/>
        <a:p>
          <a:endParaRPr lang="en-US"/>
        </a:p>
      </dgm:t>
    </dgm:pt>
    <dgm:pt modelId="{43196D5F-7FA3-4120-9E80-32332D9B8DB5}" type="sibTrans" cxnId="{874E9FD3-6FF7-4B76-9F4C-F031C54908A2}">
      <dgm:prSet/>
      <dgm:spPr/>
      <dgm:t>
        <a:bodyPr/>
        <a:lstStyle/>
        <a:p>
          <a:endParaRPr lang="en-US"/>
        </a:p>
      </dgm:t>
    </dgm:pt>
    <dgm:pt modelId="{CA2085AC-36CF-4A39-AFB9-3F41609060D8}">
      <dgm:prSet/>
      <dgm:spPr/>
      <dgm:t>
        <a:bodyPr/>
        <a:lstStyle/>
        <a:p>
          <a:r>
            <a:rPr lang="en-US" b="1">
              <a:solidFill>
                <a:schemeClr val="tx1"/>
              </a:solidFill>
            </a:rPr>
            <a:t>Implementing change control procedures.</a:t>
          </a:r>
          <a:endParaRPr lang="en-US" b="1" dirty="0">
            <a:solidFill>
              <a:schemeClr val="tx1"/>
            </a:solidFill>
          </a:endParaRPr>
        </a:p>
      </dgm:t>
    </dgm:pt>
    <dgm:pt modelId="{5EA0C1E2-2EBD-45CA-BDCD-0858C63006EE}" type="parTrans" cxnId="{F17A2A53-BFC1-4128-BB6B-9B84BF54D475}">
      <dgm:prSet/>
      <dgm:spPr/>
      <dgm:t>
        <a:bodyPr/>
        <a:lstStyle/>
        <a:p>
          <a:endParaRPr lang="en-US"/>
        </a:p>
      </dgm:t>
    </dgm:pt>
    <dgm:pt modelId="{DFACE9A5-2262-4AAE-99FB-D21008BB23A3}" type="sibTrans" cxnId="{F17A2A53-BFC1-4128-BB6B-9B84BF54D475}">
      <dgm:prSet/>
      <dgm:spPr/>
      <dgm:t>
        <a:bodyPr/>
        <a:lstStyle/>
        <a:p>
          <a:endParaRPr lang="en-US"/>
        </a:p>
      </dgm:t>
    </dgm:pt>
    <dgm:pt modelId="{55166D8D-21FC-47C0-982D-8DB427A1771B}" type="pres">
      <dgm:prSet presAssocID="{8AE5CFA8-3B21-4E08-825D-51ADBBFB74D7}" presName="diagram" presStyleCnt="0">
        <dgm:presLayoutVars>
          <dgm:dir/>
          <dgm:resizeHandles val="exact"/>
        </dgm:presLayoutVars>
      </dgm:prSet>
      <dgm:spPr/>
      <dgm:t>
        <a:bodyPr/>
        <a:lstStyle/>
        <a:p>
          <a:endParaRPr lang="en-US"/>
        </a:p>
      </dgm:t>
    </dgm:pt>
    <dgm:pt modelId="{A8F014B4-CF25-4207-830A-590C94CA31A3}" type="pres">
      <dgm:prSet presAssocID="{CEC82CCB-AA82-4FA9-9BEB-699E408E6858}" presName="node" presStyleLbl="node1" presStyleIdx="0" presStyleCnt="4">
        <dgm:presLayoutVars>
          <dgm:bulletEnabled val="1"/>
        </dgm:presLayoutVars>
      </dgm:prSet>
      <dgm:spPr/>
      <dgm:t>
        <a:bodyPr/>
        <a:lstStyle/>
        <a:p>
          <a:endParaRPr lang="en-US"/>
        </a:p>
      </dgm:t>
    </dgm:pt>
    <dgm:pt modelId="{8D64840B-6E57-438B-97E2-EBDCBD9E34E1}" type="pres">
      <dgm:prSet presAssocID="{C136C182-B131-4076-ADEF-94162B49E5E0}" presName="sibTrans" presStyleCnt="0"/>
      <dgm:spPr/>
    </dgm:pt>
    <dgm:pt modelId="{2C92DCDB-8EB7-44D2-92D2-A603BF9B8777}" type="pres">
      <dgm:prSet presAssocID="{67CEBCE8-2C71-4436-A14F-F8E4BF9169AE}" presName="node" presStyleLbl="node1" presStyleIdx="1" presStyleCnt="4">
        <dgm:presLayoutVars>
          <dgm:bulletEnabled val="1"/>
        </dgm:presLayoutVars>
      </dgm:prSet>
      <dgm:spPr/>
      <dgm:t>
        <a:bodyPr/>
        <a:lstStyle/>
        <a:p>
          <a:endParaRPr lang="en-US"/>
        </a:p>
      </dgm:t>
    </dgm:pt>
    <dgm:pt modelId="{7453E571-EFA5-4E7A-87E8-5DB08493702E}" type="pres">
      <dgm:prSet presAssocID="{8165F5F8-107C-40C4-B94E-48B2D815B844}" presName="sibTrans" presStyleCnt="0"/>
      <dgm:spPr/>
    </dgm:pt>
    <dgm:pt modelId="{F9D5E687-9FE0-4C22-A062-7A7FC3EFBB76}" type="pres">
      <dgm:prSet presAssocID="{03E3C57A-F63C-4163-8938-270A6ADC5F04}" presName="node" presStyleLbl="node1" presStyleIdx="2" presStyleCnt="4">
        <dgm:presLayoutVars>
          <dgm:bulletEnabled val="1"/>
        </dgm:presLayoutVars>
      </dgm:prSet>
      <dgm:spPr/>
      <dgm:t>
        <a:bodyPr/>
        <a:lstStyle/>
        <a:p>
          <a:endParaRPr lang="en-US"/>
        </a:p>
      </dgm:t>
    </dgm:pt>
    <dgm:pt modelId="{47A26A49-17E1-4327-896A-D07E7FBB818B}" type="pres">
      <dgm:prSet presAssocID="{43196D5F-7FA3-4120-9E80-32332D9B8DB5}" presName="sibTrans" presStyleCnt="0"/>
      <dgm:spPr/>
    </dgm:pt>
    <dgm:pt modelId="{BD6FA100-7186-4D4E-B36C-4E7E37E2F846}" type="pres">
      <dgm:prSet presAssocID="{CA2085AC-36CF-4A39-AFB9-3F41609060D8}" presName="node" presStyleLbl="node1" presStyleIdx="3" presStyleCnt="4">
        <dgm:presLayoutVars>
          <dgm:bulletEnabled val="1"/>
        </dgm:presLayoutVars>
      </dgm:prSet>
      <dgm:spPr/>
      <dgm:t>
        <a:bodyPr/>
        <a:lstStyle/>
        <a:p>
          <a:endParaRPr lang="en-US"/>
        </a:p>
      </dgm:t>
    </dgm:pt>
  </dgm:ptLst>
  <dgm:cxnLst>
    <dgm:cxn modelId="{F17A2A53-BFC1-4128-BB6B-9B84BF54D475}" srcId="{8AE5CFA8-3B21-4E08-825D-51ADBBFB74D7}" destId="{CA2085AC-36CF-4A39-AFB9-3F41609060D8}" srcOrd="3" destOrd="0" parTransId="{5EA0C1E2-2EBD-45CA-BDCD-0858C63006EE}" sibTransId="{DFACE9A5-2262-4AAE-99FB-D21008BB23A3}"/>
    <dgm:cxn modelId="{968ACDC9-5251-4825-8988-A7D3A586F94C}" type="presOf" srcId="{67CEBCE8-2C71-4436-A14F-F8E4BF9169AE}" destId="{2C92DCDB-8EB7-44D2-92D2-A603BF9B8777}" srcOrd="0" destOrd="0" presId="urn:microsoft.com/office/officeart/2005/8/layout/default"/>
    <dgm:cxn modelId="{B73981E8-3817-4CF8-908A-6146358910CF}" srcId="{8AE5CFA8-3B21-4E08-825D-51ADBBFB74D7}" destId="{CEC82CCB-AA82-4FA9-9BEB-699E408E6858}" srcOrd="0" destOrd="0" parTransId="{301409B0-5B03-4BFA-8F45-C300B2C5B854}" sibTransId="{C136C182-B131-4076-ADEF-94162B49E5E0}"/>
    <dgm:cxn modelId="{874E9FD3-6FF7-4B76-9F4C-F031C54908A2}" srcId="{8AE5CFA8-3B21-4E08-825D-51ADBBFB74D7}" destId="{03E3C57A-F63C-4163-8938-270A6ADC5F04}" srcOrd="2" destOrd="0" parTransId="{1407C367-B7E6-462A-B2FC-B47B00CCB34A}" sibTransId="{43196D5F-7FA3-4120-9E80-32332D9B8DB5}"/>
    <dgm:cxn modelId="{9B40436C-9D69-4D0A-95F1-645BED6377A4}" type="presOf" srcId="{03E3C57A-F63C-4163-8938-270A6ADC5F04}" destId="{F9D5E687-9FE0-4C22-A062-7A7FC3EFBB76}" srcOrd="0" destOrd="0" presId="urn:microsoft.com/office/officeart/2005/8/layout/default"/>
    <dgm:cxn modelId="{FAD21377-61C5-41ED-BCAF-B346FB64FC32}" type="presOf" srcId="{CA2085AC-36CF-4A39-AFB9-3F41609060D8}" destId="{BD6FA100-7186-4D4E-B36C-4E7E37E2F846}" srcOrd="0" destOrd="0" presId="urn:microsoft.com/office/officeart/2005/8/layout/default"/>
    <dgm:cxn modelId="{114D8AB0-43F6-432E-8222-2AF87CA8E37A}" srcId="{8AE5CFA8-3B21-4E08-825D-51ADBBFB74D7}" destId="{67CEBCE8-2C71-4436-A14F-F8E4BF9169AE}" srcOrd="1" destOrd="0" parTransId="{FEB0611E-9FA1-4B27-A2B9-0CB389B9353D}" sibTransId="{8165F5F8-107C-40C4-B94E-48B2D815B844}"/>
    <dgm:cxn modelId="{18B258DB-9B16-4278-90D1-161ED37E7989}" type="presOf" srcId="{CEC82CCB-AA82-4FA9-9BEB-699E408E6858}" destId="{A8F014B4-CF25-4207-830A-590C94CA31A3}" srcOrd="0" destOrd="0" presId="urn:microsoft.com/office/officeart/2005/8/layout/default"/>
    <dgm:cxn modelId="{2F2F5924-1F88-45F8-A114-1D50E1B0428D}" type="presOf" srcId="{8AE5CFA8-3B21-4E08-825D-51ADBBFB74D7}" destId="{55166D8D-21FC-47C0-982D-8DB427A1771B}" srcOrd="0" destOrd="0" presId="urn:microsoft.com/office/officeart/2005/8/layout/default"/>
    <dgm:cxn modelId="{19B27F4B-7637-4FA9-A678-510A63BFD2F7}" type="presParOf" srcId="{55166D8D-21FC-47C0-982D-8DB427A1771B}" destId="{A8F014B4-CF25-4207-830A-590C94CA31A3}" srcOrd="0" destOrd="0" presId="urn:microsoft.com/office/officeart/2005/8/layout/default"/>
    <dgm:cxn modelId="{281ACBF0-CF98-47AB-9589-97B15CE80047}" type="presParOf" srcId="{55166D8D-21FC-47C0-982D-8DB427A1771B}" destId="{8D64840B-6E57-438B-97E2-EBDCBD9E34E1}" srcOrd="1" destOrd="0" presId="urn:microsoft.com/office/officeart/2005/8/layout/default"/>
    <dgm:cxn modelId="{1DF2FBE7-07AA-4BF3-A8C4-AADE47EED225}" type="presParOf" srcId="{55166D8D-21FC-47C0-982D-8DB427A1771B}" destId="{2C92DCDB-8EB7-44D2-92D2-A603BF9B8777}" srcOrd="2" destOrd="0" presId="urn:microsoft.com/office/officeart/2005/8/layout/default"/>
    <dgm:cxn modelId="{2C564B13-8BF9-4958-BE4E-669FED34C24A}" type="presParOf" srcId="{55166D8D-21FC-47C0-982D-8DB427A1771B}" destId="{7453E571-EFA5-4E7A-87E8-5DB08493702E}" srcOrd="3" destOrd="0" presId="urn:microsoft.com/office/officeart/2005/8/layout/default"/>
    <dgm:cxn modelId="{FF2D22F4-C931-4A05-B51D-FBF6DD1D9A3C}" type="presParOf" srcId="{55166D8D-21FC-47C0-982D-8DB427A1771B}" destId="{F9D5E687-9FE0-4C22-A062-7A7FC3EFBB76}" srcOrd="4" destOrd="0" presId="urn:microsoft.com/office/officeart/2005/8/layout/default"/>
    <dgm:cxn modelId="{B3F34739-A998-4343-A0D1-BC520E99042E}" type="presParOf" srcId="{55166D8D-21FC-47C0-982D-8DB427A1771B}" destId="{47A26A49-17E1-4327-896A-D07E7FBB818B}" srcOrd="5" destOrd="0" presId="urn:microsoft.com/office/officeart/2005/8/layout/default"/>
    <dgm:cxn modelId="{5E53A5DB-33C0-44F4-AEC4-386C7D4CF6E9}" type="presParOf" srcId="{55166D8D-21FC-47C0-982D-8DB427A1771B}" destId="{BD6FA100-7186-4D4E-B36C-4E7E37E2F84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E4E3F-D0A9-432C-88D0-4C3108602486}"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77D15B18-4C09-4BDD-899F-3FFD0B587FE7}">
      <dgm:prSet phldrT="[Text]"/>
      <dgm:spPr/>
      <dgm:t>
        <a:bodyPr/>
        <a:lstStyle/>
        <a:p>
          <a:r>
            <a:rPr lang="en-US" dirty="0">
              <a:solidFill>
                <a:schemeClr val="accent3">
                  <a:lumMod val="25000"/>
                </a:schemeClr>
              </a:solidFill>
            </a:rPr>
            <a:t>Implementing and maintaining access control mechanisms.</a:t>
          </a:r>
        </a:p>
      </dgm:t>
    </dgm:pt>
    <dgm:pt modelId="{CC67ECCB-28B0-46AE-97C6-1A0D0878A6B3}" type="parTrans" cxnId="{CC697BAD-CCBF-486D-AFAC-32453EB4105D}">
      <dgm:prSet/>
      <dgm:spPr/>
      <dgm:t>
        <a:bodyPr/>
        <a:lstStyle/>
        <a:p>
          <a:endParaRPr lang="en-US"/>
        </a:p>
      </dgm:t>
    </dgm:pt>
    <dgm:pt modelId="{F7D95867-732C-4533-AF94-ADB083E79F2A}" type="sibTrans" cxnId="{CC697BAD-CCBF-486D-AFAC-32453EB4105D}">
      <dgm:prSet/>
      <dgm:spPr/>
      <dgm:t>
        <a:bodyPr/>
        <a:lstStyle/>
        <a:p>
          <a:endParaRPr lang="en-US"/>
        </a:p>
      </dgm:t>
    </dgm:pt>
    <dgm:pt modelId="{987805AA-6055-4934-8C7B-2AC0A50A60EA}">
      <dgm:prSet/>
      <dgm:spPr/>
      <dgm:t>
        <a:bodyPr/>
        <a:lstStyle/>
        <a:p>
          <a:r>
            <a:rPr lang="en-US">
              <a:solidFill>
                <a:schemeClr val="accent3">
                  <a:lumMod val="25000"/>
                </a:schemeClr>
              </a:solidFill>
            </a:rPr>
            <a:t>Password and resource management.</a:t>
          </a:r>
          <a:endParaRPr lang="en-US" dirty="0">
            <a:solidFill>
              <a:schemeClr val="accent3">
                <a:lumMod val="25000"/>
              </a:schemeClr>
            </a:solidFill>
          </a:endParaRPr>
        </a:p>
      </dgm:t>
    </dgm:pt>
    <dgm:pt modelId="{678668AD-1ED8-498E-B353-0EDD06A56698}" type="parTrans" cxnId="{DCEF5200-84DA-4AC4-888F-CE2C396363EA}">
      <dgm:prSet/>
      <dgm:spPr/>
      <dgm:t>
        <a:bodyPr/>
        <a:lstStyle/>
        <a:p>
          <a:endParaRPr lang="en-US"/>
        </a:p>
      </dgm:t>
    </dgm:pt>
    <dgm:pt modelId="{99B3AE87-F09A-471B-BC9E-1CF7750A9FBF}" type="sibTrans" cxnId="{DCEF5200-84DA-4AC4-888F-CE2C396363EA}">
      <dgm:prSet/>
      <dgm:spPr/>
      <dgm:t>
        <a:bodyPr/>
        <a:lstStyle/>
        <a:p>
          <a:endParaRPr lang="en-US"/>
        </a:p>
      </dgm:t>
    </dgm:pt>
    <dgm:pt modelId="{9138D7B0-BC9D-4DBB-9C28-C3D274EC7ED2}">
      <dgm:prSet/>
      <dgm:spPr/>
      <dgm:t>
        <a:bodyPr/>
        <a:lstStyle/>
        <a:p>
          <a:r>
            <a:rPr lang="en-US">
              <a:solidFill>
                <a:schemeClr val="accent3">
                  <a:lumMod val="25000"/>
                </a:schemeClr>
              </a:solidFill>
            </a:rPr>
            <a:t>Identification and authentication methods</a:t>
          </a:r>
          <a:endParaRPr lang="en-US" dirty="0">
            <a:solidFill>
              <a:schemeClr val="accent3">
                <a:lumMod val="25000"/>
              </a:schemeClr>
            </a:solidFill>
          </a:endParaRPr>
        </a:p>
      </dgm:t>
    </dgm:pt>
    <dgm:pt modelId="{890B5907-3A24-4F17-8129-651FACE2CD20}" type="parTrans" cxnId="{B11EF852-7B3F-4244-AEBB-402EBFBF9BCF}">
      <dgm:prSet/>
      <dgm:spPr/>
      <dgm:t>
        <a:bodyPr/>
        <a:lstStyle/>
        <a:p>
          <a:endParaRPr lang="en-US"/>
        </a:p>
      </dgm:t>
    </dgm:pt>
    <dgm:pt modelId="{5AFF25A4-1979-476E-941B-C59BC3D1A5C5}" type="sibTrans" cxnId="{B11EF852-7B3F-4244-AEBB-402EBFBF9BCF}">
      <dgm:prSet/>
      <dgm:spPr/>
      <dgm:t>
        <a:bodyPr/>
        <a:lstStyle/>
        <a:p>
          <a:endParaRPr lang="en-US"/>
        </a:p>
      </dgm:t>
    </dgm:pt>
    <dgm:pt modelId="{1B6A3F19-1F74-4973-BCB2-C89C084FB650}">
      <dgm:prSet/>
      <dgm:spPr/>
      <dgm:t>
        <a:bodyPr/>
        <a:lstStyle/>
        <a:p>
          <a:r>
            <a:rPr lang="en-US">
              <a:solidFill>
                <a:schemeClr val="accent3">
                  <a:lumMod val="25000"/>
                </a:schemeClr>
              </a:solidFill>
            </a:rPr>
            <a:t>Security devices and Configuration of the infrastructure.</a:t>
          </a:r>
          <a:endParaRPr lang="en-US" dirty="0">
            <a:solidFill>
              <a:schemeClr val="accent3">
                <a:lumMod val="25000"/>
              </a:schemeClr>
            </a:solidFill>
          </a:endParaRPr>
        </a:p>
      </dgm:t>
    </dgm:pt>
    <dgm:pt modelId="{18694624-C04E-4F68-AD07-AAAC341B8E59}" type="parTrans" cxnId="{1E7F66C9-9F3A-4626-A645-758AD12A49D0}">
      <dgm:prSet/>
      <dgm:spPr/>
      <dgm:t>
        <a:bodyPr/>
        <a:lstStyle/>
        <a:p>
          <a:endParaRPr lang="en-US"/>
        </a:p>
      </dgm:t>
    </dgm:pt>
    <dgm:pt modelId="{2816C720-D249-4E85-B1F0-2A3F4E4B4885}" type="sibTrans" cxnId="{1E7F66C9-9F3A-4626-A645-758AD12A49D0}">
      <dgm:prSet/>
      <dgm:spPr/>
      <dgm:t>
        <a:bodyPr/>
        <a:lstStyle/>
        <a:p>
          <a:endParaRPr lang="en-US"/>
        </a:p>
      </dgm:t>
    </dgm:pt>
    <dgm:pt modelId="{902FB272-489D-451B-B91F-5F5D7F0219A4}" type="pres">
      <dgm:prSet presAssocID="{139E4E3F-D0A9-432C-88D0-4C3108602486}" presName="diagram" presStyleCnt="0">
        <dgm:presLayoutVars>
          <dgm:dir/>
          <dgm:resizeHandles val="exact"/>
        </dgm:presLayoutVars>
      </dgm:prSet>
      <dgm:spPr/>
      <dgm:t>
        <a:bodyPr/>
        <a:lstStyle/>
        <a:p>
          <a:endParaRPr lang="en-US"/>
        </a:p>
      </dgm:t>
    </dgm:pt>
    <dgm:pt modelId="{6AA1A245-DF37-4A8A-B7CD-7324F1038235}" type="pres">
      <dgm:prSet presAssocID="{77D15B18-4C09-4BDD-899F-3FFD0B587FE7}" presName="node" presStyleLbl="node1" presStyleIdx="0" presStyleCnt="4">
        <dgm:presLayoutVars>
          <dgm:bulletEnabled val="1"/>
        </dgm:presLayoutVars>
      </dgm:prSet>
      <dgm:spPr/>
      <dgm:t>
        <a:bodyPr/>
        <a:lstStyle/>
        <a:p>
          <a:endParaRPr lang="en-US"/>
        </a:p>
      </dgm:t>
    </dgm:pt>
    <dgm:pt modelId="{3C34B076-520F-4E68-9244-6F2069C44765}" type="pres">
      <dgm:prSet presAssocID="{F7D95867-732C-4533-AF94-ADB083E79F2A}" presName="sibTrans" presStyleCnt="0"/>
      <dgm:spPr/>
    </dgm:pt>
    <dgm:pt modelId="{A7A32AD4-3578-442D-ABAC-C14CB6C0C92D}" type="pres">
      <dgm:prSet presAssocID="{987805AA-6055-4934-8C7B-2AC0A50A60EA}" presName="node" presStyleLbl="node1" presStyleIdx="1" presStyleCnt="4">
        <dgm:presLayoutVars>
          <dgm:bulletEnabled val="1"/>
        </dgm:presLayoutVars>
      </dgm:prSet>
      <dgm:spPr/>
      <dgm:t>
        <a:bodyPr/>
        <a:lstStyle/>
        <a:p>
          <a:endParaRPr lang="en-US"/>
        </a:p>
      </dgm:t>
    </dgm:pt>
    <dgm:pt modelId="{A1436F99-6D64-4397-9C6A-EF5E0F540D11}" type="pres">
      <dgm:prSet presAssocID="{99B3AE87-F09A-471B-BC9E-1CF7750A9FBF}" presName="sibTrans" presStyleCnt="0"/>
      <dgm:spPr/>
    </dgm:pt>
    <dgm:pt modelId="{2C64B01E-9257-40DF-97B7-247FEE35FA37}" type="pres">
      <dgm:prSet presAssocID="{9138D7B0-BC9D-4DBB-9C28-C3D274EC7ED2}" presName="node" presStyleLbl="node1" presStyleIdx="2" presStyleCnt="4">
        <dgm:presLayoutVars>
          <dgm:bulletEnabled val="1"/>
        </dgm:presLayoutVars>
      </dgm:prSet>
      <dgm:spPr/>
      <dgm:t>
        <a:bodyPr/>
        <a:lstStyle/>
        <a:p>
          <a:endParaRPr lang="en-US"/>
        </a:p>
      </dgm:t>
    </dgm:pt>
    <dgm:pt modelId="{A17E8683-2458-4530-9680-3AA7903738D4}" type="pres">
      <dgm:prSet presAssocID="{5AFF25A4-1979-476E-941B-C59BC3D1A5C5}" presName="sibTrans" presStyleCnt="0"/>
      <dgm:spPr/>
    </dgm:pt>
    <dgm:pt modelId="{16D3029C-9DCF-431D-BA04-D64B9444460E}" type="pres">
      <dgm:prSet presAssocID="{1B6A3F19-1F74-4973-BCB2-C89C084FB650}" presName="node" presStyleLbl="node1" presStyleIdx="3" presStyleCnt="4">
        <dgm:presLayoutVars>
          <dgm:bulletEnabled val="1"/>
        </dgm:presLayoutVars>
      </dgm:prSet>
      <dgm:spPr/>
      <dgm:t>
        <a:bodyPr/>
        <a:lstStyle/>
        <a:p>
          <a:endParaRPr lang="en-US"/>
        </a:p>
      </dgm:t>
    </dgm:pt>
  </dgm:ptLst>
  <dgm:cxnLst>
    <dgm:cxn modelId="{B11EF852-7B3F-4244-AEBB-402EBFBF9BCF}" srcId="{139E4E3F-D0A9-432C-88D0-4C3108602486}" destId="{9138D7B0-BC9D-4DBB-9C28-C3D274EC7ED2}" srcOrd="2" destOrd="0" parTransId="{890B5907-3A24-4F17-8129-651FACE2CD20}" sibTransId="{5AFF25A4-1979-476E-941B-C59BC3D1A5C5}"/>
    <dgm:cxn modelId="{9CC1EFFA-6AA8-4DF0-ACD2-0BF066FD9A96}" type="presOf" srcId="{1B6A3F19-1F74-4973-BCB2-C89C084FB650}" destId="{16D3029C-9DCF-431D-BA04-D64B9444460E}" srcOrd="0" destOrd="0" presId="urn:microsoft.com/office/officeart/2005/8/layout/default"/>
    <dgm:cxn modelId="{1E7F66C9-9F3A-4626-A645-758AD12A49D0}" srcId="{139E4E3F-D0A9-432C-88D0-4C3108602486}" destId="{1B6A3F19-1F74-4973-BCB2-C89C084FB650}" srcOrd="3" destOrd="0" parTransId="{18694624-C04E-4F68-AD07-AAAC341B8E59}" sibTransId="{2816C720-D249-4E85-B1F0-2A3F4E4B4885}"/>
    <dgm:cxn modelId="{073CA012-7070-4BDD-AD62-16ABDDD164BD}" type="presOf" srcId="{9138D7B0-BC9D-4DBB-9C28-C3D274EC7ED2}" destId="{2C64B01E-9257-40DF-97B7-247FEE35FA37}" srcOrd="0" destOrd="0" presId="urn:microsoft.com/office/officeart/2005/8/layout/default"/>
    <dgm:cxn modelId="{DCEF5200-84DA-4AC4-888F-CE2C396363EA}" srcId="{139E4E3F-D0A9-432C-88D0-4C3108602486}" destId="{987805AA-6055-4934-8C7B-2AC0A50A60EA}" srcOrd="1" destOrd="0" parTransId="{678668AD-1ED8-498E-B353-0EDD06A56698}" sibTransId="{99B3AE87-F09A-471B-BC9E-1CF7750A9FBF}"/>
    <dgm:cxn modelId="{F0388534-3E99-4D49-AF13-8DAE7CFFEFC1}" type="presOf" srcId="{77D15B18-4C09-4BDD-899F-3FFD0B587FE7}" destId="{6AA1A245-DF37-4A8A-B7CD-7324F1038235}" srcOrd="0" destOrd="0" presId="urn:microsoft.com/office/officeart/2005/8/layout/default"/>
    <dgm:cxn modelId="{B7EB4103-53AE-4B1A-ABB1-6A8FA52FD869}" type="presOf" srcId="{139E4E3F-D0A9-432C-88D0-4C3108602486}" destId="{902FB272-489D-451B-B91F-5F5D7F0219A4}" srcOrd="0" destOrd="0" presId="urn:microsoft.com/office/officeart/2005/8/layout/default"/>
    <dgm:cxn modelId="{890061CB-B8DB-4DF5-A606-4ED84EBE7367}" type="presOf" srcId="{987805AA-6055-4934-8C7B-2AC0A50A60EA}" destId="{A7A32AD4-3578-442D-ABAC-C14CB6C0C92D}" srcOrd="0" destOrd="0" presId="urn:microsoft.com/office/officeart/2005/8/layout/default"/>
    <dgm:cxn modelId="{CC697BAD-CCBF-486D-AFAC-32453EB4105D}" srcId="{139E4E3F-D0A9-432C-88D0-4C3108602486}" destId="{77D15B18-4C09-4BDD-899F-3FFD0B587FE7}" srcOrd="0" destOrd="0" parTransId="{CC67ECCB-28B0-46AE-97C6-1A0D0878A6B3}" sibTransId="{F7D95867-732C-4533-AF94-ADB083E79F2A}"/>
    <dgm:cxn modelId="{2FBCC148-47AB-4910-8E06-495794F00DE5}" type="presParOf" srcId="{902FB272-489D-451B-B91F-5F5D7F0219A4}" destId="{6AA1A245-DF37-4A8A-B7CD-7324F1038235}" srcOrd="0" destOrd="0" presId="urn:microsoft.com/office/officeart/2005/8/layout/default"/>
    <dgm:cxn modelId="{A4C2A1BB-400B-4E33-A743-2DB6A2214CEA}" type="presParOf" srcId="{902FB272-489D-451B-B91F-5F5D7F0219A4}" destId="{3C34B076-520F-4E68-9244-6F2069C44765}" srcOrd="1" destOrd="0" presId="urn:microsoft.com/office/officeart/2005/8/layout/default"/>
    <dgm:cxn modelId="{AEAF2CE8-CF6F-4269-97E2-F75ABC51932F}" type="presParOf" srcId="{902FB272-489D-451B-B91F-5F5D7F0219A4}" destId="{A7A32AD4-3578-442D-ABAC-C14CB6C0C92D}" srcOrd="2" destOrd="0" presId="urn:microsoft.com/office/officeart/2005/8/layout/default"/>
    <dgm:cxn modelId="{BB616C38-3F6A-4D7B-BDEC-2F6AA7CA3EAD}" type="presParOf" srcId="{902FB272-489D-451B-B91F-5F5D7F0219A4}" destId="{A1436F99-6D64-4397-9C6A-EF5E0F540D11}" srcOrd="3" destOrd="0" presId="urn:microsoft.com/office/officeart/2005/8/layout/default"/>
    <dgm:cxn modelId="{A765D52D-6E56-4609-B76C-793BE6E71598}" type="presParOf" srcId="{902FB272-489D-451B-B91F-5F5D7F0219A4}" destId="{2C64B01E-9257-40DF-97B7-247FEE35FA37}" srcOrd="4" destOrd="0" presId="urn:microsoft.com/office/officeart/2005/8/layout/default"/>
    <dgm:cxn modelId="{2983BDE4-5EE1-4C33-9C74-3AD4A87EAF62}" type="presParOf" srcId="{902FB272-489D-451B-B91F-5F5D7F0219A4}" destId="{A17E8683-2458-4530-9680-3AA7903738D4}" srcOrd="5" destOrd="0" presId="urn:microsoft.com/office/officeart/2005/8/layout/default"/>
    <dgm:cxn modelId="{AE0C16CA-8337-45F0-9D55-4AAA86D992DD}" type="presParOf" srcId="{902FB272-489D-451B-B91F-5F5D7F0219A4}" destId="{16D3029C-9DCF-431D-BA04-D64B9444460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3F4778-5909-4E7C-9224-858617DF891E}"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E4859AB2-8CFC-4306-85A8-62F0E64D2ECA}">
      <dgm:prSet phldrT="[Text]"/>
      <dgm:spPr/>
      <dgm:t>
        <a:bodyPr/>
        <a:lstStyle/>
        <a:p>
          <a:r>
            <a:rPr lang="en-US" dirty="0">
              <a:solidFill>
                <a:schemeClr val="accent3">
                  <a:lumMod val="25000"/>
                </a:schemeClr>
              </a:solidFill>
            </a:rPr>
            <a:t>Controlling individual access into the facility and different departments</a:t>
          </a:r>
        </a:p>
      </dgm:t>
    </dgm:pt>
    <dgm:pt modelId="{09A110CA-9ACB-4132-B7B4-F7C9DBFD6998}" type="parTrans" cxnId="{53A6CC3A-EE61-414B-B984-58A564D03807}">
      <dgm:prSet/>
      <dgm:spPr/>
      <dgm:t>
        <a:bodyPr/>
        <a:lstStyle/>
        <a:p>
          <a:endParaRPr lang="en-US"/>
        </a:p>
      </dgm:t>
    </dgm:pt>
    <dgm:pt modelId="{E9A188BB-0AC4-4427-A155-0B441CA04997}" type="sibTrans" cxnId="{53A6CC3A-EE61-414B-B984-58A564D03807}">
      <dgm:prSet/>
      <dgm:spPr/>
      <dgm:t>
        <a:bodyPr/>
        <a:lstStyle/>
        <a:p>
          <a:endParaRPr lang="en-US"/>
        </a:p>
      </dgm:t>
    </dgm:pt>
    <dgm:pt modelId="{65DE36C2-ADD6-44E9-B2ED-FD242C9B2C2C}">
      <dgm:prSet/>
      <dgm:spPr/>
      <dgm:t>
        <a:bodyPr/>
        <a:lstStyle/>
        <a:p>
          <a:r>
            <a:rPr lang="en-US">
              <a:solidFill>
                <a:schemeClr val="accent3">
                  <a:lumMod val="25000"/>
                </a:schemeClr>
              </a:solidFill>
            </a:rPr>
            <a:t>Locking systems and removing unnecessary floppy or CD-ROM drives</a:t>
          </a:r>
          <a:endParaRPr lang="en-US" dirty="0">
            <a:solidFill>
              <a:schemeClr val="accent3">
                <a:lumMod val="25000"/>
              </a:schemeClr>
            </a:solidFill>
          </a:endParaRPr>
        </a:p>
      </dgm:t>
    </dgm:pt>
    <dgm:pt modelId="{DC94D383-621E-4BD1-A71B-A235B63F862E}" type="parTrans" cxnId="{881EC95A-D702-4411-A2A4-F0AD048A93A4}">
      <dgm:prSet/>
      <dgm:spPr/>
      <dgm:t>
        <a:bodyPr/>
        <a:lstStyle/>
        <a:p>
          <a:endParaRPr lang="en-US"/>
        </a:p>
      </dgm:t>
    </dgm:pt>
    <dgm:pt modelId="{0C4E418D-A1C2-4116-AFDE-4923BB7BCF81}" type="sibTrans" cxnId="{881EC95A-D702-4411-A2A4-F0AD048A93A4}">
      <dgm:prSet/>
      <dgm:spPr/>
      <dgm:t>
        <a:bodyPr/>
        <a:lstStyle/>
        <a:p>
          <a:endParaRPr lang="en-US"/>
        </a:p>
      </dgm:t>
    </dgm:pt>
    <dgm:pt modelId="{580A7C8B-FB96-47C8-BFA7-33308DA713FA}">
      <dgm:prSet/>
      <dgm:spPr/>
      <dgm:t>
        <a:bodyPr/>
        <a:lstStyle/>
        <a:p>
          <a:r>
            <a:rPr lang="en-US" dirty="0">
              <a:solidFill>
                <a:schemeClr val="accent3">
                  <a:lumMod val="25000"/>
                </a:schemeClr>
              </a:solidFill>
            </a:rPr>
            <a:t>Protecting the perimeter of the facility</a:t>
          </a:r>
        </a:p>
      </dgm:t>
    </dgm:pt>
    <dgm:pt modelId="{5F50BBE2-483C-4691-B100-C2596CE5A06F}" type="parTrans" cxnId="{DA30607B-296A-4EA3-8068-287CB59D1BE3}">
      <dgm:prSet/>
      <dgm:spPr/>
      <dgm:t>
        <a:bodyPr/>
        <a:lstStyle/>
        <a:p>
          <a:endParaRPr lang="en-US"/>
        </a:p>
      </dgm:t>
    </dgm:pt>
    <dgm:pt modelId="{1C7B5123-50BD-40C7-B4DE-8864670F0B9A}" type="sibTrans" cxnId="{DA30607B-296A-4EA3-8068-287CB59D1BE3}">
      <dgm:prSet/>
      <dgm:spPr/>
      <dgm:t>
        <a:bodyPr/>
        <a:lstStyle/>
        <a:p>
          <a:endParaRPr lang="en-US"/>
        </a:p>
      </dgm:t>
    </dgm:pt>
    <dgm:pt modelId="{2ECC4483-FEED-423B-B662-AA7CA52B5682}">
      <dgm:prSet/>
      <dgm:spPr/>
      <dgm:t>
        <a:bodyPr/>
        <a:lstStyle/>
        <a:p>
          <a:r>
            <a:rPr lang="en-US" dirty="0">
              <a:solidFill>
                <a:schemeClr val="accent3">
                  <a:lumMod val="25000"/>
                </a:schemeClr>
              </a:solidFill>
            </a:rPr>
            <a:t>Monitoring for intrusion and Environmental controls</a:t>
          </a:r>
        </a:p>
      </dgm:t>
    </dgm:pt>
    <dgm:pt modelId="{1DA3387B-AE89-48BF-A593-4FF6A0EB55C4}" type="parTrans" cxnId="{76BF8FD4-D124-4C4C-A5C1-06F0CF5DB965}">
      <dgm:prSet/>
      <dgm:spPr/>
      <dgm:t>
        <a:bodyPr/>
        <a:lstStyle/>
        <a:p>
          <a:endParaRPr lang="en-US"/>
        </a:p>
      </dgm:t>
    </dgm:pt>
    <dgm:pt modelId="{7A3A9C22-6471-4088-91DB-D2682717E98E}" type="sibTrans" cxnId="{76BF8FD4-D124-4C4C-A5C1-06F0CF5DB965}">
      <dgm:prSet/>
      <dgm:spPr/>
      <dgm:t>
        <a:bodyPr/>
        <a:lstStyle/>
        <a:p>
          <a:endParaRPr lang="en-US"/>
        </a:p>
      </dgm:t>
    </dgm:pt>
    <dgm:pt modelId="{11E36627-22D6-4316-AB2C-292349BB0D7E}" type="pres">
      <dgm:prSet presAssocID="{603F4778-5909-4E7C-9224-858617DF891E}" presName="diagram" presStyleCnt="0">
        <dgm:presLayoutVars>
          <dgm:dir/>
          <dgm:resizeHandles val="exact"/>
        </dgm:presLayoutVars>
      </dgm:prSet>
      <dgm:spPr/>
      <dgm:t>
        <a:bodyPr/>
        <a:lstStyle/>
        <a:p>
          <a:endParaRPr lang="en-US"/>
        </a:p>
      </dgm:t>
    </dgm:pt>
    <dgm:pt modelId="{57C171BE-5A66-4CAE-9CF6-E35B00B1ADF1}" type="pres">
      <dgm:prSet presAssocID="{E4859AB2-8CFC-4306-85A8-62F0E64D2ECA}" presName="node" presStyleLbl="node1" presStyleIdx="0" presStyleCnt="4">
        <dgm:presLayoutVars>
          <dgm:bulletEnabled val="1"/>
        </dgm:presLayoutVars>
      </dgm:prSet>
      <dgm:spPr/>
      <dgm:t>
        <a:bodyPr/>
        <a:lstStyle/>
        <a:p>
          <a:endParaRPr lang="en-US"/>
        </a:p>
      </dgm:t>
    </dgm:pt>
    <dgm:pt modelId="{82CA509F-62E6-4F9C-8F9F-4C97D2A22517}" type="pres">
      <dgm:prSet presAssocID="{E9A188BB-0AC4-4427-A155-0B441CA04997}" presName="sibTrans" presStyleCnt="0"/>
      <dgm:spPr/>
    </dgm:pt>
    <dgm:pt modelId="{F67475C1-2F29-42FE-AD3E-DE8832248300}" type="pres">
      <dgm:prSet presAssocID="{65DE36C2-ADD6-44E9-B2ED-FD242C9B2C2C}" presName="node" presStyleLbl="node1" presStyleIdx="1" presStyleCnt="4">
        <dgm:presLayoutVars>
          <dgm:bulletEnabled val="1"/>
        </dgm:presLayoutVars>
      </dgm:prSet>
      <dgm:spPr/>
      <dgm:t>
        <a:bodyPr/>
        <a:lstStyle/>
        <a:p>
          <a:endParaRPr lang="en-US"/>
        </a:p>
      </dgm:t>
    </dgm:pt>
    <dgm:pt modelId="{776E439F-917D-45C8-9410-FD7A5A0A78F2}" type="pres">
      <dgm:prSet presAssocID="{0C4E418D-A1C2-4116-AFDE-4923BB7BCF81}" presName="sibTrans" presStyleCnt="0"/>
      <dgm:spPr/>
    </dgm:pt>
    <dgm:pt modelId="{FAB74821-6E71-4256-978B-25B09B7F3791}" type="pres">
      <dgm:prSet presAssocID="{580A7C8B-FB96-47C8-BFA7-33308DA713FA}" presName="node" presStyleLbl="node1" presStyleIdx="2" presStyleCnt="4">
        <dgm:presLayoutVars>
          <dgm:bulletEnabled val="1"/>
        </dgm:presLayoutVars>
      </dgm:prSet>
      <dgm:spPr/>
      <dgm:t>
        <a:bodyPr/>
        <a:lstStyle/>
        <a:p>
          <a:endParaRPr lang="en-US"/>
        </a:p>
      </dgm:t>
    </dgm:pt>
    <dgm:pt modelId="{F5D307F8-C686-4224-921A-2AEE9EE6638F}" type="pres">
      <dgm:prSet presAssocID="{1C7B5123-50BD-40C7-B4DE-8864670F0B9A}" presName="sibTrans" presStyleCnt="0"/>
      <dgm:spPr/>
    </dgm:pt>
    <dgm:pt modelId="{A90A9A99-569B-44A6-8208-ED3B8C6D4182}" type="pres">
      <dgm:prSet presAssocID="{2ECC4483-FEED-423B-B662-AA7CA52B5682}" presName="node" presStyleLbl="node1" presStyleIdx="3" presStyleCnt="4">
        <dgm:presLayoutVars>
          <dgm:bulletEnabled val="1"/>
        </dgm:presLayoutVars>
      </dgm:prSet>
      <dgm:spPr/>
      <dgm:t>
        <a:bodyPr/>
        <a:lstStyle/>
        <a:p>
          <a:endParaRPr lang="en-US"/>
        </a:p>
      </dgm:t>
    </dgm:pt>
  </dgm:ptLst>
  <dgm:cxnLst>
    <dgm:cxn modelId="{FE2A0429-BCBB-4E8C-9F92-1212EC4C8F81}" type="presOf" srcId="{603F4778-5909-4E7C-9224-858617DF891E}" destId="{11E36627-22D6-4316-AB2C-292349BB0D7E}" srcOrd="0" destOrd="0" presId="urn:microsoft.com/office/officeart/2005/8/layout/default"/>
    <dgm:cxn modelId="{2ECEC73D-46B5-47D9-B409-E1B40FA5107E}" type="presOf" srcId="{2ECC4483-FEED-423B-B662-AA7CA52B5682}" destId="{A90A9A99-569B-44A6-8208-ED3B8C6D4182}" srcOrd="0" destOrd="0" presId="urn:microsoft.com/office/officeart/2005/8/layout/default"/>
    <dgm:cxn modelId="{881EC95A-D702-4411-A2A4-F0AD048A93A4}" srcId="{603F4778-5909-4E7C-9224-858617DF891E}" destId="{65DE36C2-ADD6-44E9-B2ED-FD242C9B2C2C}" srcOrd="1" destOrd="0" parTransId="{DC94D383-621E-4BD1-A71B-A235B63F862E}" sibTransId="{0C4E418D-A1C2-4116-AFDE-4923BB7BCF81}"/>
    <dgm:cxn modelId="{53A6CC3A-EE61-414B-B984-58A564D03807}" srcId="{603F4778-5909-4E7C-9224-858617DF891E}" destId="{E4859AB2-8CFC-4306-85A8-62F0E64D2ECA}" srcOrd="0" destOrd="0" parTransId="{09A110CA-9ACB-4132-B7B4-F7C9DBFD6998}" sibTransId="{E9A188BB-0AC4-4427-A155-0B441CA04997}"/>
    <dgm:cxn modelId="{6E70D4BD-B738-45FE-930E-38E51C3CCC0C}" type="presOf" srcId="{65DE36C2-ADD6-44E9-B2ED-FD242C9B2C2C}" destId="{F67475C1-2F29-42FE-AD3E-DE8832248300}" srcOrd="0" destOrd="0" presId="urn:microsoft.com/office/officeart/2005/8/layout/default"/>
    <dgm:cxn modelId="{DA30607B-296A-4EA3-8068-287CB59D1BE3}" srcId="{603F4778-5909-4E7C-9224-858617DF891E}" destId="{580A7C8B-FB96-47C8-BFA7-33308DA713FA}" srcOrd="2" destOrd="0" parTransId="{5F50BBE2-483C-4691-B100-C2596CE5A06F}" sibTransId="{1C7B5123-50BD-40C7-B4DE-8864670F0B9A}"/>
    <dgm:cxn modelId="{5AD1AE46-ADF6-418F-A3D4-43228099A6B9}" type="presOf" srcId="{580A7C8B-FB96-47C8-BFA7-33308DA713FA}" destId="{FAB74821-6E71-4256-978B-25B09B7F3791}" srcOrd="0" destOrd="0" presId="urn:microsoft.com/office/officeart/2005/8/layout/default"/>
    <dgm:cxn modelId="{FF3BC093-C5EF-4EC8-BECB-2B80165D2A53}" type="presOf" srcId="{E4859AB2-8CFC-4306-85A8-62F0E64D2ECA}" destId="{57C171BE-5A66-4CAE-9CF6-E35B00B1ADF1}" srcOrd="0" destOrd="0" presId="urn:microsoft.com/office/officeart/2005/8/layout/default"/>
    <dgm:cxn modelId="{76BF8FD4-D124-4C4C-A5C1-06F0CF5DB965}" srcId="{603F4778-5909-4E7C-9224-858617DF891E}" destId="{2ECC4483-FEED-423B-B662-AA7CA52B5682}" srcOrd="3" destOrd="0" parTransId="{1DA3387B-AE89-48BF-A593-4FF6A0EB55C4}" sibTransId="{7A3A9C22-6471-4088-91DB-D2682717E98E}"/>
    <dgm:cxn modelId="{EA7AA895-8360-4F5D-8B63-F71610DF7899}" type="presParOf" srcId="{11E36627-22D6-4316-AB2C-292349BB0D7E}" destId="{57C171BE-5A66-4CAE-9CF6-E35B00B1ADF1}" srcOrd="0" destOrd="0" presId="urn:microsoft.com/office/officeart/2005/8/layout/default"/>
    <dgm:cxn modelId="{0C2BA76B-42BD-4B44-9275-83828CEA758D}" type="presParOf" srcId="{11E36627-22D6-4316-AB2C-292349BB0D7E}" destId="{82CA509F-62E6-4F9C-8F9F-4C97D2A22517}" srcOrd="1" destOrd="0" presId="urn:microsoft.com/office/officeart/2005/8/layout/default"/>
    <dgm:cxn modelId="{B3B96826-C799-4A5D-8AD1-D5B4F53603C7}" type="presParOf" srcId="{11E36627-22D6-4316-AB2C-292349BB0D7E}" destId="{F67475C1-2F29-42FE-AD3E-DE8832248300}" srcOrd="2" destOrd="0" presId="urn:microsoft.com/office/officeart/2005/8/layout/default"/>
    <dgm:cxn modelId="{3DFF451E-F4E7-4966-B301-E5D7C830577B}" type="presParOf" srcId="{11E36627-22D6-4316-AB2C-292349BB0D7E}" destId="{776E439F-917D-45C8-9410-FD7A5A0A78F2}" srcOrd="3" destOrd="0" presId="urn:microsoft.com/office/officeart/2005/8/layout/default"/>
    <dgm:cxn modelId="{AEBB1BEA-4BAB-4DBB-AD0C-11C7F110C5C6}" type="presParOf" srcId="{11E36627-22D6-4316-AB2C-292349BB0D7E}" destId="{FAB74821-6E71-4256-978B-25B09B7F3791}" srcOrd="4" destOrd="0" presId="urn:microsoft.com/office/officeart/2005/8/layout/default"/>
    <dgm:cxn modelId="{67DE6345-BEB3-4106-BD12-9BD2B028285E}" type="presParOf" srcId="{11E36627-22D6-4316-AB2C-292349BB0D7E}" destId="{F5D307F8-C686-4224-921A-2AEE9EE6638F}" srcOrd="5" destOrd="0" presId="urn:microsoft.com/office/officeart/2005/8/layout/default"/>
    <dgm:cxn modelId="{F9A8A0DE-6514-4F5E-833A-A8C9F4894F66}" type="presParOf" srcId="{11E36627-22D6-4316-AB2C-292349BB0D7E}" destId="{A90A9A99-569B-44A6-8208-ED3B8C6D418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14B4-CF25-4207-830A-590C94CA31A3}">
      <dsp:nvSpPr>
        <dsp:cNvPr id="0" name=""/>
        <dsp:cNvSpPr/>
      </dsp:nvSpPr>
      <dsp:spPr>
        <a:xfrm>
          <a:off x="744"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a:solidFill>
                <a:schemeClr val="tx1"/>
              </a:solidFill>
            </a:rPr>
            <a:t>Developing and publishing of policies, standards, procedures, and guidelines.</a:t>
          </a:r>
        </a:p>
      </dsp:txBody>
      <dsp:txXfrm>
        <a:off x="744" y="145603"/>
        <a:ext cx="2902148" cy="1741289"/>
      </dsp:txXfrm>
    </dsp:sp>
    <dsp:sp modelId="{2C92DCDB-8EB7-44D2-92D2-A603BF9B8777}">
      <dsp:nvSpPr>
        <dsp:cNvPr id="0" name=""/>
        <dsp:cNvSpPr/>
      </dsp:nvSpPr>
      <dsp:spPr>
        <a:xfrm>
          <a:off x="3193107"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a:solidFill>
                <a:schemeClr val="tx1"/>
              </a:solidFill>
            </a:rPr>
            <a:t>Screening of personnel.</a:t>
          </a:r>
          <a:endParaRPr lang="en-US" sz="2200" b="1" kern="1200" dirty="0">
            <a:solidFill>
              <a:schemeClr val="tx1"/>
            </a:solidFill>
          </a:endParaRPr>
        </a:p>
      </dsp:txBody>
      <dsp:txXfrm>
        <a:off x="3193107" y="145603"/>
        <a:ext cx="2902148" cy="1741289"/>
      </dsp:txXfrm>
    </dsp:sp>
    <dsp:sp modelId="{F9D5E687-9FE0-4C22-A062-7A7FC3EFBB76}">
      <dsp:nvSpPr>
        <dsp:cNvPr id="0" name=""/>
        <dsp:cNvSpPr/>
      </dsp:nvSpPr>
      <dsp:spPr>
        <a:xfrm>
          <a:off x="744"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a:solidFill>
                <a:schemeClr val="tx1"/>
              </a:solidFill>
            </a:rPr>
            <a:t>Conducting security-awareness training, and</a:t>
          </a:r>
        </a:p>
      </dsp:txBody>
      <dsp:txXfrm>
        <a:off x="744" y="2177107"/>
        <a:ext cx="2902148" cy="1741289"/>
      </dsp:txXfrm>
    </dsp:sp>
    <dsp:sp modelId="{BD6FA100-7186-4D4E-B36C-4E7E37E2F846}">
      <dsp:nvSpPr>
        <dsp:cNvPr id="0" name=""/>
        <dsp:cNvSpPr/>
      </dsp:nvSpPr>
      <dsp:spPr>
        <a:xfrm>
          <a:off x="3193107"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a:solidFill>
                <a:schemeClr val="tx1"/>
              </a:solidFill>
            </a:rPr>
            <a:t>Implementing change control procedures.</a:t>
          </a:r>
          <a:endParaRPr lang="en-US" sz="2200" b="1" kern="1200" dirty="0">
            <a:solidFill>
              <a:schemeClr val="tx1"/>
            </a:solidFill>
          </a:endParaRPr>
        </a:p>
      </dsp:txBody>
      <dsp:txXfrm>
        <a:off x="3193107" y="2177107"/>
        <a:ext cx="2902148" cy="174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1A245-DF37-4A8A-B7CD-7324F1038235}">
      <dsp:nvSpPr>
        <dsp:cNvPr id="0" name=""/>
        <dsp:cNvSpPr/>
      </dsp:nvSpPr>
      <dsp:spPr>
        <a:xfrm>
          <a:off x="744"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solidFill>
                <a:schemeClr val="accent3">
                  <a:lumMod val="25000"/>
                </a:schemeClr>
              </a:solidFill>
            </a:rPr>
            <a:t>Implementing and maintaining access control mechanisms.</a:t>
          </a:r>
        </a:p>
      </dsp:txBody>
      <dsp:txXfrm>
        <a:off x="744" y="145603"/>
        <a:ext cx="2902148" cy="1741289"/>
      </dsp:txXfrm>
    </dsp:sp>
    <dsp:sp modelId="{A7A32AD4-3578-442D-ABAC-C14CB6C0C92D}">
      <dsp:nvSpPr>
        <dsp:cNvPr id="0" name=""/>
        <dsp:cNvSpPr/>
      </dsp:nvSpPr>
      <dsp:spPr>
        <a:xfrm>
          <a:off x="3193107"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solidFill>
                <a:schemeClr val="accent3">
                  <a:lumMod val="25000"/>
                </a:schemeClr>
              </a:solidFill>
            </a:rPr>
            <a:t>Password and resource management.</a:t>
          </a:r>
          <a:endParaRPr lang="en-US" sz="2700" kern="1200" dirty="0">
            <a:solidFill>
              <a:schemeClr val="accent3">
                <a:lumMod val="25000"/>
              </a:schemeClr>
            </a:solidFill>
          </a:endParaRPr>
        </a:p>
      </dsp:txBody>
      <dsp:txXfrm>
        <a:off x="3193107" y="145603"/>
        <a:ext cx="2902148" cy="1741289"/>
      </dsp:txXfrm>
    </dsp:sp>
    <dsp:sp modelId="{2C64B01E-9257-40DF-97B7-247FEE35FA37}">
      <dsp:nvSpPr>
        <dsp:cNvPr id="0" name=""/>
        <dsp:cNvSpPr/>
      </dsp:nvSpPr>
      <dsp:spPr>
        <a:xfrm>
          <a:off x="744"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solidFill>
                <a:schemeClr val="accent3">
                  <a:lumMod val="25000"/>
                </a:schemeClr>
              </a:solidFill>
            </a:rPr>
            <a:t>Identification and authentication methods</a:t>
          </a:r>
          <a:endParaRPr lang="en-US" sz="2700" kern="1200" dirty="0">
            <a:solidFill>
              <a:schemeClr val="accent3">
                <a:lumMod val="25000"/>
              </a:schemeClr>
            </a:solidFill>
          </a:endParaRPr>
        </a:p>
      </dsp:txBody>
      <dsp:txXfrm>
        <a:off x="744" y="2177107"/>
        <a:ext cx="2902148" cy="1741289"/>
      </dsp:txXfrm>
    </dsp:sp>
    <dsp:sp modelId="{16D3029C-9DCF-431D-BA04-D64B9444460E}">
      <dsp:nvSpPr>
        <dsp:cNvPr id="0" name=""/>
        <dsp:cNvSpPr/>
      </dsp:nvSpPr>
      <dsp:spPr>
        <a:xfrm>
          <a:off x="3193107"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solidFill>
                <a:schemeClr val="accent3">
                  <a:lumMod val="25000"/>
                </a:schemeClr>
              </a:solidFill>
            </a:rPr>
            <a:t>Security devices and Configuration of the infrastructure.</a:t>
          </a:r>
          <a:endParaRPr lang="en-US" sz="2700" kern="1200" dirty="0">
            <a:solidFill>
              <a:schemeClr val="accent3">
                <a:lumMod val="25000"/>
              </a:schemeClr>
            </a:solidFill>
          </a:endParaRPr>
        </a:p>
      </dsp:txBody>
      <dsp:txXfrm>
        <a:off x="3193107" y="2177107"/>
        <a:ext cx="2902148" cy="1741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171BE-5A66-4CAE-9CF6-E35B00B1ADF1}">
      <dsp:nvSpPr>
        <dsp:cNvPr id="0" name=""/>
        <dsp:cNvSpPr/>
      </dsp:nvSpPr>
      <dsp:spPr>
        <a:xfrm>
          <a:off x="744"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solidFill>
                <a:schemeClr val="accent3">
                  <a:lumMod val="25000"/>
                </a:schemeClr>
              </a:solidFill>
            </a:rPr>
            <a:t>Controlling individual access into the facility and different departments</a:t>
          </a:r>
        </a:p>
      </dsp:txBody>
      <dsp:txXfrm>
        <a:off x="744" y="145603"/>
        <a:ext cx="2902148" cy="1741289"/>
      </dsp:txXfrm>
    </dsp:sp>
    <dsp:sp modelId="{F67475C1-2F29-42FE-AD3E-DE8832248300}">
      <dsp:nvSpPr>
        <dsp:cNvPr id="0" name=""/>
        <dsp:cNvSpPr/>
      </dsp:nvSpPr>
      <dsp:spPr>
        <a:xfrm>
          <a:off x="3193107" y="145603"/>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solidFill>
                <a:schemeClr val="accent3">
                  <a:lumMod val="25000"/>
                </a:schemeClr>
              </a:solidFill>
            </a:rPr>
            <a:t>Locking systems and removing unnecessary floppy or CD-ROM drives</a:t>
          </a:r>
          <a:endParaRPr lang="en-US" sz="2300" kern="1200" dirty="0">
            <a:solidFill>
              <a:schemeClr val="accent3">
                <a:lumMod val="25000"/>
              </a:schemeClr>
            </a:solidFill>
          </a:endParaRPr>
        </a:p>
      </dsp:txBody>
      <dsp:txXfrm>
        <a:off x="3193107" y="145603"/>
        <a:ext cx="2902148" cy="1741289"/>
      </dsp:txXfrm>
    </dsp:sp>
    <dsp:sp modelId="{FAB74821-6E71-4256-978B-25B09B7F3791}">
      <dsp:nvSpPr>
        <dsp:cNvPr id="0" name=""/>
        <dsp:cNvSpPr/>
      </dsp:nvSpPr>
      <dsp:spPr>
        <a:xfrm>
          <a:off x="744"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solidFill>
                <a:schemeClr val="accent3">
                  <a:lumMod val="25000"/>
                </a:schemeClr>
              </a:solidFill>
            </a:rPr>
            <a:t>Protecting the perimeter of the facility</a:t>
          </a:r>
        </a:p>
      </dsp:txBody>
      <dsp:txXfrm>
        <a:off x="744" y="2177107"/>
        <a:ext cx="2902148" cy="1741289"/>
      </dsp:txXfrm>
    </dsp:sp>
    <dsp:sp modelId="{A90A9A99-569B-44A6-8208-ED3B8C6D4182}">
      <dsp:nvSpPr>
        <dsp:cNvPr id="0" name=""/>
        <dsp:cNvSpPr/>
      </dsp:nvSpPr>
      <dsp:spPr>
        <a:xfrm>
          <a:off x="3193107" y="2177107"/>
          <a:ext cx="2902148" cy="1741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solidFill>
                <a:schemeClr val="accent3">
                  <a:lumMod val="25000"/>
                </a:schemeClr>
              </a:solidFill>
            </a:rPr>
            <a:t>Monitoring for intrusion and Environmental controls</a:t>
          </a: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8B8D42-19BF-4770-860A-6B2B36CC4FD9}" type="datetimeFigureOut">
              <a:rPr lang="en-US" smtClean="0"/>
              <a:t>5/20/2019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A1DC6C7-A593-4799-BA42-A0D2DA719FC7}" type="slidenum">
              <a:rPr lang="en-US" smtClean="0"/>
              <a:t>‹#›</a:t>
            </a:fld>
            <a:endParaRPr lang="en-US"/>
          </a:p>
        </p:txBody>
      </p:sp>
    </p:spTree>
    <p:extLst>
      <p:ext uri="{BB962C8B-B14F-4D97-AF65-F5344CB8AC3E}">
        <p14:creationId xmlns:p14="http://schemas.microsoft.com/office/powerpoint/2010/main" val="116233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0281031-6009-40D0-9D7C-06C5BCA9C943}" type="datetimeFigureOut">
              <a:rPr lang="en-US" smtClean="0"/>
              <a:t>5/20/2019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2EEE6-FCDD-4BB9-AEE7-C4F489CF1D1B}" type="slidenum">
              <a:rPr lang="en-US" smtClean="0"/>
              <a:t>‹#›</a:t>
            </a:fld>
            <a:endParaRPr lang="en-US"/>
          </a:p>
        </p:txBody>
      </p:sp>
    </p:spTree>
    <p:extLst>
      <p:ext uri="{BB962C8B-B14F-4D97-AF65-F5344CB8AC3E}">
        <p14:creationId xmlns:p14="http://schemas.microsoft.com/office/powerpoint/2010/main" val="335304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85F52F7-9C9D-49FD-819C-9C918044837C}" type="slidenum">
              <a:rPr lang="en-US" altLang="en-US" sz="1200" smtClean="0">
                <a:latin typeface="Times New Roman" panose="02020603050405020304" pitchFamily="18" charset="0"/>
              </a:rPr>
              <a:pPr/>
              <a:t>1</a:t>
            </a:fld>
            <a:endParaRPr lang="en-US" altLang="en-US" sz="1200">
              <a:latin typeface="Times New Roman" panose="02020603050405020304" pitchFamily="18"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88277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ln/>
        </p:spPr>
      </p:sp>
      <p:sp>
        <p:nvSpPr>
          <p:cNvPr id="2253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2253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351CB8F-3BAA-4F8E-8DDB-EE9BF1068D48}" type="slidenum">
              <a:rPr lang="en-US" altLang="en-US" sz="1200" smtClean="0">
                <a:latin typeface="Times New Roman" panose="02020603050405020304" pitchFamily="18" charset="0"/>
              </a:rPr>
              <a:pPr/>
              <a:t>10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714003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2458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9F19861-780F-4D82-8D2B-855655F3299C}" type="slidenum">
              <a:rPr lang="en-US" altLang="en-US" sz="1200" smtClean="0">
                <a:latin typeface="Times New Roman" panose="02020603050405020304" pitchFamily="18" charset="0"/>
              </a:rPr>
              <a:pPr/>
              <a:t>11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691242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045187-53E4-4380-9078-107232318230}" type="slidenum">
              <a:rPr lang="en-GB" altLang="en-US" sz="1200" smtClean="0">
                <a:latin typeface="Times New Roman" panose="02020603050405020304" pitchFamily="18" charset="0"/>
              </a:rPr>
              <a:pPr/>
              <a:t>12</a:t>
            </a:fld>
            <a:endParaRPr lang="en-GB" altLang="en-US" sz="1200">
              <a:latin typeface="Times New Roman" panose="02020603050405020304" pitchFamily="18" charset="0"/>
            </a:endParaRPr>
          </a:p>
        </p:txBody>
      </p:sp>
      <p:sp>
        <p:nvSpPr>
          <p:cNvPr id="2662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26628" name="Text Box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205106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7E4757F-8A95-4646-A75F-47BA5F4E650A}" type="slidenum">
              <a:rPr lang="en-GB" altLang="en-US" sz="1200" smtClean="0">
                <a:latin typeface="Times New Roman" panose="02020603050405020304" pitchFamily="18" charset="0"/>
              </a:rPr>
              <a:pPr/>
              <a:t>13</a:t>
            </a:fld>
            <a:endParaRPr lang="en-GB" altLang="en-US" sz="1200">
              <a:latin typeface="Times New Roman" panose="02020603050405020304" pitchFamily="18" charset="0"/>
            </a:endParaRPr>
          </a:p>
        </p:txBody>
      </p:sp>
      <p:sp>
        <p:nvSpPr>
          <p:cNvPr id="2867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28676" name="Text Box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103166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307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6555914-49E0-4518-A9A7-8817B2414A8A}" type="slidenum">
              <a:rPr lang="en-US" altLang="en-US" sz="1200" smtClean="0">
                <a:latin typeface="Times New Roman" panose="02020603050405020304" pitchFamily="18" charset="0"/>
              </a:rPr>
              <a:pPr/>
              <a:t>14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087564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3277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8B72415-94E9-4314-AD9A-5EFBF7320776}" type="slidenum">
              <a:rPr lang="en-US" altLang="en-US" sz="1200" smtClean="0">
                <a:latin typeface="Times New Roman" panose="02020603050405020304" pitchFamily="18" charset="0"/>
              </a:rPr>
              <a:pPr/>
              <a:t>15</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533225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a:ln/>
        </p:spPr>
      </p:sp>
      <p:sp>
        <p:nvSpPr>
          <p:cNvPr id="3481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3482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E63ACBC-9DD0-4B3B-9CC8-BB6F601F761D}" type="slidenum">
              <a:rPr lang="en-US" altLang="en-US" sz="1200" smtClean="0">
                <a:latin typeface="Times New Roman" panose="02020603050405020304" pitchFamily="18" charset="0"/>
              </a:rPr>
              <a:pPr/>
              <a:t>16</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909458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5279B5-B97C-4BF3-8C57-023741596388}" type="slidenum">
              <a:rPr lang="en-GB" altLang="en-US" sz="1200" smtClean="0">
                <a:latin typeface="Times New Roman" panose="02020603050405020304" pitchFamily="18" charset="0"/>
              </a:rPr>
              <a:pPr/>
              <a:t>17</a:t>
            </a:fld>
            <a:endParaRPr lang="en-GB" altLang="en-US" sz="1200">
              <a:latin typeface="Times New Roman" panose="02020603050405020304" pitchFamily="18" charset="0"/>
            </a:endParaRPr>
          </a:p>
        </p:txBody>
      </p:sp>
      <p:sp>
        <p:nvSpPr>
          <p:cNvPr id="3686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36868" name="Text Box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46785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E254A4D-FD08-48FE-BB24-F9FBC2AB2E80}" type="slidenum">
              <a:rPr lang="en-GB" altLang="en-US" sz="1200" smtClean="0">
                <a:latin typeface="Times New Roman" panose="02020603050405020304" pitchFamily="18" charset="0"/>
              </a:rPr>
              <a:pPr/>
              <a:t>18</a:t>
            </a:fld>
            <a:endParaRPr lang="en-GB" altLang="en-US" sz="1200">
              <a:latin typeface="Times New Roman" panose="02020603050405020304" pitchFamily="18" charset="0"/>
            </a:endParaRPr>
          </a:p>
        </p:txBody>
      </p:sp>
      <p:sp>
        <p:nvSpPr>
          <p:cNvPr id="3891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38916" name="Text Box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pPr eaLnBrk="1" hangingPunct="1">
              <a:spcBef>
                <a:spcPts val="3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3292386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a:ln/>
        </p:spPr>
      </p:sp>
      <p:sp>
        <p:nvSpPr>
          <p:cNvPr id="4096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4096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034CC3B-7E8F-4EBB-8F35-2034C96F7299}" type="slidenum">
              <a:rPr lang="en-US" altLang="en-US" sz="1200" smtClean="0">
                <a:latin typeface="Times New Roman" panose="02020603050405020304" pitchFamily="18" charset="0"/>
              </a:rPr>
              <a:pPr/>
              <a:t>19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702028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Kenneth C. Laudon and Jane P. Laudon, Essentials of Management Information Systems, 11 edition, ISBN-13: 9780133576849 </a:t>
            </a:r>
          </a:p>
          <a:p>
            <a:endParaRPr lang="en-US" altLang="en-US">
              <a:latin typeface="Times New Roman" panose="02020603050405020304" pitchFamily="18"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7C8F5F0-7371-429F-B9C9-6E77688359BF}" type="slidenum">
              <a:rPr lang="en-US" altLang="en-US" sz="1200" smtClean="0">
                <a:latin typeface="Times New Roman" panose="02020603050405020304" pitchFamily="18" charset="0"/>
              </a:rPr>
              <a:pPr/>
              <a:t>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74956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a:ln/>
        </p:spPr>
      </p:sp>
      <p:sp>
        <p:nvSpPr>
          <p:cNvPr id="4505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https://www.examples.com/business/important-it-policies-procedures.html  and  https://www.instantsecuritypolicy.com/</a:t>
            </a:r>
          </a:p>
        </p:txBody>
      </p:sp>
      <p:sp>
        <p:nvSpPr>
          <p:cNvPr id="4506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096186-6F2F-471F-B79E-A56B4D0C8D89}" type="slidenum">
              <a:rPr lang="en-US" altLang="en-US" sz="1200" smtClean="0">
                <a:latin typeface="Times New Roman" panose="02020603050405020304" pitchFamily="18" charset="0"/>
              </a:rPr>
              <a:pPr/>
              <a:t>22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21346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ChangeArrowheads="1" noTextEdit="1"/>
          </p:cNvSpPr>
          <p:nvPr>
            <p:ph type="sldImg"/>
          </p:nvPr>
        </p:nvSpPr>
        <p:spPr>
          <a:ln/>
        </p:spPr>
      </p:sp>
      <p:sp>
        <p:nvSpPr>
          <p:cNvPr id="4813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https://inbound.kelsercorp.com/blog/characteristics-successful-cybersecurity-policy </a:t>
            </a:r>
          </a:p>
        </p:txBody>
      </p:sp>
      <p:sp>
        <p:nvSpPr>
          <p:cNvPr id="4813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72346F-B751-4D2B-A2F5-9E16A420DC62}" type="slidenum">
              <a:rPr lang="en-US" altLang="en-US" sz="1200" smtClean="0">
                <a:latin typeface="Times New Roman" panose="02020603050405020304" pitchFamily="18" charset="0"/>
              </a:rPr>
              <a:pPr/>
              <a:t>24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877425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a:ln/>
        </p:spPr>
      </p:sp>
      <p:sp>
        <p:nvSpPr>
          <p:cNvPr id="5017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https://inbound.kelsercorp.com/blog/characteristics-successful-cybersecurity-policy</a:t>
            </a:r>
          </a:p>
          <a:p>
            <a:endParaRPr lang="en-US" altLang="en-US">
              <a:latin typeface="Times New Roman" panose="02020603050405020304" pitchFamily="18" charset="0"/>
            </a:endParaRPr>
          </a:p>
        </p:txBody>
      </p:sp>
      <p:sp>
        <p:nvSpPr>
          <p:cNvPr id="5018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292261-3942-4E46-B06F-94A3502912B9}" type="slidenum">
              <a:rPr lang="en-US" altLang="en-US" sz="1200" smtClean="0">
                <a:latin typeface="Times New Roman" panose="02020603050405020304" pitchFamily="18" charset="0"/>
              </a:rPr>
              <a:pPr/>
              <a:t>25</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202064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ChangeArrowheads="1" noTextEdit="1"/>
          </p:cNvSpPr>
          <p:nvPr>
            <p:ph type="sldImg"/>
          </p:nvPr>
        </p:nvSpPr>
        <p:spPr>
          <a:ln/>
        </p:spPr>
      </p:sp>
      <p:sp>
        <p:nvSpPr>
          <p:cNvPr id="52227"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https://www.techrepublic.com/resource-library/whitepapers/10-ways-to-raise-your-users-cybersecurity-iq-free-pdf/</a:t>
            </a:r>
          </a:p>
        </p:txBody>
      </p:sp>
      <p:sp>
        <p:nvSpPr>
          <p:cNvPr id="5222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9E6A81D-4DB2-480C-A931-FF18EEE17646}" type="slidenum">
              <a:rPr lang="en-US" altLang="en-US" sz="1200" smtClean="0">
                <a:latin typeface="Times New Roman" panose="02020603050405020304" pitchFamily="18" charset="0"/>
              </a:rPr>
              <a:pPr/>
              <a:t>26</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748923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ChangeArrowheads="1" noTextEdit="1"/>
          </p:cNvSpPr>
          <p:nvPr>
            <p:ph type="sldImg"/>
          </p:nvPr>
        </p:nvSpPr>
        <p:spPr>
          <a:ln/>
        </p:spPr>
      </p:sp>
      <p:sp>
        <p:nvSpPr>
          <p:cNvPr id="5427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https://www.techrepublic.com/article/how-to-make-your-employees-care-about-cybersecurity-10-tips/</a:t>
            </a:r>
          </a:p>
        </p:txBody>
      </p:sp>
      <p:sp>
        <p:nvSpPr>
          <p:cNvPr id="5427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377EB2E-7AB7-4E8D-8EC8-333690B203FD}" type="slidenum">
              <a:rPr lang="en-US" altLang="en-US" sz="1200" smtClean="0">
                <a:latin typeface="Times New Roman" panose="02020603050405020304" pitchFamily="18" charset="0"/>
              </a:rPr>
              <a:pPr/>
              <a:t>27</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918317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a:ln/>
        </p:spPr>
      </p:sp>
      <p:sp>
        <p:nvSpPr>
          <p:cNvPr id="563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https://www.techrepublic.com/article/how-to-make-your-employees-care-about-cybersecurity-10-tips/</a:t>
            </a:r>
          </a:p>
          <a:p>
            <a:endParaRPr lang="en-US" altLang="en-US">
              <a:latin typeface="Times New Roman" panose="02020603050405020304" pitchFamily="18" charset="0"/>
            </a:endParaRPr>
          </a:p>
        </p:txBody>
      </p:sp>
      <p:sp>
        <p:nvSpPr>
          <p:cNvPr id="563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220C67C-D0F2-43BB-BEC2-B153DB959EB6}" type="slidenum">
              <a:rPr lang="en-US" altLang="en-US" sz="1200" smtClean="0">
                <a:latin typeface="Times New Roman" panose="02020603050405020304" pitchFamily="18" charset="0"/>
              </a:rPr>
              <a:pPr/>
              <a:t>28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245761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ChangeArrowheads="1" noTextEdit="1"/>
          </p:cNvSpPr>
          <p:nvPr>
            <p:ph type="sldImg"/>
          </p:nvPr>
        </p:nvSpPr>
        <p:spPr>
          <a:ln/>
        </p:spPr>
      </p:sp>
      <p:sp>
        <p:nvSpPr>
          <p:cNvPr id="5837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https://www.techrepublic.com/article/how-to-make-your-employees-care-about-cybersecurity-10-tips/</a:t>
            </a:r>
          </a:p>
          <a:p>
            <a:endParaRPr lang="en-US" altLang="en-US">
              <a:latin typeface="Times New Roman" panose="02020603050405020304" pitchFamily="18" charset="0"/>
            </a:endParaRPr>
          </a:p>
        </p:txBody>
      </p:sp>
      <p:sp>
        <p:nvSpPr>
          <p:cNvPr id="5837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DF7C95F-0B2D-44C1-ACF8-3671C7B63081}" type="slidenum">
              <a:rPr lang="en-US" altLang="en-US" sz="1200" smtClean="0">
                <a:latin typeface="Times New Roman" panose="02020603050405020304" pitchFamily="18" charset="0"/>
              </a:rPr>
              <a:pPr/>
              <a:t>29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157632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ChangeArrowheads="1" noTextEdit="1"/>
          </p:cNvSpPr>
          <p:nvPr>
            <p:ph type="sldImg"/>
          </p:nvPr>
        </p:nvSpPr>
        <p:spPr>
          <a:ln/>
        </p:spPr>
      </p:sp>
      <p:sp>
        <p:nvSpPr>
          <p:cNvPr id="6041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https://www.thesecurityawarenesscompany.com/2015/06/12/how-to-create-a-sap-that-your-employees-will-love/</a:t>
            </a:r>
          </a:p>
        </p:txBody>
      </p:sp>
      <p:sp>
        <p:nvSpPr>
          <p:cNvPr id="6042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AE11B87-8CBB-44A2-BCA1-3721076834DF}" type="slidenum">
              <a:rPr lang="en-US" altLang="en-US" sz="1200" smtClean="0">
                <a:latin typeface="Times New Roman" panose="02020603050405020304" pitchFamily="18" charset="0"/>
              </a:rPr>
              <a:pPr/>
              <a:t>30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746705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ChangeArrowheads="1" noTextEdit="1"/>
          </p:cNvSpPr>
          <p:nvPr>
            <p:ph type="sldImg"/>
          </p:nvPr>
        </p:nvSpPr>
        <p:spPr>
          <a:ln/>
        </p:spPr>
      </p:sp>
      <p:sp>
        <p:nvSpPr>
          <p:cNvPr id="62467"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http://blog.goptg.com/why-you-should-be-testing-your-employees-data-security-knowledge  and https://www.wombatsecurity.com/news/reduce-cyber-security-risks-employee-training </a:t>
            </a:r>
          </a:p>
        </p:txBody>
      </p:sp>
      <p:sp>
        <p:nvSpPr>
          <p:cNvPr id="6246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B63FD71-3357-4C51-9BC2-942EC9646EF5}" type="slidenum">
              <a:rPr lang="en-US" altLang="en-US" sz="1200" smtClean="0">
                <a:latin typeface="Times New Roman" panose="02020603050405020304" pitchFamily="18" charset="0"/>
              </a:rPr>
              <a:pPr/>
              <a:t>31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419700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p:nvPr>
        </p:nvSpPr>
        <p:spPr>
          <a:ln/>
        </p:spPr>
      </p:sp>
      <p:sp>
        <p:nvSpPr>
          <p:cNvPr id="6451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7C28CCE-0D12-4F28-8375-F5319DB5A885}" type="slidenum">
              <a:rPr lang="en-US" altLang="en-US" sz="1200" smtClean="0">
                <a:latin typeface="Times New Roman" panose="02020603050405020304" pitchFamily="18" charset="0"/>
              </a:rPr>
              <a:pPr/>
              <a:t>32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821770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Reference: Kenneth C. Laudon and Jane P. Laudon, Essentials of Management Information Systems, 11 edition, ISBN-13: 9780133576849 </a:t>
            </a:r>
          </a:p>
          <a:p>
            <a:endParaRPr lang="en-US" altLang="en-US">
              <a:latin typeface="Times New Roman" panose="02020603050405020304" pitchFamily="18" charset="0"/>
            </a:endParaRP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ABEAC60-6083-47F1-A96A-E9A8EE04C547}" type="slidenum">
              <a:rPr lang="en-US" altLang="en-US" sz="1200" smtClean="0">
                <a:latin typeface="Times New Roman" panose="02020603050405020304" pitchFamily="18" charset="0"/>
              </a:rPr>
              <a:pPr/>
              <a:t>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50578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3919843-9EC0-4248-9AA2-187B6C565508}" type="slidenum">
              <a:rPr lang="en-GB" altLang="en-US" sz="1200" smtClean="0">
                <a:latin typeface="Times New Roman" panose="02020603050405020304" pitchFamily="18" charset="0"/>
              </a:rPr>
              <a:pPr/>
              <a:t>4</a:t>
            </a:fld>
            <a:endParaRPr lang="en-GB" altLang="en-US" sz="1200">
              <a:latin typeface="Times New Roman" panose="02020603050405020304" pitchFamily="18" charset="0"/>
            </a:endParaRPr>
          </a:p>
        </p:txBody>
      </p:sp>
      <p:sp>
        <p:nvSpPr>
          <p:cNvPr id="1024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10244" name="Text Box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Wingdings" panose="05000000000000000000" pitchFamily="2" charset="2"/>
              <a:buNone/>
            </a:pPr>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rPr>
              <a:t>Whitman, M. E., &amp; Mattord, H. J. (2011). </a:t>
            </a:r>
            <a:r>
              <a:rPr lang="en-US" altLang="en-US" i="1">
                <a:latin typeface="Times New Roman" panose="02020603050405020304" pitchFamily="18" charset="0"/>
              </a:rPr>
              <a:t>Principles of information security</a:t>
            </a:r>
            <a:r>
              <a:rPr lang="en-US" altLang="en-US">
                <a:latin typeface="Times New Roman" panose="02020603050405020304" pitchFamily="18" charset="0"/>
              </a:rPr>
              <a:t>. Cengage Learning. </a:t>
            </a:r>
            <a:r>
              <a:rPr lang="en-US" altLang="en-US" sz="2000">
                <a:latin typeface="Times New Roman" panose="02020603050405020304" pitchFamily="18" charset="0"/>
              </a:rPr>
              <a:t>Principles of Information Security, 4th Edition.  ISBN-10: 1111138214  </a:t>
            </a:r>
          </a:p>
          <a:p>
            <a:pPr eaLnBrk="1" hangingPunct="1">
              <a:spcBef>
                <a:spcPts val="375"/>
              </a:spcBef>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93677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04F1CE-AA96-493C-849C-81DB4BDB147E}" type="slidenum">
              <a:rPr lang="en-GB" altLang="en-US" sz="1200" smtClean="0">
                <a:latin typeface="Times New Roman" panose="02020603050405020304" pitchFamily="18" charset="0"/>
              </a:rPr>
              <a:pPr/>
              <a:t>5</a:t>
            </a:fld>
            <a:endParaRPr lang="en-GB" altLang="en-US" sz="1200">
              <a:latin typeface="Times New Roman" panose="02020603050405020304" pitchFamily="18" charset="0"/>
            </a:endParaRPr>
          </a:p>
        </p:txBody>
      </p:sp>
      <p:sp>
        <p:nvSpPr>
          <p:cNvPr id="1229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cs typeface="Lucida Sans Unicode" panose="020B0602030504020204" pitchFamily="34" charset="0"/>
            </a:endParaRPr>
          </a:p>
        </p:txBody>
      </p:sp>
      <p:sp>
        <p:nvSpPr>
          <p:cNvPr id="12292" name="Text Box 2"/>
          <p:cNvSpPr>
            <a:spLocks noGrp="1" noChangeArrowheads="1"/>
          </p:cNvSpPr>
          <p:nvPr>
            <p:ph type="body"/>
          </p:nvPr>
        </p:nvSpPr>
        <p:spPr>
          <a:xfrm>
            <a:off x="914400" y="4343400"/>
            <a:ext cx="5029200" cy="531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2352494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F4939B1-F8CE-4761-A514-6224D240B914}" type="slidenum">
              <a:rPr lang="en-US" altLang="en-US" sz="1200" smtClean="0">
                <a:latin typeface="Times New Roman" panose="02020603050405020304" pitchFamily="18" charset="0"/>
              </a:rPr>
              <a:pPr/>
              <a:t>6</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792641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a:ln/>
        </p:spPr>
      </p:sp>
      <p:sp>
        <p:nvSpPr>
          <p:cNvPr id="16387"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1638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16192AF-DBC2-4F0A-83DC-B81B0203D83B}" type="slidenum">
              <a:rPr lang="en-US" altLang="en-US" sz="1200" smtClean="0">
                <a:latin typeface="Times New Roman" panose="02020603050405020304" pitchFamily="18" charset="0"/>
              </a:rPr>
              <a:pPr/>
              <a:t>7</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75220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1843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791CFE5-EF2E-4C68-BF37-07835EDBBF38}" type="slidenum">
              <a:rPr lang="en-US" altLang="en-US" sz="1200" smtClean="0">
                <a:latin typeface="Times New Roman" panose="02020603050405020304" pitchFamily="18" charset="0"/>
              </a:rPr>
              <a:pPr/>
              <a:t>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701594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Times New Roman" panose="02020603050405020304" pitchFamily="18" charset="0"/>
                <a:cs typeface="Lucida Sans Unicode" panose="020B0602030504020204" pitchFamily="34" charset="0"/>
              </a:rPr>
              <a:t>Reference: </a:t>
            </a:r>
            <a:r>
              <a:rPr lang="en-US" altLang="en-US">
                <a:latin typeface="Times New Roman" panose="02020603050405020304" pitchFamily="18" charset="0"/>
                <a:hlinkClick r:id="rId3"/>
              </a:rPr>
              <a:t>https://en.wikibooks.org/wiki/Fundamentals_of_Information_Systems_Security/Information_Security_and_Risk_Management</a:t>
            </a:r>
            <a:r>
              <a:rPr lang="en-US" altLang="en-US">
                <a:latin typeface="Times New Roman" panose="02020603050405020304" pitchFamily="18" charset="0"/>
              </a:rPr>
              <a:t> </a:t>
            </a:r>
          </a:p>
          <a:p>
            <a:endParaRPr lang="en-US" altLang="en-US">
              <a:latin typeface="Times New Roman" panose="02020603050405020304" pitchFamily="18"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66B82C3-528A-4CAE-A765-28B7E8E37EDF}" type="slidenum">
              <a:rPr lang="en-US" altLang="en-US" sz="1200" smtClean="0">
                <a:latin typeface="Times New Roman" panose="02020603050405020304" pitchFamily="18" charset="0"/>
              </a:rPr>
              <a:pPr/>
              <a:t>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817347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2531">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013">
                <a:solidFill>
                  <a:schemeClr val="accent4">
                    <a:lumMod val="25000"/>
                  </a:schemeClr>
                </a:solidFill>
                <a:latin typeface="+mn-lt"/>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a:t>Click to edit Master subtitle style</a:t>
            </a:r>
            <a:endParaRPr lang="en-US" dirty="0"/>
          </a:p>
        </p:txBody>
      </p:sp>
    </p:spTree>
    <p:extLst>
      <p:ext uri="{BB962C8B-B14F-4D97-AF65-F5344CB8AC3E}">
        <p14:creationId xmlns:p14="http://schemas.microsoft.com/office/powerpoint/2010/main" val="140031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6" name="Title 5"/>
          <p:cNvSpPr>
            <a:spLocks noGrp="1"/>
          </p:cNvSpPr>
          <p:nvPr>
            <p:ph type="title"/>
          </p:nvPr>
        </p:nvSpPr>
        <p:spPr>
          <a:xfrm>
            <a:off x="401056" y="312821"/>
            <a:ext cx="8365957" cy="689812"/>
          </a:xfrm>
        </p:spPr>
        <p:txBody>
          <a:bodyPr/>
          <a:lstStyle>
            <a:lvl1pPr>
              <a:defRPr>
                <a:latin typeface="+mj-lt"/>
              </a:defRPr>
            </a:lvl1pPr>
          </a:lstStyle>
          <a:p>
            <a:r>
              <a:rPr lang="en-US"/>
              <a:t>Click to edit Master title style</a:t>
            </a:r>
            <a:endParaRPr lang="en-US" dirty="0"/>
          </a:p>
        </p:txBody>
      </p:sp>
      <p:sp>
        <p:nvSpPr>
          <p:cNvPr id="12" name="Text Placeholder 11"/>
          <p:cNvSpPr>
            <a:spLocks noGrp="1"/>
          </p:cNvSpPr>
          <p:nvPr>
            <p:ph type="body" sz="quarter" idx="11"/>
          </p:nvPr>
        </p:nvSpPr>
        <p:spPr>
          <a:xfrm>
            <a:off x="401053" y="1002633"/>
            <a:ext cx="8365958" cy="4860756"/>
          </a:xfrm>
        </p:spPr>
        <p:txBody>
          <a:bodyPr/>
          <a:lstStyle>
            <a:lvl1pPr>
              <a:defRPr>
                <a:solidFill>
                  <a:schemeClr val="tx1"/>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p:cNvSpPr>
            <a:spLocks noGrp="1"/>
          </p:cNvSpPr>
          <p:nvPr>
            <p:ph type="ftr" sz="quarter" idx="14"/>
          </p:nvPr>
        </p:nvSpPr>
        <p:spPr>
          <a:xfrm>
            <a:off x="401053" y="5863393"/>
            <a:ext cx="8365958" cy="200831"/>
          </a:xfrm>
          <a:prstGeom prst="rect">
            <a:avLst/>
          </a:prstGeom>
        </p:spPr>
        <p:txBody>
          <a:bodyPr/>
          <a:lstStyle/>
          <a:p>
            <a:endParaRPr lang="zh-CN" altLang="en-US"/>
          </a:p>
        </p:txBody>
      </p:sp>
    </p:spTree>
    <p:extLst>
      <p:ext uri="{BB962C8B-B14F-4D97-AF65-F5344CB8AC3E}">
        <p14:creationId xmlns:p14="http://schemas.microsoft.com/office/powerpoint/2010/main" val="110308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93032" y="365132"/>
            <a:ext cx="8382000" cy="830009"/>
          </a:xfrm>
        </p:spPr>
        <p:txBody>
          <a:bodyPr/>
          <a:lstStyle/>
          <a:p>
            <a:r>
              <a:rPr lang="en-US"/>
              <a:t>Click to edit Master title style</a:t>
            </a:r>
            <a:endParaRPr lang="en-US" dirty="0"/>
          </a:p>
        </p:txBody>
      </p:sp>
      <p:sp>
        <p:nvSpPr>
          <p:cNvPr id="4" name="Footer Placeholder 3"/>
          <p:cNvSpPr>
            <a:spLocks noGrp="1"/>
          </p:cNvSpPr>
          <p:nvPr>
            <p:ph type="ftr" sz="quarter" idx="11"/>
          </p:nvPr>
        </p:nvSpPr>
        <p:spPr>
          <a:xfrm>
            <a:off x="393032" y="5907669"/>
            <a:ext cx="8382000" cy="237702"/>
          </a:xfrm>
          <a:prstGeom prst="rect">
            <a:avLst/>
          </a:prstGeom>
        </p:spPr>
        <p:txBody>
          <a:bodyPr/>
          <a:lstStyle/>
          <a:p>
            <a:endParaRPr lang="zh-CN" altLang="en-US" dirty="0"/>
          </a:p>
        </p:txBody>
      </p:sp>
      <p:sp>
        <p:nvSpPr>
          <p:cNvPr id="5" name="Text Placeholder 4"/>
          <p:cNvSpPr>
            <a:spLocks noGrp="1"/>
          </p:cNvSpPr>
          <p:nvPr>
            <p:ph type="body" sz="quarter" idx="12"/>
          </p:nvPr>
        </p:nvSpPr>
        <p:spPr>
          <a:xfrm>
            <a:off x="393032" y="1195137"/>
            <a:ext cx="8382000" cy="465221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528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Content Placeholder 3"/>
          <p:cNvSpPr>
            <a:spLocks noGrp="1"/>
          </p:cNvSpPr>
          <p:nvPr>
            <p:ph sz="quarter" idx="10"/>
          </p:nvPr>
        </p:nvSpPr>
        <p:spPr>
          <a:xfrm>
            <a:off x="320946" y="360814"/>
            <a:ext cx="3517019" cy="5735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5"/>
          <p:cNvSpPr>
            <a:spLocks noGrp="1"/>
          </p:cNvSpPr>
          <p:nvPr>
            <p:ph type="body" sz="quarter" idx="11"/>
          </p:nvPr>
        </p:nvSpPr>
        <p:spPr>
          <a:xfrm>
            <a:off x="3888298" y="352880"/>
            <a:ext cx="4920143" cy="574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235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Content Placeholder 3"/>
          <p:cNvSpPr>
            <a:spLocks noGrp="1"/>
          </p:cNvSpPr>
          <p:nvPr>
            <p:ph sz="quarter" idx="10"/>
          </p:nvPr>
        </p:nvSpPr>
        <p:spPr>
          <a:xfrm>
            <a:off x="5278840" y="369203"/>
            <a:ext cx="3517019" cy="5735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5"/>
          <p:cNvSpPr>
            <a:spLocks noGrp="1"/>
          </p:cNvSpPr>
          <p:nvPr>
            <p:ph type="body" sz="quarter" idx="11"/>
          </p:nvPr>
        </p:nvSpPr>
        <p:spPr>
          <a:xfrm>
            <a:off x="314588" y="361269"/>
            <a:ext cx="4920143" cy="574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371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2019/5/20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15285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5/20/2019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4238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p:nvSpPr>
        <p:spPr>
          <a:xfrm rot="10800000">
            <a:off x="46031" y="-13"/>
            <a:ext cx="5664201" cy="292100"/>
          </a:xfrm>
          <a:prstGeom prst="rect">
            <a:avLst/>
          </a:prstGeom>
          <a:solidFill>
            <a:srgbClr val="0B3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5" name="Rectangle 8"/>
          <p:cNvSpPr/>
          <p:nvPr/>
        </p:nvSpPr>
        <p:spPr>
          <a:xfrm rot="10800000" flipH="1">
            <a:off x="1684700" y="-14"/>
            <a:ext cx="7461333" cy="307086"/>
          </a:xfrm>
          <a:custGeom>
            <a:avLst/>
            <a:gdLst>
              <a:gd name="connsiteX0" fmla="*/ 0 w 3479800"/>
              <a:gd name="connsiteY0" fmla="*/ 0 h 291044"/>
              <a:gd name="connsiteX1" fmla="*/ 3479800 w 3479800"/>
              <a:gd name="connsiteY1" fmla="*/ 0 h 291044"/>
              <a:gd name="connsiteX2" fmla="*/ 3479800 w 3479800"/>
              <a:gd name="connsiteY2" fmla="*/ 291044 h 291044"/>
              <a:gd name="connsiteX3" fmla="*/ 0 w 3479800"/>
              <a:gd name="connsiteY3" fmla="*/ 291044 h 291044"/>
              <a:gd name="connsiteX4" fmla="*/ 0 w 3479800"/>
              <a:gd name="connsiteY4" fmla="*/ 0 h 291044"/>
              <a:gd name="connsiteX0" fmla="*/ 211015 w 3690815"/>
              <a:gd name="connsiteY0" fmla="*/ 0 h 291044"/>
              <a:gd name="connsiteX1" fmla="*/ 3690815 w 3690815"/>
              <a:gd name="connsiteY1" fmla="*/ 0 h 291044"/>
              <a:gd name="connsiteX2" fmla="*/ 3690815 w 3690815"/>
              <a:gd name="connsiteY2" fmla="*/ 291044 h 291044"/>
              <a:gd name="connsiteX3" fmla="*/ 0 w 3690815"/>
              <a:gd name="connsiteY3" fmla="*/ 291044 h 291044"/>
              <a:gd name="connsiteX4" fmla="*/ 211015 w 3690815"/>
              <a:gd name="connsiteY4" fmla="*/ 0 h 291044"/>
              <a:gd name="connsiteX0" fmla="*/ 211015 w 5816324"/>
              <a:gd name="connsiteY0" fmla="*/ 0 h 291044"/>
              <a:gd name="connsiteX1" fmla="*/ 3690815 w 5816324"/>
              <a:gd name="connsiteY1" fmla="*/ 0 h 291044"/>
              <a:gd name="connsiteX2" fmla="*/ 5816324 w 5816324"/>
              <a:gd name="connsiteY2" fmla="*/ 291044 h 291044"/>
              <a:gd name="connsiteX3" fmla="*/ 0 w 5816324"/>
              <a:gd name="connsiteY3" fmla="*/ 291044 h 291044"/>
              <a:gd name="connsiteX4" fmla="*/ 211015 w 5816324"/>
              <a:gd name="connsiteY4" fmla="*/ 0 h 291044"/>
              <a:gd name="connsiteX0" fmla="*/ 211015 w 5816324"/>
              <a:gd name="connsiteY0" fmla="*/ 16042 h 307086"/>
              <a:gd name="connsiteX1" fmla="*/ 5799137 w 5816324"/>
              <a:gd name="connsiteY1" fmla="*/ 0 h 307086"/>
              <a:gd name="connsiteX2" fmla="*/ 5816324 w 5816324"/>
              <a:gd name="connsiteY2" fmla="*/ 307086 h 307086"/>
              <a:gd name="connsiteX3" fmla="*/ 0 w 5816324"/>
              <a:gd name="connsiteY3" fmla="*/ 307086 h 307086"/>
              <a:gd name="connsiteX4" fmla="*/ 211015 w 5816324"/>
              <a:gd name="connsiteY4" fmla="*/ 16042 h 307086"/>
              <a:gd name="connsiteX0" fmla="*/ 211015 w 5816324"/>
              <a:gd name="connsiteY0" fmla="*/ 16042 h 307086"/>
              <a:gd name="connsiteX1" fmla="*/ 5799137 w 5816324"/>
              <a:gd name="connsiteY1" fmla="*/ 0 h 307086"/>
              <a:gd name="connsiteX2" fmla="*/ 5816324 w 5816324"/>
              <a:gd name="connsiteY2" fmla="*/ 307086 h 307086"/>
              <a:gd name="connsiteX3" fmla="*/ 0 w 5816324"/>
              <a:gd name="connsiteY3" fmla="*/ 307086 h 307086"/>
              <a:gd name="connsiteX4" fmla="*/ 211015 w 5816324"/>
              <a:gd name="connsiteY4" fmla="*/ 16042 h 307086"/>
              <a:gd name="connsiteX0" fmla="*/ 211015 w 5816324"/>
              <a:gd name="connsiteY0" fmla="*/ 16042 h 307086"/>
              <a:gd name="connsiteX1" fmla="*/ 5810596 w 5816324"/>
              <a:gd name="connsiteY1" fmla="*/ 0 h 307086"/>
              <a:gd name="connsiteX2" fmla="*/ 5816324 w 5816324"/>
              <a:gd name="connsiteY2" fmla="*/ 307086 h 307086"/>
              <a:gd name="connsiteX3" fmla="*/ 0 w 5816324"/>
              <a:gd name="connsiteY3" fmla="*/ 307086 h 307086"/>
              <a:gd name="connsiteX4" fmla="*/ 211015 w 5816324"/>
              <a:gd name="connsiteY4" fmla="*/ 16042 h 307086"/>
              <a:gd name="connsiteX0" fmla="*/ 211015 w 5810596"/>
              <a:gd name="connsiteY0" fmla="*/ 16042 h 307086"/>
              <a:gd name="connsiteX1" fmla="*/ 5810596 w 5810596"/>
              <a:gd name="connsiteY1" fmla="*/ 0 h 307086"/>
              <a:gd name="connsiteX2" fmla="*/ 5329348 w 5810596"/>
              <a:gd name="connsiteY2" fmla="*/ 307086 h 307086"/>
              <a:gd name="connsiteX3" fmla="*/ 0 w 5810596"/>
              <a:gd name="connsiteY3" fmla="*/ 307086 h 307086"/>
              <a:gd name="connsiteX4" fmla="*/ 211015 w 5810596"/>
              <a:gd name="connsiteY4" fmla="*/ 16042 h 307086"/>
              <a:gd name="connsiteX0" fmla="*/ 211015 w 5329349"/>
              <a:gd name="connsiteY0" fmla="*/ 16042 h 307086"/>
              <a:gd name="connsiteX1" fmla="*/ 5329349 w 5329349"/>
              <a:gd name="connsiteY1" fmla="*/ 0 h 307086"/>
              <a:gd name="connsiteX2" fmla="*/ 5329348 w 5329349"/>
              <a:gd name="connsiteY2" fmla="*/ 307086 h 307086"/>
              <a:gd name="connsiteX3" fmla="*/ 0 w 5329349"/>
              <a:gd name="connsiteY3" fmla="*/ 307086 h 307086"/>
              <a:gd name="connsiteX4" fmla="*/ 211015 w 5329349"/>
              <a:gd name="connsiteY4" fmla="*/ 16042 h 30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349" h="307086">
                <a:moveTo>
                  <a:pt x="211015" y="16042"/>
                </a:moveTo>
                <a:lnTo>
                  <a:pt x="5329349" y="0"/>
                </a:lnTo>
                <a:cubicBezTo>
                  <a:pt x="5329349" y="102362"/>
                  <a:pt x="5329348" y="204724"/>
                  <a:pt x="5329348" y="307086"/>
                </a:cubicBezTo>
                <a:lnTo>
                  <a:pt x="0" y="307086"/>
                </a:lnTo>
                <a:lnTo>
                  <a:pt x="211015" y="16042"/>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0"/>
          </a:p>
        </p:txBody>
      </p:sp>
      <p:sp>
        <p:nvSpPr>
          <p:cNvPr id="12" name="Rectangle 11"/>
          <p:cNvSpPr/>
          <p:nvPr/>
        </p:nvSpPr>
        <p:spPr>
          <a:xfrm>
            <a:off x="8852956" y="1"/>
            <a:ext cx="29104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6" name="Rectangle 5"/>
          <p:cNvSpPr/>
          <p:nvPr/>
        </p:nvSpPr>
        <p:spPr>
          <a:xfrm>
            <a:off x="0" y="6176967"/>
            <a:ext cx="9144000" cy="6810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 name="Rectangle 4"/>
          <p:cNvSpPr/>
          <p:nvPr/>
        </p:nvSpPr>
        <p:spPr>
          <a:xfrm rot="5400000">
            <a:off x="-2686052" y="2686043"/>
            <a:ext cx="5664201" cy="292100"/>
          </a:xfrm>
          <a:prstGeom prst="rect">
            <a:avLst/>
          </a:prstGeom>
          <a:solidFill>
            <a:srgbClr val="0B3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Placeholder 1"/>
          <p:cNvSpPr>
            <a:spLocks noGrp="1"/>
          </p:cNvSpPr>
          <p:nvPr>
            <p:ph type="title"/>
          </p:nvPr>
        </p:nvSpPr>
        <p:spPr>
          <a:xfrm>
            <a:off x="442213" y="365132"/>
            <a:ext cx="8260631" cy="894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33139" y="1259305"/>
            <a:ext cx="8269705" cy="48447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rot="5400000">
            <a:off x="-2438139" y="4128827"/>
            <a:ext cx="5167310" cy="291044"/>
          </a:xfrm>
          <a:custGeom>
            <a:avLst/>
            <a:gdLst>
              <a:gd name="connsiteX0" fmla="*/ 0 w 3479800"/>
              <a:gd name="connsiteY0" fmla="*/ 0 h 291044"/>
              <a:gd name="connsiteX1" fmla="*/ 3479800 w 3479800"/>
              <a:gd name="connsiteY1" fmla="*/ 0 h 291044"/>
              <a:gd name="connsiteX2" fmla="*/ 3479800 w 3479800"/>
              <a:gd name="connsiteY2" fmla="*/ 291044 h 291044"/>
              <a:gd name="connsiteX3" fmla="*/ 0 w 3479800"/>
              <a:gd name="connsiteY3" fmla="*/ 291044 h 291044"/>
              <a:gd name="connsiteX4" fmla="*/ 0 w 3479800"/>
              <a:gd name="connsiteY4" fmla="*/ 0 h 291044"/>
              <a:gd name="connsiteX0" fmla="*/ 211015 w 3690815"/>
              <a:gd name="connsiteY0" fmla="*/ 0 h 291044"/>
              <a:gd name="connsiteX1" fmla="*/ 3690815 w 3690815"/>
              <a:gd name="connsiteY1" fmla="*/ 0 h 291044"/>
              <a:gd name="connsiteX2" fmla="*/ 3690815 w 3690815"/>
              <a:gd name="connsiteY2" fmla="*/ 291044 h 291044"/>
              <a:gd name="connsiteX3" fmla="*/ 0 w 3690815"/>
              <a:gd name="connsiteY3" fmla="*/ 291044 h 291044"/>
              <a:gd name="connsiteX4" fmla="*/ 211015 w 3690815"/>
              <a:gd name="connsiteY4" fmla="*/ 0 h 29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0815" h="291044">
                <a:moveTo>
                  <a:pt x="211015" y="0"/>
                </a:moveTo>
                <a:lnTo>
                  <a:pt x="3690815" y="0"/>
                </a:lnTo>
                <a:lnTo>
                  <a:pt x="3690815" y="291044"/>
                </a:lnTo>
                <a:lnTo>
                  <a:pt x="0" y="291044"/>
                </a:lnTo>
                <a:lnTo>
                  <a:pt x="211015"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0"/>
          </a:p>
        </p:txBody>
      </p:sp>
      <p:sp>
        <p:nvSpPr>
          <p:cNvPr id="4" name="Rectangle 3"/>
          <p:cNvSpPr/>
          <p:nvPr/>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nvGrpSpPr>
          <p:cNvPr id="16" name="Group 15"/>
          <p:cNvGrpSpPr/>
          <p:nvPr userDrawn="1"/>
        </p:nvGrpSpPr>
        <p:grpSpPr>
          <a:xfrm>
            <a:off x="5415366" y="6112207"/>
            <a:ext cx="3666315" cy="696021"/>
            <a:chOff x="7366270" y="5640058"/>
            <a:chExt cx="3666315" cy="696021"/>
          </a:xfrm>
        </p:grpSpPr>
        <p:pic>
          <p:nvPicPr>
            <p:cNvPr id="18" name="Picture 1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66270" y="5640058"/>
              <a:ext cx="692402" cy="696021"/>
            </a:xfrm>
            <a:prstGeom prst="rect">
              <a:avLst/>
            </a:prstGeom>
          </p:spPr>
        </p:pic>
        <p:sp>
          <p:nvSpPr>
            <p:cNvPr id="19" name="Rectangle 18"/>
            <p:cNvSpPr/>
            <p:nvPr userDrawn="1"/>
          </p:nvSpPr>
          <p:spPr>
            <a:xfrm>
              <a:off x="8058672" y="5772572"/>
              <a:ext cx="2973913" cy="553998"/>
            </a:xfrm>
            <a:prstGeom prst="rect">
              <a:avLst/>
            </a:prstGeom>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1pPr>
              <a:lvl2pPr marL="0" marR="0" indent="3429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2pPr>
              <a:lvl3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3pPr>
              <a:lvl4pPr marL="0" marR="0" indent="10287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4pPr>
              <a:lvl5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5pPr>
              <a:lvl6pPr marL="0" marR="0" indent="17145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6pPr>
              <a:lvl7pPr marL="0" marR="0" indent="20574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7pPr>
              <a:lvl8pPr marL="0" marR="0" indent="24003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8pPr>
              <a:lvl9pPr marL="0" marR="0" indent="2743200" algn="ctr" defTabSz="584200" rtl="0" fontAlgn="auto" latinLnBrk="0" hangingPunct="0">
                <a:lnSpc>
                  <a:spcPct val="100000"/>
                </a:lnSpc>
                <a:spcBef>
                  <a:spcPts val="0"/>
                </a:spcBef>
                <a:spcAft>
                  <a:spcPts val="0"/>
                </a:spcAft>
                <a:buClrTx/>
                <a:buSzTx/>
                <a:buFontTx/>
                <a:buNone/>
                <a:tabLst/>
                <a:defRPr kumimoji="0" sz="3600" b="0" i="0" u="none" strike="noStrike" cap="all" spc="0" normalizeH="0" baseline="0">
                  <a:ln>
                    <a:noFill/>
                  </a:ln>
                  <a:solidFill>
                    <a:srgbClr val="5C554F"/>
                  </a:solidFill>
                  <a:effectLst/>
                  <a:uFillTx/>
                  <a:latin typeface="Bradley Hand ITC TT-Bold"/>
                  <a:ea typeface="Bradley Hand ITC TT-Bold"/>
                  <a:cs typeface="Bradley Hand ITC TT-Bold"/>
                  <a:sym typeface="Bradley Hand ITC TT-Bold"/>
                </a:defRPr>
              </a:lvl9pPr>
            </a:lstStyle>
            <a:p>
              <a:pPr algn="l"/>
              <a:r>
                <a:rPr lang="en-US" sz="1000" b="1" dirty="0">
                  <a:latin typeface="Garamond" panose="02020404030301010803" pitchFamily="18" charset="0"/>
                </a:rPr>
                <a:t>This material is based upon work supported by the National Science Foundation under Grant No. 1723635.</a:t>
              </a:r>
            </a:p>
          </p:txBody>
        </p:sp>
      </p:grpSp>
      <p:pic>
        <p:nvPicPr>
          <p:cNvPr id="20" name="Picture 19" descr="https://attachments.office.net/owa/lmayes@odu.edu/service.svc/s/GetAttachmentThumbnail?id=AAMkADE3ODcwNGI5LTE2NzMtNGE0Yy04Mzk1LTUxMmMwZmRhMzg0ZgBGAAAAAAARSgnCL5IyTbytsikWI%2FuJBwB8Tpu0S4hGQaUPQbhUPU1eACSwvHsIAABEIPUerhbCR63t2AE1w5BbAALrVN77AAABEgAQAF2KackJmRhEimnPI10ZIkE%3D&amp;thumbnailType=2&amp;owa=outlook.office.com&amp;scriptVer=2019012803.07&amp;X-OWA-CANARY=huyXflDap02gCeyOvHicD6AYsH-pj9YYyTUpQN37SBVY9k0NgBV_4tnVvqkVm4iiy-2EPM2ZEyA.&amp;token=eyJhbGciOiJSUzI1NiIsImtpZCI6IjA2MDBGOUY2NzQ2MjA3MzdFNzM0MDRFMjg3QzQ1QTgxOENCN0NFQjgiLCJ4NXQiOiJCZ0Q1OW5SaUJ6Zm5OQVRpaDhSYWdZeTN6cmciLCJ0eXAiOiJKV1QifQ.eyJ2ZXIiOiJFeGNoYW5nZS5DYWxsYmFjay5WMSIsImFwcGN0eHNlbmRlciI6Ik93YURvd25sb2FkQDQ4YmY4NmU4LTExYTItNGI4YS04Y2IzLTY4ZDhiZTIyMjdmMyIsImFwcGN0eCI6IntcIm1zZXhjaHByb3RcIjpcIm93YVwiLFwicHJpbWFyeXNpZFwiOlwiUy0xLTUtMjEtNDAxMDE0ODM3Mi0xNDYzNTU2ODMxLTIwODMzNzc0OTctMzkwNjgxXCIsXCJwdWlkXCI6XCIxMTUzOTc3MDI1MzUxMjIxODQ2XCIsXCJvaWRcIjpcImQyYTI0NmU1LTQ1NDktNDY0MS1iOWY2LThlYTI2MGMxYmIzMlwiLFwic2NvcGVcIjpcIk93YURvd25sb2FkXCJ9IiwibmJmIjoxNTQ5ODM4NjQwLCJleHAiOjE1NDk4MzkyNDAsImlzcyI6IjAwMDAwMDAyLTAwMDAtMGZmMS1jZTAwLTAwMDAwMDAwMDAwMEA0OGJmODZlOC0xMWEyLTRiOGEtOGNiMy02OGQ4YmUyMjI3ZjMiLCJhdWQiOiIwMDAwMDAwMi0wMDAwLTBmZjEtY2UwMC0wMDAwMDAwMDAwMDAvYXR0YWNobWVudHMub2ZmaWNlLm5ldEA0OGJmODZlOC0xMWEyLTRiOGEtOGNiMy02OGQ4YmUyMjI3ZjMifQ.eKT6jugoBiirvirKvpRqnP796sc3SYabLsvtmacBdMWTLYhb7kNbjuteTgwD4glLkf4TZhAscCO2mNWThx96zsiBotPUMZTySefuo06nNTFNu7MAlVRnnlILpSt5c64IFfCRZC2McPpHtjXovIYD5SZmIq_oLmkoJsi-ToAytgAppyW9_0iADdifertiJxs_F1qUbx3kpWMJNtPN2HA5PM7s9FSDw_XxY3EaEOAmViS01LbBzyXwbvKv9luTgrT7CDs0v4KdmRgaNenAT9rA3GRj7orbYuv5DB8f1PQ26xuKppQrQM0PDZ4EVZh0BgxEVQms5_PPNfiWHt4AltzfMg&amp;animation=true"/>
          <p:cNvPicPr>
            <a:picLocks noChangeAspect="1" noChangeArrowheads="1"/>
          </p:cNvPicPr>
          <p:nvPr userDrawn="1"/>
        </p:nvPicPr>
        <p:blipFill rotWithShape="1">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r="90287" b="58001"/>
          <a:stretch/>
        </p:blipFill>
        <p:spPr bwMode="auto">
          <a:xfrm>
            <a:off x="291038" y="6229012"/>
            <a:ext cx="676950" cy="576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12177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704" r:id="rId7"/>
  </p:sldLayoutIdLst>
  <p:txStyles>
    <p:titleStyle>
      <a:lvl1pPr algn="l" defTabSz="385763" rtl="0" eaLnBrk="1" latinLnBrk="0" hangingPunct="1">
        <a:lnSpc>
          <a:spcPct val="90000"/>
        </a:lnSpc>
        <a:spcBef>
          <a:spcPct val="0"/>
        </a:spcBef>
        <a:buNone/>
        <a:defRPr sz="1856" b="1" kern="1200">
          <a:solidFill>
            <a:schemeClr val="tx1"/>
          </a:solidFill>
          <a:latin typeface="+mj-lt"/>
          <a:ea typeface="+mj-ea"/>
          <a:cs typeface="+mj-cs"/>
        </a:defRPr>
      </a:lvl1pPr>
    </p:titleStyle>
    <p:bodyStyle>
      <a:lvl1pPr marL="0" indent="0" algn="l" defTabSz="385763" rtl="0" eaLnBrk="1" latinLnBrk="0" hangingPunct="1">
        <a:lnSpc>
          <a:spcPct val="90000"/>
        </a:lnSpc>
        <a:spcBef>
          <a:spcPts val="422"/>
        </a:spcBef>
        <a:buFont typeface="Arial" panose="020B0604020202020204" pitchFamily="34" charset="0"/>
        <a:buNone/>
        <a:defRPr sz="1181" b="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Century Gothic" panose="020B0502020202020204" pitchFamily="34" charset="0"/>
        <a:buChar char="∙"/>
        <a:defRPr sz="1013" kern="1200">
          <a:solidFill>
            <a:schemeClr val="tx1"/>
          </a:solidFill>
          <a:latin typeface="+mn-lt"/>
          <a:ea typeface="+mn-ea"/>
          <a:cs typeface="+mn-cs"/>
        </a:defRPr>
      </a:lvl2pPr>
      <a:lvl3pPr marL="482204" indent="-96441" algn="l" defTabSz="385763" rtl="0" eaLnBrk="1" latinLnBrk="0" hangingPunct="1">
        <a:lnSpc>
          <a:spcPct val="90000"/>
        </a:lnSpc>
        <a:spcBef>
          <a:spcPts val="211"/>
        </a:spcBef>
        <a:buFont typeface="Century Gothic" panose="020B0502020202020204" pitchFamily="34" charset="0"/>
        <a:buChar char="-"/>
        <a:defRPr sz="844" kern="1200">
          <a:solidFill>
            <a:schemeClr val="tx1"/>
          </a:solidFill>
          <a:latin typeface="+mn-lt"/>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books.org/wiki/Fundamentals_of_Information_Systems_Security/Information_Security_and_Risk_Management"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03CFD333-663C-479B-933A-464D80AFD933}"/>
              </a:ext>
            </a:extLst>
          </p:cNvPr>
          <p:cNvSpPr txBox="1">
            <a:spLocks noChangeArrowheads="1"/>
          </p:cNvSpPr>
          <p:nvPr/>
        </p:nvSpPr>
        <p:spPr bwMode="auto">
          <a:xfrm>
            <a:off x="876774" y="1699798"/>
            <a:ext cx="7315200" cy="3354765"/>
          </a:xfrm>
          <a:prstGeom prst="rect">
            <a:avLst/>
          </a:prstGeom>
          <a:noFill/>
          <a:ln w="9525">
            <a:noFill/>
            <a:miter lim="800000"/>
            <a:headEnd/>
            <a:tailEnd/>
          </a:ln>
          <a:effectLst>
            <a:outerShdw dist="35921" dir="2700000" algn="ctr" rotWithShape="0">
              <a:schemeClr val="bg2"/>
            </a:outerShdw>
          </a:effectLst>
        </p:spPr>
        <p:txBody>
          <a:bodyPr anchor="t">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defRPr/>
            </a:pPr>
            <a:r>
              <a:rPr lang="en-US" altLang="en-US" sz="4400" b="1" dirty="0">
                <a:effectLst>
                  <a:outerShdw blurRad="38100" dist="38100" dir="2700000" algn="tl">
                    <a:srgbClr val="C0C0C0"/>
                  </a:outerShdw>
                </a:effectLst>
                <a:latin typeface="Arial"/>
                <a:ea typeface="ＭＳ Ｐゴシック"/>
                <a:cs typeface="Times New Roman"/>
              </a:rPr>
              <a:t>IT and Cyber</a:t>
            </a:r>
          </a:p>
          <a:p>
            <a:pPr algn="ctr">
              <a:spcBef>
                <a:spcPct val="50000"/>
              </a:spcBef>
              <a:defRPr/>
            </a:pPr>
            <a:r>
              <a:rPr lang="en-US" altLang="en-US" b="1" dirty="0">
                <a:effectLst>
                  <a:outerShdw blurRad="38100" dist="38100" dir="2700000" algn="tl">
                    <a:srgbClr val="C0C0C0"/>
                  </a:outerShdw>
                </a:effectLst>
                <a:latin typeface="Arial"/>
                <a:ea typeface="ＭＳ Ｐゴシック"/>
                <a:cs typeface="Times New Roman"/>
              </a:rPr>
              <a:t>Wu He, PhD</a:t>
            </a:r>
            <a:endParaRPr lang="en-US" altLang="en-US" sz="4400" b="1" dirty="0">
              <a:effectLst>
                <a:outerShdw blurRad="38100" dist="38100" dir="2700000" algn="tl">
                  <a:srgbClr val="C0C0C0"/>
                </a:outerShdw>
              </a:effectLst>
              <a:latin typeface="Arial"/>
              <a:ea typeface="ＭＳ Ｐゴシック"/>
              <a:cs typeface="Times New Roman"/>
            </a:endParaRPr>
          </a:p>
          <a:p>
            <a:pPr algn="ctr">
              <a:spcBef>
                <a:spcPct val="50000"/>
              </a:spcBef>
              <a:defRPr/>
            </a:pPr>
            <a:r>
              <a:rPr lang="en-US" altLang="en-US" b="1" dirty="0">
                <a:effectLst>
                  <a:outerShdw blurRad="38100" dist="38100" dir="2700000" algn="tl">
                    <a:srgbClr val="C0C0C0"/>
                  </a:outerShdw>
                </a:effectLst>
                <a:latin typeface="Arial"/>
                <a:ea typeface="ＭＳ Ｐゴシック"/>
                <a:cs typeface="Times New Roman"/>
              </a:rPr>
              <a:t>Associate Professor</a:t>
            </a:r>
          </a:p>
          <a:p>
            <a:pPr algn="ctr">
              <a:spcBef>
                <a:spcPct val="50000"/>
              </a:spcBef>
              <a:defRPr/>
            </a:pPr>
            <a:r>
              <a:rPr lang="en-US" altLang="en-US" b="1" dirty="0">
                <a:effectLst>
                  <a:outerShdw blurRad="38100" dist="38100" dir="2700000" algn="tl">
                    <a:srgbClr val="C0C0C0"/>
                  </a:outerShdw>
                </a:effectLst>
                <a:latin typeface="Arial"/>
                <a:ea typeface="ＭＳ Ｐゴシック"/>
                <a:cs typeface="Times New Roman"/>
              </a:rPr>
              <a:t>Department of Information Technology &amp; Decision Sciences</a:t>
            </a:r>
          </a:p>
          <a:p>
            <a:pPr algn="ctr">
              <a:spcBef>
                <a:spcPct val="50000"/>
              </a:spcBef>
              <a:defRPr/>
            </a:pPr>
            <a:r>
              <a:rPr lang="en-US" altLang="en-US" b="1" dirty="0">
                <a:effectLst>
                  <a:outerShdw blurRad="38100" dist="38100" dir="2700000" algn="tl">
                    <a:srgbClr val="C0C0C0"/>
                  </a:outerShdw>
                </a:effectLst>
                <a:latin typeface="Arial"/>
                <a:ea typeface="ＭＳ Ｐゴシック"/>
                <a:cs typeface="Times New Roman"/>
              </a:rPr>
              <a:t>Old Dominion University</a:t>
            </a:r>
          </a:p>
        </p:txBody>
      </p:sp>
    </p:spTree>
    <p:extLst>
      <p:ext uri="{BB962C8B-B14F-4D97-AF65-F5344CB8AC3E}">
        <p14:creationId xmlns:p14="http://schemas.microsoft.com/office/powerpoint/2010/main" val="862478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200"/>
              <a:t>Countermeasure or Safeguard</a:t>
            </a:r>
            <a:br>
              <a:rPr lang="en-US" altLang="en-US" sz="3200"/>
            </a:br>
            <a:endParaRPr lang="en-US" altLang="en-US" sz="3200"/>
          </a:p>
        </p:txBody>
      </p:sp>
      <p:sp>
        <p:nvSpPr>
          <p:cNvPr id="21507" name="Content Placeholder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800" dirty="0"/>
              <a:t>It is an application or a s/w configuration or h/w or a procedure that mitigates the risk.</a:t>
            </a:r>
          </a:p>
          <a:p>
            <a:endParaRPr lang="en-US" altLang="en-US" sz="1800" dirty="0"/>
          </a:p>
          <a:p>
            <a:pPr lvl="1"/>
            <a:r>
              <a:rPr lang="en-US" altLang="en-US" sz="1632" dirty="0"/>
              <a:t>E.g.: strong password management, a security guard, access control mechanisms within an operating system, the implementation of basic input/output system (BIOS) passwords, and security-awareness training.</a:t>
            </a:r>
          </a:p>
          <a:p>
            <a:endParaRPr lang="en-US" altLang="en-US" sz="1800" dirty="0"/>
          </a:p>
        </p:txBody>
      </p:sp>
    </p:spTree>
    <p:extLst>
      <p:ext uri="{BB962C8B-B14F-4D97-AF65-F5344CB8AC3E}">
        <p14:creationId xmlns:p14="http://schemas.microsoft.com/office/powerpoint/2010/main" val="55753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200"/>
              <a:t>An Example: The Relation Between the Security Elements</a:t>
            </a:r>
          </a:p>
        </p:txBody>
      </p:sp>
      <p:sp>
        <p:nvSpPr>
          <p:cNvPr id="23555" name="Content Placeholder 2"/>
          <p:cNvSpPr>
            <a:spLocks noGrp="1" noChangeArrowheads="1"/>
          </p:cNvSpPr>
          <p:nvPr>
            <p:ph idx="1"/>
          </p:nvPr>
        </p:nvSpPr>
        <p:spPr bwMode="auto">
          <a:xfrm>
            <a:off x="954157" y="1577009"/>
            <a:ext cx="7748687" cy="45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nSpc>
                <a:spcPct val="100000"/>
              </a:lnSpc>
              <a:spcBef>
                <a:spcPts val="0"/>
              </a:spcBef>
              <a:spcAft>
                <a:spcPts val="300"/>
              </a:spcAft>
              <a:buFont typeface="Wingdings" panose="05000000000000000000" pitchFamily="2" charset="2"/>
              <a:buChar char="q"/>
            </a:pPr>
            <a:r>
              <a:rPr lang="en-US" altLang="en-US" sz="1800" dirty="0"/>
              <a:t>If a company has antivirus software but does not keep the virus signatures up-to-date, this is vulnerability. The company is vulnerable to virus attacks.</a:t>
            </a:r>
          </a:p>
          <a:p>
            <a:pPr marL="342900" indent="-342900">
              <a:lnSpc>
                <a:spcPct val="100000"/>
              </a:lnSpc>
              <a:spcBef>
                <a:spcPts val="0"/>
              </a:spcBef>
              <a:spcAft>
                <a:spcPts val="300"/>
              </a:spcAft>
              <a:buFont typeface="Wingdings" panose="05000000000000000000" pitchFamily="2" charset="2"/>
              <a:buChar char="q"/>
            </a:pPr>
            <a:r>
              <a:rPr lang="en-US" altLang="en-US" sz="1800" dirty="0"/>
              <a:t>The threat is that a virus will show up in the environment and disrupt productivity.</a:t>
            </a:r>
          </a:p>
          <a:p>
            <a:pPr marL="342900" indent="-342900">
              <a:lnSpc>
                <a:spcPct val="100000"/>
              </a:lnSpc>
              <a:spcBef>
                <a:spcPts val="0"/>
              </a:spcBef>
              <a:spcAft>
                <a:spcPts val="300"/>
              </a:spcAft>
              <a:buFont typeface="Wingdings" panose="05000000000000000000" pitchFamily="2" charset="2"/>
              <a:buChar char="q"/>
            </a:pPr>
            <a:r>
              <a:rPr lang="en-US" altLang="en-US" sz="1800" dirty="0"/>
              <a:t>The likelihood of a virus showing up in the environment and causing damage is the risk.</a:t>
            </a:r>
          </a:p>
          <a:p>
            <a:pPr marL="342900" indent="-342900">
              <a:lnSpc>
                <a:spcPct val="100000"/>
              </a:lnSpc>
              <a:spcBef>
                <a:spcPts val="0"/>
              </a:spcBef>
              <a:spcAft>
                <a:spcPts val="300"/>
              </a:spcAft>
              <a:buFont typeface="Wingdings" panose="05000000000000000000" pitchFamily="2" charset="2"/>
              <a:buChar char="q"/>
            </a:pPr>
            <a:r>
              <a:rPr lang="en-US" altLang="en-US" sz="1800" dirty="0"/>
              <a:t>If a virus infiltrates the company's environment, then vulnerability has been exploited and the company is exposed to loss.</a:t>
            </a:r>
          </a:p>
          <a:p>
            <a:pPr marL="342900" indent="-342900">
              <a:lnSpc>
                <a:spcPct val="100000"/>
              </a:lnSpc>
              <a:spcBef>
                <a:spcPts val="0"/>
              </a:spcBef>
              <a:spcAft>
                <a:spcPts val="300"/>
              </a:spcAft>
              <a:buFont typeface="Wingdings" panose="05000000000000000000" pitchFamily="2" charset="2"/>
              <a:buChar char="q"/>
            </a:pPr>
            <a:r>
              <a:rPr lang="en-US" altLang="en-US" sz="1800" dirty="0"/>
              <a:t>The countermeasures in this situation are to update the signatures and install the antivirus software on all computers</a:t>
            </a:r>
          </a:p>
          <a:p>
            <a:endParaRPr lang="en-US" altLang="en-US" dirty="0"/>
          </a:p>
        </p:txBody>
      </p:sp>
    </p:spTree>
    <p:extLst>
      <p:ext uri="{BB962C8B-B14F-4D97-AF65-F5344CB8AC3E}">
        <p14:creationId xmlns:p14="http://schemas.microsoft.com/office/powerpoint/2010/main" val="2932359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800"/>
              <a:t>Approaches to Information Security Implementation: Bottom-Up Approach</a:t>
            </a:r>
          </a:p>
        </p:txBody>
      </p:sp>
      <p:sp>
        <p:nvSpPr>
          <p:cNvPr id="25603" name="Rectangle 2"/>
          <p:cNvSpPr>
            <a:spLocks noGrp="1" noChangeArrowheads="1"/>
          </p:cNvSpPr>
          <p:nvPr>
            <p:ph idx="1"/>
          </p:nvPr>
        </p:nvSpPr>
        <p:spPr bwMode="auto">
          <a:xfrm>
            <a:off x="874643" y="1696279"/>
            <a:ext cx="7828201" cy="44077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q"/>
            </a:pPr>
            <a:r>
              <a:rPr lang="en-US" altLang="en-US" sz="2400" dirty="0"/>
              <a:t>The lower-end team comes up with a security control or a program without proper management support and direction.</a:t>
            </a:r>
          </a:p>
          <a:p>
            <a:pPr marL="342900" indent="-342900">
              <a:buFont typeface="Wingdings" panose="05000000000000000000" pitchFamily="2" charset="2"/>
              <a:buChar char="q"/>
            </a:pPr>
            <a:r>
              <a:rPr lang="en-US" altLang="en-US" sz="2400" dirty="0"/>
              <a:t>It is oft considered less effective </a:t>
            </a:r>
            <a:r>
              <a:rPr lang="en-GB" altLang="en-US" sz="2400" dirty="0"/>
              <a:t>as it lacks a number of critical features:</a:t>
            </a:r>
          </a:p>
          <a:p>
            <a:pPr lvl="2">
              <a:buFont typeface="Wingdings" panose="05000000000000000000" pitchFamily="2" charset="2"/>
              <a:buChar char="§"/>
            </a:pPr>
            <a:r>
              <a:rPr lang="en-GB" altLang="en-US" sz="2231" dirty="0"/>
              <a:t>Participant support </a:t>
            </a:r>
          </a:p>
          <a:p>
            <a:pPr lvl="2">
              <a:buFont typeface="Wingdings" panose="05000000000000000000" pitchFamily="2" charset="2"/>
              <a:buChar char="§"/>
            </a:pPr>
            <a:r>
              <a:rPr lang="en-GB" altLang="en-US" sz="2231" dirty="0"/>
              <a:t>Organizational staying power</a:t>
            </a:r>
          </a:p>
        </p:txBody>
      </p:sp>
    </p:spTree>
    <p:extLst>
      <p:ext uri="{BB962C8B-B14F-4D97-AF65-F5344CB8AC3E}">
        <p14:creationId xmlns:p14="http://schemas.microsoft.com/office/powerpoint/2010/main" val="2920132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800"/>
              <a:t>Approaches to Information Security Implementation: Top-Down Approach</a:t>
            </a:r>
          </a:p>
        </p:txBody>
      </p:sp>
      <p:sp>
        <p:nvSpPr>
          <p:cNvPr id="27651" name="Rectangle 2"/>
          <p:cNvSpPr>
            <a:spLocks noGrp="1" noChangeArrowheads="1"/>
          </p:cNvSpPr>
          <p:nvPr>
            <p:ph idx="1"/>
          </p:nvPr>
        </p:nvSpPr>
        <p:spPr bwMode="auto">
          <a:xfrm>
            <a:off x="715617" y="1709529"/>
            <a:ext cx="7987227" cy="43944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dirty="0"/>
              <a:t>The initiation, support, and direction comes from the top management and work their way through middle management and then to staff members.</a:t>
            </a:r>
          </a:p>
          <a:p>
            <a:endParaRPr lang="en-US" altLang="en-US" sz="2000" dirty="0"/>
          </a:p>
          <a:p>
            <a:r>
              <a:rPr lang="en-US" altLang="en-US" sz="2000" dirty="0"/>
              <a:t>Treated as the best approach but seems to based on the I get paid more therefor I must know more about everything type of mentality.</a:t>
            </a:r>
          </a:p>
          <a:p>
            <a:endParaRPr lang="en-US" altLang="en-US" sz="2000" dirty="0"/>
          </a:p>
          <a:p>
            <a:r>
              <a:rPr lang="en-US" altLang="en-US" sz="2000" dirty="0"/>
              <a:t>Ensures that the senior management who are ultimately responsible for protecting the company assets is driving the program.</a:t>
            </a:r>
            <a:endParaRPr lang="en-GB" altLang="en-US" sz="2000" dirty="0"/>
          </a:p>
        </p:txBody>
      </p:sp>
    </p:spTree>
    <p:extLst>
      <p:ext uri="{BB962C8B-B14F-4D97-AF65-F5344CB8AC3E}">
        <p14:creationId xmlns:p14="http://schemas.microsoft.com/office/powerpoint/2010/main" val="2695002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800" dirty="0"/>
              <a:t>Three Types of Security Controls</a:t>
            </a:r>
          </a:p>
        </p:txBody>
      </p:sp>
      <p:sp>
        <p:nvSpPr>
          <p:cNvPr id="3" name="Content Placeholder 2">
            <a:extLst>
              <a:ext uri="{FF2B5EF4-FFF2-40B4-BE49-F238E27FC236}">
                <a16:creationId xmlns:a16="http://schemas.microsoft.com/office/drawing/2014/main" id="{7073E80A-B34F-43E0-94DC-08C289E01AB7}"/>
              </a:ext>
            </a:extLst>
          </p:cNvPr>
          <p:cNvSpPr>
            <a:spLocks noGrp="1"/>
          </p:cNvSpPr>
          <p:nvPr>
            <p:ph idx="1"/>
          </p:nvPr>
        </p:nvSpPr>
        <p:spPr>
          <a:xfrm>
            <a:off x="1524528" y="1397000"/>
            <a:ext cx="6096000" cy="503230"/>
          </a:xfrm>
        </p:spPr>
        <p:txBody>
          <a:bodyPr>
            <a:noAutofit/>
          </a:bodyPr>
          <a:lstStyle/>
          <a:p>
            <a:pPr marL="0" indent="0" algn="ctr">
              <a:buFontTx/>
              <a:buNone/>
              <a:defRPr/>
            </a:pPr>
            <a:r>
              <a:rPr lang="en-US" sz="2800" b="1" dirty="0">
                <a:solidFill>
                  <a:schemeClr val="accent3">
                    <a:lumMod val="50000"/>
                  </a:schemeClr>
                </a:solidFill>
              </a:rPr>
              <a:t>Administrative Controls</a:t>
            </a:r>
            <a:endParaRPr lang="en-US" sz="2800" dirty="0">
              <a:solidFill>
                <a:schemeClr val="accent3">
                  <a:lumMod val="50000"/>
                </a:schemeClr>
              </a:solidFill>
            </a:endParaRPr>
          </a:p>
        </p:txBody>
      </p:sp>
      <p:graphicFrame>
        <p:nvGraphicFramePr>
          <p:cNvPr id="2" name="Diagram 1"/>
          <p:cNvGraphicFramePr/>
          <p:nvPr>
            <p:extLst>
              <p:ext uri="{D42A27DB-BD31-4B8C-83A1-F6EECF244321}">
                <p14:modId xmlns:p14="http://schemas.microsoft.com/office/powerpoint/2010/main" val="1345429398"/>
              </p:ext>
            </p:extLst>
          </p:nvPr>
        </p:nvGraphicFramePr>
        <p:xfrm>
          <a:off x="1524528" y="190023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346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a:t>Three Types of Security Controls</a:t>
            </a:r>
          </a:p>
        </p:txBody>
      </p:sp>
      <p:sp>
        <p:nvSpPr>
          <p:cNvPr id="3" name="Content Placeholder 2">
            <a:extLst>
              <a:ext uri="{FF2B5EF4-FFF2-40B4-BE49-F238E27FC236}">
                <a16:creationId xmlns:a16="http://schemas.microsoft.com/office/drawing/2014/main" id="{9E5BF861-72ED-4220-83E2-2A84F165F86A}"/>
              </a:ext>
            </a:extLst>
          </p:cNvPr>
          <p:cNvSpPr>
            <a:spLocks noGrp="1"/>
          </p:cNvSpPr>
          <p:nvPr>
            <p:ph idx="1"/>
          </p:nvPr>
        </p:nvSpPr>
        <p:spPr>
          <a:xfrm>
            <a:off x="1524528" y="1470992"/>
            <a:ext cx="6096000" cy="371061"/>
          </a:xfrm>
        </p:spPr>
        <p:txBody>
          <a:bodyPr>
            <a:noAutofit/>
          </a:bodyPr>
          <a:lstStyle/>
          <a:p>
            <a:pPr marL="0" indent="0" algn="ctr">
              <a:buFontTx/>
              <a:buNone/>
              <a:defRPr/>
            </a:pPr>
            <a:r>
              <a:rPr lang="en-US" sz="2400" b="1" dirty="0">
                <a:solidFill>
                  <a:schemeClr val="accent3">
                    <a:lumMod val="25000"/>
                  </a:schemeClr>
                </a:solidFill>
              </a:rPr>
              <a:t>Technical or Logical Controls</a:t>
            </a:r>
          </a:p>
        </p:txBody>
      </p:sp>
      <p:graphicFrame>
        <p:nvGraphicFramePr>
          <p:cNvPr id="2" name="Diagram 1"/>
          <p:cNvGraphicFramePr/>
          <p:nvPr>
            <p:extLst>
              <p:ext uri="{D42A27DB-BD31-4B8C-83A1-F6EECF244321}">
                <p14:modId xmlns:p14="http://schemas.microsoft.com/office/powerpoint/2010/main" val="3100321841"/>
              </p:ext>
            </p:extLst>
          </p:nvPr>
        </p:nvGraphicFramePr>
        <p:xfrm>
          <a:off x="1524528" y="186855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2905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Three Types of Security Controls</a:t>
            </a:r>
          </a:p>
        </p:txBody>
      </p:sp>
      <p:sp>
        <p:nvSpPr>
          <p:cNvPr id="3" name="Content Placeholder 2">
            <a:extLst>
              <a:ext uri="{FF2B5EF4-FFF2-40B4-BE49-F238E27FC236}">
                <a16:creationId xmlns:a16="http://schemas.microsoft.com/office/drawing/2014/main" id="{F6230FA7-77F7-48ED-AE87-8623EDC3FC54}"/>
              </a:ext>
            </a:extLst>
          </p:cNvPr>
          <p:cNvSpPr>
            <a:spLocks noGrp="1"/>
          </p:cNvSpPr>
          <p:nvPr>
            <p:ph idx="1"/>
          </p:nvPr>
        </p:nvSpPr>
        <p:spPr>
          <a:xfrm>
            <a:off x="1601421" y="1259304"/>
            <a:ext cx="6096000" cy="495504"/>
          </a:xfrm>
        </p:spPr>
        <p:txBody>
          <a:bodyPr>
            <a:normAutofit/>
          </a:bodyPr>
          <a:lstStyle/>
          <a:p>
            <a:pPr marL="0" indent="0" algn="ctr">
              <a:buFontTx/>
              <a:buNone/>
              <a:defRPr/>
            </a:pPr>
            <a:r>
              <a:rPr lang="en-US" sz="2400" b="1" dirty="0">
                <a:solidFill>
                  <a:schemeClr val="accent3">
                    <a:lumMod val="25000"/>
                  </a:schemeClr>
                </a:solidFill>
              </a:rPr>
              <a:t>Physical Controls </a:t>
            </a:r>
          </a:p>
        </p:txBody>
      </p:sp>
      <p:graphicFrame>
        <p:nvGraphicFramePr>
          <p:cNvPr id="2" name="Diagram 1"/>
          <p:cNvGraphicFramePr/>
          <p:nvPr>
            <p:extLst>
              <p:ext uri="{D42A27DB-BD31-4B8C-83A1-F6EECF244321}">
                <p14:modId xmlns:p14="http://schemas.microsoft.com/office/powerpoint/2010/main" val="631848900"/>
              </p:ext>
            </p:extLst>
          </p:nvPr>
        </p:nvGraphicFramePr>
        <p:xfrm>
          <a:off x="1601421" y="17548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4337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bwMode="auto">
          <a:xfrm>
            <a:off x="381000" y="4889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Security Roles and Responsibilities</a:t>
            </a:r>
            <a:endParaRPr lang="en-GB" altLang="en-US" sz="2800"/>
          </a:p>
        </p:txBody>
      </p:sp>
      <p:sp>
        <p:nvSpPr>
          <p:cNvPr id="22531" name="Rectangle 2">
            <a:extLst>
              <a:ext uri="{FF2B5EF4-FFF2-40B4-BE49-F238E27FC236}">
                <a16:creationId xmlns:a16="http://schemas.microsoft.com/office/drawing/2014/main" id="{5BE021B9-1710-411E-B081-F4EBFF433BE0}"/>
              </a:ext>
            </a:extLst>
          </p:cNvPr>
          <p:cNvSpPr>
            <a:spLocks noGrp="1" noChangeArrowheads="1"/>
          </p:cNvSpPr>
          <p:nvPr>
            <p:ph idx="1"/>
          </p:nvPr>
        </p:nvSpPr>
        <p:spPr bwMode="auto">
          <a:xfrm>
            <a:off x="901148" y="1285461"/>
            <a:ext cx="7500730" cy="48185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defRPr/>
            </a:pPr>
            <a:r>
              <a:rPr lang="en-US" sz="2400" b="1" u="sng" dirty="0"/>
              <a:t>Levels of Responsibilities</a:t>
            </a:r>
            <a:endParaRPr lang="en-US" altLang="en-US" sz="2400" u="sng" dirty="0"/>
          </a:p>
          <a:p>
            <a:pPr>
              <a:defRPr/>
            </a:pPr>
            <a:r>
              <a:rPr lang="en-US" altLang="en-US" sz="1800" dirty="0"/>
              <a:t>Senior management and other levels of management</a:t>
            </a:r>
          </a:p>
          <a:p>
            <a:pPr lvl="1">
              <a:defRPr/>
            </a:pPr>
            <a:r>
              <a:rPr lang="en-US" altLang="en-US" sz="1800" dirty="0"/>
              <a:t>Understand the vision of the company, the business goals, and the objectives.</a:t>
            </a:r>
          </a:p>
          <a:p>
            <a:pPr>
              <a:defRPr/>
            </a:pPr>
            <a:r>
              <a:rPr lang="en-US" altLang="en-US" sz="1800" dirty="0"/>
              <a:t>Functional management</a:t>
            </a:r>
          </a:p>
          <a:p>
            <a:pPr lvl="1">
              <a:defRPr/>
            </a:pPr>
            <a:r>
              <a:rPr lang="en-US" altLang="en-US" sz="1800" dirty="0"/>
              <a:t>Understand how their individual departments work, what roles individuals play within the company, and how security affects their department directly.</a:t>
            </a:r>
          </a:p>
          <a:p>
            <a:pPr>
              <a:defRPr/>
            </a:pPr>
            <a:r>
              <a:rPr lang="en-US" altLang="en-US" sz="1800" dirty="0"/>
              <a:t>Operational managers and staff. These layers are closer to the actual operations of the company. </a:t>
            </a:r>
          </a:p>
          <a:p>
            <a:pPr lvl="1">
              <a:defRPr/>
            </a:pPr>
            <a:r>
              <a:rPr lang="en-US" altLang="en-US" sz="1800" dirty="0"/>
              <a:t>Know detailed information about the technical and procedural requirements, the systems, and how the systems are used. </a:t>
            </a:r>
          </a:p>
          <a:p>
            <a:pPr lvl="1">
              <a:defRPr/>
            </a:pPr>
            <a:r>
              <a:rPr lang="en-US" altLang="en-US" sz="1800" dirty="0"/>
              <a:t>Understand how security mechanisms integrate into systems, how to configure them, and how they affect daily productivity.</a:t>
            </a:r>
            <a:endParaRPr lang="en-GB" altLang="en-US" sz="1800" dirty="0"/>
          </a:p>
        </p:txBody>
      </p:sp>
    </p:spTree>
    <p:extLst>
      <p:ext uri="{BB962C8B-B14F-4D97-AF65-F5344CB8AC3E}">
        <p14:creationId xmlns:p14="http://schemas.microsoft.com/office/powerpoint/2010/main" val="34654820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GB" altLang="en-US" sz="2400" dirty="0"/>
              <a:t>Information Security Project Team </a:t>
            </a:r>
          </a:p>
        </p:txBody>
      </p:sp>
      <p:sp>
        <p:nvSpPr>
          <p:cNvPr id="37891" name="Rectangle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400" dirty="0"/>
              <a:t>A number of individuals with experience in technical and/or nontechnical areas:</a:t>
            </a:r>
          </a:p>
          <a:p>
            <a:pPr lvl="2">
              <a:buFont typeface="Wingdings" panose="05000000000000000000" pitchFamily="2" charset="2"/>
              <a:buChar char="q"/>
            </a:pPr>
            <a:r>
              <a:rPr lang="en-GB" altLang="en-US" sz="2231" dirty="0"/>
              <a:t>Security policy developers</a:t>
            </a:r>
          </a:p>
          <a:p>
            <a:pPr lvl="2">
              <a:buFont typeface="Wingdings" panose="05000000000000000000" pitchFamily="2" charset="2"/>
              <a:buChar char="q"/>
            </a:pPr>
            <a:r>
              <a:rPr lang="en-GB" altLang="en-US" sz="2231" dirty="0"/>
              <a:t>Risk assessment specialists</a:t>
            </a:r>
          </a:p>
          <a:p>
            <a:pPr lvl="2">
              <a:buFont typeface="Wingdings" panose="05000000000000000000" pitchFamily="2" charset="2"/>
              <a:buChar char="q"/>
            </a:pPr>
            <a:r>
              <a:rPr lang="en-GB" altLang="en-US" sz="2231" dirty="0"/>
              <a:t>Information security officer</a:t>
            </a:r>
          </a:p>
          <a:p>
            <a:pPr lvl="2">
              <a:buFont typeface="Wingdings" panose="05000000000000000000" pitchFamily="2" charset="2"/>
              <a:buChar char="q"/>
            </a:pPr>
            <a:r>
              <a:rPr lang="en-GB" altLang="en-US" sz="2231" dirty="0"/>
              <a:t>Systems administrators</a:t>
            </a:r>
          </a:p>
          <a:p>
            <a:pPr lvl="2">
              <a:buFont typeface="Wingdings" panose="05000000000000000000" pitchFamily="2" charset="2"/>
              <a:buChar char="q"/>
            </a:pPr>
            <a:r>
              <a:rPr lang="en-GB" altLang="en-US" sz="2231" dirty="0"/>
              <a:t>Security Administrator</a:t>
            </a:r>
          </a:p>
          <a:p>
            <a:pPr lvl="2">
              <a:buFont typeface="Wingdings" panose="05000000000000000000" pitchFamily="2" charset="2"/>
              <a:buChar char="q"/>
            </a:pPr>
            <a:r>
              <a:rPr lang="en-GB" altLang="en-US" sz="2231" dirty="0"/>
              <a:t>Security Analyst</a:t>
            </a:r>
          </a:p>
          <a:p>
            <a:pPr lvl="2">
              <a:buFont typeface="Wingdings" panose="05000000000000000000" pitchFamily="2" charset="2"/>
              <a:buChar char="q"/>
            </a:pPr>
            <a:r>
              <a:rPr lang="en-GB" altLang="en-US" sz="2231" dirty="0"/>
              <a:t>Data Custodian</a:t>
            </a:r>
          </a:p>
          <a:p>
            <a:pPr lvl="2">
              <a:buFont typeface="Wingdings" panose="05000000000000000000" pitchFamily="2" charset="2"/>
              <a:buChar char="q"/>
            </a:pPr>
            <a:r>
              <a:rPr lang="en-GB" altLang="en-US" sz="2231" dirty="0"/>
              <a:t>End users</a:t>
            </a:r>
          </a:p>
        </p:txBody>
      </p:sp>
    </p:spTree>
    <p:extLst>
      <p:ext uri="{BB962C8B-B14F-4D97-AF65-F5344CB8AC3E}">
        <p14:creationId xmlns:p14="http://schemas.microsoft.com/office/powerpoint/2010/main" val="244185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200" b="1"/>
              <a:t>Responsibilities of the Information Security Officer</a:t>
            </a:r>
            <a:endParaRPr lang="en-US" altLang="en-US" sz="3200"/>
          </a:p>
        </p:txBody>
      </p:sp>
      <p:sp>
        <p:nvSpPr>
          <p:cNvPr id="39939" name="Content Placeholder 2"/>
          <p:cNvSpPr>
            <a:spLocks noGrp="1" noChangeArrowheads="1"/>
          </p:cNvSpPr>
          <p:nvPr>
            <p:ph idx="1"/>
          </p:nvPr>
        </p:nvSpPr>
        <p:spPr bwMode="auto">
          <a:xfrm>
            <a:off x="914400" y="1259305"/>
            <a:ext cx="7788444" cy="48447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342900" indent="-342900">
              <a:buFont typeface="Arial" panose="020B0604020202020204" pitchFamily="34" charset="0"/>
              <a:buChar char="•"/>
            </a:pPr>
            <a:r>
              <a:rPr lang="en-US" altLang="en-US" sz="2000" dirty="0"/>
              <a:t>Communicate Risks to Executive Management</a:t>
            </a:r>
          </a:p>
          <a:p>
            <a:pPr marL="342900" indent="-342900">
              <a:buFont typeface="Arial" panose="020B0604020202020204" pitchFamily="34" charset="0"/>
              <a:buChar char="•"/>
            </a:pPr>
            <a:r>
              <a:rPr lang="en-US" altLang="en-US" sz="2000" dirty="0"/>
              <a:t>Budget for Information Security Activities</a:t>
            </a:r>
          </a:p>
          <a:p>
            <a:pPr marL="342900" indent="-342900">
              <a:buFont typeface="Arial" panose="020B0604020202020204" pitchFamily="34" charset="0"/>
              <a:buChar char="•"/>
            </a:pPr>
            <a:r>
              <a:rPr lang="en-US" altLang="en-US" sz="2000" dirty="0"/>
              <a:t>Ensure Development of Policies, Procedures, Baselines, Standards, and Guidelines</a:t>
            </a:r>
          </a:p>
          <a:p>
            <a:pPr marL="342900" indent="-342900">
              <a:buFont typeface="Arial" panose="020B0604020202020204" pitchFamily="34" charset="0"/>
              <a:buChar char="•"/>
            </a:pPr>
            <a:r>
              <a:rPr lang="en-US" altLang="en-US" sz="2000" dirty="0"/>
              <a:t>Develop and Provide Security Awareness Program</a:t>
            </a:r>
          </a:p>
          <a:p>
            <a:pPr marL="342900" indent="-342900">
              <a:buFont typeface="Arial" panose="020B0604020202020204" pitchFamily="34" charset="0"/>
              <a:buChar char="•"/>
            </a:pPr>
            <a:r>
              <a:rPr lang="en-US" altLang="en-US" sz="2000" dirty="0"/>
              <a:t>Understand Business Objectives</a:t>
            </a:r>
          </a:p>
          <a:p>
            <a:pPr marL="342900" indent="-342900">
              <a:buFont typeface="Arial" panose="020B0604020202020204" pitchFamily="34" charset="0"/>
              <a:buChar char="•"/>
            </a:pPr>
            <a:r>
              <a:rPr lang="en-US" altLang="en-US" sz="2000" dirty="0"/>
              <a:t>Maintain Awareness of Emerging Threats and Vulnerabilities</a:t>
            </a:r>
          </a:p>
          <a:p>
            <a:pPr marL="342900" indent="-342900">
              <a:buFont typeface="Arial" panose="020B0604020202020204" pitchFamily="34" charset="0"/>
              <a:buChar char="•"/>
            </a:pPr>
            <a:r>
              <a:rPr lang="en-US" altLang="en-US" sz="2000" dirty="0"/>
              <a:t>Evaluate Security Incidents and Response</a:t>
            </a:r>
          </a:p>
          <a:p>
            <a:pPr marL="342900" indent="-342900">
              <a:buFont typeface="Arial" panose="020B0604020202020204" pitchFamily="34" charset="0"/>
              <a:buChar char="•"/>
            </a:pPr>
            <a:r>
              <a:rPr lang="en-US" altLang="en-US" sz="2000" dirty="0"/>
              <a:t>Develop Security Compliance Program</a:t>
            </a:r>
          </a:p>
          <a:p>
            <a:pPr marL="342900" indent="-342900">
              <a:buFont typeface="Arial" panose="020B0604020202020204" pitchFamily="34" charset="0"/>
              <a:buChar char="•"/>
            </a:pPr>
            <a:r>
              <a:rPr lang="en-US" altLang="en-US" sz="2000" dirty="0"/>
              <a:t>Establish Security Metrics</a:t>
            </a:r>
          </a:p>
          <a:p>
            <a:pPr marL="342900" indent="-342900">
              <a:buFont typeface="Arial" panose="020B0604020202020204" pitchFamily="34" charset="0"/>
              <a:buChar char="•"/>
            </a:pPr>
            <a:r>
              <a:rPr lang="en-US" altLang="en-US" sz="2000" dirty="0"/>
              <a:t>Participate in Management Meetings</a:t>
            </a:r>
          </a:p>
          <a:p>
            <a:pPr marL="342900" indent="-342900">
              <a:buFont typeface="Arial" panose="020B0604020202020204" pitchFamily="34" charset="0"/>
              <a:buChar char="•"/>
            </a:pPr>
            <a:r>
              <a:rPr lang="en-US" altLang="en-US" sz="2000" dirty="0"/>
              <a:t>Ensure Compliance with Government Regulations</a:t>
            </a:r>
          </a:p>
          <a:p>
            <a:pPr marL="342900" indent="-342900">
              <a:buFont typeface="Arial" panose="020B0604020202020204" pitchFamily="34" charset="0"/>
              <a:buChar char="•"/>
            </a:pPr>
            <a:r>
              <a:rPr lang="en-US" altLang="en-US" sz="2000" dirty="0"/>
              <a:t>Assist Internal and External Auditors</a:t>
            </a:r>
          </a:p>
          <a:p>
            <a:pPr marL="342900" indent="-342900">
              <a:buFont typeface="Arial" panose="020B0604020202020204" pitchFamily="34" charset="0"/>
              <a:buChar char="•"/>
            </a:pPr>
            <a:r>
              <a:rPr lang="en-US" altLang="en-US" sz="2000" dirty="0"/>
              <a:t>Stay Abreast of Emerging Technologies</a:t>
            </a:r>
          </a:p>
          <a:p>
            <a:endParaRPr lang="en-US" altLang="en-US" dirty="0"/>
          </a:p>
        </p:txBody>
      </p:sp>
    </p:spTree>
    <p:extLst>
      <p:ext uri="{BB962C8B-B14F-4D97-AF65-F5344CB8AC3E}">
        <p14:creationId xmlns:p14="http://schemas.microsoft.com/office/powerpoint/2010/main" val="172731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title"/>
          </p:nvPr>
        </p:nvSpPr>
        <p:spPr bwMode="auto">
          <a:xfrm>
            <a:off x="442213" y="662609"/>
            <a:ext cx="8260631" cy="596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800" dirty="0"/>
              <a:t>What is Information Technology?</a:t>
            </a:r>
          </a:p>
        </p:txBody>
      </p:sp>
      <p:sp>
        <p:nvSpPr>
          <p:cNvPr id="5123" name="Content Placeholder 2"/>
          <p:cNvSpPr>
            <a:spLocks noGrp="1" noChangeArrowheads="1"/>
          </p:cNvSpPr>
          <p:nvPr>
            <p:ph idx="1"/>
          </p:nvPr>
        </p:nvSpPr>
        <p:spPr bwMode="auto">
          <a:xfrm>
            <a:off x="1126435" y="1855303"/>
            <a:ext cx="7576409" cy="42487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800" dirty="0"/>
              <a:t>Information Technology is a set of tools that helps you work with information and perform tasks related to information processing.</a:t>
            </a:r>
          </a:p>
          <a:p>
            <a:r>
              <a:rPr lang="en-US" altLang="en-US" sz="1800" dirty="0"/>
              <a:t>The term </a:t>
            </a:r>
            <a:r>
              <a:rPr lang="en-US" altLang="en-US" sz="1800" i="1" dirty="0"/>
              <a:t>information technology</a:t>
            </a:r>
            <a:r>
              <a:rPr lang="en-US" altLang="en-US" sz="1800" dirty="0"/>
              <a:t> implies that you are using </a:t>
            </a:r>
            <a:r>
              <a:rPr lang="en-US" altLang="en-US" sz="1800" i="1" dirty="0"/>
              <a:t>technology</a:t>
            </a:r>
            <a:r>
              <a:rPr lang="en-US" altLang="en-US" sz="1800" dirty="0"/>
              <a:t> as a set of tools to work with </a:t>
            </a:r>
            <a:r>
              <a:rPr lang="en-US" altLang="en-US" sz="1800" i="1" dirty="0"/>
              <a:t>information</a:t>
            </a:r>
            <a:r>
              <a:rPr lang="en-US" altLang="en-US" sz="1800" dirty="0"/>
              <a:t>. </a:t>
            </a:r>
          </a:p>
          <a:p>
            <a:pPr>
              <a:buFont typeface="Wingdings" panose="05000000000000000000" pitchFamily="2" charset="2"/>
              <a:buNone/>
            </a:pPr>
            <a:endParaRPr lang="en-US" altLang="en-US" sz="1800" dirty="0"/>
          </a:p>
          <a:p>
            <a:endParaRPr lang="en-US" altLang="en-US" sz="1800" dirty="0"/>
          </a:p>
          <a:p>
            <a:endParaRPr lang="en-US" altLang="en-US" sz="1800" dirty="0"/>
          </a:p>
        </p:txBody>
      </p:sp>
    </p:spTree>
    <p:extLst>
      <p:ext uri="{BB962C8B-B14F-4D97-AF65-F5344CB8AC3E}">
        <p14:creationId xmlns:p14="http://schemas.microsoft.com/office/powerpoint/2010/main" val="3399860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err="1"/>
              <a:t>CyberSecurity</a:t>
            </a:r>
            <a:r>
              <a:rPr lang="en-US" altLang="en-US" sz="2400" dirty="0"/>
              <a:t> Awareness</a:t>
            </a:r>
          </a:p>
        </p:txBody>
      </p:sp>
      <p:sp>
        <p:nvSpPr>
          <p:cNvPr id="41987" name="Content Placeholder 2"/>
          <p:cNvSpPr>
            <a:spLocks noGrp="1"/>
          </p:cNvSpPr>
          <p:nvPr>
            <p:ph idx="1"/>
          </p:nvPr>
        </p:nvSpPr>
        <p:spPr bwMode="auto">
          <a:xfrm>
            <a:off x="1404730" y="2266121"/>
            <a:ext cx="6652592" cy="6361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400" dirty="0"/>
              <a:t>http://www.youtube.com/watch?v=UIIY9AQSqbY&amp;feature=endscreen&amp;NR=1</a:t>
            </a:r>
          </a:p>
        </p:txBody>
      </p:sp>
    </p:spTree>
    <p:extLst>
      <p:ext uri="{BB962C8B-B14F-4D97-AF65-F5344CB8AC3E}">
        <p14:creationId xmlns:p14="http://schemas.microsoft.com/office/powerpoint/2010/main" val="793662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6443D-C0DC-42B3-9C3B-8A1D2D90A78C}"/>
              </a:ext>
            </a:extLst>
          </p:cNvPr>
          <p:cNvSpPr>
            <a:spLocks noGrp="1"/>
          </p:cNvSpPr>
          <p:nvPr>
            <p:ph type="title"/>
          </p:nvPr>
        </p:nvSpPr>
        <p:spPr>
          <a:xfrm>
            <a:off x="381000" y="533400"/>
            <a:ext cx="8229600" cy="742950"/>
          </a:xfrm>
        </p:spPr>
        <p:txBody>
          <a:bodyPr>
            <a:normAutofit fontScale="90000"/>
          </a:bodyPr>
          <a:lstStyle/>
          <a:p>
            <a:pPr>
              <a:defRPr/>
            </a:pPr>
            <a:r>
              <a:rPr lang="en-US" sz="3000" b="1" dirty="0"/>
              <a:t>Importance of Cybersecurity Policy and Training</a:t>
            </a:r>
            <a:r>
              <a:rPr lang="en-US" dirty="0"/>
              <a:t/>
            </a:r>
            <a:br>
              <a:rPr lang="en-US" dirty="0"/>
            </a:br>
            <a:endParaRPr lang="en-US" dirty="0"/>
          </a:p>
        </p:txBody>
      </p:sp>
      <p:sp>
        <p:nvSpPr>
          <p:cNvPr id="3" name="Content Placeholder 2">
            <a:extLst>
              <a:ext uri="{FF2B5EF4-FFF2-40B4-BE49-F238E27FC236}">
                <a16:creationId xmlns:a16="http://schemas.microsoft.com/office/drawing/2014/main" id="{BD02F901-0C25-4D32-82DD-4AE5E440F5B0}"/>
              </a:ext>
            </a:extLst>
          </p:cNvPr>
          <p:cNvSpPr>
            <a:spLocks noGrp="1"/>
          </p:cNvSpPr>
          <p:nvPr>
            <p:ph idx="1"/>
          </p:nvPr>
        </p:nvSpPr>
        <p:spPr>
          <a:xfrm>
            <a:off x="715617" y="1417983"/>
            <a:ext cx="7987227" cy="4686038"/>
          </a:xfrm>
        </p:spPr>
        <p:txBody>
          <a:bodyPr>
            <a:normAutofit/>
          </a:bodyPr>
          <a:lstStyle/>
          <a:p>
            <a:pPr>
              <a:defRPr/>
            </a:pPr>
            <a:r>
              <a:rPr lang="en-US" sz="1600" dirty="0"/>
              <a:t>Organizations have been actively using security technologies - security can not be achieved through technological tools alone.</a:t>
            </a:r>
          </a:p>
          <a:p>
            <a:pPr>
              <a:defRPr/>
            </a:pPr>
            <a:endParaRPr lang="en-US" sz="1600" dirty="0"/>
          </a:p>
          <a:p>
            <a:pPr>
              <a:defRPr/>
            </a:pPr>
            <a:r>
              <a:rPr lang="en-US" sz="1600" dirty="0"/>
              <a:t>People are often the weakest link in the security chain. A large percentage of documented data breaches can be traced back to human error and employees’ misuse of IT assets.</a:t>
            </a:r>
          </a:p>
          <a:p>
            <a:pPr>
              <a:defRPr/>
            </a:pPr>
            <a:endParaRPr lang="en-US" sz="1600" dirty="0"/>
          </a:p>
          <a:p>
            <a:pPr>
              <a:defRPr/>
            </a:pPr>
            <a:r>
              <a:rPr lang="en-US" sz="1600" dirty="0"/>
              <a:t>A system is only as secure as the weakest link.</a:t>
            </a:r>
          </a:p>
          <a:p>
            <a:pPr>
              <a:defRPr/>
            </a:pPr>
            <a:endParaRPr lang="en-US" sz="1600" dirty="0"/>
          </a:p>
          <a:p>
            <a:pPr>
              <a:defRPr/>
            </a:pPr>
            <a:r>
              <a:rPr lang="en-US" sz="1600" dirty="0"/>
              <a:t>Effective cybersecurity in organizations depends on the compliance of security policy of their employees.</a:t>
            </a:r>
          </a:p>
        </p:txBody>
      </p:sp>
    </p:spTree>
    <p:extLst>
      <p:ext uri="{BB962C8B-B14F-4D97-AF65-F5344CB8AC3E}">
        <p14:creationId xmlns:p14="http://schemas.microsoft.com/office/powerpoint/2010/main" val="2289096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Cybersecurity</a:t>
            </a:r>
            <a:r>
              <a:rPr lang="en-US" altLang="en-US" dirty="0"/>
              <a:t> </a:t>
            </a:r>
            <a:r>
              <a:rPr lang="en-US" altLang="en-US" sz="2400" dirty="0"/>
              <a:t>Policy</a:t>
            </a:r>
            <a:endParaRPr lang="en-US" altLang="en-US" dirty="0"/>
          </a:p>
        </p:txBody>
      </p:sp>
      <p:sp>
        <p:nvSpPr>
          <p:cNvPr id="3" name="Content Placeholder 2">
            <a:extLst>
              <a:ext uri="{FF2B5EF4-FFF2-40B4-BE49-F238E27FC236}">
                <a16:creationId xmlns:a16="http://schemas.microsoft.com/office/drawing/2014/main" id="{6993484E-EF62-45E2-8617-7BE0A6ADB9F7}"/>
              </a:ext>
            </a:extLst>
          </p:cNvPr>
          <p:cNvSpPr>
            <a:spLocks noGrp="1"/>
          </p:cNvSpPr>
          <p:nvPr>
            <p:ph idx="1"/>
          </p:nvPr>
        </p:nvSpPr>
        <p:spPr/>
        <p:txBody>
          <a:bodyPr>
            <a:normAutofit/>
          </a:bodyPr>
          <a:lstStyle/>
          <a:p>
            <a:pPr>
              <a:defRPr/>
            </a:pPr>
            <a:r>
              <a:rPr lang="en-US" sz="1400" dirty="0"/>
              <a:t>Cybersecurity starts with policy. </a:t>
            </a:r>
          </a:p>
          <a:p>
            <a:pPr>
              <a:defRPr/>
            </a:pPr>
            <a:endParaRPr lang="en-US" sz="1400" dirty="0"/>
          </a:p>
          <a:p>
            <a:pPr>
              <a:defRPr/>
            </a:pPr>
            <a:endParaRPr lang="en-US" sz="1400" dirty="0"/>
          </a:p>
          <a:p>
            <a:pPr>
              <a:defRPr/>
            </a:pPr>
            <a:r>
              <a:rPr lang="en-US" sz="1400" dirty="0"/>
              <a:t>Does your organization have these policies?</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a:p>
            <a:pPr>
              <a:defRPr/>
            </a:pPr>
            <a:r>
              <a:rPr lang="en-US" sz="1400" dirty="0"/>
              <a:t>How well-developed is your organization's cybersecurity policy?</a:t>
            </a:r>
          </a:p>
        </p:txBody>
      </p:sp>
      <p:pic>
        <p:nvPicPr>
          <p:cNvPr id="4403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5695" y="2402000"/>
            <a:ext cx="558165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2479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Tips for Developing Cybersecurity Policy</a:t>
            </a:r>
          </a:p>
        </p:txBody>
      </p:sp>
      <p:sp>
        <p:nvSpPr>
          <p:cNvPr id="3" name="Content Placeholder 2">
            <a:extLst>
              <a:ext uri="{FF2B5EF4-FFF2-40B4-BE49-F238E27FC236}">
                <a16:creationId xmlns:a16="http://schemas.microsoft.com/office/drawing/2014/main" id="{60212CA1-11B6-4934-B3AA-275128521509}"/>
              </a:ext>
            </a:extLst>
          </p:cNvPr>
          <p:cNvSpPr>
            <a:spLocks noGrp="1"/>
          </p:cNvSpPr>
          <p:nvPr>
            <p:ph idx="1"/>
          </p:nvPr>
        </p:nvSpPr>
        <p:spPr>
          <a:xfrm>
            <a:off x="1232452" y="1802295"/>
            <a:ext cx="7470392" cy="4301725"/>
          </a:xfrm>
        </p:spPr>
        <p:txBody>
          <a:bodyPr>
            <a:normAutofit/>
          </a:bodyPr>
          <a:lstStyle/>
          <a:p>
            <a:pPr>
              <a:defRPr/>
            </a:pPr>
            <a:r>
              <a:rPr lang="en-US" sz="1800" dirty="0"/>
              <a:t>Make your security policies easy to understand. </a:t>
            </a:r>
          </a:p>
          <a:p>
            <a:pPr marL="0" indent="0">
              <a:buFontTx/>
              <a:buNone/>
              <a:defRPr/>
            </a:pPr>
            <a:endParaRPr lang="en-US" sz="1800" dirty="0"/>
          </a:p>
          <a:p>
            <a:pPr lvl="1">
              <a:defRPr/>
            </a:pPr>
            <a:r>
              <a:rPr lang="en-US" sz="1800" dirty="0"/>
              <a:t>Many companies make ineffective attempts at teaching their employees about company security policies</a:t>
            </a:r>
          </a:p>
          <a:p>
            <a:pPr lvl="1">
              <a:defRPr/>
            </a:pPr>
            <a:endParaRPr lang="en-US" sz="1800" dirty="0"/>
          </a:p>
          <a:p>
            <a:pPr lvl="1">
              <a:defRPr/>
            </a:pPr>
            <a:r>
              <a:rPr lang="en-US" sz="1800" dirty="0"/>
              <a:t>Work with instructional designers and technical writers to write a security policy your employees will read (and follow)</a:t>
            </a:r>
          </a:p>
          <a:p>
            <a:pPr lvl="1">
              <a:defRPr/>
            </a:pPr>
            <a:endParaRPr lang="en-US" sz="1800" dirty="0"/>
          </a:p>
          <a:p>
            <a:pPr lvl="1">
              <a:defRPr/>
            </a:pPr>
            <a:r>
              <a:rPr lang="en-US" sz="1800" dirty="0"/>
              <a:t>Keep your security policy simple:  each policy should be short enough that people can read and interpret it within 10 minutes. </a:t>
            </a:r>
          </a:p>
          <a:p>
            <a:pPr>
              <a:defRPr/>
            </a:pPr>
            <a:endParaRPr lang="en-US" dirty="0"/>
          </a:p>
        </p:txBody>
      </p:sp>
    </p:spTree>
    <p:extLst>
      <p:ext uri="{BB962C8B-B14F-4D97-AF65-F5344CB8AC3E}">
        <p14:creationId xmlns:p14="http://schemas.microsoft.com/office/powerpoint/2010/main" val="2022021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Tips for Developing Cybersecurity Policy</a:t>
            </a:r>
          </a:p>
        </p:txBody>
      </p:sp>
      <p:sp>
        <p:nvSpPr>
          <p:cNvPr id="47107" name="Content Placeholder 2"/>
          <p:cNvSpPr>
            <a:spLocks noGrp="1" noChangeArrowheads="1"/>
          </p:cNvSpPr>
          <p:nvPr>
            <p:ph idx="1"/>
          </p:nvPr>
        </p:nvSpPr>
        <p:spPr bwMode="auto">
          <a:xfrm>
            <a:off x="940904" y="1259309"/>
            <a:ext cx="7761940" cy="4844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Your cybersecurity policy should be reviewed and updated every six to twelve months. At that point, your organization's cybersecurity team should get together to address any new issues that have arisen, review and adjust the policies.</a:t>
            </a:r>
          </a:p>
          <a:p>
            <a:endParaRPr lang="en-US" altLang="en-US" sz="2400" dirty="0"/>
          </a:p>
          <a:p>
            <a:r>
              <a:rPr lang="en-US" altLang="en-US" sz="2400" dirty="0"/>
              <a:t>Engage your employees (at least one representative) from each business unit in your policy development efforts, assuring that everyone's concerns are adequately met.  </a:t>
            </a:r>
          </a:p>
          <a:p>
            <a:endParaRPr lang="en-US" altLang="en-US" dirty="0"/>
          </a:p>
        </p:txBody>
      </p:sp>
    </p:spTree>
    <p:extLst>
      <p:ext uri="{BB962C8B-B14F-4D97-AF65-F5344CB8AC3E}">
        <p14:creationId xmlns:p14="http://schemas.microsoft.com/office/powerpoint/2010/main" val="516461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Tips for Developing Cybersecurity Policy</a:t>
            </a:r>
          </a:p>
        </p:txBody>
      </p:sp>
      <p:sp>
        <p:nvSpPr>
          <p:cNvPr id="3" name="Content Placeholder 2">
            <a:extLst>
              <a:ext uri="{FF2B5EF4-FFF2-40B4-BE49-F238E27FC236}">
                <a16:creationId xmlns:a16="http://schemas.microsoft.com/office/drawing/2014/main" id="{57A50D39-452A-4614-A2A8-C20A32C7506C}"/>
              </a:ext>
            </a:extLst>
          </p:cNvPr>
          <p:cNvSpPr>
            <a:spLocks noGrp="1"/>
          </p:cNvSpPr>
          <p:nvPr>
            <p:ph idx="1"/>
          </p:nvPr>
        </p:nvSpPr>
        <p:spPr>
          <a:xfrm>
            <a:off x="1007165" y="1669773"/>
            <a:ext cx="7695679" cy="4434247"/>
          </a:xfrm>
        </p:spPr>
        <p:txBody>
          <a:bodyPr>
            <a:normAutofit/>
          </a:bodyPr>
          <a:lstStyle/>
          <a:p>
            <a:pPr>
              <a:defRPr/>
            </a:pPr>
            <a:r>
              <a:rPr lang="en-US" sz="1800" dirty="0"/>
              <a:t>Your policy must include consequences for noncompliance and an oversight team that enforces these consequences</a:t>
            </a:r>
          </a:p>
          <a:p>
            <a:pPr>
              <a:defRPr/>
            </a:pPr>
            <a:endParaRPr lang="en-US" sz="1800" dirty="0"/>
          </a:p>
          <a:p>
            <a:pPr>
              <a:defRPr/>
            </a:pPr>
            <a:r>
              <a:rPr lang="en-US" sz="1800" dirty="0"/>
              <a:t>The cyber security policy should be included as part of the employment agreement, and regular cyber security training should be scheduled to make sure that employees understand the cybersecurity policy. </a:t>
            </a:r>
          </a:p>
          <a:p>
            <a:pPr>
              <a:defRPr/>
            </a:pPr>
            <a:endParaRPr lang="en-US" sz="1800" dirty="0"/>
          </a:p>
          <a:p>
            <a:pPr>
              <a:defRPr/>
            </a:pPr>
            <a:r>
              <a:rPr lang="en-US" sz="1800" dirty="0"/>
              <a:t>Make your security policies available to everyone. </a:t>
            </a:r>
          </a:p>
        </p:txBody>
      </p:sp>
    </p:spTree>
    <p:extLst>
      <p:ext uri="{BB962C8B-B14F-4D97-AF65-F5344CB8AC3E}">
        <p14:creationId xmlns:p14="http://schemas.microsoft.com/office/powerpoint/2010/main" val="2547623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a:t>Cybersecurity Training</a:t>
            </a:r>
          </a:p>
        </p:txBody>
      </p:sp>
      <p:sp>
        <p:nvSpPr>
          <p:cNvPr id="51203" name="Content Placeholder 2"/>
          <p:cNvSpPr>
            <a:spLocks noGrp="1" noChangeArrowheads="1"/>
          </p:cNvSpPr>
          <p:nvPr>
            <p:ph idx="1"/>
          </p:nvPr>
        </p:nvSpPr>
        <p:spPr bwMode="auto">
          <a:xfrm>
            <a:off x="887896" y="1590261"/>
            <a:ext cx="7814948" cy="4513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dirty="0"/>
              <a:t>Annual security training for employees is not enough today!</a:t>
            </a:r>
          </a:p>
          <a:p>
            <a:endParaRPr lang="en-US" altLang="en-US" sz="1600" dirty="0"/>
          </a:p>
          <a:p>
            <a:r>
              <a:rPr lang="en-US" altLang="en-US" sz="1600" dirty="0"/>
              <a:t>Similar to updating hardware or operating systems, organizations need to conduct “people patching” - consistently update employees with the latest security vulnerabilities and train them on how to recognize and avoid them.</a:t>
            </a:r>
          </a:p>
          <a:p>
            <a:endParaRPr lang="en-US" altLang="en-US" dirty="0"/>
          </a:p>
        </p:txBody>
      </p:sp>
    </p:spTree>
    <p:extLst>
      <p:ext uri="{BB962C8B-B14F-4D97-AF65-F5344CB8AC3E}">
        <p14:creationId xmlns:p14="http://schemas.microsoft.com/office/powerpoint/2010/main" val="723573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noChangeArrowheads="1"/>
          </p:cNvSpPr>
          <p:nvPr>
            <p:ph type="title"/>
          </p:nvPr>
        </p:nvSpPr>
        <p:spPr bwMode="auto">
          <a:xfrm>
            <a:off x="477079" y="40087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dirty="0"/>
              <a:t>Cybersecurity Training: Effective Practices</a:t>
            </a:r>
          </a:p>
        </p:txBody>
      </p:sp>
      <p:sp>
        <p:nvSpPr>
          <p:cNvPr id="53251" name="Content Placeholder 2"/>
          <p:cNvSpPr>
            <a:spLocks noGrp="1" noChangeArrowheads="1"/>
          </p:cNvSpPr>
          <p:nvPr>
            <p:ph idx="1"/>
          </p:nvPr>
        </p:nvSpPr>
        <p:spPr bwMode="auto">
          <a:xfrm>
            <a:off x="861390" y="1842052"/>
            <a:ext cx="7749209" cy="29601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a:t>Perform "live fire" training exercises, in which employees undergo a simulated attack specific to their job. </a:t>
            </a:r>
          </a:p>
          <a:p>
            <a:pPr lvl="1"/>
            <a:r>
              <a:rPr lang="en-US" altLang="en-US" sz="2400" dirty="0"/>
              <a:t>An example of performing regular phishing tests:  </a:t>
            </a:r>
          </a:p>
          <a:p>
            <a:pPr lvl="2"/>
            <a:r>
              <a:rPr lang="en-US" altLang="en-US" sz="1000" dirty="0"/>
              <a:t>The IT team sends out a fake phishing email to all employees across the organization, and gauge how many people click on it.  </a:t>
            </a:r>
          </a:p>
          <a:p>
            <a:pPr lvl="2"/>
            <a:r>
              <a:rPr lang="en-US" altLang="en-US" sz="1000" dirty="0"/>
              <a:t>Then, break that data down by departments and types of messages, to tailor training to problem areas. </a:t>
            </a:r>
          </a:p>
          <a:p>
            <a:pPr lvl="2"/>
            <a:r>
              <a:rPr lang="en-US" altLang="en-US" sz="1000" dirty="0"/>
              <a:t>If an employee clicks on a simulated phishing attempt, share the results with that person.</a:t>
            </a:r>
          </a:p>
          <a:p>
            <a:pPr lvl="2"/>
            <a:r>
              <a:rPr lang="en-US" altLang="en-US" sz="1000" dirty="0"/>
              <a:t>Invite victims of the attack to share the lessons they learned with their peer groups</a:t>
            </a:r>
            <a:endParaRPr lang="en-US" altLang="en-US" dirty="0"/>
          </a:p>
        </p:txBody>
      </p:sp>
    </p:spTree>
    <p:extLst>
      <p:ext uri="{BB962C8B-B14F-4D97-AF65-F5344CB8AC3E}">
        <p14:creationId xmlns:p14="http://schemas.microsoft.com/office/powerpoint/2010/main" val="1825057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Cybersecurity Training: Effective Practices</a:t>
            </a:r>
          </a:p>
        </p:txBody>
      </p:sp>
      <p:sp>
        <p:nvSpPr>
          <p:cNvPr id="3" name="Content Placeholder 2">
            <a:extLst>
              <a:ext uri="{FF2B5EF4-FFF2-40B4-BE49-F238E27FC236}">
                <a16:creationId xmlns:a16="http://schemas.microsoft.com/office/drawing/2014/main" id="{DE18C56C-8967-4A14-BBDA-9D02892F241C}"/>
              </a:ext>
            </a:extLst>
          </p:cNvPr>
          <p:cNvSpPr>
            <a:spLocks noGrp="1"/>
          </p:cNvSpPr>
          <p:nvPr>
            <p:ph idx="1"/>
          </p:nvPr>
        </p:nvSpPr>
        <p:spPr>
          <a:xfrm>
            <a:off x="848139" y="1616765"/>
            <a:ext cx="7854705" cy="4487256"/>
          </a:xfrm>
        </p:spPr>
        <p:txBody>
          <a:bodyPr>
            <a:normAutofit/>
          </a:bodyPr>
          <a:lstStyle/>
          <a:p>
            <a:pPr>
              <a:defRPr/>
            </a:pPr>
            <a:r>
              <a:rPr lang="en-US" sz="1600" dirty="0"/>
              <a:t>Get buy in from the top: have line items in the annual budget for people, hardware, and software</a:t>
            </a:r>
          </a:p>
          <a:p>
            <a:pPr>
              <a:defRPr/>
            </a:pPr>
            <a:endParaRPr lang="en-US" sz="1600" dirty="0"/>
          </a:p>
          <a:p>
            <a:pPr>
              <a:defRPr/>
            </a:pPr>
            <a:r>
              <a:rPr lang="en-US" sz="1600" dirty="0"/>
              <a:t>Develop a formal, documented plan for cybersecurity training that is reviewed and updated often with the latest information on attack vectors and other risks</a:t>
            </a:r>
          </a:p>
          <a:p>
            <a:pPr>
              <a:defRPr/>
            </a:pPr>
            <a:endParaRPr lang="en-US" sz="1600" dirty="0"/>
          </a:p>
          <a:p>
            <a:pPr>
              <a:defRPr/>
            </a:pPr>
            <a:r>
              <a:rPr lang="en-US" sz="1600" dirty="0"/>
              <a:t>Cybersecurity training should continue throughout the year, specific to each employee's job.</a:t>
            </a:r>
          </a:p>
          <a:p>
            <a:pPr lvl="1">
              <a:defRPr/>
            </a:pPr>
            <a:r>
              <a:rPr lang="en-US" sz="1200" dirty="0"/>
              <a:t>All new hires including part-time employees go through security training from day one. </a:t>
            </a:r>
          </a:p>
          <a:p>
            <a:pPr lvl="1">
              <a:defRPr/>
            </a:pPr>
            <a:r>
              <a:rPr lang="en-US" sz="1200" dirty="0"/>
              <a:t>Train the top management and IT staff too!</a:t>
            </a:r>
          </a:p>
        </p:txBody>
      </p:sp>
    </p:spTree>
    <p:extLst>
      <p:ext uri="{BB962C8B-B14F-4D97-AF65-F5344CB8AC3E}">
        <p14:creationId xmlns:p14="http://schemas.microsoft.com/office/powerpoint/2010/main" val="36038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Cybersecurity Training: Effective Practices</a:t>
            </a:r>
          </a:p>
        </p:txBody>
      </p:sp>
      <p:sp>
        <p:nvSpPr>
          <p:cNvPr id="3" name="Content Placeholder 2">
            <a:extLst>
              <a:ext uri="{FF2B5EF4-FFF2-40B4-BE49-F238E27FC236}">
                <a16:creationId xmlns:a16="http://schemas.microsoft.com/office/drawing/2014/main" id="{6FEDD59C-0762-4231-A579-DB02066FA30F}"/>
              </a:ext>
            </a:extLst>
          </p:cNvPr>
          <p:cNvSpPr>
            <a:spLocks noGrp="1"/>
          </p:cNvSpPr>
          <p:nvPr>
            <p:ph idx="1"/>
          </p:nvPr>
        </p:nvSpPr>
        <p:spPr>
          <a:xfrm>
            <a:off x="715617" y="1974573"/>
            <a:ext cx="7987227" cy="4129447"/>
          </a:xfrm>
        </p:spPr>
        <p:txBody>
          <a:bodyPr>
            <a:normAutofit/>
          </a:bodyPr>
          <a:lstStyle/>
          <a:p>
            <a:pPr>
              <a:defRPr/>
            </a:pPr>
            <a:r>
              <a:rPr lang="en-US" sz="1600" dirty="0"/>
              <a:t>Appoint a cybersecurity culture advocate in every department at the organization. These advocates can act as an extension of the CISO and keep employees trained and motivated.</a:t>
            </a:r>
          </a:p>
          <a:p>
            <a:pPr>
              <a:defRPr/>
            </a:pPr>
            <a:endParaRPr lang="en-US" sz="1600" dirty="0"/>
          </a:p>
          <a:p>
            <a:pPr>
              <a:defRPr/>
            </a:pPr>
            <a:r>
              <a:rPr lang="en-US" sz="1600" dirty="0"/>
              <a:t>Train employees to recognize different types of attacks</a:t>
            </a:r>
          </a:p>
          <a:p>
            <a:pPr>
              <a:defRPr/>
            </a:pPr>
            <a:endParaRPr lang="en-US" sz="1600" dirty="0"/>
          </a:p>
          <a:p>
            <a:pPr>
              <a:defRPr/>
            </a:pPr>
            <a:r>
              <a:rPr lang="en-US" sz="1600" dirty="0"/>
              <a:t>Reward employees that find malicious emails or malware, and share stories about how employees helped thwart security issues </a:t>
            </a:r>
          </a:p>
          <a:p>
            <a:pPr>
              <a:defRPr/>
            </a:pPr>
            <a:endParaRPr lang="en-US" dirty="0"/>
          </a:p>
        </p:txBody>
      </p:sp>
    </p:spTree>
    <p:extLst>
      <p:ext uri="{BB962C8B-B14F-4D97-AF65-F5344CB8AC3E}">
        <p14:creationId xmlns:p14="http://schemas.microsoft.com/office/powerpoint/2010/main" val="1321990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bwMode="auto">
          <a:xfrm>
            <a:off x="543339" y="715617"/>
            <a:ext cx="8159505" cy="5436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800" dirty="0"/>
              <a:t>What is Information Technology?</a:t>
            </a:r>
            <a:endParaRPr lang="en-US" altLang="en-US" sz="2400" dirty="0"/>
          </a:p>
        </p:txBody>
      </p:sp>
      <p:sp>
        <p:nvSpPr>
          <p:cNvPr id="7171" name="Content Placeholder 2"/>
          <p:cNvSpPr>
            <a:spLocks noGrp="1" noChangeArrowheads="1"/>
          </p:cNvSpPr>
          <p:nvPr>
            <p:ph idx="1"/>
          </p:nvPr>
        </p:nvSpPr>
        <p:spPr bwMode="auto">
          <a:xfrm>
            <a:off x="795130" y="1417983"/>
            <a:ext cx="7907714" cy="4686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600" dirty="0"/>
              <a:t>Information Technology (IT) describes any technology that helps to produce, manipulate, store, communicate, and/or disseminate information</a:t>
            </a:r>
          </a:p>
          <a:p>
            <a:r>
              <a:rPr lang="en-US" altLang="en-US" sz="1600" dirty="0"/>
              <a:t>You can work with information in a variety of forms – text, image, sound, and video. </a:t>
            </a:r>
          </a:p>
          <a:p>
            <a:r>
              <a:rPr lang="en-US" altLang="en-US" sz="1600" dirty="0"/>
              <a:t>IT typically involves Computer Technology and Communication Technology</a:t>
            </a:r>
          </a:p>
          <a:p>
            <a:endParaRPr lang="en-US" altLang="en-US" sz="1600" dirty="0"/>
          </a:p>
        </p:txBody>
      </p:sp>
    </p:spTree>
    <p:extLst>
      <p:ext uri="{BB962C8B-B14F-4D97-AF65-F5344CB8AC3E}">
        <p14:creationId xmlns:p14="http://schemas.microsoft.com/office/powerpoint/2010/main" val="738669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600"/>
              <a:t>Cybersecurity Training: Effective Practices</a:t>
            </a:r>
          </a:p>
        </p:txBody>
      </p:sp>
      <p:sp>
        <p:nvSpPr>
          <p:cNvPr id="59395" name="Content Placeholder 2"/>
          <p:cNvSpPr>
            <a:spLocks noGrp="1" noChangeArrowheads="1"/>
          </p:cNvSpPr>
          <p:nvPr>
            <p:ph idx="1"/>
          </p:nvPr>
        </p:nvSpPr>
        <p:spPr bwMode="auto">
          <a:xfrm>
            <a:off x="742122" y="1537252"/>
            <a:ext cx="7960722" cy="45667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3200" dirty="0"/>
              <a:t>Make security training more personal </a:t>
            </a:r>
          </a:p>
          <a:p>
            <a:pPr lvl="2"/>
            <a:r>
              <a:rPr lang="en-US" altLang="en-US" sz="2400" dirty="0"/>
              <a:t>People are more open to ideas presented to them if the ideas directly affect them</a:t>
            </a:r>
          </a:p>
          <a:p>
            <a:pPr lvl="2"/>
            <a:r>
              <a:rPr lang="en-US" altLang="en-US" sz="2400" dirty="0"/>
              <a:t>Employees will care more if you educate them about protecting themselves from cyber criminals, their kids from predators and their families from fraud. </a:t>
            </a:r>
          </a:p>
          <a:p>
            <a:pPr lvl="2"/>
            <a:r>
              <a:rPr lang="en-US" altLang="en-US" sz="2400" dirty="0"/>
              <a:t>“There are 10,000 phishing websites out there. Here is how to best protect your family.”</a:t>
            </a:r>
          </a:p>
          <a:p>
            <a:endParaRPr lang="en-US" altLang="en-US" dirty="0"/>
          </a:p>
        </p:txBody>
      </p:sp>
    </p:spTree>
    <p:extLst>
      <p:ext uri="{BB962C8B-B14F-4D97-AF65-F5344CB8AC3E}">
        <p14:creationId xmlns:p14="http://schemas.microsoft.com/office/powerpoint/2010/main" val="1376635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noChangeArrowheads="1"/>
          </p:cNvSpPr>
          <p:nvPr>
            <p:ph type="title"/>
          </p:nvPr>
        </p:nvSpPr>
        <p:spPr bwMode="auto">
          <a:xfrm>
            <a:off x="447675" y="304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a:t>Cybersecurity Training: Effective Practices</a:t>
            </a:r>
          </a:p>
        </p:txBody>
      </p:sp>
      <p:sp>
        <p:nvSpPr>
          <p:cNvPr id="3" name="Content Placeholder 2">
            <a:extLst>
              <a:ext uri="{FF2B5EF4-FFF2-40B4-BE49-F238E27FC236}">
                <a16:creationId xmlns:a16="http://schemas.microsoft.com/office/drawing/2014/main" id="{694024D1-CC6F-4B8D-9504-DF577402C763}"/>
              </a:ext>
            </a:extLst>
          </p:cNvPr>
          <p:cNvSpPr>
            <a:spLocks noGrp="1"/>
          </p:cNvSpPr>
          <p:nvPr>
            <p:ph idx="1"/>
          </p:nvPr>
        </p:nvSpPr>
        <p:spPr>
          <a:xfrm>
            <a:off x="715617" y="1577009"/>
            <a:ext cx="7987227" cy="4527012"/>
          </a:xfrm>
        </p:spPr>
        <p:txBody>
          <a:bodyPr>
            <a:normAutofit/>
          </a:bodyPr>
          <a:lstStyle/>
          <a:p>
            <a:pPr>
              <a:defRPr/>
            </a:pPr>
            <a:r>
              <a:rPr lang="en-US" dirty="0"/>
              <a:t> </a:t>
            </a:r>
            <a:r>
              <a:rPr lang="en-US" sz="2000" dirty="0"/>
              <a:t>Regularly test your employees’ current security knowledge: </a:t>
            </a:r>
          </a:p>
          <a:p>
            <a:pPr lvl="1">
              <a:defRPr/>
            </a:pPr>
            <a:endParaRPr lang="en-US" sz="1600" dirty="0"/>
          </a:p>
          <a:p>
            <a:pPr lvl="1">
              <a:defRPr/>
            </a:pPr>
            <a:r>
              <a:rPr lang="en-US" sz="1600" dirty="0"/>
              <a:t>Have a quiz that will test their actions in example situations</a:t>
            </a:r>
          </a:p>
          <a:p>
            <a:pPr lvl="1">
              <a:defRPr/>
            </a:pPr>
            <a:endParaRPr lang="en-US" sz="1600" dirty="0"/>
          </a:p>
          <a:p>
            <a:pPr lvl="1">
              <a:defRPr/>
            </a:pPr>
            <a:r>
              <a:rPr lang="en-US" sz="1600" dirty="0"/>
              <a:t>Follow up with employees on their test results. Show every employee their results and how each compares with the average. </a:t>
            </a:r>
          </a:p>
          <a:p>
            <a:pPr lvl="1">
              <a:defRPr/>
            </a:pPr>
            <a:endParaRPr lang="en-US" sz="1600" dirty="0"/>
          </a:p>
          <a:p>
            <a:pPr lvl="1">
              <a:defRPr/>
            </a:pPr>
            <a:r>
              <a:rPr lang="en-US" sz="1600" dirty="0"/>
              <a:t>Constant reinforcement and affirmation of progress will encourage your employees to remain vigilant</a:t>
            </a:r>
          </a:p>
          <a:p>
            <a:pPr marL="342900" lvl="1" indent="0">
              <a:buFontTx/>
              <a:buNone/>
              <a:defRPr/>
            </a:pPr>
            <a:endParaRPr lang="en-US" sz="1600" dirty="0"/>
          </a:p>
        </p:txBody>
      </p:sp>
    </p:spTree>
    <p:extLst>
      <p:ext uri="{BB962C8B-B14F-4D97-AF65-F5344CB8AC3E}">
        <p14:creationId xmlns:p14="http://schemas.microsoft.com/office/powerpoint/2010/main" val="3335390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noChangeArrowheads="1"/>
          </p:cNvSpPr>
          <p:nvPr>
            <p:ph type="title"/>
          </p:nvPr>
        </p:nvSpPr>
        <p:spPr bwMode="auto">
          <a:xfrm>
            <a:off x="6096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a:t>Cybersecurity Training: Effective Practices</a:t>
            </a:r>
          </a:p>
        </p:txBody>
      </p:sp>
      <p:sp>
        <p:nvSpPr>
          <p:cNvPr id="3" name="Content Placeholder 2">
            <a:extLst>
              <a:ext uri="{FF2B5EF4-FFF2-40B4-BE49-F238E27FC236}">
                <a16:creationId xmlns:a16="http://schemas.microsoft.com/office/drawing/2014/main" id="{C209C67B-D12B-4F48-B22D-971E1E14D49D}"/>
              </a:ext>
            </a:extLst>
          </p:cNvPr>
          <p:cNvSpPr>
            <a:spLocks noGrp="1"/>
          </p:cNvSpPr>
          <p:nvPr>
            <p:ph idx="1"/>
          </p:nvPr>
        </p:nvSpPr>
        <p:spPr>
          <a:xfrm>
            <a:off x="516834" y="1722783"/>
            <a:ext cx="8169965" cy="4403380"/>
          </a:xfrm>
        </p:spPr>
        <p:txBody>
          <a:bodyPr/>
          <a:lstStyle/>
          <a:p>
            <a:pPr marL="385763">
              <a:defRPr/>
            </a:pPr>
            <a:r>
              <a:rPr lang="en-US" sz="2800" dirty="0"/>
              <a:t>Raise awareness of your policies on a routine basis and use a combination of methods to keep a fresh approach that employees will notice</a:t>
            </a:r>
          </a:p>
          <a:p>
            <a:pPr lvl="2">
              <a:defRPr/>
            </a:pPr>
            <a:r>
              <a:rPr lang="en-US" sz="1600" dirty="0"/>
              <a:t>Sending reminders and helpful hints in a weekly/monthly email</a:t>
            </a:r>
          </a:p>
          <a:p>
            <a:pPr lvl="2">
              <a:defRPr/>
            </a:pPr>
            <a:r>
              <a:rPr lang="en-US" sz="1600" dirty="0"/>
              <a:t>Providing visual aids about the policy or helpful hints in the workplace</a:t>
            </a:r>
          </a:p>
          <a:p>
            <a:pPr lvl="2">
              <a:defRPr/>
            </a:pPr>
            <a:r>
              <a:rPr lang="en-US" sz="1600" dirty="0"/>
              <a:t>Showing policy-related Banner messages that appear during login; rotate the policy message each month</a:t>
            </a:r>
          </a:p>
          <a:p>
            <a:pPr lvl="2">
              <a:defRPr/>
            </a:pPr>
            <a:r>
              <a:rPr lang="en-US" sz="1600" dirty="0"/>
              <a:t>If an incident happens, give your employees a heads-up as soon as possible</a:t>
            </a:r>
          </a:p>
          <a:p>
            <a:pPr>
              <a:defRPr/>
            </a:pPr>
            <a:endParaRPr lang="en-US" dirty="0"/>
          </a:p>
        </p:txBody>
      </p:sp>
    </p:spTree>
    <p:extLst>
      <p:ext uri="{BB962C8B-B14F-4D97-AF65-F5344CB8AC3E}">
        <p14:creationId xmlns:p14="http://schemas.microsoft.com/office/powerpoint/2010/main" val="271343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800" dirty="0"/>
              <a:t>Information Security</a:t>
            </a:r>
            <a:endParaRPr lang="en-GB" altLang="en-US" sz="2800" dirty="0"/>
          </a:p>
        </p:txBody>
      </p:sp>
      <p:sp>
        <p:nvSpPr>
          <p:cNvPr id="9219" name="Rectangle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400" dirty="0"/>
              <a:t>Information security: </a:t>
            </a:r>
            <a:r>
              <a:rPr lang="en-US" altLang="en-US" sz="2400" dirty="0"/>
              <a:t>protecting information (data) and information systems from unauthorized access, use, disclosure, disruption, modification, or destruction.</a:t>
            </a:r>
          </a:p>
          <a:p>
            <a:r>
              <a:rPr lang="en-US" altLang="en-US" sz="2400" dirty="0"/>
              <a:t>Information Security management is a process of defining the security controls in order to protect the information assets.</a:t>
            </a:r>
          </a:p>
          <a:p>
            <a:endParaRPr lang="en-US" altLang="en-US" sz="2400" dirty="0"/>
          </a:p>
          <a:p>
            <a:r>
              <a:rPr lang="en-GB" altLang="en-US" sz="2400" dirty="0"/>
              <a:t>C.I.A. triangle</a:t>
            </a:r>
          </a:p>
          <a:p>
            <a:pPr lvl="1"/>
            <a:r>
              <a:rPr lang="en-GB" altLang="en-US" sz="2400" dirty="0"/>
              <a:t>Confidentiality, integrity, and availability</a:t>
            </a:r>
          </a:p>
          <a:p>
            <a:pPr lvl="1"/>
            <a:r>
              <a:rPr lang="en-US" altLang="en-US" sz="2400" dirty="0"/>
              <a:t>Video: http://www.youtube.com/watch?v=j8FT9WqmuDY </a:t>
            </a:r>
          </a:p>
          <a:p>
            <a:pPr lvl="1"/>
            <a:endParaRPr lang="en-GB" altLang="en-US" dirty="0"/>
          </a:p>
        </p:txBody>
      </p:sp>
    </p:spTree>
    <p:extLst>
      <p:ext uri="{BB962C8B-B14F-4D97-AF65-F5344CB8AC3E}">
        <p14:creationId xmlns:p14="http://schemas.microsoft.com/office/powerpoint/2010/main" val="2052753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bwMode="auto">
          <a:xfrm>
            <a:off x="468717" y="338628"/>
            <a:ext cx="8260631" cy="8941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600" dirty="0">
                <a:cs typeface="Arial" panose="020B0604020202020204" pitchFamily="34" charset="0"/>
              </a:rPr>
              <a:t>Information Security Fundamentals</a:t>
            </a:r>
          </a:p>
        </p:txBody>
      </p:sp>
      <p:sp>
        <p:nvSpPr>
          <p:cNvPr id="4" name="TextBox 3">
            <a:extLst>
              <a:ext uri="{FF2B5EF4-FFF2-40B4-BE49-F238E27FC236}">
                <a16:creationId xmlns:a16="http://schemas.microsoft.com/office/drawing/2014/main" id="{0D7FF877-4F39-4F18-9553-3CC3A30761BC}"/>
              </a:ext>
            </a:extLst>
          </p:cNvPr>
          <p:cNvSpPr txBox="1"/>
          <p:nvPr/>
        </p:nvSpPr>
        <p:spPr>
          <a:xfrm>
            <a:off x="874643" y="1630018"/>
            <a:ext cx="7050226" cy="2893100"/>
          </a:xfrm>
          <a:prstGeom prst="rect">
            <a:avLst/>
          </a:prstGeom>
          <a:noFill/>
        </p:spPr>
        <p:txBody>
          <a:bodyPr wrap="square">
            <a:spAutoFit/>
          </a:bodyPr>
          <a:lstStyle/>
          <a:p>
            <a:pPr marL="342900" indent="-342900">
              <a:buFont typeface="Arial" panose="020B0604020202020204" pitchFamily="34" charset="0"/>
              <a:buChar char="•"/>
              <a:defRPr/>
            </a:pPr>
            <a:r>
              <a:rPr lang="en-GB" altLang="en-US" sz="2800" dirty="0"/>
              <a:t>Necessary tools for information security: </a:t>
            </a:r>
          </a:p>
          <a:p>
            <a:pPr>
              <a:defRPr/>
            </a:pPr>
            <a:r>
              <a:rPr lang="en-GB" altLang="en-US" sz="2800" dirty="0"/>
              <a:t>policy, awareness, training, education, technology</a:t>
            </a:r>
          </a:p>
          <a:p>
            <a:pPr>
              <a:defRPr/>
            </a:pPr>
            <a:endParaRPr lang="en-US" sz="1400" dirty="0"/>
          </a:p>
          <a:p>
            <a:pPr>
              <a:defRPr/>
            </a:pPr>
            <a:endParaRPr lang="en-US" sz="1400" dirty="0"/>
          </a:p>
          <a:p>
            <a:pPr marL="342900" indent="-342900">
              <a:buFont typeface="Arial" panose="020B0604020202020204" pitchFamily="34" charset="0"/>
              <a:buChar char="•"/>
              <a:defRPr/>
            </a:pPr>
            <a:r>
              <a:rPr lang="en-US" sz="2800" dirty="0"/>
              <a:t>Please read a summary at: </a:t>
            </a:r>
          </a:p>
          <a:p>
            <a:pPr>
              <a:defRPr/>
            </a:pPr>
            <a:endParaRPr lang="en-US" sz="1400" dirty="0"/>
          </a:p>
          <a:p>
            <a:pPr>
              <a:defRPr/>
            </a:pPr>
            <a:r>
              <a:rPr lang="en-US" sz="1400" dirty="0">
                <a:hlinkClick r:id="rId3"/>
              </a:rPr>
              <a:t>https://en.wikibooks.org/wiki/Fundamentals_of_Information_Systems_Security/Information_Security_and_Risk_Management</a:t>
            </a:r>
            <a:r>
              <a:rPr lang="en-US" sz="1400" dirty="0"/>
              <a:t> </a:t>
            </a:r>
          </a:p>
        </p:txBody>
      </p:sp>
    </p:spTree>
    <p:extLst>
      <p:ext uri="{BB962C8B-B14F-4D97-AF65-F5344CB8AC3E}">
        <p14:creationId xmlns:p14="http://schemas.microsoft.com/office/powerpoint/2010/main" val="2354924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bwMode="auto">
          <a:xfrm>
            <a:off x="441684" y="497654"/>
            <a:ext cx="8260631" cy="8941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2800" dirty="0"/>
              <a:t>The Elements of Security</a:t>
            </a:r>
            <a:br>
              <a:rPr lang="en-US" altLang="en-US" sz="2800" dirty="0"/>
            </a:br>
            <a:r>
              <a:rPr lang="en-US" altLang="en-US" sz="2800" dirty="0"/>
              <a:t>Vulnerability</a:t>
            </a:r>
            <a:br>
              <a:rPr lang="en-US" altLang="en-US" sz="2800" dirty="0"/>
            </a:br>
            <a:endParaRPr lang="en-US" altLang="en-US" sz="2800" dirty="0"/>
          </a:p>
        </p:txBody>
      </p:sp>
      <p:sp>
        <p:nvSpPr>
          <p:cNvPr id="13315" name="Content Placeholder 2"/>
          <p:cNvSpPr>
            <a:spLocks noGrp="1" noChangeArrowheads="1"/>
          </p:cNvSpPr>
          <p:nvPr>
            <p:ph idx="1"/>
          </p:nvPr>
        </p:nvSpPr>
        <p:spPr bwMode="auto">
          <a:xfrm>
            <a:off x="457200" y="1696278"/>
            <a:ext cx="8229600" cy="4429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a:t>It is a software, hardware, or procedural weakness that may provide an attacker the open door he is looking for to enter a computer or network and have unauthorized access to resources within the environment.</a:t>
            </a:r>
          </a:p>
          <a:p>
            <a:endParaRPr lang="en-US" altLang="en-US" sz="2400" dirty="0"/>
          </a:p>
          <a:p>
            <a:r>
              <a:rPr lang="en-US" altLang="en-US" sz="2400" dirty="0"/>
              <a:t>Vulnerability characterizes the absence or weakness of a safeguard that could be exploited.</a:t>
            </a:r>
          </a:p>
          <a:p>
            <a:endParaRPr lang="en-US" altLang="en-US" sz="2400" dirty="0"/>
          </a:p>
          <a:p>
            <a:r>
              <a:rPr lang="en-US" altLang="en-US" sz="2400" dirty="0"/>
              <a:t>E.g.: a service running on a server, unpatched applications or operating system software, unrestricted modem dial-in access, an open port on a firewall, lack of physical security etc.</a:t>
            </a:r>
          </a:p>
          <a:p>
            <a:endParaRPr lang="en-US" altLang="en-US" dirty="0"/>
          </a:p>
        </p:txBody>
      </p:sp>
    </p:spTree>
    <p:extLst>
      <p:ext uri="{BB962C8B-B14F-4D97-AF65-F5344CB8AC3E}">
        <p14:creationId xmlns:p14="http://schemas.microsoft.com/office/powerpoint/2010/main" val="357611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dirty="0"/>
              <a:t>Threat</a:t>
            </a:r>
            <a:br>
              <a:rPr lang="en-US" altLang="en-US" sz="3200" dirty="0"/>
            </a:br>
            <a:endParaRPr lang="en-US" altLang="en-US" sz="3200" dirty="0"/>
          </a:p>
        </p:txBody>
      </p:sp>
      <p:sp>
        <p:nvSpPr>
          <p:cNvPr id="15363" name="Content Placeholder 2"/>
          <p:cNvSpPr>
            <a:spLocks noGrp="1" noChangeArrowheads="1"/>
          </p:cNvSpPr>
          <p:nvPr>
            <p:ph idx="1"/>
          </p:nvPr>
        </p:nvSpPr>
        <p:spPr bwMode="auto">
          <a:xfrm>
            <a:off x="861391" y="1470991"/>
            <a:ext cx="7841453" cy="4633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Any potential danger to information or systems.</a:t>
            </a:r>
          </a:p>
          <a:p>
            <a:r>
              <a:rPr lang="en-US" altLang="en-US" sz="2400" dirty="0"/>
              <a:t>A threat is a possibility that someone (person, s/w) would identify and exploit the vulnerability.</a:t>
            </a:r>
          </a:p>
          <a:p>
            <a:r>
              <a:rPr lang="en-US" altLang="en-US" sz="2400" dirty="0"/>
              <a:t>The entity that takes advantage of vulnerability is referred to as a threat agent. E.g.: A threat agent could be an intruder accessing the network through a port on the firewall</a:t>
            </a:r>
          </a:p>
          <a:p>
            <a:endParaRPr lang="en-US" altLang="en-US" dirty="0"/>
          </a:p>
        </p:txBody>
      </p:sp>
    </p:spTree>
    <p:extLst>
      <p:ext uri="{BB962C8B-B14F-4D97-AF65-F5344CB8AC3E}">
        <p14:creationId xmlns:p14="http://schemas.microsoft.com/office/powerpoint/2010/main" val="396239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dirty="0"/>
              <a:t>Risk</a:t>
            </a:r>
            <a:br>
              <a:rPr lang="en-US" altLang="en-US" sz="3200" dirty="0"/>
            </a:br>
            <a:endParaRPr lang="en-US" altLang="en-US" sz="3200" dirty="0"/>
          </a:p>
        </p:txBody>
      </p:sp>
      <p:sp>
        <p:nvSpPr>
          <p:cNvPr id="17411" name="Content Placeholder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400" dirty="0"/>
              <a:t>Risk is the likelihood of a threat agent taking advantage of vulnerability and the corresponding business impact.</a:t>
            </a:r>
          </a:p>
          <a:p>
            <a:r>
              <a:rPr lang="en-US" altLang="en-US" sz="2400" dirty="0"/>
              <a:t>Reducing vulnerability and/or threat reduces the risk.</a:t>
            </a:r>
          </a:p>
          <a:p>
            <a:r>
              <a:rPr lang="en-US" altLang="en-US" sz="2400" dirty="0"/>
              <a:t>E.g.: If a firewall has several ports open, there is a higher likelihood that an intruder will use one to access the network in an unauthorized method.</a:t>
            </a:r>
          </a:p>
          <a:p>
            <a:endParaRPr lang="en-US" altLang="en-US" sz="1100" dirty="0"/>
          </a:p>
        </p:txBody>
      </p:sp>
    </p:spTree>
    <p:extLst>
      <p:ext uri="{BB962C8B-B14F-4D97-AF65-F5344CB8AC3E}">
        <p14:creationId xmlns:p14="http://schemas.microsoft.com/office/powerpoint/2010/main" val="343279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2800" dirty="0"/>
              <a:t>Exposure</a:t>
            </a:r>
            <a:br>
              <a:rPr lang="en-US" altLang="en-US" sz="2800" dirty="0"/>
            </a:br>
            <a:endParaRPr lang="en-US" altLang="en-US" sz="2800" dirty="0"/>
          </a:p>
        </p:txBody>
      </p:sp>
      <p:sp>
        <p:nvSpPr>
          <p:cNvPr id="19459" name="Content Placeholder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An exposure is an instance of being exposed to losses from a threat agent.</a:t>
            </a:r>
          </a:p>
          <a:p>
            <a:endParaRPr lang="en-US" altLang="en-US" sz="2400" dirty="0"/>
          </a:p>
          <a:p>
            <a:r>
              <a:rPr lang="en-US" altLang="en-US" sz="2400" dirty="0"/>
              <a:t>Vulnerability exposes an organization to possible damages.</a:t>
            </a:r>
          </a:p>
          <a:p>
            <a:endParaRPr lang="en-US" altLang="en-US" sz="2400" dirty="0"/>
          </a:p>
          <a:p>
            <a:r>
              <a:rPr lang="en-US" altLang="en-US" sz="2400" dirty="0" err="1"/>
              <a:t>E.g.:If</a:t>
            </a:r>
            <a:r>
              <a:rPr lang="en-US" altLang="en-US" sz="2400" dirty="0"/>
              <a:t> password management is weak and password rules are not enforced, the company is exposed to the possibility of having users' passwords captured and used in an unauthorized manner.</a:t>
            </a:r>
          </a:p>
          <a:p>
            <a:endParaRPr lang="en-US" altLang="en-US" dirty="0"/>
          </a:p>
        </p:txBody>
      </p:sp>
    </p:spTree>
    <p:extLst>
      <p:ext uri="{BB962C8B-B14F-4D97-AF65-F5344CB8AC3E}">
        <p14:creationId xmlns:p14="http://schemas.microsoft.com/office/powerpoint/2010/main" val="4170422097"/>
      </p:ext>
    </p:extLst>
  </p:cSld>
  <p:clrMapOvr>
    <a:masterClrMapping/>
  </p:clrMapOvr>
</p:sld>
</file>

<file path=ppt/theme/theme1.xml><?xml version="1.0" encoding="utf-8"?>
<a:theme xmlns:a="http://schemas.openxmlformats.org/drawingml/2006/main" name="Cyber">
  <a:themeElements>
    <a:clrScheme name="Engineering">
      <a:dk1>
        <a:srgbClr val="0C0C0C"/>
      </a:dk1>
      <a:lt1>
        <a:sysClr val="window" lastClr="FFFFFF"/>
      </a:lt1>
      <a:dk2>
        <a:srgbClr val="A5A5A5"/>
      </a:dk2>
      <a:lt2>
        <a:srgbClr val="E7E6E6"/>
      </a:lt2>
      <a:accent1>
        <a:srgbClr val="7F7F7F"/>
      </a:accent1>
      <a:accent2>
        <a:srgbClr val="F4B183"/>
      </a:accent2>
      <a:accent3>
        <a:srgbClr val="BDD7EE"/>
      </a:accent3>
      <a:accent4>
        <a:srgbClr val="FFF2CC"/>
      </a:accent4>
      <a:accent5>
        <a:srgbClr val="C490AA"/>
      </a:accent5>
      <a:accent6>
        <a:srgbClr val="C5E0B3"/>
      </a:accent6>
      <a:hlink>
        <a:srgbClr val="323F4F"/>
      </a:hlink>
      <a:folHlink>
        <a:srgbClr val="833C0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 id="{D3F7F67A-28F6-5246-9002-FE09D633FD2B}" vid="{CB03592E-21DD-C845-B91F-2A1A5334FF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1754</TotalTime>
  <Words>2124</Words>
  <Application>Microsoft Office PowerPoint</Application>
  <PresentationFormat>On-screen Show (4:3)</PresentationFormat>
  <Paragraphs>263</Paragraphs>
  <Slides>32</Slides>
  <Notes>29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ＭＳ Ｐゴシック</vt:lpstr>
      <vt:lpstr>黑体</vt:lpstr>
      <vt:lpstr>Arial</vt:lpstr>
      <vt:lpstr>Bradley Hand ITC TT-Bold</vt:lpstr>
      <vt:lpstr>Calibri</vt:lpstr>
      <vt:lpstr>Century Gothic</vt:lpstr>
      <vt:lpstr>Garamond</vt:lpstr>
      <vt:lpstr>Lucida Sans Unicode</vt:lpstr>
      <vt:lpstr>Times New Roman</vt:lpstr>
      <vt:lpstr>Wingdings</vt:lpstr>
      <vt:lpstr>Cyber</vt:lpstr>
      <vt:lpstr>PowerPoint Presentation</vt:lpstr>
      <vt:lpstr>What is Information Technology?</vt:lpstr>
      <vt:lpstr>What is Information Technology?</vt:lpstr>
      <vt:lpstr>Information Security</vt:lpstr>
      <vt:lpstr>Information Security Fundamentals</vt:lpstr>
      <vt:lpstr>The Elements of Security Vulnerability </vt:lpstr>
      <vt:lpstr>Threat </vt:lpstr>
      <vt:lpstr>Risk </vt:lpstr>
      <vt:lpstr>Exposure </vt:lpstr>
      <vt:lpstr>Countermeasure or Safeguard </vt:lpstr>
      <vt:lpstr>An Example: The Relation Between the Security Elements</vt:lpstr>
      <vt:lpstr>Approaches to Information Security Implementation: Bottom-Up Approach</vt:lpstr>
      <vt:lpstr>Approaches to Information Security Implementation: Top-Down Approach</vt:lpstr>
      <vt:lpstr>Three Types of Security Controls</vt:lpstr>
      <vt:lpstr>Three Types of Security Controls</vt:lpstr>
      <vt:lpstr>Three Types of Security Controls</vt:lpstr>
      <vt:lpstr>Security Roles and Responsibilities</vt:lpstr>
      <vt:lpstr>Information Security Project Team </vt:lpstr>
      <vt:lpstr>Responsibilities of the Information Security Officer</vt:lpstr>
      <vt:lpstr>CyberSecurity Awareness</vt:lpstr>
      <vt:lpstr>Importance of Cybersecurity Policy and Training </vt:lpstr>
      <vt:lpstr>Cybersecurity Policy</vt:lpstr>
      <vt:lpstr>Tips for Developing Cybersecurity Policy</vt:lpstr>
      <vt:lpstr>Tips for Developing Cybersecurity Policy</vt:lpstr>
      <vt:lpstr>Tips for Developing Cybersecurity Policy</vt:lpstr>
      <vt:lpstr>Cybersecurity Training</vt:lpstr>
      <vt:lpstr>Cybersecurity Training: Effective Practices</vt:lpstr>
      <vt:lpstr>Cybersecurity Training: Effective Practices</vt:lpstr>
      <vt:lpstr>Cybersecurity Training: Effective Practices</vt:lpstr>
      <vt:lpstr>Cybersecurity Training: Effective Practices</vt:lpstr>
      <vt:lpstr>Cybersecurity Training: Effective Practices</vt:lpstr>
      <vt:lpstr>Cybersecurity Training: Effective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White-Collar Cybercrime: White-Collar Crime, Cybercrime, or Both</dc:title>
  <dc:creator>Nache Brown</dc:creator>
  <cp:lastModifiedBy>Payne, Brian K.</cp:lastModifiedBy>
  <cp:revision>113</cp:revision>
  <cp:lastPrinted>2018-03-21T15:33:15Z</cp:lastPrinted>
  <dcterms:created xsi:type="dcterms:W3CDTF">2018-02-14T01:24:29Z</dcterms:created>
  <dcterms:modified xsi:type="dcterms:W3CDTF">2019-05-20T19:51:49Z</dcterms:modified>
</cp:coreProperties>
</file>