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Lato-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dcad587855131e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dcad587855131e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Like people need to start about what is Cyberbullying, and is </a:t>
            </a:r>
            <a:r>
              <a:rPr lang="en" sz="1500">
                <a:solidFill>
                  <a:schemeClr val="dk1"/>
                </a:solidFill>
              </a:rPr>
              <a:t>online harassment. What is it. And what effects does it have Like Doxing, Trolling can causes stress, anxiety fear. And what you can do to stop yourself from it like changing privacy settings, don’t share personal information, block people you don’t want to talk to. </a:t>
            </a:r>
            <a:endParaRPr sz="15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dcad587855131e8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dcad587855131e8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rPr>
              <a:t>Psychological Mental health problems, </a:t>
            </a:r>
            <a:r>
              <a:rPr lang="en" sz="1500">
                <a:solidFill>
                  <a:schemeClr val="dk1"/>
                </a:solidFill>
              </a:rPr>
              <a:t>victimization thinking that they are the problem, make people think that there is no wrong, information online go fast, losses support in real life.</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Legal: Criminal actions any places now have laws that attacks these people cyberbullying online, And civil lawsuits for false statements that harm reputation for the that got attacked. Restraining orders to protect victims against these attacks. </a:t>
            </a:r>
            <a:endParaRPr sz="1500">
              <a:solidFill>
                <a:schemeClr val="dk1"/>
              </a:solidFill>
            </a:endParaRPr>
          </a:p>
          <a:p>
            <a:pPr indent="0" lvl="0" marL="0" rtl="0" algn="l">
              <a:lnSpc>
                <a:spcPct val="115000"/>
              </a:lnSpc>
              <a:spcBef>
                <a:spcPts val="1200"/>
              </a:spcBef>
              <a:spcAft>
                <a:spcPts val="1200"/>
              </a:spcAft>
              <a:buNone/>
            </a:pPr>
            <a:r>
              <a:rPr lang="en" sz="1500">
                <a:solidFill>
                  <a:schemeClr val="dk1"/>
                </a:solidFill>
              </a:rPr>
              <a:t>Social, Happens anywhere at anytime, Can see who is doing it because of anonymity, School and participation in life can be affected. They can be </a:t>
            </a:r>
            <a:endParaRPr sz="15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dcad587855131e8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dcad587855131e8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cad587855131e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dcad587855131e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ab5d42d6c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ab5d42d6c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5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dcad587855131e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dcad587855131e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11689" y="781525"/>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CYSE 201S </a:t>
            </a:r>
            <a:r>
              <a:rPr lang="en"/>
              <a:t>Cybersecurity </a:t>
            </a:r>
            <a:endParaRPr/>
          </a:p>
        </p:txBody>
      </p:sp>
      <p:sp>
        <p:nvSpPr>
          <p:cNvPr id="135" name="Google Shape;135;p13"/>
          <p:cNvSpPr txBox="1"/>
          <p:nvPr>
            <p:ph idx="1" type="subTitle"/>
          </p:nvPr>
        </p:nvSpPr>
        <p:spPr>
          <a:xfrm>
            <a:off x="2959275" y="1468975"/>
            <a:ext cx="85206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Cyberbullying and Online Harassment</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Cyberbullying and Online Harassment</a:t>
            </a:r>
            <a:endParaRPr/>
          </a:p>
        </p:txBody>
      </p:sp>
      <p:sp>
        <p:nvSpPr>
          <p:cNvPr id="141" name="Google Shape;141;p14"/>
          <p:cNvSpPr txBox="1"/>
          <p:nvPr>
            <p:ph idx="2" type="body"/>
          </p:nvPr>
        </p:nvSpPr>
        <p:spPr>
          <a:xfrm>
            <a:off x="1297500" y="955475"/>
            <a:ext cx="5975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t>The role of cybersecurity in addressing cyberbullying and online harassment is to protect people from it, and right now, it's to explain cyberbullying and online harassment so we can start putting in place rules and laws to mitigate their impact on people.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267575" y="142175"/>
            <a:ext cx="7060500" cy="97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50"/>
              <a:t>Impacts of </a:t>
            </a:r>
            <a:r>
              <a:rPr lang="en" sz="2150"/>
              <a:t>Cyberbullying and Online Harassment</a:t>
            </a:r>
            <a:r>
              <a:rPr lang="en" sz="2150"/>
              <a:t> </a:t>
            </a:r>
            <a:endParaRPr sz="2150"/>
          </a:p>
        </p:txBody>
      </p:sp>
      <p:sp>
        <p:nvSpPr>
          <p:cNvPr id="147" name="Google Shape;147;p15"/>
          <p:cNvSpPr txBox="1"/>
          <p:nvPr>
            <p:ph idx="1" type="body"/>
          </p:nvPr>
        </p:nvSpPr>
        <p:spPr>
          <a:xfrm>
            <a:off x="81375" y="1400175"/>
            <a:ext cx="2824500" cy="34593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b="1" lang="en" sz="2500"/>
              <a:t>Discuss the social</a:t>
            </a:r>
            <a:endParaRPr sz="2500"/>
          </a:p>
          <a:p>
            <a:pPr indent="-304006" lvl="0" marL="457200" rtl="0" algn="l">
              <a:lnSpc>
                <a:spcPct val="200000"/>
              </a:lnSpc>
              <a:spcBef>
                <a:spcPts val="1200"/>
              </a:spcBef>
              <a:spcAft>
                <a:spcPts val="0"/>
              </a:spcAft>
              <a:buSzPct val="100000"/>
              <a:buChar char="●"/>
            </a:pPr>
            <a:r>
              <a:rPr lang="en" sz="2500"/>
              <a:t>Fake information spreads fast online.</a:t>
            </a:r>
            <a:endParaRPr sz="2500"/>
          </a:p>
          <a:p>
            <a:pPr indent="-304006" lvl="0" marL="457200" rtl="0" algn="l">
              <a:lnSpc>
                <a:spcPct val="200000"/>
              </a:lnSpc>
              <a:spcBef>
                <a:spcPts val="0"/>
              </a:spcBef>
              <a:spcAft>
                <a:spcPts val="0"/>
              </a:spcAft>
              <a:buSzPct val="100000"/>
              <a:buChar char="●"/>
            </a:pPr>
            <a:r>
              <a:rPr lang="en" sz="2500"/>
              <a:t>Things that happened online can affect their personal life</a:t>
            </a:r>
            <a:endParaRPr sz="2500"/>
          </a:p>
          <a:p>
            <a:pPr indent="-304006" lvl="0" marL="457200" rtl="0" algn="l">
              <a:lnSpc>
                <a:spcPct val="200000"/>
              </a:lnSpc>
              <a:spcBef>
                <a:spcPts val="0"/>
              </a:spcBef>
              <a:spcAft>
                <a:spcPts val="0"/>
              </a:spcAft>
              <a:buClr>
                <a:schemeClr val="dk1"/>
              </a:buClr>
              <a:buSzPct val="100000"/>
              <a:buChar char="●"/>
            </a:pPr>
            <a:r>
              <a:rPr lang="en" sz="2500"/>
              <a:t>People may lose trust in others, leading them to seek suppo</a:t>
            </a:r>
            <a:r>
              <a:rPr lang="en" sz="2500">
                <a:solidFill>
                  <a:schemeClr val="dk1"/>
                </a:solidFill>
              </a:rPr>
              <a:t>rt in their social lives.</a:t>
            </a:r>
            <a:endParaRPr b="1" sz="2500">
              <a:solidFill>
                <a:schemeClr val="dk1"/>
              </a:solidFill>
            </a:endParaRPr>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sp>
        <p:nvSpPr>
          <p:cNvPr id="148" name="Google Shape;148;p15"/>
          <p:cNvSpPr txBox="1"/>
          <p:nvPr>
            <p:ph idx="1" type="body"/>
          </p:nvPr>
        </p:nvSpPr>
        <p:spPr>
          <a:xfrm>
            <a:off x="2905875" y="1400175"/>
            <a:ext cx="2824500" cy="345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150"/>
              <a:t>Discuss the psychological</a:t>
            </a:r>
            <a:endParaRPr b="1" sz="1150"/>
          </a:p>
          <a:p>
            <a:pPr indent="-301625" lvl="0" marL="457200" rtl="0" algn="l">
              <a:lnSpc>
                <a:spcPct val="200000"/>
              </a:lnSpc>
              <a:spcBef>
                <a:spcPts val="1200"/>
              </a:spcBef>
              <a:spcAft>
                <a:spcPts val="0"/>
              </a:spcAft>
              <a:buSzPts val="1150"/>
              <a:buChar char="●"/>
            </a:pPr>
            <a:r>
              <a:rPr lang="en" sz="1150"/>
              <a:t>Things that happened online can affect their personal feeling.</a:t>
            </a:r>
            <a:endParaRPr sz="1150"/>
          </a:p>
          <a:p>
            <a:pPr indent="-301625" lvl="0" marL="457200" rtl="0" algn="l">
              <a:lnSpc>
                <a:spcPct val="200000"/>
              </a:lnSpc>
              <a:spcBef>
                <a:spcPts val="0"/>
              </a:spcBef>
              <a:spcAft>
                <a:spcPts val="0"/>
              </a:spcAft>
              <a:buSzPts val="1150"/>
              <a:buChar char="●"/>
            </a:pPr>
            <a:r>
              <a:rPr lang="en" sz="1150"/>
              <a:t>It can cause a victim to think like a bully, creating a loop. </a:t>
            </a:r>
            <a:endParaRPr b="1" sz="1150"/>
          </a:p>
          <a:p>
            <a:pPr indent="0" lvl="0" marL="457200" rtl="0" algn="l">
              <a:lnSpc>
                <a:spcPct val="200000"/>
              </a:lnSpc>
              <a:spcBef>
                <a:spcPts val="1200"/>
              </a:spcBef>
              <a:spcAft>
                <a:spcPts val="1200"/>
              </a:spcAft>
              <a:buNone/>
            </a:pPr>
            <a:r>
              <a:t/>
            </a:r>
            <a:endParaRPr sz="1050"/>
          </a:p>
        </p:txBody>
      </p:sp>
      <p:sp>
        <p:nvSpPr>
          <p:cNvPr id="149" name="Google Shape;149;p15"/>
          <p:cNvSpPr txBox="1"/>
          <p:nvPr>
            <p:ph idx="1" type="body"/>
          </p:nvPr>
        </p:nvSpPr>
        <p:spPr>
          <a:xfrm>
            <a:off x="5730375" y="1400175"/>
            <a:ext cx="2824500" cy="345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150"/>
              <a:t>Discuss the legal aspects. </a:t>
            </a:r>
            <a:endParaRPr b="1" sz="1150"/>
          </a:p>
          <a:p>
            <a:pPr indent="-301625" lvl="0" marL="457200" rtl="0" algn="l">
              <a:spcBef>
                <a:spcPts val="1200"/>
              </a:spcBef>
              <a:spcAft>
                <a:spcPts val="0"/>
              </a:spcAft>
              <a:buSzPts val="1150"/>
              <a:buChar char="●"/>
            </a:pPr>
            <a:r>
              <a:rPr lang="en" sz="1150"/>
              <a:t>  Criminal actions can occur if the area where the crime is taking place has laws to prevent them.</a:t>
            </a:r>
            <a:endParaRPr sz="1150"/>
          </a:p>
          <a:p>
            <a:pPr indent="-301625" lvl="0" marL="457200" rtl="0" algn="l">
              <a:spcBef>
                <a:spcPts val="0"/>
              </a:spcBef>
              <a:spcAft>
                <a:spcPts val="0"/>
              </a:spcAft>
              <a:buSzPts val="1150"/>
              <a:buChar char="●"/>
            </a:pPr>
            <a:r>
              <a:rPr lang="en" sz="1150"/>
              <a:t>Lawsuits if false statements harm reputation</a:t>
            </a:r>
            <a:endParaRPr sz="1150"/>
          </a:p>
          <a:p>
            <a:pPr indent="-301625" lvl="0" marL="457200" rtl="0" algn="l">
              <a:spcBef>
                <a:spcPts val="0"/>
              </a:spcBef>
              <a:spcAft>
                <a:spcPts val="0"/>
              </a:spcAft>
              <a:buSzPts val="1150"/>
              <a:buChar char="●"/>
            </a:pPr>
            <a:r>
              <a:rPr lang="en" sz="1150"/>
              <a:t>Restraining orders to protect victims</a:t>
            </a:r>
            <a:endParaRPr b="1" sz="1150"/>
          </a:p>
          <a:p>
            <a:pPr indent="0" lvl="0" marL="0" rtl="0" algn="l">
              <a:spcBef>
                <a:spcPts val="1200"/>
              </a:spcBef>
              <a:spcAft>
                <a:spcPts val="12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6"/>
          <p:cNvPicPr preferRelativeResize="0"/>
          <p:nvPr/>
        </p:nvPicPr>
        <p:blipFill>
          <a:blip r:embed="rId3">
            <a:alphaModFix/>
          </a:blip>
          <a:stretch>
            <a:fillRect/>
          </a:stretch>
        </p:blipFill>
        <p:spPr>
          <a:xfrm>
            <a:off x="1984500" y="199538"/>
            <a:ext cx="5328651" cy="4232175"/>
          </a:xfrm>
          <a:prstGeom prst="rect">
            <a:avLst/>
          </a:prstGeom>
          <a:noFill/>
          <a:ln>
            <a:noFill/>
          </a:ln>
        </p:spPr>
      </p:pic>
      <p:sp>
        <p:nvSpPr>
          <p:cNvPr id="155" name="Google Shape;155;p16"/>
          <p:cNvSpPr txBox="1"/>
          <p:nvPr/>
        </p:nvSpPr>
        <p:spPr>
          <a:xfrm>
            <a:off x="1637875" y="4472125"/>
            <a:ext cx="7376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lt1"/>
                </a:solidFill>
                <a:highlight>
                  <a:schemeClr val="dk1"/>
                </a:highlight>
              </a:rPr>
              <a:t>Figure 4. The four core elements of cyberbullying (Intent, Harm, Repetition, and Power Imbalance) with overlapping intersections. Reprinted from (Ray et al., 2024)</a:t>
            </a:r>
            <a:endParaRPr sz="1000">
              <a:solidFill>
                <a:schemeClr val="lt1"/>
              </a:solidFill>
              <a:highlight>
                <a:schemeClr val="dk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idx="1" type="body"/>
          </p:nvPr>
        </p:nvSpPr>
        <p:spPr>
          <a:xfrm>
            <a:off x="311700" y="4120250"/>
            <a:ext cx="67203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000">
                <a:highlight>
                  <a:schemeClr val="dk1"/>
                </a:highlight>
              </a:rPr>
              <a:t>Figure 6. An example of cycle process of cyberbullying on social media. Reprinted from (Ray et al., 2024)</a:t>
            </a:r>
            <a:endParaRPr sz="1000">
              <a:highlight>
                <a:schemeClr val="dk1"/>
              </a:highlight>
            </a:endParaRPr>
          </a:p>
          <a:p>
            <a:pPr indent="0" lvl="0" marL="0" rtl="0" algn="l">
              <a:spcBef>
                <a:spcPts val="0"/>
              </a:spcBef>
              <a:spcAft>
                <a:spcPts val="0"/>
              </a:spcAft>
              <a:buNone/>
            </a:pPr>
            <a:r>
              <a:t/>
            </a:r>
            <a:endParaRPr/>
          </a:p>
        </p:txBody>
      </p:sp>
      <p:pic>
        <p:nvPicPr>
          <p:cNvPr id="161" name="Google Shape;161;p17"/>
          <p:cNvPicPr preferRelativeResize="0"/>
          <p:nvPr/>
        </p:nvPicPr>
        <p:blipFill>
          <a:blip r:embed="rId3">
            <a:alphaModFix/>
          </a:blip>
          <a:stretch>
            <a:fillRect/>
          </a:stretch>
        </p:blipFill>
        <p:spPr>
          <a:xfrm>
            <a:off x="42213" y="100775"/>
            <a:ext cx="9059576" cy="393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Everyone play a part in cyberbullying</a:t>
            </a:r>
            <a:endParaRPr/>
          </a:p>
        </p:txBody>
      </p:sp>
      <p:sp>
        <p:nvSpPr>
          <p:cNvPr id="167" name="Google Shape;167;p18"/>
          <p:cNvSpPr txBox="1"/>
          <p:nvPr>
            <p:ph idx="1" type="body"/>
          </p:nvPr>
        </p:nvSpPr>
        <p:spPr>
          <a:xfrm>
            <a:off x="234850" y="1131725"/>
            <a:ext cx="36888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sz="1200"/>
              <a:t>If you see cyberbullying, then you are now in this graph in some way. </a:t>
            </a:r>
            <a:endParaRPr sz="1200"/>
          </a:p>
          <a:p>
            <a:pPr indent="0" lvl="0" marL="0" rtl="0" algn="l">
              <a:spcBef>
                <a:spcPts val="1200"/>
              </a:spcBef>
              <a:spcAft>
                <a:spcPts val="0"/>
              </a:spcAft>
              <a:buClr>
                <a:schemeClr val="dk1"/>
              </a:buClr>
              <a:buSzPts val="1100"/>
              <a:buFont typeface="Arial"/>
              <a:buNone/>
            </a:pPr>
            <a:r>
              <a:rPr lang="en" sz="1200"/>
              <a:t>You can be a defender who stops the attack</a:t>
            </a:r>
            <a:endParaRPr sz="1200"/>
          </a:p>
          <a:p>
            <a:pPr indent="0" lvl="0" marL="0" rtl="0" algn="l">
              <a:spcBef>
                <a:spcPts val="1200"/>
              </a:spcBef>
              <a:spcAft>
                <a:spcPts val="0"/>
              </a:spcAft>
              <a:buClr>
                <a:schemeClr val="dk1"/>
              </a:buClr>
              <a:buSzPts val="1100"/>
              <a:buFont typeface="Arial"/>
              <a:buNone/>
            </a:pPr>
            <a:r>
              <a:rPr lang="en" sz="1200"/>
              <a:t>You can be a watcher who does nothing about it</a:t>
            </a:r>
            <a:endParaRPr sz="1200"/>
          </a:p>
          <a:p>
            <a:pPr indent="0" lvl="0" marL="0" rtl="0" algn="l">
              <a:spcBef>
                <a:spcPts val="1200"/>
              </a:spcBef>
              <a:spcAft>
                <a:spcPts val="0"/>
              </a:spcAft>
              <a:buClr>
                <a:schemeClr val="dk1"/>
              </a:buClr>
              <a:buSzPts val="1100"/>
              <a:buFont typeface="Arial"/>
              <a:buNone/>
            </a:pPr>
            <a:r>
              <a:rPr lang="en" sz="1200"/>
              <a:t>You can be a reinforcer that encourages cyberbullying</a:t>
            </a:r>
            <a:endParaRPr sz="1200"/>
          </a:p>
          <a:p>
            <a:pPr indent="0" lvl="0" marL="0" rtl="0" algn="l">
              <a:spcBef>
                <a:spcPts val="1200"/>
              </a:spcBef>
              <a:spcAft>
                <a:spcPts val="0"/>
              </a:spcAft>
              <a:buClr>
                <a:schemeClr val="dk1"/>
              </a:buClr>
              <a:buSzPts val="1100"/>
              <a:buFont typeface="Arial"/>
              <a:buNone/>
            </a:pPr>
            <a:r>
              <a:rPr lang="en" sz="1200"/>
              <a:t>You can be an assistant who engages with the bully</a:t>
            </a:r>
            <a:endParaRPr sz="1200"/>
          </a:p>
          <a:p>
            <a:pPr indent="0" lvl="0" marL="0" rtl="0" algn="l">
              <a:spcBef>
                <a:spcPts val="1200"/>
              </a:spcBef>
              <a:spcAft>
                <a:spcPts val="1200"/>
              </a:spcAft>
              <a:buClr>
                <a:schemeClr val="dk1"/>
              </a:buClr>
              <a:buSzPts val="1100"/>
              <a:buFont typeface="Arial"/>
              <a:buNone/>
            </a:pPr>
            <a:r>
              <a:rPr lang="en" sz="1200"/>
              <a:t>Everyone who sees cyberbullying is now playing a part in the cyberbullying. Everyone has played each role in the graph at some point in their online life. Maybe they were kids and didn’t know better, or maybe people don’t care how they act on the internet. I think understanding this will make people better understand what cyberbullying is.</a:t>
            </a:r>
            <a:endParaRPr sz="1200"/>
          </a:p>
        </p:txBody>
      </p:sp>
      <p:pic>
        <p:nvPicPr>
          <p:cNvPr id="168" name="Google Shape;168;p18"/>
          <p:cNvPicPr preferRelativeResize="0"/>
          <p:nvPr/>
        </p:nvPicPr>
        <p:blipFill>
          <a:blip r:embed="rId3">
            <a:alphaModFix/>
          </a:blip>
          <a:stretch>
            <a:fillRect/>
          </a:stretch>
        </p:blipFill>
        <p:spPr>
          <a:xfrm>
            <a:off x="4138800" y="1365050"/>
            <a:ext cx="4838700" cy="2949746"/>
          </a:xfrm>
          <a:prstGeom prst="rect">
            <a:avLst/>
          </a:prstGeom>
          <a:noFill/>
          <a:ln>
            <a:noFill/>
          </a:ln>
        </p:spPr>
      </p:pic>
      <p:sp>
        <p:nvSpPr>
          <p:cNvPr id="169" name="Google Shape;169;p18"/>
          <p:cNvSpPr txBox="1"/>
          <p:nvPr/>
        </p:nvSpPr>
        <p:spPr>
          <a:xfrm>
            <a:off x="5238600" y="4314800"/>
            <a:ext cx="3738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lt1"/>
                </a:solidFill>
                <a:highlight>
                  <a:schemeClr val="dk1"/>
                </a:highlight>
              </a:rPr>
              <a:t>Figure 7. Cyberbullying active and passive participation. Reprinted from (Ray et al., 2024)</a:t>
            </a:r>
            <a:endParaRPr sz="1000">
              <a:solidFill>
                <a:schemeClr val="lt1"/>
              </a:solidFill>
              <a:highlight>
                <a:schemeClr val="dk1"/>
              </a:highlight>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highlight>
                  <a:schemeClr val="dk1"/>
                </a:highlight>
              </a:rPr>
              <a:t>References</a:t>
            </a:r>
            <a:endParaRPr sz="2000">
              <a:highlight>
                <a:schemeClr val="dk1"/>
              </a:highlight>
            </a:endParaRPr>
          </a:p>
        </p:txBody>
      </p:sp>
      <p:sp>
        <p:nvSpPr>
          <p:cNvPr id="175" name="Google Shape;175;p19"/>
          <p:cNvSpPr txBox="1"/>
          <p:nvPr>
            <p:ph idx="1" type="body"/>
          </p:nvPr>
        </p:nvSpPr>
        <p:spPr>
          <a:xfrm>
            <a:off x="291025" y="1307850"/>
            <a:ext cx="8388600" cy="2809200"/>
          </a:xfrm>
          <a:prstGeom prst="rect">
            <a:avLst/>
          </a:prstGeom>
        </p:spPr>
        <p:txBody>
          <a:bodyPr anchorCtr="0" anchor="t" bIns="91425" lIns="91425" spcFirstLastPara="1" rIns="91425" wrap="square" tIns="91425">
            <a:normAutofit/>
          </a:bodyPr>
          <a:lstStyle/>
          <a:p>
            <a:pPr indent="-457200" lvl="0" marL="457200" rtl="0" algn="l">
              <a:lnSpc>
                <a:spcPct val="200000"/>
              </a:lnSpc>
              <a:spcBef>
                <a:spcPts val="0"/>
              </a:spcBef>
              <a:spcAft>
                <a:spcPts val="0"/>
              </a:spcAft>
              <a:buClr>
                <a:schemeClr val="dk1"/>
              </a:buClr>
              <a:buSzPts val="1100"/>
              <a:buFont typeface="Arial"/>
              <a:buNone/>
            </a:pPr>
            <a:r>
              <a:rPr lang="en" sz="1200"/>
              <a:t>Ray, G., McDermott, C. D., &amp; Nicho, M. (2024b). Cyberbullying on Social Media: Definitions, Prevalence, and Impact Challenges. </a:t>
            </a:r>
            <a:r>
              <a:rPr i="1" lang="en" sz="1200"/>
              <a:t>Journal of Cybersecurity</a:t>
            </a:r>
            <a:r>
              <a:rPr lang="en" sz="1200"/>
              <a:t>, </a:t>
            </a:r>
            <a:r>
              <a:rPr i="1" lang="en" sz="1200"/>
              <a:t>10</a:t>
            </a:r>
            <a:r>
              <a:rPr lang="en" sz="1200"/>
              <a:t>(1). https://doi.org/10.1093/cybsec/tyae026</a:t>
            </a:r>
            <a:endParaRPr sz="1200"/>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