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Lst>
  <p:sldSz cy="5143500" cx="9144000"/>
  <p:notesSz cx="6858000" cy="9144000"/>
  <p:embeddedFontLst>
    <p:embeddedFont>
      <p:font typeface="Raleway"/>
      <p:regular r:id="rId10"/>
      <p:bold r:id="rId11"/>
      <p:italic r:id="rId12"/>
      <p:boldItalic r:id="rId13"/>
    </p:embeddedFont>
    <p:embeddedFont>
      <p:font typeface="Lato"/>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Raleway-bold.fntdata"/><Relationship Id="rId10" Type="http://schemas.openxmlformats.org/officeDocument/2006/relationships/font" Target="fonts/Raleway-regular.fntdata"/><Relationship Id="rId13" Type="http://schemas.openxmlformats.org/officeDocument/2006/relationships/font" Target="fonts/Raleway-boldItalic.fntdata"/><Relationship Id="rId12" Type="http://schemas.openxmlformats.org/officeDocument/2006/relationships/font" Target="fonts/Raleway-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Lato-bold.fntdata"/><Relationship Id="rId14" Type="http://schemas.openxmlformats.org/officeDocument/2006/relationships/font" Target="fonts/Lato-regular.fntdata"/><Relationship Id="rId17" Type="http://schemas.openxmlformats.org/officeDocument/2006/relationships/font" Target="fonts/Lato-boldItalic.fntdata"/><Relationship Id="rId16" Type="http://schemas.openxmlformats.org/officeDocument/2006/relationships/font" Target="fonts/Lat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1901231ada5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1901231ada5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1901231ada5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1901231ada5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1901231ada5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1901231ada5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lt2"/>
        </a:solidFill>
      </p:bgPr>
    </p:bg>
    <p:spTree>
      <p:nvGrpSpPr>
        <p:cNvPr id="9"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729450" y="1322450"/>
            <a:ext cx="7688100" cy="1664700"/>
          </a:xfrm>
          <a:prstGeom prst="rect">
            <a:avLst/>
          </a:prstGeom>
        </p:spPr>
        <p:txBody>
          <a:bodyPr anchorCtr="0" anchor="t" bIns="91425" lIns="91425" spcFirstLastPara="1" rIns="91425" wrap="square" tIns="91425">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5" name="Google Shape;15;p2"/>
          <p:cNvSpPr txBox="1"/>
          <p:nvPr>
            <p:ph idx="1" type="subTitle"/>
          </p:nvPr>
        </p:nvSpPr>
        <p:spPr>
          <a:xfrm>
            <a:off x="729627" y="3172900"/>
            <a:ext cx="7688100" cy="5412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6" name="Google Shape;16;p2"/>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73"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7" name="Google Shape;77;p11"/>
          <p:cNvSpPr txBox="1"/>
          <p:nvPr>
            <p:ph hasCustomPrompt="1" type="title"/>
          </p:nvPr>
        </p:nvSpPr>
        <p:spPr>
          <a:xfrm>
            <a:off x="729450" y="733950"/>
            <a:ext cx="7688400" cy="12447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p:nvPr>
            <p:ph idx="1" type="body"/>
          </p:nvPr>
        </p:nvSpPr>
        <p:spPr>
          <a:xfrm>
            <a:off x="729450" y="2272888"/>
            <a:ext cx="7688400" cy="15804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Clr>
                <a:schemeClr val="lt1"/>
              </a:buClr>
              <a:buSzPts val="1300"/>
              <a:buChar char="●"/>
              <a:defRPr>
                <a:solidFill>
                  <a:schemeClr val="lt1"/>
                </a:solidFill>
              </a:defRPr>
            </a:lvl1pPr>
            <a:lvl2pPr indent="-298450" lvl="1" marL="914400">
              <a:spcBef>
                <a:spcPts val="0"/>
              </a:spcBef>
              <a:spcAft>
                <a:spcPts val="0"/>
              </a:spcAft>
              <a:buClr>
                <a:schemeClr val="lt1"/>
              </a:buClr>
              <a:buSzPts val="1100"/>
              <a:buChar char="○"/>
              <a:defRPr>
                <a:solidFill>
                  <a:schemeClr val="lt1"/>
                </a:solidFill>
              </a:defRPr>
            </a:lvl2pPr>
            <a:lvl3pPr indent="-298450" lvl="2" marL="1371600">
              <a:spcBef>
                <a:spcPts val="0"/>
              </a:spcBef>
              <a:spcAft>
                <a:spcPts val="0"/>
              </a:spcAft>
              <a:buClr>
                <a:schemeClr val="lt1"/>
              </a:buClr>
              <a:buSzPts val="1100"/>
              <a:buChar char="■"/>
              <a:defRPr>
                <a:solidFill>
                  <a:schemeClr val="lt1"/>
                </a:solidFill>
              </a:defRPr>
            </a:lvl3pPr>
            <a:lvl4pPr indent="-298450" lvl="3" marL="1828800">
              <a:spcBef>
                <a:spcPts val="0"/>
              </a:spcBef>
              <a:spcAft>
                <a:spcPts val="0"/>
              </a:spcAft>
              <a:buClr>
                <a:schemeClr val="lt1"/>
              </a:buClr>
              <a:buSzPts val="1100"/>
              <a:buChar char="●"/>
              <a:defRPr>
                <a:solidFill>
                  <a:schemeClr val="lt1"/>
                </a:solidFill>
              </a:defRPr>
            </a:lvl4pPr>
            <a:lvl5pPr indent="-298450" lvl="4" marL="2286000">
              <a:spcBef>
                <a:spcPts val="0"/>
              </a:spcBef>
              <a:spcAft>
                <a:spcPts val="0"/>
              </a:spcAft>
              <a:buClr>
                <a:schemeClr val="lt1"/>
              </a:buClr>
              <a:buSzPts val="1100"/>
              <a:buChar char="○"/>
              <a:defRPr>
                <a:solidFill>
                  <a:schemeClr val="lt1"/>
                </a:solidFill>
              </a:defRPr>
            </a:lvl5pPr>
            <a:lvl6pPr indent="-298450" lvl="5" marL="2743200">
              <a:spcBef>
                <a:spcPts val="0"/>
              </a:spcBef>
              <a:spcAft>
                <a:spcPts val="0"/>
              </a:spcAft>
              <a:buClr>
                <a:schemeClr val="lt1"/>
              </a:buClr>
              <a:buSzPts val="1100"/>
              <a:buChar char="■"/>
              <a:defRPr>
                <a:solidFill>
                  <a:schemeClr val="lt1"/>
                </a:solidFill>
              </a:defRPr>
            </a:lvl6pPr>
            <a:lvl7pPr indent="-298450" lvl="6" marL="3200400">
              <a:spcBef>
                <a:spcPts val="0"/>
              </a:spcBef>
              <a:spcAft>
                <a:spcPts val="0"/>
              </a:spcAft>
              <a:buClr>
                <a:schemeClr val="lt1"/>
              </a:buClr>
              <a:buSzPts val="1100"/>
              <a:buChar char="●"/>
              <a:defRPr>
                <a:solidFill>
                  <a:schemeClr val="lt1"/>
                </a:solidFill>
              </a:defRPr>
            </a:lvl7pPr>
            <a:lvl8pPr indent="-298450" lvl="7" marL="3657600">
              <a:spcBef>
                <a:spcPts val="0"/>
              </a:spcBef>
              <a:spcAft>
                <a:spcPts val="0"/>
              </a:spcAft>
              <a:buClr>
                <a:schemeClr val="lt1"/>
              </a:buClr>
              <a:buSzPts val="1100"/>
              <a:buChar char="○"/>
              <a:defRPr>
                <a:solidFill>
                  <a:schemeClr val="lt1"/>
                </a:solidFill>
              </a:defRPr>
            </a:lvl8pPr>
            <a:lvl9pPr indent="-298450" lvl="8" marL="4114800">
              <a:spcBef>
                <a:spcPts val="0"/>
              </a:spcBef>
              <a:spcAft>
                <a:spcPts val="0"/>
              </a:spcAft>
              <a:buClr>
                <a:schemeClr val="lt1"/>
              </a:buClr>
              <a:buSzPts val="1100"/>
              <a:buChar char="■"/>
              <a:defRPr>
                <a:solidFill>
                  <a:schemeClr val="lt1"/>
                </a:solidFill>
              </a:defRPr>
            </a:lvl9pPr>
          </a:lstStyle>
          <a:p/>
        </p:txBody>
      </p:sp>
      <p:sp>
        <p:nvSpPr>
          <p:cNvPr id="79" name="Google Shape;79;p11"/>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0" name="Shape 80"/>
        <p:cNvGrpSpPr/>
        <p:nvPr/>
      </p:nvGrpSpPr>
      <p:grpSpPr>
        <a:xfrm>
          <a:off x="0" y="0"/>
          <a:ext cx="0" cy="0"/>
          <a:chOff x="0" y="0"/>
          <a:chExt cx="0" cy="0"/>
        </a:xfrm>
      </p:grpSpPr>
      <p:sp>
        <p:nvSpPr>
          <p:cNvPr id="81" name="Google Shape;81;p12"/>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7"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 name="Google Shape;21;p3"/>
          <p:cNvSpPr txBox="1"/>
          <p:nvPr>
            <p:ph type="title"/>
          </p:nvPr>
        </p:nvSpPr>
        <p:spPr>
          <a:xfrm>
            <a:off x="729450" y="1322450"/>
            <a:ext cx="7688400" cy="15186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22" name="Google Shape;22;p3"/>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3"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8" name="Google Shape;28;p4"/>
          <p:cNvSpPr txBox="1"/>
          <p:nvPr>
            <p:ph type="title"/>
          </p:nvPr>
        </p:nvSpPr>
        <p:spPr>
          <a:xfrm>
            <a:off x="729450" y="1318650"/>
            <a:ext cx="76887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29" name="Google Shape;29;p4"/>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0" name="Google Shape;30;p4"/>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5"/>
          <p:cNvSpPr txBox="1"/>
          <p:nvPr>
            <p:ph type="title"/>
          </p:nvPr>
        </p:nvSpPr>
        <p:spPr>
          <a:xfrm>
            <a:off x="729450" y="1318650"/>
            <a:ext cx="76884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37" name="Google Shape;37;p5"/>
          <p:cNvSpPr txBox="1"/>
          <p:nvPr>
            <p:ph idx="1" type="body"/>
          </p:nvPr>
        </p:nvSpPr>
        <p:spPr>
          <a:xfrm>
            <a:off x="729325" y="2078875"/>
            <a:ext cx="37743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8" name="Google Shape;38;p5"/>
          <p:cNvSpPr txBox="1"/>
          <p:nvPr>
            <p:ph idx="2" type="body"/>
          </p:nvPr>
        </p:nvSpPr>
        <p:spPr>
          <a:xfrm>
            <a:off x="4643604" y="2078875"/>
            <a:ext cx="37743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9" name="Google Shape;39;p5"/>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0"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6"/>
          <p:cNvSpPr txBox="1"/>
          <p:nvPr>
            <p:ph type="title"/>
          </p:nvPr>
        </p:nvSpPr>
        <p:spPr>
          <a:xfrm>
            <a:off x="729450" y="1318650"/>
            <a:ext cx="76884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46" name="Google Shape;46;p6"/>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7"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7"/>
          <p:cNvSpPr txBox="1"/>
          <p:nvPr>
            <p:ph type="title"/>
          </p:nvPr>
        </p:nvSpPr>
        <p:spPr>
          <a:xfrm>
            <a:off x="730000" y="1318650"/>
            <a:ext cx="3300900" cy="13815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53" name="Google Shape;53;p7"/>
          <p:cNvSpPr txBox="1"/>
          <p:nvPr>
            <p:ph idx="1" type="body"/>
          </p:nvPr>
        </p:nvSpPr>
        <p:spPr>
          <a:xfrm>
            <a:off x="721225" y="2781725"/>
            <a:ext cx="3300900" cy="159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7"/>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55"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9" name="Google Shape;59;p8"/>
          <p:cNvSpPr txBox="1"/>
          <p:nvPr>
            <p:ph type="title"/>
          </p:nvPr>
        </p:nvSpPr>
        <p:spPr>
          <a:xfrm>
            <a:off x="729450" y="864300"/>
            <a:ext cx="7021200" cy="29850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60" name="Google Shape;60;p8"/>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6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9"/>
          <p:cNvSpPr txBox="1"/>
          <p:nvPr>
            <p:ph type="title"/>
          </p:nvPr>
        </p:nvSpPr>
        <p:spPr>
          <a:xfrm>
            <a:off x="730000" y="1318650"/>
            <a:ext cx="3300900" cy="1687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67" name="Google Shape;67;p9"/>
          <p:cNvSpPr txBox="1"/>
          <p:nvPr>
            <p:ph idx="1" type="subTitle"/>
          </p:nvPr>
        </p:nvSpPr>
        <p:spPr>
          <a:xfrm>
            <a:off x="724950" y="3161525"/>
            <a:ext cx="3300900" cy="7590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68" name="Google Shape;68;p9"/>
          <p:cNvSpPr txBox="1"/>
          <p:nvPr>
            <p:ph idx="2" type="body"/>
          </p:nvPr>
        </p:nvSpPr>
        <p:spPr>
          <a:xfrm>
            <a:off x="5174225" y="1352625"/>
            <a:ext cx="3374400" cy="3025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9" name="Google Shape;69;p9"/>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70" name="Shape 70"/>
        <p:cNvGrpSpPr/>
        <p:nvPr/>
      </p:nvGrpSpPr>
      <p:grpSpPr>
        <a:xfrm>
          <a:off x="0" y="0"/>
          <a:ext cx="0" cy="0"/>
          <a:chOff x="0" y="0"/>
          <a:chExt cx="0" cy="0"/>
        </a:xfrm>
      </p:grpSpPr>
      <p:sp>
        <p:nvSpPr>
          <p:cNvPr id="71" name="Google Shape;71;p10"/>
          <p:cNvSpPr txBox="1"/>
          <p:nvPr>
            <p:ph idx="1" type="body"/>
          </p:nvPr>
        </p:nvSpPr>
        <p:spPr>
          <a:xfrm>
            <a:off x="724950" y="4372551"/>
            <a:ext cx="7697400" cy="4605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72" name="Google Shape;72;p10"/>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treamlin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1pPr>
            <a:lvl2pPr lvl="1">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2pPr>
            <a:lvl3pPr lvl="2">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3pPr>
            <a:lvl4pPr lvl="3">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4pPr>
            <a:lvl5pPr lvl="4">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5pPr>
            <a:lvl6pPr lvl="5">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6pPr>
            <a:lvl7pPr lvl="6">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7pPr>
            <a:lvl8pPr lvl="7">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8pPr>
            <a:lvl9pPr lvl="8">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indent="-298450" lvl="1" marL="9144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indent="-298450" lvl="2" marL="13716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indent="-298450" lvl="3" marL="18288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indent="-298450" lvl="4" marL="22860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indent="-298450" lvl="5" marL="27432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indent="-298450" lvl="6" marL="32004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indent="-298450" lvl="7" marL="36576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indent="-298450" lvl="8" marL="41148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9pPr>
          </a:lstStyle>
          <a:p/>
        </p:txBody>
      </p:sp>
      <p:sp>
        <p:nvSpPr>
          <p:cNvPr id="8" name="Google Shape;8;p1"/>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2.jpg"/><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3"/>
          <p:cNvSpPr txBox="1"/>
          <p:nvPr>
            <p:ph type="ctrTitle"/>
          </p:nvPr>
        </p:nvSpPr>
        <p:spPr>
          <a:xfrm>
            <a:off x="729450" y="1322450"/>
            <a:ext cx="7688100" cy="1664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The Quest</a:t>
            </a:r>
            <a:endParaRPr/>
          </a:p>
        </p:txBody>
      </p:sp>
      <p:sp>
        <p:nvSpPr>
          <p:cNvPr id="87" name="Google Shape;87;p13"/>
          <p:cNvSpPr txBox="1"/>
          <p:nvPr>
            <p:ph idx="1" type="subTitle"/>
          </p:nvPr>
        </p:nvSpPr>
        <p:spPr>
          <a:xfrm>
            <a:off x="729627" y="3172900"/>
            <a:ext cx="7688100" cy="541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2200"/>
              <a:t>D’Angelo Stines</a:t>
            </a:r>
            <a:endParaRPr sz="22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4"/>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Jim Heath</a:t>
            </a:r>
            <a:endParaRPr/>
          </a:p>
        </p:txBody>
      </p:sp>
      <p:sp>
        <p:nvSpPr>
          <p:cNvPr id="93" name="Google Shape;93;p14"/>
          <p:cNvSpPr txBox="1"/>
          <p:nvPr>
            <p:ph idx="1" type="body"/>
          </p:nvPr>
        </p:nvSpPr>
        <p:spPr>
          <a:xfrm>
            <a:off x="729450" y="2078875"/>
            <a:ext cx="4831200" cy="22611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With Jim being a Sports information Director, amongst many other things he is in charge of team press conferences. He plays more of a behind the scenes role in them  being that he sets them up and is not an active interviewer. This is something that he does that really peaks my interest because it is up to him to get the individuals that we as viewers want to hear from.</a:t>
            </a:r>
            <a:endParaRPr/>
          </a:p>
        </p:txBody>
      </p:sp>
      <p:pic>
        <p:nvPicPr>
          <p:cNvPr id="94" name="Google Shape;94;p14"/>
          <p:cNvPicPr preferRelativeResize="0"/>
          <p:nvPr/>
        </p:nvPicPr>
        <p:blipFill>
          <a:blip r:embed="rId3">
            <a:alphaModFix/>
          </a:blip>
          <a:stretch>
            <a:fillRect/>
          </a:stretch>
        </p:blipFill>
        <p:spPr>
          <a:xfrm>
            <a:off x="5560650" y="661663"/>
            <a:ext cx="2857500" cy="23526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15"/>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The Proposal </a:t>
            </a:r>
            <a:endParaRPr/>
          </a:p>
        </p:txBody>
      </p:sp>
      <p:sp>
        <p:nvSpPr>
          <p:cNvPr id="100" name="Google Shape;100;p15"/>
          <p:cNvSpPr txBox="1"/>
          <p:nvPr>
            <p:ph idx="1" type="body"/>
          </p:nvPr>
        </p:nvSpPr>
        <p:spPr>
          <a:xfrm>
            <a:off x="729450" y="2078875"/>
            <a:ext cx="5223900" cy="22611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1200"/>
              </a:spcAft>
              <a:buNone/>
            </a:pPr>
            <a:r>
              <a:rPr lang="en"/>
              <a:t>Being that we have a women’s soccer POWERHOUSE right on our campus that in my eyes doesn’t nearly get the </a:t>
            </a:r>
            <a:r>
              <a:rPr lang="en"/>
              <a:t>recognition</a:t>
            </a:r>
            <a:r>
              <a:rPr lang="en"/>
              <a:t> and attention they deserve, my proposal is to have an open press </a:t>
            </a:r>
            <a:r>
              <a:rPr lang="en"/>
              <a:t>conference</a:t>
            </a:r>
            <a:r>
              <a:rPr lang="en"/>
              <a:t> for local reporters and fans to </a:t>
            </a:r>
            <a:r>
              <a:rPr lang="en"/>
              <a:t>attend. The reasoning behind the fans being there is to get to hear about all that  goes into being back to back conference champs and how they felt to win the first ever ODU Sun Belt championship. Following the press conference fans will be able to interact and meet with the players. This will be a great opportunity for the team to get exposure within the community and hopefully boost the overall support they get.</a:t>
            </a:r>
            <a:endParaRPr/>
          </a:p>
        </p:txBody>
      </p:sp>
      <p:pic>
        <p:nvPicPr>
          <p:cNvPr id="101" name="Google Shape;101;p15"/>
          <p:cNvPicPr preferRelativeResize="0"/>
          <p:nvPr/>
        </p:nvPicPr>
        <p:blipFill>
          <a:blip r:embed="rId3">
            <a:alphaModFix/>
          </a:blip>
          <a:stretch>
            <a:fillRect/>
          </a:stretch>
        </p:blipFill>
        <p:spPr>
          <a:xfrm>
            <a:off x="6335986" y="738600"/>
            <a:ext cx="2350388" cy="22611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16"/>
          <p:cNvSpPr txBox="1"/>
          <p:nvPr>
            <p:ph type="title"/>
          </p:nvPr>
        </p:nvSpPr>
        <p:spPr>
          <a:xfrm>
            <a:off x="729450" y="1318650"/>
            <a:ext cx="38424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Goals</a:t>
            </a:r>
            <a:endParaRPr/>
          </a:p>
        </p:txBody>
      </p:sp>
      <p:sp>
        <p:nvSpPr>
          <p:cNvPr id="107" name="Google Shape;107;p16"/>
          <p:cNvSpPr txBox="1"/>
          <p:nvPr>
            <p:ph idx="1" type="body"/>
          </p:nvPr>
        </p:nvSpPr>
        <p:spPr>
          <a:xfrm>
            <a:off x="729450" y="2078875"/>
            <a:ext cx="3675600" cy="22611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Char char="●"/>
            </a:pPr>
            <a:r>
              <a:rPr lang="en"/>
              <a:t>Recognition of a phenomenal sports team</a:t>
            </a:r>
            <a:endParaRPr/>
          </a:p>
          <a:p>
            <a:pPr indent="-311150" lvl="0" marL="457200" rtl="0" algn="l">
              <a:spcBef>
                <a:spcPts val="0"/>
              </a:spcBef>
              <a:spcAft>
                <a:spcPts val="0"/>
              </a:spcAft>
              <a:buSzPts val="1300"/>
              <a:buChar char="●"/>
            </a:pPr>
            <a:r>
              <a:rPr lang="en"/>
              <a:t>Increase overall fanbase</a:t>
            </a:r>
            <a:endParaRPr/>
          </a:p>
          <a:p>
            <a:pPr indent="-311150" lvl="0" marL="457200" rtl="0" algn="l">
              <a:spcBef>
                <a:spcPts val="0"/>
              </a:spcBef>
              <a:spcAft>
                <a:spcPts val="0"/>
              </a:spcAft>
              <a:buSzPts val="1300"/>
              <a:buChar char="●"/>
            </a:pPr>
            <a:r>
              <a:rPr lang="en"/>
              <a:t>Publicity</a:t>
            </a:r>
            <a:endParaRPr/>
          </a:p>
          <a:p>
            <a:pPr indent="0" lvl="0" marL="457200" rtl="0" algn="l">
              <a:spcBef>
                <a:spcPts val="1200"/>
              </a:spcBef>
              <a:spcAft>
                <a:spcPts val="1200"/>
              </a:spcAft>
              <a:buNone/>
            </a:pPr>
            <a:r>
              <a:t/>
            </a:r>
            <a:endParaRPr/>
          </a:p>
        </p:txBody>
      </p:sp>
      <p:sp>
        <p:nvSpPr>
          <p:cNvPr id="108" name="Google Shape;108;p16"/>
          <p:cNvSpPr txBox="1"/>
          <p:nvPr/>
        </p:nvSpPr>
        <p:spPr>
          <a:xfrm>
            <a:off x="4787575" y="1318650"/>
            <a:ext cx="3114600" cy="538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2300">
                <a:latin typeface="Lato"/>
                <a:ea typeface="Lato"/>
                <a:cs typeface="Lato"/>
                <a:sym typeface="Lato"/>
              </a:rPr>
              <a:t>Tactics</a:t>
            </a:r>
            <a:endParaRPr b="1" sz="2300">
              <a:latin typeface="Lato"/>
              <a:ea typeface="Lato"/>
              <a:cs typeface="Lato"/>
              <a:sym typeface="Lato"/>
            </a:endParaRPr>
          </a:p>
        </p:txBody>
      </p:sp>
      <p:sp>
        <p:nvSpPr>
          <p:cNvPr id="109" name="Google Shape;109;p16"/>
          <p:cNvSpPr txBox="1"/>
          <p:nvPr/>
        </p:nvSpPr>
        <p:spPr>
          <a:xfrm>
            <a:off x="4367325" y="2078875"/>
            <a:ext cx="3274800" cy="1785600"/>
          </a:xfrm>
          <a:prstGeom prst="rect">
            <a:avLst/>
          </a:prstGeom>
          <a:noFill/>
          <a:ln>
            <a:noFill/>
          </a:ln>
        </p:spPr>
        <p:txBody>
          <a:bodyPr anchorCtr="0" anchor="t" bIns="91425" lIns="91425" spcFirstLastPara="1" rIns="91425" wrap="square" tIns="91425">
            <a:spAutoFit/>
          </a:bodyPr>
          <a:lstStyle/>
          <a:p>
            <a:pPr indent="0" lvl="0" marL="457200" rtl="0" algn="l">
              <a:spcBef>
                <a:spcPts val="0"/>
              </a:spcBef>
              <a:spcAft>
                <a:spcPts val="0"/>
              </a:spcAft>
              <a:buNone/>
            </a:pPr>
            <a:r>
              <a:rPr lang="en" sz="1300">
                <a:solidFill>
                  <a:schemeClr val="accent1"/>
                </a:solidFill>
                <a:latin typeface="Lato"/>
                <a:ea typeface="Lato"/>
                <a:cs typeface="Lato"/>
                <a:sym typeface="Lato"/>
              </a:rPr>
              <a:t>Location: ODU Soccer Complex</a:t>
            </a:r>
            <a:endParaRPr sz="1300">
              <a:solidFill>
                <a:schemeClr val="accent1"/>
              </a:solidFill>
              <a:latin typeface="Lato"/>
              <a:ea typeface="Lato"/>
              <a:cs typeface="Lato"/>
              <a:sym typeface="Lato"/>
            </a:endParaRPr>
          </a:p>
          <a:p>
            <a:pPr indent="0" lvl="0" marL="457200" rtl="0" algn="l">
              <a:spcBef>
                <a:spcPts val="0"/>
              </a:spcBef>
              <a:spcAft>
                <a:spcPts val="0"/>
              </a:spcAft>
              <a:buNone/>
            </a:pPr>
            <a:r>
              <a:t/>
            </a:r>
            <a:endParaRPr sz="1300">
              <a:solidFill>
                <a:schemeClr val="accent1"/>
              </a:solidFill>
              <a:latin typeface="Lato"/>
              <a:ea typeface="Lato"/>
              <a:cs typeface="Lato"/>
              <a:sym typeface="Lato"/>
            </a:endParaRPr>
          </a:p>
          <a:p>
            <a:pPr indent="0" lvl="0" marL="457200" rtl="0" algn="l">
              <a:spcBef>
                <a:spcPts val="0"/>
              </a:spcBef>
              <a:spcAft>
                <a:spcPts val="0"/>
              </a:spcAft>
              <a:buNone/>
            </a:pPr>
            <a:r>
              <a:rPr lang="en" sz="1300">
                <a:solidFill>
                  <a:schemeClr val="accent1"/>
                </a:solidFill>
                <a:latin typeface="Lato"/>
                <a:ea typeface="Lato"/>
                <a:cs typeface="Lato"/>
                <a:sym typeface="Lato"/>
              </a:rPr>
              <a:t>Promotion: Social Media posts on ODU sports pages and Womens soccer pages</a:t>
            </a:r>
            <a:endParaRPr sz="1300">
              <a:solidFill>
                <a:schemeClr val="accent1"/>
              </a:solidFill>
              <a:latin typeface="Lato"/>
              <a:ea typeface="Lato"/>
              <a:cs typeface="Lato"/>
              <a:sym typeface="Lato"/>
            </a:endParaRPr>
          </a:p>
          <a:p>
            <a:pPr indent="0" lvl="0" marL="457200" rtl="0" algn="l">
              <a:spcBef>
                <a:spcPts val="0"/>
              </a:spcBef>
              <a:spcAft>
                <a:spcPts val="0"/>
              </a:spcAft>
              <a:buNone/>
            </a:pPr>
            <a:r>
              <a:t/>
            </a:r>
            <a:endParaRPr sz="1300">
              <a:solidFill>
                <a:schemeClr val="accent1"/>
              </a:solidFill>
              <a:latin typeface="Lato"/>
              <a:ea typeface="Lato"/>
              <a:cs typeface="Lato"/>
              <a:sym typeface="Lato"/>
            </a:endParaRPr>
          </a:p>
          <a:p>
            <a:pPr indent="0" lvl="0" marL="457200" rtl="0" algn="l">
              <a:spcBef>
                <a:spcPts val="0"/>
              </a:spcBef>
              <a:spcAft>
                <a:spcPts val="0"/>
              </a:spcAft>
              <a:buNone/>
            </a:pPr>
            <a:r>
              <a:rPr lang="en" sz="1300">
                <a:solidFill>
                  <a:schemeClr val="accent1"/>
                </a:solidFill>
                <a:latin typeface="Lato"/>
                <a:ea typeface="Lato"/>
                <a:cs typeface="Lato"/>
                <a:sym typeface="Lato"/>
              </a:rPr>
              <a:t>People: ODU students, alumni, media outlets, and new/old fans </a:t>
            </a:r>
            <a:endParaRPr sz="1300">
              <a:solidFill>
                <a:schemeClr val="accent1"/>
              </a:solidFill>
              <a:latin typeface="Lato"/>
              <a:ea typeface="Lato"/>
              <a:cs typeface="Lato"/>
              <a:sym typeface="Lato"/>
            </a:endParaRPr>
          </a:p>
        </p:txBody>
      </p:sp>
      <p:pic>
        <p:nvPicPr>
          <p:cNvPr id="110" name="Google Shape;110;p16"/>
          <p:cNvPicPr preferRelativeResize="0"/>
          <p:nvPr/>
        </p:nvPicPr>
        <p:blipFill>
          <a:blip r:embed="rId3">
            <a:alphaModFix/>
          </a:blip>
          <a:stretch>
            <a:fillRect/>
          </a:stretch>
        </p:blipFill>
        <p:spPr>
          <a:xfrm>
            <a:off x="6455425" y="577225"/>
            <a:ext cx="2372175" cy="1433725"/>
          </a:xfrm>
          <a:prstGeom prst="rect">
            <a:avLst/>
          </a:prstGeom>
          <a:noFill/>
          <a:ln>
            <a:noFill/>
          </a:ln>
        </p:spPr>
      </p:pic>
      <p:pic>
        <p:nvPicPr>
          <p:cNvPr id="111" name="Google Shape;111;p16"/>
          <p:cNvPicPr preferRelativeResize="0"/>
          <p:nvPr/>
        </p:nvPicPr>
        <p:blipFill>
          <a:blip r:embed="rId4">
            <a:alphaModFix/>
          </a:blip>
          <a:stretch>
            <a:fillRect/>
          </a:stretch>
        </p:blipFill>
        <p:spPr>
          <a:xfrm>
            <a:off x="995988" y="2986875"/>
            <a:ext cx="3309325" cy="16002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