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7" r:id="rId6"/>
    <p:sldId id="268" r:id="rId7"/>
    <p:sldId id="269" r:id="rId8"/>
    <p:sldId id="261" r:id="rId9"/>
    <p:sldId id="262" r:id="rId10"/>
    <p:sldId id="263" r:id="rId11"/>
    <p:sldId id="264" r:id="rId12"/>
    <p:sldId id="270" r:id="rId13"/>
    <p:sldId id="271" r:id="rId14"/>
    <p:sldId id="265" r:id="rId15"/>
    <p:sldId id="272" r:id="rId16"/>
    <p:sldId id="273" r:id="rId17"/>
    <p:sldId id="26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snapToGrid="0">
      <p:cViewPr varScale="1">
        <p:scale>
          <a:sx n="48" d="100"/>
          <a:sy n="48" d="100"/>
        </p:scale>
        <p:origin x="67" y="97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B6A437-59F7-422A-9275-6F34F210A107}" type="datetimeFigureOut">
              <a:rPr lang="en-US" smtClean="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3DD21-AF86-4BD1-B412-91494EEC94D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107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B6A437-59F7-422A-9275-6F34F210A107}" type="datetimeFigureOut">
              <a:rPr lang="en-US" smtClean="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1173271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6A437-59F7-422A-9275-6F34F210A107}" type="datetimeFigureOut">
              <a:rPr lang="en-US" smtClean="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3DD21-AF86-4BD1-B412-91494EEC94D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8777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B6A437-59F7-422A-9275-6F34F210A107}" type="datetimeFigureOut">
              <a:rPr lang="en-US" smtClean="0"/>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3289361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B6A437-59F7-422A-9275-6F34F210A107}" type="datetimeFigureOut">
              <a:rPr lang="en-US" smtClean="0"/>
              <a:t>1/30/2026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3146027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B6A437-59F7-422A-9275-6F34F210A107}" type="datetimeFigureOut">
              <a:rPr lang="en-US" smtClean="0"/>
              <a:t>1/30/2026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1519466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3DB6A437-59F7-422A-9275-6F34F210A107}" type="datetimeFigureOut">
              <a:rPr lang="en-US" smtClean="0"/>
              <a:t>1/30/2026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2887023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DB6A437-59F7-422A-9275-6F34F210A107}" type="datetimeFigureOut">
              <a:rPr lang="en-US" smtClean="0"/>
              <a:t>1/30/2026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9A3DD21-AF86-4BD1-B412-91494EEC94DA}" type="slidenum">
              <a:rPr lang="en-US" smtClean="0"/>
              <a:t>‹#›</a:t>
            </a:fld>
            <a:endParaRPr lang="en-US"/>
          </a:p>
        </p:txBody>
      </p:sp>
    </p:spTree>
    <p:extLst>
      <p:ext uri="{BB962C8B-B14F-4D97-AF65-F5344CB8AC3E}">
        <p14:creationId xmlns:p14="http://schemas.microsoft.com/office/powerpoint/2010/main" val="80729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B6A437-59F7-422A-9275-6F34F210A107}" type="datetimeFigureOut">
              <a:rPr lang="en-US" smtClean="0"/>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3980649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B6A437-59F7-422A-9275-6F34F210A107}" type="datetimeFigureOut">
              <a:rPr lang="en-US" smtClean="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296136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B6A437-59F7-422A-9275-6F34F210A107}" type="datetimeFigureOut">
              <a:rPr lang="en-US" smtClean="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A3DD21-AF86-4BD1-B412-91494EEC94DA}" type="slidenum">
              <a:rPr lang="en-US" smtClean="0"/>
              <a:t>‹#›</a:t>
            </a:fld>
            <a:endParaRPr lang="en-US"/>
          </a:p>
        </p:txBody>
      </p:sp>
    </p:spTree>
    <p:extLst>
      <p:ext uri="{BB962C8B-B14F-4D97-AF65-F5344CB8AC3E}">
        <p14:creationId xmlns:p14="http://schemas.microsoft.com/office/powerpoint/2010/main" val="145261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DB6A437-59F7-422A-9275-6F34F210A107}" type="datetimeFigureOut">
              <a:rPr lang="en-US" smtClean="0"/>
              <a:t>1/30/2026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9A3DD21-AF86-4BD1-B412-91494EEC94D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218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hyperlink" Target="https://builtin.com/artificial-intelligence/chess-ai" TargetMode="External"/><Relationship Id="rId1" Type="http://schemas.openxmlformats.org/officeDocument/2006/relationships/slideLayout" Target="../slideLayouts/slideLayout2.xml"/><Relationship Id="rId5" Type="http://schemas.openxmlformats.org/officeDocument/2006/relationships/hyperlink" Target="https://hai.stanford.edu/ai-index/2025-ai-index-report/economy" TargetMode="External"/><Relationship Id="rId4" Type="http://schemas.openxmlformats.org/officeDocument/2006/relationships/hyperlink" Target="https://unctad.org/news/ai-market-projected-hit-48-trillion-2033-emerging-dominant-frontier-technolog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A1CA5-3D04-8FAE-F8C3-2ED1CDE0C380}"/>
              </a:ext>
            </a:extLst>
          </p:cNvPr>
          <p:cNvSpPr>
            <a:spLocks noGrp="1"/>
          </p:cNvSpPr>
          <p:nvPr>
            <p:ph type="ctrTitle"/>
          </p:nvPr>
        </p:nvSpPr>
        <p:spPr/>
        <p:txBody>
          <a:bodyPr/>
          <a:lstStyle/>
          <a:p>
            <a:r>
              <a:rPr lang="en-US" dirty="0"/>
              <a:t>Artificial Intelligence (AI)</a:t>
            </a:r>
          </a:p>
        </p:txBody>
      </p:sp>
      <p:sp>
        <p:nvSpPr>
          <p:cNvPr id="3" name="Subtitle 2">
            <a:extLst>
              <a:ext uri="{FF2B5EF4-FFF2-40B4-BE49-F238E27FC236}">
                <a16:creationId xmlns:a16="http://schemas.microsoft.com/office/drawing/2014/main" id="{7F450AD7-1E5B-B33F-B3FD-C2A0CA421B33}"/>
              </a:ext>
            </a:extLst>
          </p:cNvPr>
          <p:cNvSpPr>
            <a:spLocks noGrp="1"/>
          </p:cNvSpPr>
          <p:nvPr>
            <p:ph type="subTitle" idx="1"/>
          </p:nvPr>
        </p:nvSpPr>
        <p:spPr/>
        <p:txBody>
          <a:bodyPr/>
          <a:lstStyle/>
          <a:p>
            <a:r>
              <a:rPr lang="en-US" dirty="0"/>
              <a:t>By Devin </a:t>
            </a:r>
            <a:r>
              <a:rPr lang="en-US" dirty="0" err="1"/>
              <a:t>matkozich</a:t>
            </a:r>
            <a:endParaRPr lang="en-US" dirty="0"/>
          </a:p>
        </p:txBody>
      </p:sp>
    </p:spTree>
    <p:extLst>
      <p:ext uri="{BB962C8B-B14F-4D97-AF65-F5344CB8AC3E}">
        <p14:creationId xmlns:p14="http://schemas.microsoft.com/office/powerpoint/2010/main" val="2072906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3B458-9702-AAE2-D28B-ADE7E9F14257}"/>
              </a:ext>
            </a:extLst>
          </p:cNvPr>
          <p:cNvSpPr>
            <a:spLocks noGrp="1"/>
          </p:cNvSpPr>
          <p:nvPr>
            <p:ph type="title"/>
          </p:nvPr>
        </p:nvSpPr>
        <p:spPr/>
        <p:txBody>
          <a:bodyPr/>
          <a:lstStyle/>
          <a:p>
            <a:pPr algn="ctr"/>
            <a:r>
              <a:rPr lang="en-US" dirty="0"/>
              <a:t>What is Artificial Intelligence?</a:t>
            </a:r>
          </a:p>
        </p:txBody>
      </p:sp>
      <p:sp>
        <p:nvSpPr>
          <p:cNvPr id="3" name="Content Placeholder 2">
            <a:extLst>
              <a:ext uri="{FF2B5EF4-FFF2-40B4-BE49-F238E27FC236}">
                <a16:creationId xmlns:a16="http://schemas.microsoft.com/office/drawing/2014/main" id="{A3D14FEF-EF14-FA5C-CB5B-D949B1C1235C}"/>
              </a:ext>
            </a:extLst>
          </p:cNvPr>
          <p:cNvSpPr>
            <a:spLocks noGrp="1"/>
          </p:cNvSpPr>
          <p:nvPr>
            <p:ph idx="1"/>
          </p:nvPr>
        </p:nvSpPr>
        <p:spPr/>
        <p:txBody>
          <a:bodyPr/>
          <a:lstStyle/>
          <a:p>
            <a:r>
              <a:rPr lang="en-US" dirty="0"/>
              <a:t>Artificial Intelligence (AI) is when technology helps computers replicate human learning, problem solving, and decision making. </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CE4CD10F-8B52-64C4-ABB4-36FBF0D67A26}"/>
              </a:ext>
            </a:extLst>
          </p:cNvPr>
          <p:cNvPicPr>
            <a:picLocks noChangeAspect="1"/>
          </p:cNvPicPr>
          <p:nvPr/>
        </p:nvPicPr>
        <p:blipFill>
          <a:blip r:embed="rId2"/>
          <a:stretch>
            <a:fillRect/>
          </a:stretch>
        </p:blipFill>
        <p:spPr>
          <a:xfrm>
            <a:off x="2700337" y="2821094"/>
            <a:ext cx="6791325" cy="3048000"/>
          </a:xfrm>
          <a:prstGeom prst="rect">
            <a:avLst/>
          </a:prstGeom>
        </p:spPr>
      </p:pic>
    </p:spTree>
    <p:extLst>
      <p:ext uri="{BB962C8B-B14F-4D97-AF65-F5344CB8AC3E}">
        <p14:creationId xmlns:p14="http://schemas.microsoft.com/office/powerpoint/2010/main" val="96893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8B26-5E08-089F-9694-83AD250213B6}"/>
              </a:ext>
            </a:extLst>
          </p:cNvPr>
          <p:cNvSpPr>
            <a:spLocks noGrp="1"/>
          </p:cNvSpPr>
          <p:nvPr>
            <p:ph type="title"/>
          </p:nvPr>
        </p:nvSpPr>
        <p:spPr>
          <a:xfrm>
            <a:off x="798897" y="302645"/>
            <a:ext cx="10594206" cy="1450757"/>
          </a:xfrm>
        </p:spPr>
        <p:txBody>
          <a:bodyPr/>
          <a:lstStyle/>
          <a:p>
            <a:pPr algn="ctr"/>
            <a:r>
              <a:rPr lang="en-US" dirty="0"/>
              <a:t> Timeline of how AI has evolved over time</a:t>
            </a:r>
          </a:p>
        </p:txBody>
      </p:sp>
      <p:pic>
        <p:nvPicPr>
          <p:cNvPr id="1030" name="Picture 6" descr="The Evolution of AI and ML: Trends, Impact, and Future Insights">
            <a:extLst>
              <a:ext uri="{FF2B5EF4-FFF2-40B4-BE49-F238E27FC236}">
                <a16:creationId xmlns:a16="http://schemas.microsoft.com/office/drawing/2014/main" id="{06AC2487-FA4A-2581-6240-CB0259EBD4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09536" y="1946747"/>
            <a:ext cx="7972927"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715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88197-80EE-33DB-5F2A-3DB0E694415F}"/>
              </a:ext>
            </a:extLst>
          </p:cNvPr>
          <p:cNvSpPr>
            <a:spLocks noGrp="1"/>
          </p:cNvSpPr>
          <p:nvPr>
            <p:ph type="title"/>
          </p:nvPr>
        </p:nvSpPr>
        <p:spPr/>
        <p:txBody>
          <a:bodyPr/>
          <a:lstStyle/>
          <a:p>
            <a:pPr algn="ctr"/>
            <a:r>
              <a:rPr lang="en-US" dirty="0"/>
              <a:t>Why we use AI</a:t>
            </a:r>
          </a:p>
        </p:txBody>
      </p:sp>
      <p:sp>
        <p:nvSpPr>
          <p:cNvPr id="3" name="Content Placeholder 2">
            <a:extLst>
              <a:ext uri="{FF2B5EF4-FFF2-40B4-BE49-F238E27FC236}">
                <a16:creationId xmlns:a16="http://schemas.microsoft.com/office/drawing/2014/main" id="{E846E025-F854-2D01-AE58-364A59FFE065}"/>
              </a:ext>
            </a:extLst>
          </p:cNvPr>
          <p:cNvSpPr>
            <a:spLocks noGrp="1"/>
          </p:cNvSpPr>
          <p:nvPr>
            <p:ph idx="1"/>
          </p:nvPr>
        </p:nvSpPr>
        <p:spPr>
          <a:xfrm>
            <a:off x="1097280" y="1845734"/>
            <a:ext cx="10058400" cy="4023360"/>
          </a:xfrm>
        </p:spPr>
        <p:txBody>
          <a:bodyPr/>
          <a:lstStyle/>
          <a:p>
            <a:pPr lvl="1">
              <a:buFont typeface="Arial" panose="020B0604020202020204" pitchFamily="34" charset="0"/>
              <a:buChar char="•"/>
            </a:pPr>
            <a:r>
              <a:rPr lang="en-US" sz="2400" dirty="0"/>
              <a:t>AI can be beneficial in automating repetitive and time-consuming tasks.</a:t>
            </a:r>
          </a:p>
          <a:p>
            <a:pPr lvl="1">
              <a:buFont typeface="Arial" panose="020B0604020202020204" pitchFamily="34" charset="0"/>
              <a:buChar char="•"/>
            </a:pPr>
            <a:r>
              <a:rPr lang="en-US" sz="2400" dirty="0"/>
              <a:t>It can quickly process massive amounts of data.</a:t>
            </a:r>
          </a:p>
          <a:p>
            <a:pPr lvl="1">
              <a:buFont typeface="Arial" panose="020B0604020202020204" pitchFamily="34" charset="0"/>
              <a:buChar char="•"/>
            </a:pPr>
            <a:endParaRPr lang="en-US" sz="2400" dirty="0"/>
          </a:p>
          <a:p>
            <a:pPr lvl="1">
              <a:buFont typeface="Arial" panose="020B0604020202020204" pitchFamily="34" charset="0"/>
              <a:buChar char="•"/>
            </a:pPr>
            <a:endParaRPr lang="en-US" sz="2400" dirty="0"/>
          </a:p>
          <a:p>
            <a:pPr lvl="1">
              <a:buFont typeface="Arial" panose="020B0604020202020204" pitchFamily="34" charset="0"/>
              <a:buChar char="•"/>
            </a:pPr>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16CDDF9B-6B0B-5F2C-1709-016E610FA818}"/>
              </a:ext>
            </a:extLst>
          </p:cNvPr>
          <p:cNvPicPr>
            <a:picLocks noChangeAspect="1"/>
          </p:cNvPicPr>
          <p:nvPr/>
        </p:nvPicPr>
        <p:blipFill>
          <a:blip r:embed="rId2"/>
          <a:stretch>
            <a:fillRect/>
          </a:stretch>
        </p:blipFill>
        <p:spPr>
          <a:xfrm>
            <a:off x="3644538" y="3175279"/>
            <a:ext cx="4963884" cy="2350059"/>
          </a:xfrm>
          <a:prstGeom prst="rect">
            <a:avLst/>
          </a:prstGeom>
        </p:spPr>
      </p:pic>
    </p:spTree>
    <p:extLst>
      <p:ext uri="{BB962C8B-B14F-4D97-AF65-F5344CB8AC3E}">
        <p14:creationId xmlns:p14="http://schemas.microsoft.com/office/powerpoint/2010/main" val="2749921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04AE-1E94-C929-B745-33514ADE88A7}"/>
              </a:ext>
            </a:extLst>
          </p:cNvPr>
          <p:cNvSpPr>
            <a:spLocks noGrp="1"/>
          </p:cNvSpPr>
          <p:nvPr>
            <p:ph type="title"/>
          </p:nvPr>
        </p:nvSpPr>
        <p:spPr/>
        <p:txBody>
          <a:bodyPr/>
          <a:lstStyle/>
          <a:p>
            <a:pPr algn="ctr"/>
            <a:r>
              <a:rPr lang="en-US" dirty="0"/>
              <a:t>When AI is used</a:t>
            </a:r>
          </a:p>
        </p:txBody>
      </p:sp>
      <p:sp>
        <p:nvSpPr>
          <p:cNvPr id="3" name="Content Placeholder 2">
            <a:extLst>
              <a:ext uri="{FF2B5EF4-FFF2-40B4-BE49-F238E27FC236}">
                <a16:creationId xmlns:a16="http://schemas.microsoft.com/office/drawing/2014/main" id="{CBDA70EF-B67F-4AC0-A061-55BF2A44971F}"/>
              </a:ext>
            </a:extLst>
          </p:cNvPr>
          <p:cNvSpPr>
            <a:spLocks noGrp="1"/>
          </p:cNvSpPr>
          <p:nvPr>
            <p:ph idx="1"/>
          </p:nvPr>
        </p:nvSpPr>
        <p:spPr>
          <a:xfrm>
            <a:off x="1097280" y="1909903"/>
            <a:ext cx="10584580" cy="4023360"/>
          </a:xfrm>
        </p:spPr>
        <p:txBody>
          <a:bodyPr>
            <a:normAutofit/>
          </a:bodyPr>
          <a:lstStyle/>
          <a:p>
            <a:pPr>
              <a:buFont typeface="Arial" panose="020B0604020202020204" pitchFamily="34" charset="0"/>
              <a:buChar char="•"/>
            </a:pPr>
            <a:r>
              <a:rPr lang="en-US" sz="2400" dirty="0"/>
              <a:t>AI is often used when large amounts of data needs to be processed.</a:t>
            </a:r>
          </a:p>
          <a:p>
            <a:pPr>
              <a:buFont typeface="Arial" panose="020B0604020202020204" pitchFamily="34" charset="0"/>
              <a:buChar char="•"/>
            </a:pPr>
            <a:r>
              <a:rPr lang="en-US" sz="2400" dirty="0"/>
              <a:t>If human labor is too expensive AI is used as a cost friendly choice.</a:t>
            </a:r>
          </a:p>
          <a:p>
            <a:pPr>
              <a:buFont typeface="Arial" panose="020B0604020202020204" pitchFamily="34" charset="0"/>
              <a:buChar char="•"/>
            </a:pPr>
            <a:r>
              <a:rPr lang="en-US" sz="2400" dirty="0"/>
              <a:t>AI is also used to spot trends in large amounts of data, which would take humans much longer to process.</a:t>
            </a:r>
          </a:p>
        </p:txBody>
      </p:sp>
    </p:spTree>
    <p:extLst>
      <p:ext uri="{BB962C8B-B14F-4D97-AF65-F5344CB8AC3E}">
        <p14:creationId xmlns:p14="http://schemas.microsoft.com/office/powerpoint/2010/main" val="2746517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1116-B2ED-9B07-77CC-ACC3EA5F764B}"/>
              </a:ext>
            </a:extLst>
          </p:cNvPr>
          <p:cNvSpPr>
            <a:spLocks noGrp="1"/>
          </p:cNvSpPr>
          <p:nvPr>
            <p:ph type="title"/>
          </p:nvPr>
        </p:nvSpPr>
        <p:spPr/>
        <p:txBody>
          <a:bodyPr/>
          <a:lstStyle/>
          <a:p>
            <a:pPr algn="ctr"/>
            <a:r>
              <a:rPr lang="en-US" dirty="0"/>
              <a:t>How AI is used</a:t>
            </a:r>
          </a:p>
        </p:txBody>
      </p:sp>
      <p:sp>
        <p:nvSpPr>
          <p:cNvPr id="3" name="Content Placeholder 2">
            <a:extLst>
              <a:ext uri="{FF2B5EF4-FFF2-40B4-BE49-F238E27FC236}">
                <a16:creationId xmlns:a16="http://schemas.microsoft.com/office/drawing/2014/main" id="{1467EA1B-E1B9-D528-DBAB-7B1AC9E39E79}"/>
              </a:ext>
            </a:extLst>
          </p:cNvPr>
          <p:cNvSpPr>
            <a:spLocks noGrp="1"/>
          </p:cNvSpPr>
          <p:nvPr>
            <p:ph idx="1"/>
          </p:nvPr>
        </p:nvSpPr>
        <p:spPr/>
        <p:txBody>
          <a:bodyPr>
            <a:normAutofit/>
          </a:bodyPr>
          <a:lstStyle/>
          <a:p>
            <a:pPr>
              <a:buFont typeface="Arial" panose="020B0604020202020204" pitchFamily="34" charset="0"/>
              <a:buChar char="•"/>
            </a:pPr>
            <a:r>
              <a:rPr lang="en-US" sz="2400" dirty="0"/>
              <a:t>First data is collected.</a:t>
            </a:r>
          </a:p>
          <a:p>
            <a:pPr>
              <a:buFont typeface="Arial" panose="020B0604020202020204" pitchFamily="34" charset="0"/>
              <a:buChar char="•"/>
            </a:pPr>
            <a:r>
              <a:rPr lang="en-US" sz="2400" dirty="0"/>
              <a:t>Next, AI tries to find patterns from that data.</a:t>
            </a:r>
          </a:p>
          <a:p>
            <a:pPr>
              <a:buFont typeface="Arial" panose="020B0604020202020204" pitchFamily="34" charset="0"/>
              <a:buChar char="•"/>
            </a:pPr>
            <a:r>
              <a:rPr lang="en-US" sz="2400" dirty="0"/>
              <a:t>Then, the systems makes predictions based on the observations.</a:t>
            </a:r>
          </a:p>
          <a:p>
            <a:pPr>
              <a:buFont typeface="Arial" panose="020B0604020202020204" pitchFamily="34" charset="0"/>
              <a:buChar char="•"/>
            </a:pPr>
            <a:r>
              <a:rPr lang="en-US" sz="2400" dirty="0"/>
              <a:t>Lastly, results are then reviewed and monitored for future use.</a:t>
            </a:r>
          </a:p>
        </p:txBody>
      </p:sp>
    </p:spTree>
    <p:extLst>
      <p:ext uri="{BB962C8B-B14F-4D97-AF65-F5344CB8AC3E}">
        <p14:creationId xmlns:p14="http://schemas.microsoft.com/office/powerpoint/2010/main" val="2486035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3DADF-70C5-1B8E-B1F4-C51BE9F4808E}"/>
              </a:ext>
            </a:extLst>
          </p:cNvPr>
          <p:cNvSpPr>
            <a:spLocks noGrp="1"/>
          </p:cNvSpPr>
          <p:nvPr>
            <p:ph type="title"/>
          </p:nvPr>
        </p:nvSpPr>
        <p:spPr/>
        <p:txBody>
          <a:bodyPr/>
          <a:lstStyle/>
          <a:p>
            <a:pPr algn="ctr"/>
            <a:r>
              <a:rPr lang="en-US" dirty="0"/>
              <a:t>What AI is used for</a:t>
            </a:r>
          </a:p>
        </p:txBody>
      </p:sp>
      <p:sp>
        <p:nvSpPr>
          <p:cNvPr id="3" name="Content Placeholder 2">
            <a:extLst>
              <a:ext uri="{FF2B5EF4-FFF2-40B4-BE49-F238E27FC236}">
                <a16:creationId xmlns:a16="http://schemas.microsoft.com/office/drawing/2014/main" id="{D457953D-CAA5-605E-55B0-A3969B30322A}"/>
              </a:ext>
            </a:extLst>
          </p:cNvPr>
          <p:cNvSpPr>
            <a:spLocks noGrp="1"/>
          </p:cNvSpPr>
          <p:nvPr>
            <p:ph idx="1"/>
          </p:nvPr>
        </p:nvSpPr>
        <p:spPr/>
        <p:txBody>
          <a:bodyPr/>
          <a:lstStyle/>
          <a:p>
            <a:r>
              <a:rPr lang="en-US" sz="2400" dirty="0"/>
              <a:t>AI has many uses:</a:t>
            </a:r>
          </a:p>
          <a:p>
            <a:pPr>
              <a:buFont typeface="Arial" panose="020B0604020202020204" pitchFamily="34" charset="0"/>
              <a:buChar char="•"/>
            </a:pPr>
            <a:r>
              <a:rPr lang="en-US" sz="2400" dirty="0"/>
              <a:t>Cybersecurity </a:t>
            </a:r>
          </a:p>
          <a:p>
            <a:pPr>
              <a:buFont typeface="Arial" panose="020B0604020202020204" pitchFamily="34" charset="0"/>
              <a:buChar char="•"/>
            </a:pPr>
            <a:r>
              <a:rPr lang="en-US" sz="2400" dirty="0"/>
              <a:t>Chatbots for customer service</a:t>
            </a:r>
          </a:p>
          <a:p>
            <a:pPr>
              <a:buFont typeface="Arial" panose="020B0604020202020204" pitchFamily="34" charset="0"/>
              <a:buChar char="•"/>
            </a:pPr>
            <a:r>
              <a:rPr lang="en-US" sz="2400" dirty="0"/>
              <a:t>Recommendation systems (Netflix, Spotify)</a:t>
            </a:r>
          </a:p>
          <a:p>
            <a:pPr>
              <a:buFont typeface="Arial" panose="020B0604020202020204" pitchFamily="34" charset="0"/>
              <a:buChar char="•"/>
            </a:pPr>
            <a:r>
              <a:rPr lang="en-US" sz="2400" dirty="0"/>
              <a:t>Predictive analytics</a:t>
            </a:r>
          </a:p>
          <a:p>
            <a:endParaRPr lang="en-US" dirty="0"/>
          </a:p>
        </p:txBody>
      </p:sp>
    </p:spTree>
    <p:extLst>
      <p:ext uri="{BB962C8B-B14F-4D97-AF65-F5344CB8AC3E}">
        <p14:creationId xmlns:p14="http://schemas.microsoft.com/office/powerpoint/2010/main" val="657027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EDB3-F2A9-B3AB-C8F9-C10C83CA509C}"/>
              </a:ext>
            </a:extLst>
          </p:cNvPr>
          <p:cNvSpPr>
            <a:spLocks noGrp="1"/>
          </p:cNvSpPr>
          <p:nvPr>
            <p:ph type="title"/>
          </p:nvPr>
        </p:nvSpPr>
        <p:spPr/>
        <p:txBody>
          <a:bodyPr/>
          <a:lstStyle/>
          <a:p>
            <a:pPr algn="ctr"/>
            <a:r>
              <a:rPr lang="en-US" dirty="0"/>
              <a:t>AI helping IT infrastructure</a:t>
            </a:r>
          </a:p>
        </p:txBody>
      </p:sp>
      <p:sp>
        <p:nvSpPr>
          <p:cNvPr id="3" name="Content Placeholder 2">
            <a:extLst>
              <a:ext uri="{FF2B5EF4-FFF2-40B4-BE49-F238E27FC236}">
                <a16:creationId xmlns:a16="http://schemas.microsoft.com/office/drawing/2014/main" id="{89ADDB1D-2F6D-F61E-CB77-1A147736E8D6}"/>
              </a:ext>
            </a:extLst>
          </p:cNvPr>
          <p:cNvSpPr>
            <a:spLocks noGrp="1"/>
          </p:cNvSpPr>
          <p:nvPr>
            <p:ph idx="1"/>
          </p:nvPr>
        </p:nvSpPr>
        <p:spPr/>
        <p:txBody>
          <a:bodyPr>
            <a:normAutofit/>
          </a:bodyPr>
          <a:lstStyle/>
          <a:p>
            <a:pPr>
              <a:buFont typeface="Arial" panose="020B0604020202020204" pitchFamily="34" charset="0"/>
              <a:buChar char="•"/>
            </a:pPr>
            <a:r>
              <a:rPr lang="en-US" sz="2400" dirty="0"/>
              <a:t>Strengthens cybersecurity defense</a:t>
            </a:r>
          </a:p>
          <a:p>
            <a:pPr>
              <a:buFont typeface="Arial" panose="020B0604020202020204" pitchFamily="34" charset="0"/>
              <a:buChar char="•"/>
            </a:pPr>
            <a:r>
              <a:rPr lang="en-US" sz="2400" dirty="0"/>
              <a:t>System for detecting failures before they can be abused</a:t>
            </a:r>
          </a:p>
          <a:p>
            <a:pPr>
              <a:buFont typeface="Arial" panose="020B0604020202020204" pitchFamily="34" charset="0"/>
              <a:buChar char="•"/>
            </a:pPr>
            <a:r>
              <a:rPr lang="en-US" sz="2400" dirty="0"/>
              <a:t>Diagnosis issues as they happen</a:t>
            </a:r>
          </a:p>
          <a:p>
            <a:pPr>
              <a:buFont typeface="Arial" panose="020B0604020202020204" pitchFamily="34" charset="0"/>
              <a:buChar char="•"/>
            </a:pPr>
            <a:r>
              <a:rPr lang="en-US" sz="2400" dirty="0"/>
              <a:t>Optimize storage and lower costs</a:t>
            </a:r>
          </a:p>
        </p:txBody>
      </p:sp>
    </p:spTree>
    <p:extLst>
      <p:ext uri="{BB962C8B-B14F-4D97-AF65-F5344CB8AC3E}">
        <p14:creationId xmlns:p14="http://schemas.microsoft.com/office/powerpoint/2010/main" val="2801977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6C4BB-BB35-2859-72FC-8C57E7B30B88}"/>
              </a:ext>
            </a:extLst>
          </p:cNvPr>
          <p:cNvSpPr>
            <a:spLocks noGrp="1"/>
          </p:cNvSpPr>
          <p:nvPr>
            <p:ph type="title"/>
          </p:nvPr>
        </p:nvSpPr>
        <p:spPr/>
        <p:txBody>
          <a:bodyPr/>
          <a:lstStyle/>
          <a:p>
            <a:pPr algn="ctr"/>
            <a:r>
              <a:rPr lang="en-US" dirty="0"/>
              <a:t>AI Pros</a:t>
            </a:r>
          </a:p>
        </p:txBody>
      </p:sp>
      <p:sp>
        <p:nvSpPr>
          <p:cNvPr id="3" name="Content Placeholder 2">
            <a:extLst>
              <a:ext uri="{FF2B5EF4-FFF2-40B4-BE49-F238E27FC236}">
                <a16:creationId xmlns:a16="http://schemas.microsoft.com/office/drawing/2014/main" id="{AF31F552-96F5-C334-D00C-1ACAE09D80C0}"/>
              </a:ext>
            </a:extLst>
          </p:cNvPr>
          <p:cNvSpPr>
            <a:spLocks noGrp="1"/>
          </p:cNvSpPr>
          <p:nvPr>
            <p:ph idx="1"/>
          </p:nvPr>
        </p:nvSpPr>
        <p:spPr/>
        <p:txBody>
          <a:bodyPr>
            <a:normAutofit/>
          </a:bodyPr>
          <a:lstStyle/>
          <a:p>
            <a:pPr lvl="1">
              <a:buFont typeface="Arial" panose="020B0604020202020204" pitchFamily="34" charset="0"/>
              <a:buChar char="•"/>
            </a:pPr>
            <a:r>
              <a:rPr lang="en-US" sz="2400" dirty="0"/>
              <a:t>Faster at processing data than humans</a:t>
            </a:r>
          </a:p>
          <a:p>
            <a:pPr lvl="1">
              <a:buFont typeface="Arial" panose="020B0604020202020204" pitchFamily="34" charset="0"/>
              <a:buChar char="•"/>
            </a:pPr>
            <a:r>
              <a:rPr lang="en-US" sz="2400" dirty="0"/>
              <a:t>Long term cost can be cheaper than human labor</a:t>
            </a:r>
          </a:p>
          <a:p>
            <a:pPr lvl="1">
              <a:buFont typeface="Arial" panose="020B0604020202020204" pitchFamily="34" charset="0"/>
              <a:buChar char="•"/>
            </a:pPr>
            <a:r>
              <a:rPr lang="en-US" sz="2400" dirty="0"/>
              <a:t>Great at handling repetitive tasks</a:t>
            </a:r>
          </a:p>
          <a:p>
            <a:pPr lvl="1">
              <a:buFont typeface="Arial" panose="020B0604020202020204" pitchFamily="34" charset="0"/>
              <a:buChar char="•"/>
            </a:pPr>
            <a:r>
              <a:rPr lang="en-US" sz="2400" dirty="0"/>
              <a:t>Easy to scale with demand</a:t>
            </a:r>
          </a:p>
        </p:txBody>
      </p:sp>
    </p:spTree>
    <p:extLst>
      <p:ext uri="{BB962C8B-B14F-4D97-AF65-F5344CB8AC3E}">
        <p14:creationId xmlns:p14="http://schemas.microsoft.com/office/powerpoint/2010/main" val="435340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4F47-0086-BB3F-8236-5F678381D69B}"/>
              </a:ext>
            </a:extLst>
          </p:cNvPr>
          <p:cNvSpPr>
            <a:spLocks noGrp="1"/>
          </p:cNvSpPr>
          <p:nvPr>
            <p:ph type="title"/>
          </p:nvPr>
        </p:nvSpPr>
        <p:spPr/>
        <p:txBody>
          <a:bodyPr/>
          <a:lstStyle/>
          <a:p>
            <a:pPr algn="ctr"/>
            <a:r>
              <a:rPr lang="en-US" dirty="0"/>
              <a:t>AI Cons</a:t>
            </a:r>
          </a:p>
        </p:txBody>
      </p:sp>
      <p:sp>
        <p:nvSpPr>
          <p:cNvPr id="3" name="Content Placeholder 2">
            <a:extLst>
              <a:ext uri="{FF2B5EF4-FFF2-40B4-BE49-F238E27FC236}">
                <a16:creationId xmlns:a16="http://schemas.microsoft.com/office/drawing/2014/main" id="{F5318AE1-E84C-6292-3D37-933092775F48}"/>
              </a:ext>
            </a:extLst>
          </p:cNvPr>
          <p:cNvSpPr>
            <a:spLocks noGrp="1"/>
          </p:cNvSpPr>
          <p:nvPr>
            <p:ph idx="1"/>
          </p:nvPr>
        </p:nvSpPr>
        <p:spPr/>
        <p:txBody>
          <a:bodyPr>
            <a:normAutofit/>
          </a:bodyPr>
          <a:lstStyle/>
          <a:p>
            <a:pPr>
              <a:buFont typeface="Arial" panose="020B0604020202020204" pitchFamily="34" charset="0"/>
              <a:buChar char="•"/>
            </a:pPr>
            <a:r>
              <a:rPr lang="en-US" sz="2400" dirty="0"/>
              <a:t>Upfront cost can be high</a:t>
            </a:r>
          </a:p>
          <a:p>
            <a:pPr>
              <a:buFont typeface="Arial" panose="020B0604020202020204" pitchFamily="34" charset="0"/>
              <a:buChar char="•"/>
            </a:pPr>
            <a:r>
              <a:rPr lang="en-US" sz="2400" dirty="0"/>
              <a:t>AI does not have empathy when looking at data</a:t>
            </a:r>
          </a:p>
          <a:p>
            <a:pPr>
              <a:buFont typeface="Arial" panose="020B0604020202020204" pitchFamily="34" charset="0"/>
              <a:buChar char="•"/>
            </a:pPr>
            <a:r>
              <a:rPr lang="en-US" sz="2400" dirty="0"/>
              <a:t>Taking jobs that humans would have had</a:t>
            </a:r>
          </a:p>
          <a:p>
            <a:pPr>
              <a:buFont typeface="Arial" panose="020B0604020202020204" pitchFamily="34" charset="0"/>
              <a:buChar char="•"/>
            </a:pPr>
            <a:r>
              <a:rPr lang="en-US" sz="2400" dirty="0"/>
              <a:t>Security risks</a:t>
            </a:r>
          </a:p>
        </p:txBody>
      </p:sp>
    </p:spTree>
    <p:extLst>
      <p:ext uri="{BB962C8B-B14F-4D97-AF65-F5344CB8AC3E}">
        <p14:creationId xmlns:p14="http://schemas.microsoft.com/office/powerpoint/2010/main" val="3362891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521E-2D3A-733F-82A9-952EAAC546BD}"/>
              </a:ext>
            </a:extLst>
          </p:cNvPr>
          <p:cNvSpPr>
            <a:spLocks noGrp="1"/>
          </p:cNvSpPr>
          <p:nvPr>
            <p:ph type="title"/>
          </p:nvPr>
        </p:nvSpPr>
        <p:spPr/>
        <p:txBody>
          <a:bodyPr/>
          <a:lstStyle/>
          <a:p>
            <a:pPr algn="ctr"/>
            <a:r>
              <a:rPr lang="en-US" dirty="0"/>
              <a:t>Who uses it</a:t>
            </a:r>
          </a:p>
        </p:txBody>
      </p:sp>
      <p:sp>
        <p:nvSpPr>
          <p:cNvPr id="3" name="Content Placeholder 2">
            <a:extLst>
              <a:ext uri="{FF2B5EF4-FFF2-40B4-BE49-F238E27FC236}">
                <a16:creationId xmlns:a16="http://schemas.microsoft.com/office/drawing/2014/main" id="{06A081FB-84F3-3C64-5CA4-74622FCBC7FB}"/>
              </a:ext>
            </a:extLst>
          </p:cNvPr>
          <p:cNvSpPr>
            <a:spLocks noGrp="1"/>
          </p:cNvSpPr>
          <p:nvPr>
            <p:ph idx="1"/>
          </p:nvPr>
        </p:nvSpPr>
        <p:spPr/>
        <p:txBody>
          <a:bodyPr>
            <a:normAutofit/>
          </a:bodyPr>
          <a:lstStyle/>
          <a:p>
            <a:r>
              <a:rPr lang="en-US" sz="2400" dirty="0"/>
              <a:t>Every big tech company:</a:t>
            </a:r>
          </a:p>
          <a:p>
            <a:pPr>
              <a:buFont typeface="Arial" panose="020B0604020202020204" pitchFamily="34" charset="0"/>
              <a:buChar char="•"/>
            </a:pPr>
            <a:r>
              <a:rPr lang="en-US" sz="2400" dirty="0"/>
              <a:t>IBM</a:t>
            </a:r>
          </a:p>
          <a:p>
            <a:pPr>
              <a:buFont typeface="Arial" panose="020B0604020202020204" pitchFamily="34" charset="0"/>
              <a:buChar char="•"/>
            </a:pPr>
            <a:r>
              <a:rPr lang="en-US" sz="2400" dirty="0"/>
              <a:t>Amazon</a:t>
            </a:r>
          </a:p>
          <a:p>
            <a:pPr>
              <a:buFont typeface="Arial" panose="020B0604020202020204" pitchFamily="34" charset="0"/>
              <a:buChar char="•"/>
            </a:pPr>
            <a:r>
              <a:rPr lang="en-US" sz="2400" dirty="0"/>
              <a:t>Google</a:t>
            </a:r>
          </a:p>
          <a:p>
            <a:pPr>
              <a:buFont typeface="Arial" panose="020B0604020202020204" pitchFamily="34" charset="0"/>
              <a:buChar char="•"/>
            </a:pPr>
            <a:r>
              <a:rPr lang="en-US" sz="2400" dirty="0"/>
              <a:t>Microsoft</a:t>
            </a:r>
          </a:p>
          <a:p>
            <a:pPr>
              <a:buFont typeface="Arial" panose="020B0604020202020204" pitchFamily="34" charset="0"/>
              <a:buChar char="•"/>
            </a:pPr>
            <a:r>
              <a:rPr lang="en-US" sz="2400" dirty="0"/>
              <a:t> Meta</a:t>
            </a:r>
          </a:p>
          <a:p>
            <a:pPr>
              <a:buFont typeface="Arial" panose="020B0604020202020204" pitchFamily="34" charset="0"/>
              <a:buChar char="•"/>
            </a:pPr>
            <a:r>
              <a:rPr lang="en-US" sz="2400" dirty="0"/>
              <a:t> Tesla</a:t>
            </a:r>
          </a:p>
          <a:p>
            <a:pPr>
              <a:buFont typeface="Arial" panose="020B0604020202020204" pitchFamily="34" charset="0"/>
              <a:buChar char="•"/>
            </a:pPr>
            <a:r>
              <a:rPr lang="en-US" sz="2400" dirty="0"/>
              <a:t> Netflix</a:t>
            </a:r>
          </a:p>
        </p:txBody>
      </p:sp>
    </p:spTree>
    <p:extLst>
      <p:ext uri="{BB962C8B-B14F-4D97-AF65-F5344CB8AC3E}">
        <p14:creationId xmlns:p14="http://schemas.microsoft.com/office/powerpoint/2010/main" val="960500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C616-CFEC-E5CA-76FD-C744451C339B}"/>
              </a:ext>
            </a:extLst>
          </p:cNvPr>
          <p:cNvSpPr>
            <a:spLocks noGrp="1"/>
          </p:cNvSpPr>
          <p:nvPr>
            <p:ph type="title"/>
          </p:nvPr>
        </p:nvSpPr>
        <p:spPr/>
        <p:txBody>
          <a:bodyPr/>
          <a:lstStyle/>
          <a:p>
            <a:pPr algn="ctr"/>
            <a:r>
              <a:rPr lang="en-US" dirty="0"/>
              <a:t>Who produces it</a:t>
            </a:r>
          </a:p>
        </p:txBody>
      </p:sp>
      <p:sp>
        <p:nvSpPr>
          <p:cNvPr id="3" name="Content Placeholder 2">
            <a:extLst>
              <a:ext uri="{FF2B5EF4-FFF2-40B4-BE49-F238E27FC236}">
                <a16:creationId xmlns:a16="http://schemas.microsoft.com/office/drawing/2014/main" id="{6132B59B-B7FF-0F49-BE97-C34EC6BD6BC4}"/>
              </a:ext>
            </a:extLst>
          </p:cNvPr>
          <p:cNvSpPr>
            <a:spLocks noGrp="1"/>
          </p:cNvSpPr>
          <p:nvPr>
            <p:ph idx="1"/>
          </p:nvPr>
        </p:nvSpPr>
        <p:spPr/>
        <p:txBody>
          <a:bodyPr>
            <a:normAutofit/>
          </a:bodyPr>
          <a:lstStyle/>
          <a:p>
            <a:pPr>
              <a:buFont typeface="Arial" panose="020B0604020202020204" pitchFamily="34" charset="0"/>
              <a:buChar char="•"/>
            </a:pPr>
            <a:r>
              <a:rPr lang="en-US" sz="2400" dirty="0"/>
              <a:t>Google – Gemini</a:t>
            </a:r>
          </a:p>
          <a:p>
            <a:pPr>
              <a:buFont typeface="Arial" panose="020B0604020202020204" pitchFamily="34" charset="0"/>
              <a:buChar char="•"/>
            </a:pPr>
            <a:r>
              <a:rPr lang="en-US" sz="2400" dirty="0"/>
              <a:t>Microsoft – Copilot</a:t>
            </a:r>
          </a:p>
          <a:p>
            <a:pPr>
              <a:buFont typeface="Arial" panose="020B0604020202020204" pitchFamily="34" charset="0"/>
              <a:buChar char="•"/>
            </a:pPr>
            <a:r>
              <a:rPr lang="en-US" sz="2400" dirty="0"/>
              <a:t>OpenAI - ChatGPT</a:t>
            </a:r>
          </a:p>
        </p:txBody>
      </p:sp>
    </p:spTree>
    <p:extLst>
      <p:ext uri="{BB962C8B-B14F-4D97-AF65-F5344CB8AC3E}">
        <p14:creationId xmlns:p14="http://schemas.microsoft.com/office/powerpoint/2010/main" val="1527233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C3E87-A30A-3DA4-FFFC-9521DE8592DE}"/>
              </a:ext>
            </a:extLst>
          </p:cNvPr>
          <p:cNvSpPr>
            <a:spLocks noGrp="1"/>
          </p:cNvSpPr>
          <p:nvPr>
            <p:ph type="title"/>
          </p:nvPr>
        </p:nvSpPr>
        <p:spPr>
          <a:xfrm>
            <a:off x="497305" y="545432"/>
            <a:ext cx="11261558" cy="905325"/>
          </a:xfrm>
        </p:spPr>
        <p:txBody>
          <a:bodyPr/>
          <a:lstStyle/>
          <a:p>
            <a:r>
              <a:rPr lang="en-US" dirty="0"/>
              <a:t>How AI has changed through the lens of chess</a:t>
            </a:r>
          </a:p>
        </p:txBody>
      </p:sp>
      <p:sp>
        <p:nvSpPr>
          <p:cNvPr id="3" name="Content Placeholder 2">
            <a:extLst>
              <a:ext uri="{FF2B5EF4-FFF2-40B4-BE49-F238E27FC236}">
                <a16:creationId xmlns:a16="http://schemas.microsoft.com/office/drawing/2014/main" id="{41367679-0135-2C5E-DB34-287A85ABF1A9}"/>
              </a:ext>
            </a:extLst>
          </p:cNvPr>
          <p:cNvSpPr>
            <a:spLocks noGrp="1"/>
          </p:cNvSpPr>
          <p:nvPr>
            <p:ph idx="1"/>
          </p:nvPr>
        </p:nvSpPr>
        <p:spPr/>
        <p:txBody>
          <a:bodyPr>
            <a:normAutofit/>
          </a:bodyPr>
          <a:lstStyle/>
          <a:p>
            <a:pPr lvl="1">
              <a:buFont typeface="Arial" panose="020B0604020202020204" pitchFamily="34" charset="0"/>
              <a:buChar char="•"/>
            </a:pPr>
            <a:r>
              <a:rPr lang="en-US" sz="2400" dirty="0"/>
              <a:t>In 1951, AI in chess started with early rule-based system. Alan Turing published a program that was theoretically able to play chess.</a:t>
            </a:r>
          </a:p>
          <a:p>
            <a:pPr lvl="1">
              <a:buFont typeface="Arial" panose="020B0604020202020204" pitchFamily="34" charset="0"/>
              <a:buChar char="•"/>
            </a:pPr>
            <a:r>
              <a:rPr lang="en-US" sz="2400" dirty="0"/>
              <a:t>In 1989, Garry Kasparov (Chess World Champion) first defeated IBM’s Deep Thought AI in a chess game</a:t>
            </a:r>
          </a:p>
          <a:p>
            <a:pPr lvl="1">
              <a:buFont typeface="Arial" panose="020B0604020202020204" pitchFamily="34" charset="0"/>
              <a:buChar char="•"/>
            </a:pPr>
            <a:r>
              <a:rPr lang="en-US" sz="2400" dirty="0"/>
              <a:t>In 1996, Kasparov defeated IBM’s Deep Blue in a bit closer match.</a:t>
            </a:r>
          </a:p>
          <a:p>
            <a:pPr lvl="1">
              <a:buFont typeface="Arial" panose="020B0604020202020204" pitchFamily="34" charset="0"/>
              <a:buChar char="•"/>
            </a:pPr>
            <a:r>
              <a:rPr lang="en-US" sz="2400" dirty="0"/>
              <a:t>Then in 1997, IBM’s Deep Blue AI beat Garry Kasparov. This shocked the world being the first chess AI to defeat a grandmaster let alone being one of the best players of all time.</a:t>
            </a:r>
          </a:p>
          <a:p>
            <a:pPr lvl="1">
              <a:buFont typeface="Arial" panose="020B0604020202020204" pitchFamily="34" charset="0"/>
              <a:buChar char="•"/>
            </a:pPr>
            <a:r>
              <a:rPr lang="en-US" sz="2400" dirty="0"/>
              <a:t>In present day, the modern chess AI has surpassed humans by far. Reaching what's believed to be a FIDE rating of at least 3400.</a:t>
            </a:r>
          </a:p>
        </p:txBody>
      </p:sp>
    </p:spTree>
    <p:extLst>
      <p:ext uri="{BB962C8B-B14F-4D97-AF65-F5344CB8AC3E}">
        <p14:creationId xmlns:p14="http://schemas.microsoft.com/office/powerpoint/2010/main" val="3820088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A6DF-5B2D-AFBD-5557-E9673FD4F7EE}"/>
              </a:ext>
            </a:extLst>
          </p:cNvPr>
          <p:cNvSpPr>
            <a:spLocks noGrp="1"/>
          </p:cNvSpPr>
          <p:nvPr>
            <p:ph type="title"/>
          </p:nvPr>
        </p:nvSpPr>
        <p:spPr/>
        <p:txBody>
          <a:bodyPr/>
          <a:lstStyle/>
          <a:p>
            <a:pPr algn="ctr"/>
            <a:r>
              <a:rPr lang="en-US" dirty="0"/>
              <a:t>AI in the future</a:t>
            </a:r>
          </a:p>
        </p:txBody>
      </p:sp>
      <p:sp>
        <p:nvSpPr>
          <p:cNvPr id="3" name="Content Placeholder 2">
            <a:extLst>
              <a:ext uri="{FF2B5EF4-FFF2-40B4-BE49-F238E27FC236}">
                <a16:creationId xmlns:a16="http://schemas.microsoft.com/office/drawing/2014/main" id="{AAFBB08C-D684-5478-5BD5-A54D4354DE35}"/>
              </a:ext>
            </a:extLst>
          </p:cNvPr>
          <p:cNvSpPr>
            <a:spLocks noGrp="1"/>
          </p:cNvSpPr>
          <p:nvPr>
            <p:ph idx="1"/>
          </p:nvPr>
        </p:nvSpPr>
        <p:spPr/>
        <p:txBody>
          <a:bodyPr>
            <a:normAutofit/>
          </a:bodyPr>
          <a:lstStyle/>
          <a:p>
            <a:pPr>
              <a:buFont typeface="Arial" panose="020B0604020202020204" pitchFamily="34" charset="0"/>
              <a:buChar char="•"/>
            </a:pPr>
            <a:r>
              <a:rPr lang="en-US" sz="2400" dirty="0"/>
              <a:t>Generative AI (GenAI) will become more popular with movies, shows, and music adopting it. </a:t>
            </a:r>
          </a:p>
          <a:p>
            <a:pPr>
              <a:buFont typeface="Arial" panose="020B0604020202020204" pitchFamily="34" charset="0"/>
              <a:buChar char="•"/>
            </a:pPr>
            <a:r>
              <a:rPr lang="en-US" sz="2400" dirty="0"/>
              <a:t>AI usage on smartphones will increase.</a:t>
            </a:r>
          </a:p>
          <a:p>
            <a:pPr>
              <a:buFont typeface="Arial" panose="020B0604020202020204" pitchFamily="34" charset="0"/>
              <a:buChar char="•"/>
            </a:pPr>
            <a:r>
              <a:rPr lang="en-US" sz="2400" dirty="0"/>
              <a:t>Stricter AI regulations especially regarding GenAI. </a:t>
            </a:r>
          </a:p>
        </p:txBody>
      </p:sp>
    </p:spTree>
    <p:extLst>
      <p:ext uri="{BB962C8B-B14F-4D97-AF65-F5344CB8AC3E}">
        <p14:creationId xmlns:p14="http://schemas.microsoft.com/office/powerpoint/2010/main" val="3659032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4F98-CC08-792A-B7E5-B9E28C85FA46}"/>
              </a:ext>
            </a:extLst>
          </p:cNvPr>
          <p:cNvSpPr>
            <a:spLocks noGrp="1"/>
          </p:cNvSpPr>
          <p:nvPr>
            <p:ph type="title"/>
          </p:nvPr>
        </p:nvSpPr>
        <p:spPr/>
        <p:txBody>
          <a:bodyPr/>
          <a:lstStyle/>
          <a:p>
            <a:pPr algn="ctr"/>
            <a:r>
              <a:rPr lang="en-US" dirty="0"/>
              <a:t>How it affects me</a:t>
            </a:r>
          </a:p>
        </p:txBody>
      </p:sp>
      <p:sp>
        <p:nvSpPr>
          <p:cNvPr id="3" name="Content Placeholder 2">
            <a:extLst>
              <a:ext uri="{FF2B5EF4-FFF2-40B4-BE49-F238E27FC236}">
                <a16:creationId xmlns:a16="http://schemas.microsoft.com/office/drawing/2014/main" id="{F14121AA-9E84-7400-8E2C-41C731646B2A}"/>
              </a:ext>
            </a:extLst>
          </p:cNvPr>
          <p:cNvSpPr>
            <a:spLocks noGrp="1"/>
          </p:cNvSpPr>
          <p:nvPr>
            <p:ph idx="1"/>
          </p:nvPr>
        </p:nvSpPr>
        <p:spPr/>
        <p:txBody>
          <a:bodyPr>
            <a:normAutofit/>
          </a:bodyPr>
          <a:lstStyle/>
          <a:p>
            <a:pPr>
              <a:buFont typeface="Arial" panose="020B0604020202020204" pitchFamily="34" charset="0"/>
              <a:buChar char="•"/>
            </a:pPr>
            <a:r>
              <a:rPr lang="en-US" sz="2400" dirty="0"/>
              <a:t>Instead of making a bad logo in photoshop, I have used AI to make one for an eBay store I run.</a:t>
            </a:r>
          </a:p>
          <a:p>
            <a:pPr>
              <a:buFont typeface="Arial" panose="020B0604020202020204" pitchFamily="34" charset="0"/>
              <a:buChar char="•"/>
            </a:pPr>
            <a:r>
              <a:rPr lang="en-US" sz="2400" dirty="0"/>
              <a:t>It has also been very helpful when trying to remember specific details about a certain topic, like if I can only remember a small part of a movie, it can usually give me the name. </a:t>
            </a:r>
          </a:p>
          <a:p>
            <a:pPr>
              <a:buFont typeface="Arial" panose="020B0604020202020204" pitchFamily="34" charset="0"/>
              <a:buChar char="•"/>
            </a:pPr>
            <a:r>
              <a:rPr lang="en-US" sz="2400" dirty="0"/>
              <a:t>I used to always use very niche reddit forums for fixing problems but now AI can fill that void for me.</a:t>
            </a:r>
          </a:p>
          <a:p>
            <a:pPr>
              <a:buFont typeface="Arial" panose="020B0604020202020204" pitchFamily="34" charset="0"/>
              <a:buChar char="•"/>
            </a:pPr>
            <a:r>
              <a:rPr lang="en-US" sz="2400" dirty="0"/>
              <a:t>I also enjoy gaming so updating my pc can be helpful for performance. With the surge of AI Ram prices have gone through the roof, which makes it difficult to upgrade my pc.</a:t>
            </a:r>
          </a:p>
        </p:txBody>
      </p:sp>
    </p:spTree>
    <p:extLst>
      <p:ext uri="{BB962C8B-B14F-4D97-AF65-F5344CB8AC3E}">
        <p14:creationId xmlns:p14="http://schemas.microsoft.com/office/powerpoint/2010/main" val="150590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6213-BDBE-39E9-DF70-C3A63D379853}"/>
              </a:ext>
            </a:extLst>
          </p:cNvPr>
          <p:cNvSpPr>
            <a:spLocks noGrp="1"/>
          </p:cNvSpPr>
          <p:nvPr>
            <p:ph type="title"/>
          </p:nvPr>
        </p:nvSpPr>
        <p:spPr/>
        <p:txBody>
          <a:bodyPr/>
          <a:lstStyle/>
          <a:p>
            <a:pPr algn="ctr"/>
            <a:r>
              <a:rPr lang="en-US"/>
              <a:t>Sale of AI</a:t>
            </a:r>
            <a:endParaRPr lang="en-US" dirty="0"/>
          </a:p>
        </p:txBody>
      </p:sp>
      <p:sp>
        <p:nvSpPr>
          <p:cNvPr id="3" name="Content Placeholder 2">
            <a:extLst>
              <a:ext uri="{FF2B5EF4-FFF2-40B4-BE49-F238E27FC236}">
                <a16:creationId xmlns:a16="http://schemas.microsoft.com/office/drawing/2014/main" id="{F2DB3A61-3A9B-0C61-9A4C-E59CB593F09E}"/>
              </a:ext>
            </a:extLst>
          </p:cNvPr>
          <p:cNvSpPr>
            <a:spLocks noGrp="1"/>
          </p:cNvSpPr>
          <p:nvPr>
            <p:ph idx="1"/>
          </p:nvPr>
        </p:nvSpPr>
        <p:spPr/>
        <p:txBody>
          <a:bodyPr>
            <a:normAutofit/>
          </a:bodyPr>
          <a:lstStyle/>
          <a:p>
            <a:pPr>
              <a:buFont typeface="Arial" panose="020B0604020202020204" pitchFamily="34" charset="0"/>
              <a:buChar char="•"/>
            </a:pPr>
            <a:r>
              <a:rPr lang="en-US" sz="2400" dirty="0"/>
              <a:t>According to Stanford, in 2024 corporate AI investment has reached $252.3 billion which is 13x of what was invested in 2014.</a:t>
            </a:r>
          </a:p>
          <a:p>
            <a:pPr>
              <a:buFont typeface="Arial" panose="020B0604020202020204" pitchFamily="34" charset="0"/>
              <a:buChar char="•"/>
            </a:pPr>
            <a:r>
              <a:rPr lang="en-US" sz="2400" dirty="0"/>
              <a:t>By 2033, the United Nations suggests that the AI market is supposed to hit $4.3 trillion dollars. </a:t>
            </a:r>
          </a:p>
        </p:txBody>
      </p:sp>
    </p:spTree>
    <p:extLst>
      <p:ext uri="{BB962C8B-B14F-4D97-AF65-F5344CB8AC3E}">
        <p14:creationId xmlns:p14="http://schemas.microsoft.com/office/powerpoint/2010/main" val="332218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02CBE-24F8-5DE6-C160-59A5463791C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B323A25-7A38-510B-85D0-ECCB61D703AB}"/>
              </a:ext>
            </a:extLst>
          </p:cNvPr>
          <p:cNvSpPr>
            <a:spLocks noGrp="1"/>
          </p:cNvSpPr>
          <p:nvPr>
            <p:ph idx="1"/>
          </p:nvPr>
        </p:nvSpPr>
        <p:spPr>
          <a:xfrm>
            <a:off x="1066800" y="1958029"/>
            <a:ext cx="10058400" cy="4023360"/>
          </a:xfrm>
        </p:spPr>
        <p:txBody>
          <a:bodyPr/>
          <a:lstStyle/>
          <a:p>
            <a:r>
              <a:rPr lang="en-US" dirty="0"/>
              <a:t>Krishnamurthy, B. (n.d.). </a:t>
            </a:r>
            <a:r>
              <a:rPr lang="en-US" i="1" dirty="0"/>
              <a:t>The Evolution of Chess AI</a:t>
            </a:r>
            <a:r>
              <a:rPr lang="en-US" dirty="0"/>
              <a:t>. Built In. </a:t>
            </a:r>
            <a:r>
              <a:rPr lang="en-US" dirty="0">
                <a:hlinkClick r:id="rId2"/>
              </a:rPr>
              <a:t>https://builtin.com/artificial-intelligence/chess-ai </a:t>
            </a:r>
            <a:endParaRPr lang="en-US" dirty="0"/>
          </a:p>
          <a:p>
            <a:r>
              <a:rPr lang="en-US" dirty="0"/>
              <a:t>Stryker, C., &amp; </a:t>
            </a:r>
            <a:r>
              <a:rPr lang="en-US" dirty="0" err="1"/>
              <a:t>Kavlakoglu</a:t>
            </a:r>
            <a:r>
              <a:rPr lang="en-US" dirty="0"/>
              <a:t>, E. (2025, November 17). </a:t>
            </a:r>
            <a:r>
              <a:rPr lang="en-US" i="1" dirty="0"/>
              <a:t>What is Artificial Intelligence (AI)?</a:t>
            </a:r>
            <a:r>
              <a:rPr lang="en-US" dirty="0"/>
              <a:t>. IBM. </a:t>
            </a:r>
            <a:r>
              <a:rPr lang="en-US" dirty="0">
                <a:hlinkClick r:id="rId3"/>
              </a:rPr>
              <a:t>https://www.ibm.com/think/topics/artificial-intelligence </a:t>
            </a:r>
            <a:endParaRPr lang="en-US" dirty="0"/>
          </a:p>
          <a:p>
            <a:r>
              <a:rPr lang="en-US" i="1" dirty="0"/>
              <a:t>AI market projected to hit $4.8 trillion by 2033, emerging as dominant Frontier Technology</a:t>
            </a:r>
            <a:r>
              <a:rPr lang="en-US" dirty="0"/>
              <a:t>. UN Trade and Development (UNCTAD). (2025, April 7). </a:t>
            </a:r>
            <a:r>
              <a:rPr lang="en-US" dirty="0">
                <a:hlinkClick r:id="rId4"/>
              </a:rPr>
              <a:t>https://unctad.org/news/ai-market-projected-hit-48-trillion-2033-emerging-dominant-frontier-technology </a:t>
            </a:r>
            <a:endParaRPr lang="en-US" dirty="0"/>
          </a:p>
          <a:p>
            <a:r>
              <a:rPr lang="en-US" i="1" dirty="0"/>
              <a:t>Economy: The 2025 AI index report: Stanford Hai</a:t>
            </a:r>
            <a:r>
              <a:rPr lang="en-US" dirty="0"/>
              <a:t>. Home. (n.d.). </a:t>
            </a:r>
            <a:r>
              <a:rPr lang="en-US" dirty="0">
                <a:hlinkClick r:id="rId5"/>
              </a:rPr>
              <a:t>https://hai.stanford.edu/ai-index/2025-ai-index-report/economy </a:t>
            </a:r>
            <a:endParaRPr lang="en-US" dirty="0"/>
          </a:p>
          <a:p>
            <a:endParaRPr lang="en-US" dirty="0"/>
          </a:p>
          <a:p>
            <a:endParaRPr lang="en-US" dirty="0"/>
          </a:p>
        </p:txBody>
      </p:sp>
    </p:spTree>
    <p:extLst>
      <p:ext uri="{BB962C8B-B14F-4D97-AF65-F5344CB8AC3E}">
        <p14:creationId xmlns:p14="http://schemas.microsoft.com/office/powerpoint/2010/main" val="140962935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1549</TotalTime>
  <Words>771</Words>
  <Application>Microsoft Office PowerPoint</Application>
  <PresentationFormat>Widescreen</PresentationFormat>
  <Paragraphs>78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Retrospect</vt:lpstr>
      <vt:lpstr>Artificial Intelligence (AI)</vt:lpstr>
      <vt:lpstr>What is Artificial Intelligence?</vt:lpstr>
      <vt:lpstr> Timeline of how AI has evolved over time</vt:lpstr>
      <vt:lpstr>Why we use AI</vt:lpstr>
      <vt:lpstr>When AI is used</vt:lpstr>
      <vt:lpstr>How AI is used</vt:lpstr>
      <vt:lpstr>What AI is used for</vt:lpstr>
      <vt:lpstr>AI helping IT infrastructure</vt:lpstr>
      <vt:lpstr>AI Pros</vt:lpstr>
      <vt:lpstr>AI Cons</vt:lpstr>
      <vt:lpstr>Who uses it</vt:lpstr>
      <vt:lpstr>Who produces it</vt:lpstr>
      <vt:lpstr>How AI has changed through the lens of chess</vt:lpstr>
      <vt:lpstr>AI in the future</vt:lpstr>
      <vt:lpstr>How it affects me</vt:lpstr>
      <vt:lpstr>Sale of AI</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MATKOZICH, DEVIN M.</dc:creator>
  <cp:lastModifiedBy>MATKOZICH, DEVIN M.</cp:lastModifiedBy>
  <cp:revision>5</cp:revision>
  <dcterms:created xsi:type="dcterms:W3CDTF">2026-01-30T15:05:54Z</dcterms:created>
  <dcterms:modified xsi:type="dcterms:W3CDTF">2026-01-31T16:55:33Z</dcterms:modified>
</cp:coreProperties>
</file>