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96" d="100"/>
          <a:sy n="96" d="100"/>
        </p:scale>
        <p:origin x="176"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70283B-A2E5-4BAE-948C-F54F11AA8918}" type="datetimeFigureOut">
              <a:rPr lang="en-US" smtClean="0"/>
              <a:t>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942CA90-AC4D-4E2B-AF50-BFD5EC43A2FF}" type="slidenum">
              <a:rPr lang="en-US" smtClean="0"/>
              <a:t>‹#›</a:t>
            </a:fld>
            <a:endParaRPr lang="en-US"/>
          </a:p>
        </p:txBody>
      </p:sp>
    </p:spTree>
    <p:extLst>
      <p:ext uri="{BB962C8B-B14F-4D97-AF65-F5344CB8AC3E}">
        <p14:creationId xmlns:p14="http://schemas.microsoft.com/office/powerpoint/2010/main" val="12853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70283B-A2E5-4BAE-948C-F54F11AA8918}" type="datetimeFigureOut">
              <a:rPr lang="en-US" smtClean="0"/>
              <a:t>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3316154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70283B-A2E5-4BAE-948C-F54F11AA8918}" type="datetimeFigureOut">
              <a:rPr lang="en-US" smtClean="0"/>
              <a:t>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300220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70283B-A2E5-4BAE-948C-F54F11AA8918}" type="datetimeFigureOut">
              <a:rPr lang="en-US" smtClean="0"/>
              <a:t>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220550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670283B-A2E5-4BAE-948C-F54F11AA8918}" type="datetimeFigureOut">
              <a:rPr lang="en-US" smtClean="0"/>
              <a:t>1/8/22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942CA90-AC4D-4E2B-AF50-BFD5EC43A2FF}" type="slidenum">
              <a:rPr lang="en-US" smtClean="0"/>
              <a:t>‹#›</a:t>
            </a:fld>
            <a:endParaRPr lang="en-US"/>
          </a:p>
        </p:txBody>
      </p:sp>
    </p:spTree>
    <p:extLst>
      <p:ext uri="{BB962C8B-B14F-4D97-AF65-F5344CB8AC3E}">
        <p14:creationId xmlns:p14="http://schemas.microsoft.com/office/powerpoint/2010/main" val="415832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70283B-A2E5-4BAE-948C-F54F11AA8918}" type="datetimeFigureOut">
              <a:rPr lang="en-US" smtClean="0"/>
              <a:t>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43200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70283B-A2E5-4BAE-948C-F54F11AA8918}" type="datetimeFigureOut">
              <a:rPr lang="en-US" smtClean="0"/>
              <a:t>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42CA90-AC4D-4E2B-AF50-BFD5EC43A2FF}"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8491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70283B-A2E5-4BAE-948C-F54F11AA8918}" type="datetimeFigureOut">
              <a:rPr lang="en-US" smtClean="0"/>
              <a:t>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42CA90-AC4D-4E2B-AF50-BFD5EC43A2FF}"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2692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0283B-A2E5-4BAE-948C-F54F11AA8918}" type="datetimeFigureOut">
              <a:rPr lang="en-US" smtClean="0"/>
              <a:t>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136494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70283B-A2E5-4BAE-948C-F54F11AA8918}" type="datetimeFigureOut">
              <a:rPr lang="en-US" smtClean="0"/>
              <a:t>1/8/22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22068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70283B-A2E5-4BAE-948C-F54F11AA8918}" type="datetimeFigureOut">
              <a:rPr lang="en-US" smtClean="0"/>
              <a:t>1/8/22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7942CA90-AC4D-4E2B-AF50-BFD5EC43A2FF}" type="slidenum">
              <a:rPr lang="en-US" smtClean="0"/>
              <a:t>‹#›</a:t>
            </a:fld>
            <a:endParaRPr lang="en-US"/>
          </a:p>
        </p:txBody>
      </p:sp>
    </p:spTree>
    <p:extLst>
      <p:ext uri="{BB962C8B-B14F-4D97-AF65-F5344CB8AC3E}">
        <p14:creationId xmlns:p14="http://schemas.microsoft.com/office/powerpoint/2010/main" val="87876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70283B-A2E5-4BAE-948C-F54F11AA8918}" type="datetimeFigureOut">
              <a:rPr lang="en-US" smtClean="0"/>
              <a:t>1/8/22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942CA90-AC4D-4E2B-AF50-BFD5EC43A2FF}" type="slidenum">
              <a:rPr lang="en-US" smtClean="0"/>
              <a:t>‹#›</a:t>
            </a:fld>
            <a:endParaRPr lang="en-US"/>
          </a:p>
        </p:txBody>
      </p:sp>
    </p:spTree>
    <p:extLst>
      <p:ext uri="{BB962C8B-B14F-4D97-AF65-F5344CB8AC3E}">
        <p14:creationId xmlns:p14="http://schemas.microsoft.com/office/powerpoint/2010/main" val="189401615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pn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BCE6ED57-9EFE-481E-AA8B-FEFCB37739FC}"/>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COLLEGE STUDENTS, CRIME AND ILLEGAL BEHAVIOR</a:t>
            </a:r>
          </a:p>
        </p:txBody>
      </p:sp>
      <p:sp>
        <p:nvSpPr>
          <p:cNvPr id="3" name="Content Placeholder 2">
            <a:extLst>
              <a:ext uri="{FF2B5EF4-FFF2-40B4-BE49-F238E27FC236}">
                <a16:creationId xmlns:a16="http://schemas.microsoft.com/office/drawing/2014/main" id="{24B3445A-6F72-4236-AB75-8560F3F33B8D}"/>
              </a:ext>
            </a:extLst>
          </p:cNvPr>
          <p:cNvSpPr>
            <a:spLocks noGrp="1"/>
          </p:cNvSpPr>
          <p:nvPr>
            <p:ph idx="1"/>
          </p:nvPr>
        </p:nvSpPr>
        <p:spPr>
          <a:xfrm>
            <a:off x="5053780" y="599768"/>
            <a:ext cx="6074467" cy="5572432"/>
          </a:xfrm>
        </p:spPr>
        <p:txBody>
          <a:bodyPr anchor="ctr">
            <a:normAutofit/>
          </a:bodyPr>
          <a:lstStyle/>
          <a:p>
            <a:r>
              <a:rPr lang="en-US"/>
              <a:t>Deep Patel</a:t>
            </a:r>
          </a:p>
          <a:p>
            <a:r>
              <a:rPr lang="en-US"/>
              <a:t>CRJS215s</a:t>
            </a:r>
          </a:p>
          <a:p>
            <a:r>
              <a:rPr lang="en-US"/>
              <a:t>01/05/2022</a:t>
            </a:r>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75367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2E8A3B-F8A8-4C00-97E2-4E179D0C93BF}"/>
              </a:ext>
            </a:extLst>
          </p:cNvPr>
          <p:cNvSpPr>
            <a:spLocks noGrp="1"/>
          </p:cNvSpPr>
          <p:nvPr>
            <p:ph type="title"/>
          </p:nvPr>
        </p:nvSpPr>
        <p:spPr>
          <a:xfrm>
            <a:off x="6386284" y="484632"/>
            <a:ext cx="4741963" cy="1971964"/>
          </a:xfrm>
        </p:spPr>
        <p:txBody>
          <a:bodyPr>
            <a:normAutofit/>
          </a:bodyPr>
          <a:lstStyle/>
          <a:p>
            <a:r>
              <a:rPr lang="en-US" sz="4800"/>
              <a:t>Limitations</a:t>
            </a:r>
          </a:p>
        </p:txBody>
      </p:sp>
      <p:pic>
        <p:nvPicPr>
          <p:cNvPr id="18" name="Picture 4" descr="A digital balance scale using circles">
            <a:extLst>
              <a:ext uri="{FF2B5EF4-FFF2-40B4-BE49-F238E27FC236}">
                <a16:creationId xmlns:a16="http://schemas.microsoft.com/office/drawing/2014/main" id="{B74C9F57-AC4D-4890-BE17-08A5D62D46B3}"/>
              </a:ext>
            </a:extLst>
          </p:cNvPr>
          <p:cNvPicPr>
            <a:picLocks noChangeAspect="1"/>
          </p:cNvPicPr>
          <p:nvPr/>
        </p:nvPicPr>
        <p:blipFill rotWithShape="1">
          <a:blip r:embed="rId2"/>
          <a:srcRect l="24667" r="21558" b="1"/>
          <a:stretch/>
        </p:blipFill>
        <p:spPr>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p:spPr>
      </p:pic>
      <p:sp>
        <p:nvSpPr>
          <p:cNvPr id="29" name="Freeform: Shape 28">
            <a:extLst>
              <a:ext uri="{FF2B5EF4-FFF2-40B4-BE49-F238E27FC236}">
                <a16:creationId xmlns:a16="http://schemas.microsoft.com/office/drawing/2014/main" id="{0060CE1A-A2ED-43AC-857D-05822177F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8"/>
            <a:ext cx="6095695" cy="6857997"/>
          </a:xfrm>
          <a:custGeom>
            <a:avLst/>
            <a:gdLst>
              <a:gd name="connsiteX0" fmla="*/ 3435036 w 6095695"/>
              <a:gd name="connsiteY0" fmla="*/ 0 h 6857997"/>
              <a:gd name="connsiteX1" fmla="*/ 4198562 w 6095695"/>
              <a:gd name="connsiteY1" fmla="*/ 0 h 6857997"/>
              <a:gd name="connsiteX2" fmla="*/ 4365987 w 6095695"/>
              <a:gd name="connsiteY2" fmla="*/ 128761 h 6857997"/>
              <a:gd name="connsiteX3" fmla="*/ 6095695 w 6095695"/>
              <a:gd name="connsiteY3" fmla="*/ 3718209 h 6857997"/>
              <a:gd name="connsiteX4" fmla="*/ 4860911 w 6095695"/>
              <a:gd name="connsiteY4" fmla="*/ 6845880 h 6857997"/>
              <a:gd name="connsiteX5" fmla="*/ 4849107 w 6095695"/>
              <a:gd name="connsiteY5" fmla="*/ 6857997 h 6857997"/>
              <a:gd name="connsiteX6" fmla="*/ 4253869 w 6095695"/>
              <a:gd name="connsiteY6" fmla="*/ 6857997 h 6857997"/>
              <a:gd name="connsiteX7" fmla="*/ 4409441 w 6095695"/>
              <a:gd name="connsiteY7" fmla="*/ 6719623 h 6857997"/>
              <a:gd name="connsiteX8" fmla="*/ 5679794 w 6095695"/>
              <a:gd name="connsiteY8" fmla="*/ 3718209 h 6857997"/>
              <a:gd name="connsiteX9" fmla="*/ 3591563 w 6095695"/>
              <a:gd name="connsiteY9" fmla="*/ 88079 h 6857997"/>
              <a:gd name="connsiteX10" fmla="*/ 0 w 6095695"/>
              <a:gd name="connsiteY10" fmla="*/ 0 h 6857997"/>
              <a:gd name="connsiteX11" fmla="*/ 3177466 w 6095695"/>
              <a:gd name="connsiteY11" fmla="*/ 0 h 6857997"/>
              <a:gd name="connsiteX12" fmla="*/ 3353291 w 6095695"/>
              <a:gd name="connsiteY12" fmla="*/ 88129 h 6857997"/>
              <a:gd name="connsiteX13" fmla="*/ 5560965 w 6095695"/>
              <a:gd name="connsiteY13" fmla="*/ 3718209 h 6857997"/>
              <a:gd name="connsiteX14" fmla="*/ 4325417 w 6095695"/>
              <a:gd name="connsiteY14" fmla="*/ 6637392 h 6857997"/>
              <a:gd name="connsiteX15" fmla="*/ 4077394 w 6095695"/>
              <a:gd name="connsiteY15" fmla="*/ 6857997 h 6857997"/>
              <a:gd name="connsiteX16" fmla="*/ 0 w 6095695"/>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blipFill dpi="0" rotWithShape="1">
            <a:blip r:embed="rId3">
              <a:alphaModFix amt="30000"/>
              <a:duotone>
                <a:prstClr val="black"/>
                <a:schemeClr val="accent1">
                  <a:tint val="45000"/>
                  <a:satMod val="400000"/>
                </a:schemeClr>
              </a:duotone>
              <a:extLst>
                <a:ext uri="{BEBA8EAE-BF5A-486C-A8C5-ECC9F3942E4B}">
                  <a14:imgProps xmlns:a14="http://schemas.microsoft.com/office/drawing/2010/main">
                    <a14:imgLayer r:embed="rId4">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 name="Content Placeholder 2">
            <a:extLst>
              <a:ext uri="{FF2B5EF4-FFF2-40B4-BE49-F238E27FC236}">
                <a16:creationId xmlns:a16="http://schemas.microsoft.com/office/drawing/2014/main" id="{E64641F2-A7F9-486F-8DCB-088887E6B191}"/>
              </a:ext>
            </a:extLst>
          </p:cNvPr>
          <p:cNvSpPr>
            <a:spLocks noGrp="1"/>
          </p:cNvSpPr>
          <p:nvPr>
            <p:ph idx="1"/>
          </p:nvPr>
        </p:nvSpPr>
        <p:spPr>
          <a:xfrm>
            <a:off x="6386286" y="2456596"/>
            <a:ext cx="4741962" cy="3715603"/>
          </a:xfrm>
        </p:spPr>
        <p:txBody>
          <a:bodyPr>
            <a:normAutofit/>
          </a:bodyPr>
          <a:lstStyle/>
          <a:p>
            <a:r>
              <a:rPr lang="en-US"/>
              <a:t>The discontinuity scale failed to show significant differences. Data collection could be flawed by false self-reporting or other external circumstances. </a:t>
            </a:r>
          </a:p>
        </p:txBody>
      </p:sp>
      <p:grpSp>
        <p:nvGrpSpPr>
          <p:cNvPr id="31" name="Group 30">
            <a:extLst>
              <a:ext uri="{FF2B5EF4-FFF2-40B4-BE49-F238E27FC236}">
                <a16:creationId xmlns:a16="http://schemas.microsoft.com/office/drawing/2014/main" id="{D68B9961-F007-40D1-AF51-61B6DE5106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32" name="Oval 31">
              <a:extLst>
                <a:ext uri="{FF2B5EF4-FFF2-40B4-BE49-F238E27FC236}">
                  <a16:creationId xmlns:a16="http://schemas.microsoft.com/office/drawing/2014/main" id="{E9FDF494-C7FB-47DF-BD39-1F65FA550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33" name="Oval 32">
              <a:extLst>
                <a:ext uri="{FF2B5EF4-FFF2-40B4-BE49-F238E27FC236}">
                  <a16:creationId xmlns:a16="http://schemas.microsoft.com/office/drawing/2014/main" id="{3A822E1C-4C1A-4BEE-B19C-0FFB2D57B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Tree>
    <p:extLst>
      <p:ext uri="{BB962C8B-B14F-4D97-AF65-F5344CB8AC3E}">
        <p14:creationId xmlns:p14="http://schemas.microsoft.com/office/powerpoint/2010/main" val="1957895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B18B45F6-16C2-4B72-A357-7BCBBB95FE1A}"/>
              </a:ext>
            </a:extLst>
          </p:cNvPr>
          <p:cNvSpPr>
            <a:spLocks noGrp="1"/>
          </p:cNvSpPr>
          <p:nvPr>
            <p:ph type="title"/>
          </p:nvPr>
        </p:nvSpPr>
        <p:spPr>
          <a:xfrm>
            <a:off x="643468" y="643466"/>
            <a:ext cx="3686312" cy="5528734"/>
          </a:xfrm>
        </p:spPr>
        <p:txBody>
          <a:bodyPr>
            <a:normAutofit/>
          </a:bodyPr>
          <a:lstStyle/>
          <a:p>
            <a:pPr algn="r"/>
            <a:r>
              <a:rPr lang="en-US" sz="4100">
                <a:solidFill>
                  <a:srgbClr val="FFFFFF"/>
                </a:solidFill>
              </a:rPr>
              <a:t>Recommendations for further research</a:t>
            </a:r>
          </a:p>
        </p:txBody>
      </p:sp>
      <p:sp>
        <p:nvSpPr>
          <p:cNvPr id="3" name="Content Placeholder 2">
            <a:extLst>
              <a:ext uri="{FF2B5EF4-FFF2-40B4-BE49-F238E27FC236}">
                <a16:creationId xmlns:a16="http://schemas.microsoft.com/office/drawing/2014/main" id="{AE1CB63C-3AF7-4037-B377-2FC163BB7276}"/>
              </a:ext>
            </a:extLst>
          </p:cNvPr>
          <p:cNvSpPr>
            <a:spLocks noGrp="1"/>
          </p:cNvSpPr>
          <p:nvPr>
            <p:ph idx="1"/>
          </p:nvPr>
        </p:nvSpPr>
        <p:spPr>
          <a:xfrm>
            <a:off x="5053780" y="599768"/>
            <a:ext cx="6074467" cy="5572432"/>
          </a:xfrm>
        </p:spPr>
        <p:txBody>
          <a:bodyPr anchor="ctr">
            <a:normAutofit/>
          </a:bodyPr>
          <a:lstStyle/>
          <a:p>
            <a:r>
              <a:rPr lang="en-US"/>
              <a:t>Authors recommend that future researchers and studies should examine criminal-thinking styles and illegal behaviors in noncollege populations. For example, clinical or community populations and further studying information of illegal behavior and looking at arrests and probation records can help further validate PICTS.</a:t>
            </a:r>
          </a:p>
        </p:txBody>
      </p:sp>
      <p:sp>
        <p:nvSpPr>
          <p:cNvPr id="25" name="Oval 24">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78663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0134E77B-4F07-44E0-ADF1-1CE669874905}"/>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Article Information</a:t>
            </a:r>
          </a:p>
        </p:txBody>
      </p:sp>
      <p:sp>
        <p:nvSpPr>
          <p:cNvPr id="3" name="Content Placeholder 2">
            <a:extLst>
              <a:ext uri="{FF2B5EF4-FFF2-40B4-BE49-F238E27FC236}">
                <a16:creationId xmlns:a16="http://schemas.microsoft.com/office/drawing/2014/main" id="{8E7D15F3-B7E2-428E-8403-66FF5F080F11}"/>
              </a:ext>
            </a:extLst>
          </p:cNvPr>
          <p:cNvSpPr>
            <a:spLocks noGrp="1"/>
          </p:cNvSpPr>
          <p:nvPr>
            <p:ph idx="1"/>
          </p:nvPr>
        </p:nvSpPr>
        <p:spPr>
          <a:xfrm>
            <a:off x="5053780" y="599768"/>
            <a:ext cx="6074467" cy="5572432"/>
          </a:xfrm>
        </p:spPr>
        <p:txBody>
          <a:bodyPr anchor="ctr">
            <a:normAutofit/>
          </a:bodyPr>
          <a:lstStyle/>
          <a:p>
            <a:r>
              <a:rPr lang="en-US" dirty="0"/>
              <a:t>Criminal-Thinking Styles and Illegal Behavior Among College Students: Validation of the PICTS*</a:t>
            </a:r>
          </a:p>
          <a:p>
            <a:r>
              <a:rPr lang="en-US" dirty="0"/>
              <a:t>Katrina McCoy, William </a:t>
            </a:r>
            <a:r>
              <a:rPr lang="en-US" dirty="0" err="1"/>
              <a:t>Fremouw</a:t>
            </a:r>
            <a:r>
              <a:rPr lang="en-US" dirty="0"/>
              <a:t>, Elizabeth Tyner,  Carl Clegg, Jill Johansson-Love, and Julia </a:t>
            </a:r>
            <a:r>
              <a:rPr lang="en-US" dirty="0" err="1"/>
              <a:t>StrunkJournal</a:t>
            </a:r>
            <a:endParaRPr lang="en-US" dirty="0"/>
          </a:p>
          <a:p>
            <a:r>
              <a:rPr lang="en-US" dirty="0"/>
              <a:t>Article year: 2006</a:t>
            </a:r>
          </a:p>
          <a:p>
            <a:r>
              <a:rPr lang="en-US" dirty="0"/>
              <a:t>Studying the relation of self-reported criminal thinking styles and illegal behavior among college students. Criminal thinking patterns were measure by psychological inventory of criminal-thinking styles (PICTS)</a:t>
            </a:r>
          </a:p>
          <a:p>
            <a:pPr marL="0" indent="0">
              <a:buNone/>
            </a:pPr>
            <a:endParaRPr lang="en-US" dirty="0"/>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9683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FCDC2F5E-DAEA-42C3-8BCB-E539535E233D}"/>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Importance</a:t>
            </a:r>
          </a:p>
        </p:txBody>
      </p:sp>
      <p:sp>
        <p:nvSpPr>
          <p:cNvPr id="3" name="Content Placeholder 2">
            <a:extLst>
              <a:ext uri="{FF2B5EF4-FFF2-40B4-BE49-F238E27FC236}">
                <a16:creationId xmlns:a16="http://schemas.microsoft.com/office/drawing/2014/main" id="{49B34FEC-A23D-458A-A83E-41225102F039}"/>
              </a:ext>
            </a:extLst>
          </p:cNvPr>
          <p:cNvSpPr>
            <a:spLocks noGrp="1"/>
          </p:cNvSpPr>
          <p:nvPr>
            <p:ph idx="1"/>
          </p:nvPr>
        </p:nvSpPr>
        <p:spPr>
          <a:xfrm>
            <a:off x="5053780" y="599768"/>
            <a:ext cx="6074467" cy="5572432"/>
          </a:xfrm>
        </p:spPr>
        <p:txBody>
          <a:bodyPr anchor="ctr">
            <a:normAutofit/>
          </a:bodyPr>
          <a:lstStyle/>
          <a:p>
            <a:r>
              <a:rPr lang="en-US" dirty="0"/>
              <a:t>Why is it important to society?</a:t>
            </a:r>
          </a:p>
          <a:p>
            <a:pPr lvl="1"/>
            <a:r>
              <a:rPr lang="en-US" dirty="0"/>
              <a:t>Safety and well being of the public is what everyone wants, unfortunately crime is everywhere and all around us. It is important to study different criminal behaviors among different populations. This helps us better understand things to look out for and reasons behind different criminal behaviors.  </a:t>
            </a:r>
          </a:p>
          <a:p>
            <a:r>
              <a:rPr lang="en-US" dirty="0"/>
              <a:t>Why is this (or should this be) important to you </a:t>
            </a:r>
            <a:r>
              <a:rPr lang="en-US" i="1" dirty="0"/>
              <a:t>personally</a:t>
            </a:r>
            <a:r>
              <a:rPr lang="en-US" dirty="0"/>
              <a:t>?</a:t>
            </a:r>
          </a:p>
          <a:p>
            <a:pPr lvl="1"/>
            <a:r>
              <a:rPr lang="en-US" dirty="0"/>
              <a:t>Learning about different criminal behaviors is important to be because it helps us know what criminals think and how they behave. Learning more about behaviors and crime patterns help us better prevent both violent and nonviolent crimes from occurring. </a:t>
            </a:r>
          </a:p>
          <a:p>
            <a:pPr marL="0" indent="0">
              <a:buNone/>
            </a:pPr>
            <a:endParaRPr lang="en-US" dirty="0"/>
          </a:p>
          <a:p>
            <a:pPr marL="0" indent="0">
              <a:buNone/>
            </a:pPr>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52699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484BF0D4-0931-4C7A-B0C6-A98932847969}"/>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Key definitions</a:t>
            </a:r>
          </a:p>
        </p:txBody>
      </p:sp>
      <p:sp>
        <p:nvSpPr>
          <p:cNvPr id="3" name="Content Placeholder 2">
            <a:extLst>
              <a:ext uri="{FF2B5EF4-FFF2-40B4-BE49-F238E27FC236}">
                <a16:creationId xmlns:a16="http://schemas.microsoft.com/office/drawing/2014/main" id="{2897802F-2CF8-4D0E-8905-C1E9BEC5211B}"/>
              </a:ext>
            </a:extLst>
          </p:cNvPr>
          <p:cNvSpPr>
            <a:spLocks noGrp="1"/>
          </p:cNvSpPr>
          <p:nvPr>
            <p:ph idx="1"/>
          </p:nvPr>
        </p:nvSpPr>
        <p:spPr>
          <a:xfrm>
            <a:off x="5053780" y="599768"/>
            <a:ext cx="6074467" cy="5572432"/>
          </a:xfrm>
        </p:spPr>
        <p:txBody>
          <a:bodyPr anchor="ctr">
            <a:normAutofit/>
          </a:bodyPr>
          <a:lstStyle/>
          <a:p>
            <a:r>
              <a:rPr lang="en-US" sz="1900"/>
              <a:t>(PICTS) - Psychological inventory of criminal-thinking styles </a:t>
            </a:r>
          </a:p>
          <a:p>
            <a:r>
              <a:rPr lang="en-US" sz="1900"/>
              <a:t>Super optimism – Getting away with anything. Thinking that they can  escape the consequences </a:t>
            </a:r>
          </a:p>
          <a:p>
            <a:r>
              <a:rPr lang="en-US" sz="1900"/>
              <a:t>Mollification – Blaming external reasons for their behavior. Avoiding responsibility for their actions</a:t>
            </a:r>
          </a:p>
          <a:p>
            <a:r>
              <a:rPr lang="en-US" sz="1900"/>
              <a:t>Cutoff – The ability to eliminate common deterrents to crime.  Not caring about actions thereafter</a:t>
            </a:r>
          </a:p>
          <a:p>
            <a:r>
              <a:rPr lang="en-US" sz="1900"/>
              <a:t>Entitlement – Feeling about the law, feeling sense of ownership and privilege</a:t>
            </a:r>
          </a:p>
          <a:p>
            <a:r>
              <a:rPr lang="en-US" sz="1900"/>
              <a:t>Sentimentality – doing good deeds to compensate for past behaviors </a:t>
            </a:r>
          </a:p>
          <a:p>
            <a:r>
              <a:rPr lang="en-US" sz="1900"/>
              <a:t>Cognitive indolence – Lazy thinking, using short cuts to solve problems</a:t>
            </a:r>
          </a:p>
          <a:p>
            <a:r>
              <a:rPr lang="en-US" sz="1900"/>
              <a:t>Discontinuity – Cannot follow through, getting sidetracked. Lack of consistency in thoughts</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2187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180A0A25-3DBE-4BD9-ABAC-50C3705AD27C}"/>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Summary of Lit Review</a:t>
            </a:r>
          </a:p>
        </p:txBody>
      </p:sp>
      <p:sp>
        <p:nvSpPr>
          <p:cNvPr id="3" name="Content Placeholder 2">
            <a:extLst>
              <a:ext uri="{FF2B5EF4-FFF2-40B4-BE49-F238E27FC236}">
                <a16:creationId xmlns:a16="http://schemas.microsoft.com/office/drawing/2014/main" id="{CB4CB3E1-29E6-4596-8FEC-195344F60281}"/>
              </a:ext>
            </a:extLst>
          </p:cNvPr>
          <p:cNvSpPr>
            <a:spLocks noGrp="1"/>
          </p:cNvSpPr>
          <p:nvPr>
            <p:ph idx="1"/>
          </p:nvPr>
        </p:nvSpPr>
        <p:spPr>
          <a:xfrm>
            <a:off x="5053780" y="599768"/>
            <a:ext cx="6074467" cy="5572432"/>
          </a:xfrm>
        </p:spPr>
        <p:txBody>
          <a:bodyPr anchor="ctr">
            <a:normAutofit/>
          </a:bodyPr>
          <a:lstStyle/>
          <a:p>
            <a:r>
              <a:rPr lang="en-US" dirty="0"/>
              <a:t>Walters (2002) study found that PICTS can detect psychotherapeutic assisted change in male inmates who participated in a 10-week program that was intended to change the thinking of the offenders</a:t>
            </a:r>
          </a:p>
          <a:p>
            <a:r>
              <a:rPr lang="en-US" dirty="0"/>
              <a:t>Palmer and Hollin reported that the PICTS discriminated among English male prisoners by age of first offense and number of previous convictions. Results found PICTS may not be as useful with young prisoners as it is with adult prisoners. </a:t>
            </a:r>
          </a:p>
          <a:p>
            <a:r>
              <a:rPr lang="en-US" dirty="0"/>
              <a:t>Walters (2005) study found that the PICTS was successful at accurately predicting disciplinary infractions and program completion of maximum-security inmates </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3544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FB69F144-DA92-491D-84E7-C1FF8EB076C8}"/>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Learning Theory (socialization)</a:t>
            </a:r>
          </a:p>
        </p:txBody>
      </p:sp>
      <p:sp>
        <p:nvSpPr>
          <p:cNvPr id="3" name="Content Placeholder 2">
            <a:extLst>
              <a:ext uri="{FF2B5EF4-FFF2-40B4-BE49-F238E27FC236}">
                <a16:creationId xmlns:a16="http://schemas.microsoft.com/office/drawing/2014/main" id="{36D2FB9B-7245-4731-9269-1882751DF55F}"/>
              </a:ext>
            </a:extLst>
          </p:cNvPr>
          <p:cNvSpPr>
            <a:spLocks noGrp="1"/>
          </p:cNvSpPr>
          <p:nvPr>
            <p:ph idx="1"/>
          </p:nvPr>
        </p:nvSpPr>
        <p:spPr>
          <a:xfrm>
            <a:off x="5053780" y="599768"/>
            <a:ext cx="6074467" cy="5572432"/>
          </a:xfrm>
        </p:spPr>
        <p:txBody>
          <a:bodyPr anchor="ctr">
            <a:normAutofit/>
          </a:bodyPr>
          <a:lstStyle/>
          <a:p>
            <a:r>
              <a:rPr lang="en-US" dirty="0"/>
              <a:t>Learning Theory most applies to this study; since the participants of the study are college students, they are more likely for learn behaviors from people around them. Learning theory says that people are likely to learn and pick up behavior from friends, family, schooling, and other things they see. They associate with people who are criminally involved so it gives them bad influence. College students get more freedom, and Parents, teachers or no one is controlling or watching them anymore so the decisions they make affect their future.</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9004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20F27C36-428A-4958-A3DA-F3EFD08A394F}"/>
              </a:ext>
            </a:extLst>
          </p:cNvPr>
          <p:cNvSpPr>
            <a:spLocks noGrp="1"/>
          </p:cNvSpPr>
          <p:nvPr>
            <p:ph type="title"/>
          </p:nvPr>
        </p:nvSpPr>
        <p:spPr>
          <a:xfrm>
            <a:off x="643468" y="643466"/>
            <a:ext cx="3686312" cy="5528734"/>
          </a:xfrm>
        </p:spPr>
        <p:txBody>
          <a:bodyPr>
            <a:normAutofit/>
          </a:bodyPr>
          <a:lstStyle/>
          <a:p>
            <a:pPr algn="r"/>
            <a:r>
              <a:rPr lang="en-US" sz="3400">
                <a:solidFill>
                  <a:srgbClr val="FFFFFF"/>
                </a:solidFill>
              </a:rPr>
              <a:t>Hypotheses/research questions</a:t>
            </a:r>
          </a:p>
        </p:txBody>
      </p:sp>
      <p:sp>
        <p:nvSpPr>
          <p:cNvPr id="3" name="Content Placeholder 2">
            <a:extLst>
              <a:ext uri="{FF2B5EF4-FFF2-40B4-BE49-F238E27FC236}">
                <a16:creationId xmlns:a16="http://schemas.microsoft.com/office/drawing/2014/main" id="{011389D0-1292-4EC8-8464-50B74B652527}"/>
              </a:ext>
            </a:extLst>
          </p:cNvPr>
          <p:cNvSpPr>
            <a:spLocks noGrp="1"/>
          </p:cNvSpPr>
          <p:nvPr>
            <p:ph idx="1"/>
          </p:nvPr>
        </p:nvSpPr>
        <p:spPr>
          <a:xfrm>
            <a:off x="5053780" y="599768"/>
            <a:ext cx="6074467" cy="5572432"/>
          </a:xfrm>
        </p:spPr>
        <p:txBody>
          <a:bodyPr anchor="ctr">
            <a:normAutofit/>
          </a:bodyPr>
          <a:lstStyle/>
          <a:p>
            <a:r>
              <a:rPr lang="en-US" dirty="0"/>
              <a:t>The hypotheses was the groups with the most severe illegal behavior and violent crimes against people, would have the highest scores on the PICTS scales of criminal-thinking styles</a:t>
            </a:r>
          </a:p>
          <a:p>
            <a:r>
              <a:rPr lang="en-US" dirty="0"/>
              <a:t>Some questions asked to participants include: </a:t>
            </a:r>
          </a:p>
          <a:p>
            <a:pPr lvl="1"/>
            <a:r>
              <a:rPr lang="en-US" dirty="0"/>
              <a:t>Have you ever consumed alcohol under the age of 21? (control-status offense)</a:t>
            </a:r>
          </a:p>
          <a:p>
            <a:pPr lvl="1"/>
            <a:r>
              <a:rPr lang="en-US" dirty="0"/>
              <a:t>Have you ever sold hard drugs (cocaine, LSD, ecstasy) or prescription drugs? (drug crimes) </a:t>
            </a:r>
          </a:p>
          <a:p>
            <a:pPr lvl="1"/>
            <a:r>
              <a:rPr lang="en-US" dirty="0"/>
              <a:t>Have you ever intentionally set fire to destroy property that did not belong to you? (property crimes)</a:t>
            </a:r>
          </a:p>
          <a:p>
            <a:pPr lvl="1"/>
            <a:r>
              <a:rPr lang="en-US" dirty="0"/>
              <a:t>Have you ever attacked someone with the intention of seriously hurting him or her? (violent crimes against people). </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769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7AC279A7-6B53-4601-9AA5-C152EE682293}"/>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Methods</a:t>
            </a:r>
          </a:p>
        </p:txBody>
      </p:sp>
      <p:sp>
        <p:nvSpPr>
          <p:cNvPr id="3" name="Content Placeholder 2">
            <a:extLst>
              <a:ext uri="{FF2B5EF4-FFF2-40B4-BE49-F238E27FC236}">
                <a16:creationId xmlns:a16="http://schemas.microsoft.com/office/drawing/2014/main" id="{C1304B21-99D5-4FE4-96FB-30DA080B0E20}"/>
              </a:ext>
            </a:extLst>
          </p:cNvPr>
          <p:cNvSpPr>
            <a:spLocks noGrp="1"/>
          </p:cNvSpPr>
          <p:nvPr>
            <p:ph idx="1"/>
          </p:nvPr>
        </p:nvSpPr>
        <p:spPr>
          <a:xfrm>
            <a:off x="5053780" y="599768"/>
            <a:ext cx="6074467" cy="5572432"/>
          </a:xfrm>
        </p:spPr>
        <p:txBody>
          <a:bodyPr anchor="ctr">
            <a:normAutofit/>
          </a:bodyPr>
          <a:lstStyle/>
          <a:p>
            <a:r>
              <a:rPr lang="en-US" dirty="0"/>
              <a:t>The sample consisted of 393 undergraduate students from a large Eastern university.</a:t>
            </a:r>
          </a:p>
          <a:p>
            <a:r>
              <a:rPr lang="en-US" dirty="0"/>
              <a:t>Mean age of the participants was 19.23. Males (19.31 years) and females (19.17 years) old.</a:t>
            </a:r>
          </a:p>
          <a:p>
            <a:r>
              <a:rPr lang="en-US" dirty="0"/>
              <a:t>Participants were given the Illegal Behavior Checklist (IBC) which is a 22-item, yes-no, self-report measure of illegal activity.</a:t>
            </a:r>
          </a:p>
          <a:p>
            <a:r>
              <a:rPr lang="en-US" dirty="0"/>
              <a:t>Data were divided by gender and classified into four groups based on the illegal acts endorsed on the Illegal Behavior Checklist</a:t>
            </a:r>
          </a:p>
          <a:p>
            <a:pPr lvl="1"/>
            <a:r>
              <a:rPr lang="en-US" dirty="0"/>
              <a:t>control-status offenses</a:t>
            </a:r>
          </a:p>
          <a:p>
            <a:pPr lvl="1"/>
            <a:r>
              <a:rPr lang="en-US" dirty="0"/>
              <a:t>crimes involving drugs</a:t>
            </a:r>
          </a:p>
          <a:p>
            <a:pPr lvl="1"/>
            <a:r>
              <a:rPr lang="en-US" dirty="0"/>
              <a:t>property crimes</a:t>
            </a:r>
          </a:p>
          <a:p>
            <a:pPr lvl="1"/>
            <a:r>
              <a:rPr lang="en-US" dirty="0"/>
              <a:t>violent crimes against people</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60771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E86A0A7D-1553-4D67-9052-14D1B02A39F8}"/>
              </a:ext>
            </a:extLst>
          </p:cNvPr>
          <p:cNvSpPr>
            <a:spLocks noGrp="1"/>
          </p:cNvSpPr>
          <p:nvPr>
            <p:ph type="title"/>
          </p:nvPr>
        </p:nvSpPr>
        <p:spPr>
          <a:xfrm>
            <a:off x="643468" y="643466"/>
            <a:ext cx="3686312" cy="5528734"/>
          </a:xfrm>
        </p:spPr>
        <p:txBody>
          <a:bodyPr>
            <a:normAutofit/>
          </a:bodyPr>
          <a:lstStyle/>
          <a:p>
            <a:pPr algn="r"/>
            <a:r>
              <a:rPr lang="en-US" sz="3400">
                <a:solidFill>
                  <a:srgbClr val="FFFFFF"/>
                </a:solidFill>
              </a:rPr>
              <a:t>Findings/Conclusions</a:t>
            </a:r>
          </a:p>
        </p:txBody>
      </p:sp>
      <p:sp>
        <p:nvSpPr>
          <p:cNvPr id="3" name="Content Placeholder 2">
            <a:extLst>
              <a:ext uri="{FF2B5EF4-FFF2-40B4-BE49-F238E27FC236}">
                <a16:creationId xmlns:a16="http://schemas.microsoft.com/office/drawing/2014/main" id="{1AECEBE6-2DBF-45EC-B487-255C98548592}"/>
              </a:ext>
            </a:extLst>
          </p:cNvPr>
          <p:cNvSpPr>
            <a:spLocks noGrp="1"/>
          </p:cNvSpPr>
          <p:nvPr>
            <p:ph idx="1"/>
          </p:nvPr>
        </p:nvSpPr>
        <p:spPr>
          <a:xfrm>
            <a:off x="5053780" y="599768"/>
            <a:ext cx="6074467" cy="5572432"/>
          </a:xfrm>
        </p:spPr>
        <p:txBody>
          <a:bodyPr anchor="ctr">
            <a:normAutofit/>
          </a:bodyPr>
          <a:lstStyle/>
          <a:p>
            <a:r>
              <a:rPr lang="en-US" dirty="0"/>
              <a:t>Males in the violent crimes against people group scored significantly higher on all eight PICTS scales when compared with the males in the status offense group.</a:t>
            </a:r>
          </a:p>
          <a:p>
            <a:r>
              <a:rPr lang="en-US" dirty="0"/>
              <a:t>Elevated scores indicated higher level of distorted thinking patterns used to justify crime than participants in groups that represented less severe crimes.</a:t>
            </a:r>
          </a:p>
          <a:p>
            <a:r>
              <a:rPr lang="en-US" dirty="0"/>
              <a:t>Like the male sample, females in the crimes against property group and the crimes against people group had similarly distorted thinking styles.</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54447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
  <TotalTime>5058</TotalTime>
  <Words>855</Words>
  <Application>Microsoft Macintosh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Rockwell</vt:lpstr>
      <vt:lpstr>Rockwell Condensed</vt:lpstr>
      <vt:lpstr>Rockwell Extra Bold</vt:lpstr>
      <vt:lpstr>Wingdings</vt:lpstr>
      <vt:lpstr>Wood Type</vt:lpstr>
      <vt:lpstr>COLLEGE STUDENTS, CRIME AND ILLEGAL BEHAVIOR</vt:lpstr>
      <vt:lpstr>Article Information</vt:lpstr>
      <vt:lpstr>Importance</vt:lpstr>
      <vt:lpstr>Key definitions</vt:lpstr>
      <vt:lpstr>Summary of Lit Review</vt:lpstr>
      <vt:lpstr>Learning Theory (socialization)</vt:lpstr>
      <vt:lpstr>Hypotheses/research questions</vt:lpstr>
      <vt:lpstr>Methods</vt:lpstr>
      <vt:lpstr>Findings/Conclusions</vt:lpstr>
      <vt:lpstr>Limitations</vt:lpstr>
      <vt:lpstr>Recommendations for further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Lopez, Jonathan W.</dc:creator>
  <cp:lastModifiedBy>Patel, Deep</cp:lastModifiedBy>
  <cp:revision>15</cp:revision>
  <dcterms:created xsi:type="dcterms:W3CDTF">2018-04-10T12:27:03Z</dcterms:created>
  <dcterms:modified xsi:type="dcterms:W3CDTF">2022-01-08T22:29:43Z</dcterms:modified>
</cp:coreProperties>
</file>