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" y="4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AE3E5-3940-4D8F-9636-D8F875DC477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9F3C3-2DF9-4945-BD6C-CB3775981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0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4A00-A4EC-442F-B539-8BFB446D909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131-E8E1-463B-B617-5A62304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9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4A00-A4EC-442F-B539-8BFB446D909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131-E8E1-463B-B617-5A62304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4A00-A4EC-442F-B539-8BFB446D909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131-E8E1-463B-B617-5A62304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4A00-A4EC-442F-B539-8BFB446D909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131-E8E1-463B-B617-5A62304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2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4A00-A4EC-442F-B539-8BFB446D909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131-E8E1-463B-B617-5A62304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4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4A00-A4EC-442F-B539-8BFB446D909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131-E8E1-463B-B617-5A62304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5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4A00-A4EC-442F-B539-8BFB446D909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131-E8E1-463B-B617-5A62304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3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4A00-A4EC-442F-B539-8BFB446D909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131-E8E1-463B-B617-5A62304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4A00-A4EC-442F-B539-8BFB446D909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131-E8E1-463B-B617-5A62304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1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4A00-A4EC-442F-B539-8BFB446D909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131-E8E1-463B-B617-5A62304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3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4A00-A4EC-442F-B539-8BFB446D909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131-E8E1-463B-B617-5A62304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7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4A00-A4EC-442F-B539-8BFB446D909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87131-E8E1-463B-B617-5A623049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E6130-B736-FD3D-DAB3-AFE74DC9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3441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highlight>
                  <a:srgbClr val="C0C0C0"/>
                </a:highlight>
              </a:rPr>
              <a:t>Cómo evitar la Depresión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B4679-AD6E-8B05-8830-85CBE41BF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13" y="-74762"/>
            <a:ext cx="2314901" cy="1765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67FAA7-631A-81A9-24DE-A255AA369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14" y="1690688"/>
            <a:ext cx="3496574" cy="2082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520B10-F5FD-0D72-0ABF-79C97D9A7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97" y="3773368"/>
            <a:ext cx="3281093" cy="1837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B639D-0783-FE0A-5FF7-A8E8E98F9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24" y="4978964"/>
            <a:ext cx="3169287" cy="1774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0E864F-3626-64D1-1BEE-9C34822D41B5}"/>
              </a:ext>
            </a:extLst>
          </p:cNvPr>
          <p:cNvSpPr txBox="1"/>
          <p:nvPr/>
        </p:nvSpPr>
        <p:spPr>
          <a:xfrm>
            <a:off x="76200" y="5553435"/>
            <a:ext cx="4157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 depression puede poner una gran tension en las relaciones que conducen a la pérdida de amistades, conexiones cortadas, y rupturas o divorcios.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AB27D9-8891-3E78-5333-C89F6573E535}"/>
              </a:ext>
            </a:extLst>
          </p:cNvPr>
          <p:cNvSpPr txBox="1"/>
          <p:nvPr/>
        </p:nvSpPr>
        <p:spPr>
          <a:xfrm>
            <a:off x="128698" y="4411907"/>
            <a:ext cx="3479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Consecuencias de la depression en las relaciones!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AD142C-6AB3-994B-3DC4-5B28772E62F0}"/>
              </a:ext>
            </a:extLst>
          </p:cNvPr>
          <p:cNvSpPr txBox="1"/>
          <p:nvPr/>
        </p:nvSpPr>
        <p:spPr>
          <a:xfrm>
            <a:off x="2850941" y="1044509"/>
            <a:ext cx="3088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Causas y consecuencias de la depresión.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430EE9-1885-EE89-476D-3FE3CCCF7477}"/>
              </a:ext>
            </a:extLst>
          </p:cNvPr>
          <p:cNvSpPr txBox="1"/>
          <p:nvPr/>
        </p:nvSpPr>
        <p:spPr>
          <a:xfrm>
            <a:off x="2612679" y="2296040"/>
            <a:ext cx="4422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Algunas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causas</a:t>
            </a:r>
            <a:r>
              <a:rPr lang="en-US" dirty="0">
                <a:solidFill>
                  <a:srgbClr val="0070C0"/>
                </a:solidFill>
              </a:rPr>
              <a:t> son </a:t>
            </a:r>
            <a:r>
              <a:rPr lang="en-US" dirty="0" err="1">
                <a:solidFill>
                  <a:srgbClr val="0070C0"/>
                </a:solidFill>
              </a:rPr>
              <a:t>eventos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estresantes</a:t>
            </a:r>
            <a:r>
              <a:rPr lang="en-US" dirty="0">
                <a:solidFill>
                  <a:srgbClr val="0070C0"/>
                </a:solidFill>
              </a:rPr>
              <a:t>, antecedents familiars, </a:t>
            </a:r>
            <a:r>
              <a:rPr lang="en-US" dirty="0" err="1">
                <a:solidFill>
                  <a:srgbClr val="0070C0"/>
                </a:solidFill>
              </a:rPr>
              <a:t>dar</a:t>
            </a:r>
            <a:r>
              <a:rPr lang="en-US" dirty="0">
                <a:solidFill>
                  <a:srgbClr val="0070C0"/>
                </a:solidFill>
              </a:rPr>
              <a:t> a luz, </a:t>
            </a:r>
            <a:r>
              <a:rPr lang="en-US" dirty="0" err="1">
                <a:solidFill>
                  <a:srgbClr val="0070C0"/>
                </a:solidFill>
              </a:rPr>
              <a:t>soledad</a:t>
            </a:r>
            <a:r>
              <a:rPr lang="en-US" dirty="0">
                <a:solidFill>
                  <a:srgbClr val="0070C0"/>
                </a:solidFill>
              </a:rPr>
              <a:t>, alcohol y Drogas. </a:t>
            </a:r>
            <a:r>
              <a:rPr lang="en-US" dirty="0" err="1">
                <a:solidFill>
                  <a:srgbClr val="0070C0"/>
                </a:solidFill>
              </a:rPr>
              <a:t>Algunas</a:t>
            </a:r>
            <a:r>
              <a:rPr lang="en-US" dirty="0">
                <a:solidFill>
                  <a:srgbClr val="0070C0"/>
                </a:solidFill>
              </a:rPr>
              <a:t> consecuencias son </a:t>
            </a:r>
            <a:r>
              <a:rPr lang="en-US" dirty="0" err="1">
                <a:solidFill>
                  <a:srgbClr val="0070C0"/>
                </a:solidFill>
              </a:rPr>
              <a:t>problemas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salud</a:t>
            </a:r>
            <a:r>
              <a:rPr lang="en-US" dirty="0">
                <a:solidFill>
                  <a:srgbClr val="0070C0"/>
                </a:solidFill>
              </a:rPr>
              <a:t> graves, </a:t>
            </a:r>
            <a:r>
              <a:rPr lang="en-US" dirty="0" err="1">
                <a:solidFill>
                  <a:srgbClr val="0070C0"/>
                </a:solidFill>
              </a:rPr>
              <a:t>problemas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relación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falta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productividad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alcoholismo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08880B-7E2C-B4F9-89DC-6B4E19E6716F}"/>
              </a:ext>
            </a:extLst>
          </p:cNvPr>
          <p:cNvSpPr txBox="1"/>
          <p:nvPr/>
        </p:nvSpPr>
        <p:spPr>
          <a:xfrm>
            <a:off x="2612679" y="3646098"/>
            <a:ext cx="427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 </a:t>
            </a:r>
            <a:r>
              <a:rPr lang="en-US" dirty="0" err="1">
                <a:solidFill>
                  <a:srgbClr val="0070C0"/>
                </a:solidFill>
              </a:rPr>
              <a:t>dependencia</a:t>
            </a:r>
            <a:r>
              <a:rPr lang="en-US" dirty="0">
                <a:solidFill>
                  <a:srgbClr val="0070C0"/>
                </a:solidFill>
              </a:rPr>
              <a:t> de Drogas, o </a:t>
            </a:r>
            <a:r>
              <a:rPr lang="en-US" dirty="0" err="1">
                <a:solidFill>
                  <a:srgbClr val="0070C0"/>
                </a:solidFill>
              </a:rPr>
              <a:t>suicidio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todos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causados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por</a:t>
            </a:r>
            <a:r>
              <a:rPr lang="en-US" dirty="0">
                <a:solidFill>
                  <a:srgbClr val="0070C0"/>
                </a:solidFill>
              </a:rPr>
              <a:t> la depresión no </a:t>
            </a:r>
            <a:r>
              <a:rPr lang="en-US" dirty="0" err="1">
                <a:solidFill>
                  <a:srgbClr val="0070C0"/>
                </a:solidFill>
              </a:rPr>
              <a:t>tratada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653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37087C-30DD-F266-1A1B-FD7C25332C96}"/>
              </a:ext>
            </a:extLst>
          </p:cNvPr>
          <p:cNvSpPr txBox="1"/>
          <p:nvPr/>
        </p:nvSpPr>
        <p:spPr>
          <a:xfrm>
            <a:off x="191729" y="42031"/>
            <a:ext cx="390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Hecho</a:t>
            </a:r>
            <a:r>
              <a:rPr lang="en-US" sz="3200" b="1" dirty="0"/>
              <a:t> </a:t>
            </a:r>
            <a:r>
              <a:rPr lang="en-US" sz="3200" b="1" dirty="0" err="1"/>
              <a:t>interesante</a:t>
            </a:r>
            <a:r>
              <a:rPr lang="en-US" sz="32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26439F-0693-1AFD-054D-3EF667FBEAEC}"/>
              </a:ext>
            </a:extLst>
          </p:cNvPr>
          <p:cNvSpPr txBox="1"/>
          <p:nvPr/>
        </p:nvSpPr>
        <p:spPr>
          <a:xfrm>
            <a:off x="302343" y="1066458"/>
            <a:ext cx="435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 depresión es un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trastorno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mental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común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A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nivel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mundial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se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estima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que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el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5% de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los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adultos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sufren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de depresión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21152-B5BA-FABA-887E-D918E1EAD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73" y="42031"/>
            <a:ext cx="4743141" cy="26595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F09684-F6BB-C4C4-77F3-0ADB4995B9E2}"/>
              </a:ext>
            </a:extLst>
          </p:cNvPr>
          <p:cNvSpPr txBox="1"/>
          <p:nvPr/>
        </p:nvSpPr>
        <p:spPr>
          <a:xfrm>
            <a:off x="335528" y="2964425"/>
            <a:ext cx="3967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Casi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el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50% de las personas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diagnosticadas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con depresión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también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son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diagnosticadas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con un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trastorno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ansiedad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85B67C-5330-E539-B47B-27ED2797A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93" y="2745681"/>
            <a:ext cx="5038573" cy="21948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98C17D-06C8-7F3A-F226-603119544CB9}"/>
              </a:ext>
            </a:extLst>
          </p:cNvPr>
          <p:cNvSpPr txBox="1"/>
          <p:nvPr/>
        </p:nvSpPr>
        <p:spPr>
          <a:xfrm>
            <a:off x="398206" y="5067455"/>
            <a:ext cx="3967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Las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mujeres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tienen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el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doble de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probabilidades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que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los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hombres de ser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diagnosticadas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con depresión</a:t>
            </a:r>
            <a:r>
              <a:rPr lang="en-US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13DAFB-D9FA-D740-37C1-68B75C021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56" y="5067455"/>
            <a:ext cx="5038573" cy="16573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E1775C-7E66-1C39-7E56-791E4E3B9280}"/>
              </a:ext>
            </a:extLst>
          </p:cNvPr>
          <p:cNvSpPr txBox="1"/>
          <p:nvPr/>
        </p:nvSpPr>
        <p:spPr>
          <a:xfrm>
            <a:off x="10109330" y="678426"/>
            <a:ext cx="1780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 depresión es una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enfermedad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mental.</a:t>
            </a:r>
          </a:p>
        </p:txBody>
      </p:sp>
    </p:spTree>
    <p:extLst>
      <p:ext uri="{BB962C8B-B14F-4D97-AF65-F5344CB8AC3E}">
        <p14:creationId xmlns:p14="http://schemas.microsoft.com/office/powerpoint/2010/main" val="296606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CE4137-B9A5-6E8D-39AB-5B666F10471E}"/>
              </a:ext>
            </a:extLst>
          </p:cNvPr>
          <p:cNvSpPr txBox="1"/>
          <p:nvPr/>
        </p:nvSpPr>
        <p:spPr>
          <a:xfrm>
            <a:off x="427703" y="486697"/>
            <a:ext cx="35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recomendación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D038C-289F-1434-75CA-C2A1B2D69DC8}"/>
              </a:ext>
            </a:extLst>
          </p:cNvPr>
          <p:cNvSpPr txBox="1"/>
          <p:nvPr/>
        </p:nvSpPr>
        <p:spPr>
          <a:xfrm>
            <a:off x="486697" y="1430593"/>
            <a:ext cx="267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Cuida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tu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salud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mental!!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F2A1B-8330-7598-31A8-B58B30C7EF38}"/>
              </a:ext>
            </a:extLst>
          </p:cNvPr>
          <p:cNvSpPr txBox="1"/>
          <p:nvPr/>
        </p:nvSpPr>
        <p:spPr>
          <a:xfrm>
            <a:off x="538315" y="2263877"/>
            <a:ext cx="3993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Controle</a:t>
            </a:r>
            <a:r>
              <a:rPr lang="en-US" dirty="0">
                <a:solidFill>
                  <a:srgbClr val="00B0F0"/>
                </a:solidFill>
              </a:rPr>
              <a:t> la depresión con </a:t>
            </a:r>
            <a:r>
              <a:rPr lang="en-US" dirty="0" err="1">
                <a:solidFill>
                  <a:srgbClr val="00B0F0"/>
                </a:solidFill>
              </a:rPr>
              <a:t>actividades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como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medicamentos</a:t>
            </a:r>
            <a:r>
              <a:rPr lang="en-US" dirty="0">
                <a:solidFill>
                  <a:srgbClr val="00B0F0"/>
                </a:solidFill>
              </a:rPr>
              <a:t>, comer </a:t>
            </a:r>
            <a:r>
              <a:rPr lang="en-US" dirty="0" err="1">
                <a:solidFill>
                  <a:srgbClr val="00B0F0"/>
                </a:solidFill>
              </a:rPr>
              <a:t>sano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 err="1">
                <a:solidFill>
                  <a:srgbClr val="00B0F0"/>
                </a:solidFill>
              </a:rPr>
              <a:t>hacer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ejercicio</a:t>
            </a:r>
            <a:r>
              <a:rPr lang="en-US" dirty="0">
                <a:solidFill>
                  <a:srgbClr val="00B0F0"/>
                </a:solidFill>
              </a:rPr>
              <a:t> y </a:t>
            </a:r>
            <a:r>
              <a:rPr lang="en-US" dirty="0" err="1">
                <a:solidFill>
                  <a:srgbClr val="00B0F0"/>
                </a:solidFill>
              </a:rPr>
              <a:t>dormir</a:t>
            </a:r>
            <a:r>
              <a:rPr lang="en-US" dirty="0">
                <a:solidFill>
                  <a:srgbClr val="00B0F0"/>
                </a:solidFill>
              </a:rPr>
              <a:t> lo </a:t>
            </a:r>
            <a:r>
              <a:rPr lang="en-US" dirty="0" err="1">
                <a:solidFill>
                  <a:srgbClr val="00B0F0"/>
                </a:solidFill>
              </a:rPr>
              <a:t>suficiente</a:t>
            </a:r>
            <a:r>
              <a:rPr lang="en-US" dirty="0">
                <a:solidFill>
                  <a:srgbClr val="00B0F0"/>
                </a:solidFill>
              </a:rPr>
              <a:t>. Evite </a:t>
            </a:r>
            <a:r>
              <a:rPr lang="en-US" dirty="0" err="1">
                <a:solidFill>
                  <a:srgbClr val="00B0F0"/>
                </a:solidFill>
              </a:rPr>
              <a:t>mucho</a:t>
            </a:r>
            <a:r>
              <a:rPr lang="en-US" dirty="0">
                <a:solidFill>
                  <a:srgbClr val="00B0F0"/>
                </a:solidFill>
              </a:rPr>
              <a:t> alcohol. Tome </a:t>
            </a:r>
            <a:r>
              <a:rPr lang="en-US" dirty="0" err="1">
                <a:solidFill>
                  <a:srgbClr val="00B0F0"/>
                </a:solidFill>
              </a:rPr>
              <a:t>medicamentos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7119EF3-E4A3-C1AF-1C5F-AB7E571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92" y="720182"/>
            <a:ext cx="3698935" cy="1685925"/>
          </a:xfrm>
          <a:prstGeom prst="rect">
            <a:avLst/>
          </a:prstGeom>
        </p:spPr>
      </p:pic>
      <p:pic>
        <p:nvPicPr>
          <p:cNvPr id="8" name="Picture 7" descr="A group of people in a gym&#10;&#10;Description automatically generated with medium confidence">
            <a:extLst>
              <a:ext uri="{FF2B5EF4-FFF2-40B4-BE49-F238E27FC236}">
                <a16:creationId xmlns:a16="http://schemas.microsoft.com/office/drawing/2014/main" id="{8603BD9E-BF38-B724-E317-45E8DE599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32" y="2769241"/>
            <a:ext cx="3226818" cy="1590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E5786-3A9C-E7E5-10AE-A7D6C12D556E}"/>
              </a:ext>
            </a:extLst>
          </p:cNvPr>
          <p:cNvSpPr txBox="1"/>
          <p:nvPr/>
        </p:nvSpPr>
        <p:spPr>
          <a:xfrm>
            <a:off x="598098" y="4192438"/>
            <a:ext cx="32895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Hable</a:t>
            </a:r>
            <a:r>
              <a:rPr lang="en-US" dirty="0">
                <a:solidFill>
                  <a:srgbClr val="00B0F0"/>
                </a:solidFill>
              </a:rPr>
              <a:t> con un </a:t>
            </a:r>
            <a:r>
              <a:rPr lang="en-US" dirty="0" err="1">
                <a:solidFill>
                  <a:srgbClr val="00B0F0"/>
                </a:solidFill>
              </a:rPr>
              <a:t>terapeuta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err="1">
                <a:solidFill>
                  <a:srgbClr val="00B0F0"/>
                </a:solidFill>
              </a:rPr>
              <a:t>Conectarse</a:t>
            </a:r>
            <a:r>
              <a:rPr lang="en-US" dirty="0">
                <a:solidFill>
                  <a:srgbClr val="00B0F0"/>
                </a:solidFill>
              </a:rPr>
              <a:t> con amigos y </a:t>
            </a:r>
            <a:r>
              <a:rPr lang="en-US" dirty="0" err="1">
                <a:solidFill>
                  <a:srgbClr val="00B0F0"/>
                </a:solidFill>
              </a:rPr>
              <a:t>familiares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err="1">
                <a:solidFill>
                  <a:srgbClr val="00B0F0"/>
                </a:solidFill>
              </a:rPr>
              <a:t>Manténgase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alejado</a:t>
            </a:r>
            <a:r>
              <a:rPr lang="en-US" dirty="0">
                <a:solidFill>
                  <a:srgbClr val="00B0F0"/>
                </a:solidFill>
              </a:rPr>
              <a:t> de las redes </a:t>
            </a:r>
            <a:r>
              <a:rPr lang="en-US" dirty="0" err="1">
                <a:solidFill>
                  <a:srgbClr val="00B0F0"/>
                </a:solidFill>
              </a:rPr>
              <a:t>sociales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C4A43-EE89-092C-1A98-8B2488B0E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06" y="4723051"/>
            <a:ext cx="2952750" cy="1685925"/>
          </a:xfrm>
          <a:prstGeom prst="rect">
            <a:avLst/>
          </a:prstGeom>
        </p:spPr>
      </p:pic>
      <p:pic>
        <p:nvPicPr>
          <p:cNvPr id="13" name="Picture 12" descr="A picture containing window, indoor, person, person&#10;&#10;Description automatically generated">
            <a:extLst>
              <a:ext uri="{FF2B5EF4-FFF2-40B4-BE49-F238E27FC236}">
                <a16:creationId xmlns:a16="http://schemas.microsoft.com/office/drawing/2014/main" id="{AA87B387-69C8-19F5-0B2C-C4E01730C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052" y="4723050"/>
            <a:ext cx="29908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5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282EB3-9030-2E18-095B-82882FC7B055}"/>
              </a:ext>
            </a:extLst>
          </p:cNvPr>
          <p:cNvSpPr txBox="1"/>
          <p:nvPr/>
        </p:nvSpPr>
        <p:spPr>
          <a:xfrm>
            <a:off x="398207" y="154859"/>
            <a:ext cx="8170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F0"/>
                </a:solidFill>
              </a:rPr>
              <a:t>Ayudar</a:t>
            </a:r>
            <a:r>
              <a:rPr lang="en-US" sz="4800" dirty="0">
                <a:solidFill>
                  <a:srgbClr val="00B0F0"/>
                </a:solidFill>
              </a:rPr>
              <a:t> disponible para </a:t>
            </a:r>
            <a:r>
              <a:rPr lang="en-US" sz="4800" dirty="0" err="1">
                <a:solidFill>
                  <a:srgbClr val="00B0F0"/>
                </a:solidFill>
              </a:rPr>
              <a:t>los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estudiantes</a:t>
            </a:r>
            <a:r>
              <a:rPr lang="en-US" sz="4800" dirty="0">
                <a:solidFill>
                  <a:srgbClr val="00B0F0"/>
                </a:solidFill>
              </a:rPr>
              <a:t> en la Universidad!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F0E34-34CD-A60F-EA3E-ADEFC0D5E271}"/>
              </a:ext>
            </a:extLst>
          </p:cNvPr>
          <p:cNvSpPr txBox="1"/>
          <p:nvPr/>
        </p:nvSpPr>
        <p:spPr>
          <a:xfrm>
            <a:off x="398207" y="4630993"/>
            <a:ext cx="5191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</a:rPr>
              <a:t>Servicios</a:t>
            </a:r>
            <a:r>
              <a:rPr lang="en-US" sz="2800" dirty="0">
                <a:solidFill>
                  <a:srgbClr val="00B0F0"/>
                </a:solidFill>
              </a:rPr>
              <a:t> de </a:t>
            </a:r>
            <a:r>
              <a:rPr lang="en-US" sz="2800" dirty="0" err="1">
                <a:solidFill>
                  <a:srgbClr val="00B0F0"/>
                </a:solidFill>
              </a:rPr>
              <a:t>consejería</a:t>
            </a:r>
            <a:r>
              <a:rPr lang="en-US" sz="2800" dirty="0">
                <a:solidFill>
                  <a:srgbClr val="00B0F0"/>
                </a:solidFill>
              </a:rPr>
              <a:t> 1526 Webb university center (la </a:t>
            </a:r>
            <a:r>
              <a:rPr lang="en-US" sz="2800" dirty="0" err="1">
                <a:solidFill>
                  <a:srgbClr val="00B0F0"/>
                </a:solidFill>
              </a:rPr>
              <a:t>oficina</a:t>
            </a:r>
            <a:r>
              <a:rPr lang="en-US" sz="2800" dirty="0">
                <a:solidFill>
                  <a:srgbClr val="00B0F0"/>
                </a:solidFill>
              </a:rPr>
              <a:t>) 757-683-4401</a:t>
            </a:r>
          </a:p>
        </p:txBody>
      </p:sp>
      <p:pic>
        <p:nvPicPr>
          <p:cNvPr id="5" name="Picture 4" descr="A picture containing outdoor, building, sky, ground&#10;&#10;Description automatically generated">
            <a:extLst>
              <a:ext uri="{FF2B5EF4-FFF2-40B4-BE49-F238E27FC236}">
                <a16:creationId xmlns:a16="http://schemas.microsoft.com/office/drawing/2014/main" id="{02242F1E-FA0E-48FE-028D-967C3CE6D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05" y="318506"/>
            <a:ext cx="2948091" cy="2812026"/>
          </a:xfrm>
          <a:prstGeom prst="rect">
            <a:avLst/>
          </a:prstGeom>
        </p:spPr>
      </p:pic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C84A6BE4-5313-E19B-1AC3-EE6C8A330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30" y="3727469"/>
            <a:ext cx="5034371" cy="25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24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179</TotalTime>
  <Words>236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Cómo evitar la Depresión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evitar la Depresión</dc:title>
  <dc:creator>andrewhargrove54@yahoo.com</dc:creator>
  <cp:lastModifiedBy>andrewhargrove54@yahoo.com</cp:lastModifiedBy>
  <cp:revision>2</cp:revision>
  <dcterms:created xsi:type="dcterms:W3CDTF">2022-11-16T00:08:28Z</dcterms:created>
  <dcterms:modified xsi:type="dcterms:W3CDTF">2022-11-16T22:21:37Z</dcterms:modified>
</cp:coreProperties>
</file>