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Old Standard TT"/>
      <p:regular r:id="rId14"/>
      <p:bold r:id="rId15"/>
      <p: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ldStandardTT-bold.fntdata"/><Relationship Id="rId14" Type="http://schemas.openxmlformats.org/officeDocument/2006/relationships/font" Target="fonts/OldStandardTT-regular.fntdata"/><Relationship Id="rId16" Type="http://schemas.openxmlformats.org/officeDocument/2006/relationships/font" Target="fonts/OldStandardTT-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c6f90357f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c6f90357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c6f90357f_0_1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c6f90357f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6f90357f_0_3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6f90357f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230c3061df_0_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230c3061d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230c3061df_0_1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230c3061df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230c3061df_0_2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230c3061df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230c3061df_0_2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1230c3061df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c6f90357f_0_4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c6f90357f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 name="Google Shape;11;p2"/>
          <p:cNvCxnSpPr/>
          <p:nvPr/>
        </p:nvCxnSpPr>
        <p:spPr>
          <a:xfrm>
            <a:off x="641934" y="3597500"/>
            <a:ext cx="390300" cy="0"/>
          </a:xfrm>
          <a:prstGeom prst="straightConnector1">
            <a:avLst/>
          </a:prstGeom>
          <a:noFill/>
          <a:ln cap="flat" cmpd="sng" w="28575">
            <a:solidFill>
              <a:schemeClr val="accent1"/>
            </a:solidFill>
            <a:prstDash val="solid"/>
            <a:round/>
            <a:headEnd len="sm" w="sm" type="none"/>
            <a:tailEnd len="sm" w="sm" type="none"/>
          </a:ln>
        </p:spPr>
      </p:cxnSp>
      <p:sp>
        <p:nvSpPr>
          <p:cNvPr id="12" name="Google Shape;12;p2"/>
          <p:cNvSpPr txBox="1"/>
          <p:nvPr>
            <p:ph type="ctrTitle"/>
          </p:nvPr>
        </p:nvSpPr>
        <p:spPr>
          <a:xfrm>
            <a:off x="512700" y="1893300"/>
            <a:ext cx="8118600" cy="1522800"/>
          </a:xfrm>
          <a:prstGeom prst="rect">
            <a:avLst/>
          </a:prstGeom>
        </p:spPr>
        <p:txBody>
          <a:bodyPr anchorCtr="0" anchor="b" bIns="91425" lIns="91425" spcFirstLastPara="1" rIns="91425" wrap="square" tIns="91425">
            <a:no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p:txBody>
      </p:sp>
      <p:sp>
        <p:nvSpPr>
          <p:cNvPr id="13" name="Google Shape;13;p2"/>
          <p:cNvSpPr txBox="1"/>
          <p:nvPr>
            <p:ph idx="1" type="subTitle"/>
          </p:nvPr>
        </p:nvSpPr>
        <p:spPr>
          <a:xfrm>
            <a:off x="512700" y="3840639"/>
            <a:ext cx="8118600" cy="7875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039650"/>
            <a:ext cx="8520600" cy="2106300"/>
          </a:xfrm>
          <a:prstGeom prst="rect">
            <a:avLst/>
          </a:prstGeom>
        </p:spPr>
        <p:txBody>
          <a:bodyPr anchorCtr="0" anchor="b" bIns="91425" lIns="91425" spcFirstLastPara="1" rIns="91425" wrap="square" tIns="91425">
            <a:no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cap="flat" cmpd="sng" w="28575">
            <a:solidFill>
              <a:schemeClr val="lt2"/>
            </a:solidFill>
            <a:prstDash val="solid"/>
            <a:round/>
            <a:headEnd len="sm" w="sm" type="none"/>
            <a:tailEnd len="sm" w="sm" type="none"/>
          </a:ln>
        </p:spPr>
      </p:cxnSp>
      <p:sp>
        <p:nvSpPr>
          <p:cNvPr id="17" name="Google Shape;17;p3"/>
          <p:cNvSpPr txBox="1"/>
          <p:nvPr>
            <p:ph type="title"/>
          </p:nvPr>
        </p:nvSpPr>
        <p:spPr>
          <a:xfrm>
            <a:off x="512700" y="1893300"/>
            <a:ext cx="8118600" cy="1522800"/>
          </a:xfrm>
          <a:prstGeom prst="rect">
            <a:avLst/>
          </a:prstGeom>
        </p:spPr>
        <p:txBody>
          <a:bodyPr anchorCtr="0" anchor="b" bIns="91425" lIns="91425" spcFirstLastPara="1" rIns="91425" wrap="square" tIns="91425">
            <a:no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71600"/>
            <a:ext cx="8520600" cy="3397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71675"/>
            <a:ext cx="3999900" cy="3397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71675"/>
            <a:ext cx="3999900" cy="3397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56040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p:txBody>
      </p:sp>
      <p:sp>
        <p:nvSpPr>
          <p:cNvPr id="38" name="Google Shape;38;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686400" cy="0"/>
          </a:xfrm>
          <a:prstGeom prst="straightConnector1">
            <a:avLst/>
          </a:prstGeom>
          <a:noFill/>
          <a:ln cap="flat" cmpd="sng" w="19050">
            <a:solidFill>
              <a:schemeClr val="lt2"/>
            </a:solidFill>
            <a:prstDash val="solid"/>
            <a:round/>
            <a:headEnd len="sm" w="sm" type="none"/>
            <a:tailEnd len="sm" w="sm" type="none"/>
          </a:ln>
        </p:spPr>
      </p:cxnSp>
      <p:sp>
        <p:nvSpPr>
          <p:cNvPr id="42" name="Google Shape;42;p9"/>
          <p:cNvSpPr txBox="1"/>
          <p:nvPr>
            <p:ph type="title"/>
          </p:nvPr>
        </p:nvSpPr>
        <p:spPr>
          <a:xfrm>
            <a:off x="265500" y="1382350"/>
            <a:ext cx="4045200" cy="1333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p:txBody>
      </p:sp>
      <p:sp>
        <p:nvSpPr>
          <p:cNvPr id="43" name="Google Shape;43;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1600"/>
              </a:spcBef>
              <a:spcAft>
                <a:spcPts val="0"/>
              </a:spcAft>
              <a:buClr>
                <a:schemeClr val="accent1"/>
              </a:buClr>
              <a:buSzPts val="1400"/>
              <a:buChar char="○"/>
              <a:defRPr>
                <a:solidFill>
                  <a:schemeClr val="accent1"/>
                </a:solidFill>
              </a:defRPr>
            </a:lvl2pPr>
            <a:lvl3pPr indent="-317500" lvl="2" marL="1371600">
              <a:spcBef>
                <a:spcPts val="1600"/>
              </a:spcBef>
              <a:spcAft>
                <a:spcPts val="0"/>
              </a:spcAft>
              <a:buClr>
                <a:schemeClr val="accent1"/>
              </a:buClr>
              <a:buSzPts val="1400"/>
              <a:buChar char="■"/>
              <a:defRPr>
                <a:solidFill>
                  <a:schemeClr val="accent1"/>
                </a:solidFill>
              </a:defRPr>
            </a:lvl3pPr>
            <a:lvl4pPr indent="-317500" lvl="3" marL="1828800">
              <a:spcBef>
                <a:spcPts val="1600"/>
              </a:spcBef>
              <a:spcAft>
                <a:spcPts val="0"/>
              </a:spcAft>
              <a:buClr>
                <a:schemeClr val="accent1"/>
              </a:buClr>
              <a:buSzPts val="1400"/>
              <a:buChar char="●"/>
              <a:defRPr>
                <a:solidFill>
                  <a:schemeClr val="accent1"/>
                </a:solidFill>
              </a:defRPr>
            </a:lvl4pPr>
            <a:lvl5pPr indent="-317500" lvl="4" marL="2286000">
              <a:spcBef>
                <a:spcPts val="1600"/>
              </a:spcBef>
              <a:spcAft>
                <a:spcPts val="0"/>
              </a:spcAft>
              <a:buClr>
                <a:schemeClr val="accent1"/>
              </a:buClr>
              <a:buSzPts val="1400"/>
              <a:buChar char="○"/>
              <a:defRPr>
                <a:solidFill>
                  <a:schemeClr val="accent1"/>
                </a:solidFill>
              </a:defRPr>
            </a:lvl5pPr>
            <a:lvl6pPr indent="-317500" lvl="5" marL="2743200">
              <a:spcBef>
                <a:spcPts val="1600"/>
              </a:spcBef>
              <a:spcAft>
                <a:spcPts val="0"/>
              </a:spcAft>
              <a:buClr>
                <a:schemeClr val="accent1"/>
              </a:buClr>
              <a:buSzPts val="1400"/>
              <a:buChar char="■"/>
              <a:defRPr>
                <a:solidFill>
                  <a:schemeClr val="accent1"/>
                </a:solidFill>
              </a:defRPr>
            </a:lvl6pPr>
            <a:lvl7pPr indent="-317500" lvl="6" marL="3200400">
              <a:spcBef>
                <a:spcPts val="1600"/>
              </a:spcBef>
              <a:spcAft>
                <a:spcPts val="0"/>
              </a:spcAft>
              <a:buClr>
                <a:schemeClr val="accent1"/>
              </a:buClr>
              <a:buSzPts val="1400"/>
              <a:buChar char="●"/>
              <a:defRPr>
                <a:solidFill>
                  <a:schemeClr val="accent1"/>
                </a:solidFill>
              </a:defRPr>
            </a:lvl7pPr>
            <a:lvl8pPr indent="-317500" lvl="7" marL="3657600">
              <a:spcBef>
                <a:spcPts val="1600"/>
              </a:spcBef>
              <a:spcAft>
                <a:spcPts val="0"/>
              </a:spcAft>
              <a:buClr>
                <a:schemeClr val="accent1"/>
              </a:buClr>
              <a:buSzPts val="1400"/>
              <a:buChar char="○"/>
              <a:defRPr>
                <a:solidFill>
                  <a:schemeClr val="accent1"/>
                </a:solidFill>
              </a:defRPr>
            </a:lvl8pPr>
            <a:lvl9pPr indent="-317500" lvl="8" marL="4114800">
              <a:spcBef>
                <a:spcPts val="1600"/>
              </a:spcBef>
              <a:spcAft>
                <a:spcPts val="1600"/>
              </a:spcAft>
              <a:buClr>
                <a:schemeClr val="accent1"/>
              </a:buClr>
              <a:buSzPts val="1400"/>
              <a:buChar char="■"/>
              <a:defRPr>
                <a:solidFill>
                  <a:schemeClr val="accent1"/>
                </a:solidFill>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perback">
    <p:bg>
      <p:bgPr>
        <a:solidFill>
          <a:schemeClr val="accen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132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Google Shape;7;p1"/>
          <p:cNvSpPr txBox="1"/>
          <p:nvPr>
            <p:ph idx="1" type="body"/>
          </p:nvPr>
        </p:nvSpPr>
        <p:spPr>
          <a:xfrm>
            <a:off x="311700" y="1171600"/>
            <a:ext cx="8520600" cy="3397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indent="-317500" lvl="1" marL="9144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indent="-317500" lvl="2" marL="13716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indent="-317500" lvl="3" marL="18288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indent="-317500" lvl="4" marL="22860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indent="-317500" lvl="5" marL="27432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indent="-317500" lvl="6" marL="32004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indent="-317500" lvl="7" marL="36576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indent="-317500" lvl="8" marL="4114800">
              <a:lnSpc>
                <a:spcPct val="115000"/>
              </a:lnSpc>
              <a:spcBef>
                <a:spcPts val="160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image" Target="../media/image1.jpg"/><Relationship Id="rId4" Type="http://schemas.openxmlformats.org/officeDocument/2006/relationships/image" Target="../media/image2.jpg"/><Relationship Id="rId5" Type="http://schemas.openxmlformats.org/officeDocument/2006/relationships/hyperlink" Target="https://docs.google.com/document/d/1swTqZ9WO_nZJSUowXYNLbWiP0dGNxRvj/edit?usp=sharing&amp;ouid=112916642378941913599&amp;rtpof=true&amp;sd=tru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2700" y="1893300"/>
            <a:ext cx="8118600" cy="1522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700"/>
              <a:t>“Under Western Eyes: Feminist Scholarship and Colonial Discourses” </a:t>
            </a:r>
            <a:r>
              <a:rPr lang="en" sz="3700"/>
              <a:t>Chandra Talpade Mohanty</a:t>
            </a:r>
            <a:endParaRPr sz="3700"/>
          </a:p>
        </p:txBody>
      </p:sp>
      <p:sp>
        <p:nvSpPr>
          <p:cNvPr id="60" name="Google Shape;60;p13"/>
          <p:cNvSpPr txBox="1"/>
          <p:nvPr>
            <p:ph idx="1" type="subTitle"/>
          </p:nvPr>
        </p:nvSpPr>
        <p:spPr>
          <a:xfrm>
            <a:off x="512700" y="3889014"/>
            <a:ext cx="8118600" cy="78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Ashley Miller</a:t>
            </a:r>
            <a:endParaRPr/>
          </a:p>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265500" y="1382350"/>
            <a:ext cx="4045200" cy="1333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Chandra Talpade Mohanty</a:t>
            </a:r>
            <a:endParaRPr/>
          </a:p>
        </p:txBody>
      </p:sp>
      <p:sp>
        <p:nvSpPr>
          <p:cNvPr id="66" name="Google Shape;66;p14"/>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About the Author</a:t>
            </a:r>
            <a:endParaRPr/>
          </a:p>
        </p:txBody>
      </p:sp>
      <p:sp>
        <p:nvSpPr>
          <p:cNvPr id="67" name="Google Shape;67;p14"/>
          <p:cNvSpPr txBox="1"/>
          <p:nvPr>
            <p:ph idx="2" type="body"/>
          </p:nvPr>
        </p:nvSpPr>
        <p:spPr>
          <a:xfrm>
            <a:off x="4459150" y="1002900"/>
            <a:ext cx="4572000" cy="2686200"/>
          </a:xfrm>
          <a:prstGeom prst="rect">
            <a:avLst/>
          </a:prstGeom>
        </p:spPr>
        <p:txBody>
          <a:bodyPr anchorCtr="0" anchor="ctr" bIns="91425" lIns="91425" spcFirstLastPara="1" rIns="91425" wrap="square" tIns="91425">
            <a:noAutofit/>
          </a:bodyPr>
          <a:lstStyle/>
          <a:p>
            <a:pPr indent="-304800" lvl="0" marL="457200" rtl="0" algn="l">
              <a:spcBef>
                <a:spcPts val="0"/>
              </a:spcBef>
              <a:spcAft>
                <a:spcPts val="0"/>
              </a:spcAft>
              <a:buSzPts val="1200"/>
              <a:buChar char="●"/>
            </a:pPr>
            <a:r>
              <a:rPr lang="en" sz="1200"/>
              <a:t>Born 1955 in Mumbai, India</a:t>
            </a:r>
            <a:endParaRPr sz="1200"/>
          </a:p>
          <a:p>
            <a:pPr indent="-304800" lvl="0" marL="457200" rtl="0" algn="l">
              <a:spcBef>
                <a:spcPts val="1600"/>
              </a:spcBef>
              <a:spcAft>
                <a:spcPts val="0"/>
              </a:spcAft>
              <a:buSzPts val="1200"/>
              <a:buChar char="●"/>
            </a:pPr>
            <a:r>
              <a:rPr lang="en" sz="1200"/>
              <a:t>Indian-American Feminist Scholar</a:t>
            </a:r>
            <a:endParaRPr sz="1200"/>
          </a:p>
          <a:p>
            <a:pPr indent="-304800" lvl="0" marL="457200" rtl="0" algn="l">
              <a:spcBef>
                <a:spcPts val="1600"/>
              </a:spcBef>
              <a:spcAft>
                <a:spcPts val="0"/>
              </a:spcAft>
              <a:buSzPts val="1200"/>
              <a:buChar char="●"/>
            </a:pPr>
            <a:r>
              <a:rPr lang="en" sz="1200"/>
              <a:t>Graduated in 1974 from University of Delhi in India</a:t>
            </a:r>
            <a:endParaRPr sz="1200"/>
          </a:p>
          <a:p>
            <a:pPr indent="-304800" lvl="0" marL="457200" rtl="0" algn="l">
              <a:spcBef>
                <a:spcPts val="1600"/>
              </a:spcBef>
              <a:spcAft>
                <a:spcPts val="0"/>
              </a:spcAft>
              <a:buSzPts val="1200"/>
              <a:buChar char="●"/>
            </a:pPr>
            <a:r>
              <a:rPr lang="en" sz="1200"/>
              <a:t>Spent some time in Nigeria and London before eventually becoming a US citizen and continuing her education in the states</a:t>
            </a:r>
            <a:endParaRPr sz="1200"/>
          </a:p>
          <a:p>
            <a:pPr indent="-304800" lvl="1" marL="914400" rtl="0" algn="l">
              <a:spcBef>
                <a:spcPts val="1600"/>
              </a:spcBef>
              <a:spcAft>
                <a:spcPts val="0"/>
              </a:spcAft>
              <a:buSzPts val="1200"/>
              <a:buChar char="○"/>
            </a:pPr>
            <a:r>
              <a:rPr lang="en" sz="1200"/>
              <a:t>Received her Master’s and PhD in Illinois</a:t>
            </a:r>
            <a:endParaRPr sz="1200"/>
          </a:p>
          <a:p>
            <a:pPr indent="-304800" lvl="0" marL="457200" rtl="0" algn="l">
              <a:spcBef>
                <a:spcPts val="1600"/>
              </a:spcBef>
              <a:spcAft>
                <a:spcPts val="0"/>
              </a:spcAft>
              <a:buSzPts val="1200"/>
              <a:buChar char="●"/>
            </a:pPr>
            <a:r>
              <a:rPr lang="en" sz="1200"/>
              <a:t>Became known after the publication of her essay, “Under Western Eyes: Feminist Scholarship and Colonial Discourses” (1984)</a:t>
            </a:r>
            <a:endParaRPr sz="1200"/>
          </a:p>
          <a:p>
            <a:pPr indent="-285750" lvl="0" marL="457200" rtl="0" algn="l">
              <a:spcBef>
                <a:spcPts val="1600"/>
              </a:spcBef>
              <a:spcAft>
                <a:spcPts val="1600"/>
              </a:spcAft>
              <a:buSzPts val="900"/>
              <a:buChar char="●"/>
            </a:pPr>
            <a:r>
              <a:rPr i="1" lang="en" sz="900"/>
              <a:t>Third World Women and the Politics of Feminism</a:t>
            </a:r>
            <a:r>
              <a:rPr lang="en" sz="900"/>
              <a:t> (1991), </a:t>
            </a:r>
            <a:r>
              <a:rPr i="1" lang="en" sz="900"/>
              <a:t>Feminist Genealogies, Colonial Legacies, Democratic Futures</a:t>
            </a:r>
            <a:r>
              <a:rPr lang="en" sz="900"/>
              <a:t> (1996), </a:t>
            </a:r>
            <a:r>
              <a:rPr i="1" lang="en" sz="900"/>
              <a:t>Feminism Without Borders: Decolonizing Theory, Practicing Solidarity</a:t>
            </a:r>
            <a:r>
              <a:rPr lang="en" sz="900"/>
              <a:t> (2003), </a:t>
            </a:r>
            <a:r>
              <a:rPr i="1" lang="en" sz="900"/>
              <a:t>Feminism and War: Confronting U.S. Imperialism</a:t>
            </a:r>
            <a:r>
              <a:rPr lang="en" sz="900"/>
              <a:t> (2008), </a:t>
            </a:r>
            <a:r>
              <a:rPr i="1" lang="en" sz="900"/>
              <a:t>Sage Handbook of Identities</a:t>
            </a:r>
            <a:r>
              <a:rPr lang="en" sz="900"/>
              <a:t> (2010), and </a:t>
            </a:r>
            <a:r>
              <a:rPr i="1" lang="en" sz="900"/>
              <a:t>Feminist Freedom Warriers: Genealogies, Justic Politics, and Hope</a:t>
            </a:r>
            <a:r>
              <a:rPr lang="en" sz="900"/>
              <a:t> (2018)</a:t>
            </a:r>
            <a:endParaRPr sz="9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idx="1" type="body"/>
          </p:nvPr>
        </p:nvSpPr>
        <p:spPr>
          <a:xfrm>
            <a:off x="311700" y="934850"/>
            <a:ext cx="3999900" cy="339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Main Argument: Western feminist scholarship has reduced all women of the third world into a single, collective other</a:t>
            </a:r>
            <a:endParaRPr b="1" sz="1200"/>
          </a:p>
          <a:p>
            <a:pPr indent="0" lvl="0" marL="0" rtl="0" algn="l">
              <a:spcBef>
                <a:spcPts val="1600"/>
              </a:spcBef>
              <a:spcAft>
                <a:spcPts val="0"/>
              </a:spcAft>
              <a:buNone/>
            </a:pPr>
            <a:r>
              <a:rPr lang="en" sz="1200"/>
              <a:t>Critiques the approach to feminism and third-world women, arguing for more nuanced scholarship from Western scholars</a:t>
            </a:r>
            <a:endParaRPr sz="1200"/>
          </a:p>
          <a:p>
            <a:pPr indent="0" lvl="0" marL="0" rtl="0" algn="l">
              <a:spcBef>
                <a:spcPts val="1600"/>
              </a:spcBef>
              <a:spcAft>
                <a:spcPts val="0"/>
              </a:spcAft>
              <a:buNone/>
            </a:pPr>
            <a:r>
              <a:rPr lang="en" sz="1200"/>
              <a:t>Explores how Western scholarship treats women of the third world</a:t>
            </a:r>
            <a:endParaRPr sz="1200"/>
          </a:p>
          <a:p>
            <a:pPr indent="0" lvl="0" marL="0" rtl="0" algn="l">
              <a:spcBef>
                <a:spcPts val="1600"/>
              </a:spcBef>
              <a:spcAft>
                <a:spcPts val="0"/>
              </a:spcAft>
              <a:buNone/>
            </a:pPr>
            <a:r>
              <a:rPr lang="en" sz="1200"/>
              <a:t>Thesis: Western feminism has a habit of treating third-world women as a homogeneous group - that women can be classified into a single category that applies to all non-Western women</a:t>
            </a:r>
            <a:endParaRPr sz="1200"/>
          </a:p>
          <a:p>
            <a:pPr indent="0" lvl="0" marL="0" rtl="0" algn="l">
              <a:spcBef>
                <a:spcPts val="1600"/>
              </a:spcBef>
              <a:spcAft>
                <a:spcPts val="1600"/>
              </a:spcAft>
              <a:buNone/>
            </a:pPr>
            <a:r>
              <a:rPr lang="en" sz="1200"/>
              <a:t>This results in a singular idea of the average third-world woman that ignores the diversity of experiences within this group</a:t>
            </a:r>
            <a:endParaRPr sz="1200"/>
          </a:p>
        </p:txBody>
      </p:sp>
      <p:sp>
        <p:nvSpPr>
          <p:cNvPr id="73" name="Google Shape;73;p15"/>
          <p:cNvSpPr txBox="1"/>
          <p:nvPr>
            <p:ph idx="2" type="body"/>
          </p:nvPr>
        </p:nvSpPr>
        <p:spPr>
          <a:xfrm>
            <a:off x="4832400" y="934850"/>
            <a:ext cx="3999900" cy="40605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Clr>
                <a:schemeClr val="dk1"/>
              </a:buClr>
              <a:buSzPts val="1100"/>
              <a:buFont typeface="Arial"/>
              <a:buNone/>
            </a:pPr>
            <a:r>
              <a:rPr lang="en" sz="1100"/>
              <a:t>The homogeneous approach to non-Western women amounts to an act of colonialism</a:t>
            </a:r>
            <a:endParaRPr sz="1100"/>
          </a:p>
          <a:p>
            <a:pPr indent="0" lvl="0" marL="0" rtl="0" algn="l">
              <a:spcBef>
                <a:spcPts val="1200"/>
              </a:spcBef>
              <a:spcAft>
                <a:spcPts val="0"/>
              </a:spcAft>
              <a:buClr>
                <a:schemeClr val="dk1"/>
              </a:buClr>
              <a:buSzPts val="1100"/>
              <a:buFont typeface="Arial"/>
              <a:buNone/>
            </a:pPr>
            <a:r>
              <a:rPr lang="en" sz="1100"/>
              <a:t>Mohanty </a:t>
            </a:r>
            <a:r>
              <a:rPr b="1" lang="en" sz="1100"/>
              <a:t>defines colonialism</a:t>
            </a:r>
            <a:r>
              <a:rPr lang="en" sz="1100"/>
              <a:t> as a “relation of structural domination, and a suppression - often violent - of the heterogeneity of the subject(s) in question” (333).</a:t>
            </a:r>
            <a:endParaRPr sz="1100"/>
          </a:p>
          <a:p>
            <a:pPr indent="0" lvl="0" marL="0" rtl="0" algn="l">
              <a:spcBef>
                <a:spcPts val="1200"/>
              </a:spcBef>
              <a:spcAft>
                <a:spcPts val="0"/>
              </a:spcAft>
              <a:buClr>
                <a:schemeClr val="dk1"/>
              </a:buClr>
              <a:buSzPts val="1100"/>
              <a:buFont typeface="Arial"/>
              <a:buNone/>
            </a:pPr>
            <a:r>
              <a:rPr lang="en" sz="1100"/>
              <a:t>In this case, many Western feminist scholars reduce the diverse heterogeneities of women in the third world, colonizing it by confining it to a homogeneous category for Western scholars to use.</a:t>
            </a:r>
            <a:endParaRPr sz="1100"/>
          </a:p>
          <a:p>
            <a:pPr indent="0" lvl="0" marL="0" rtl="0" algn="l">
              <a:spcBef>
                <a:spcPts val="1200"/>
              </a:spcBef>
              <a:spcAft>
                <a:spcPts val="1200"/>
              </a:spcAft>
              <a:buNone/>
            </a:pPr>
            <a:r>
              <a:rPr lang="en" sz="1100"/>
              <a:t>Throughout her essay, Mohanty focuses on examples of this analytic discourse found in existing Western feminist scholarship. Specifically, Zed Press’s “Women in the Third World” series, in which various scholars examine women’s lives in third world countries and regions. </a:t>
            </a:r>
            <a:endParaRPr sz="900"/>
          </a:p>
        </p:txBody>
      </p:sp>
      <p:sp>
        <p:nvSpPr>
          <p:cNvPr id="74" name="Google Shape;74;p15"/>
          <p:cNvSpPr txBox="1"/>
          <p:nvPr>
            <p:ph type="title"/>
          </p:nvPr>
        </p:nvSpPr>
        <p:spPr>
          <a:xfrm>
            <a:off x="311700" y="282200"/>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Under Western Eyes…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idx="1" type="body"/>
          </p:nvPr>
        </p:nvSpPr>
        <p:spPr>
          <a:xfrm>
            <a:off x="430125" y="614175"/>
            <a:ext cx="3999900" cy="33972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Clr>
                <a:schemeClr val="dk1"/>
              </a:buClr>
              <a:buSzPts val="1100"/>
              <a:buFont typeface="Arial"/>
              <a:buNone/>
            </a:pPr>
            <a:r>
              <a:rPr lang="en" sz="1200"/>
              <a:t>In organizing her critique, Mohanty claims that she has identified three main analytic principles used by Western feminists in regards to the third world. They are:</a:t>
            </a:r>
            <a:endParaRPr sz="1200"/>
          </a:p>
          <a:p>
            <a:pPr indent="-304800" lvl="0" marL="457200" rtl="0" algn="l">
              <a:spcBef>
                <a:spcPts val="1200"/>
              </a:spcBef>
              <a:spcAft>
                <a:spcPts val="0"/>
              </a:spcAft>
              <a:buSzPts val="1200"/>
              <a:buAutoNum type="arabicPeriod"/>
            </a:pPr>
            <a:r>
              <a:rPr lang="en" sz="1200"/>
              <a:t>The assumption that women make for an existing, coherent, universal group with identical desires, interests, and needs across cultures</a:t>
            </a:r>
            <a:endParaRPr sz="1200"/>
          </a:p>
          <a:p>
            <a:pPr indent="0" lvl="0" marL="0" rtl="0" algn="l">
              <a:spcBef>
                <a:spcPts val="1200"/>
              </a:spcBef>
              <a:spcAft>
                <a:spcPts val="0"/>
              </a:spcAft>
              <a:buClr>
                <a:schemeClr val="dk1"/>
              </a:buClr>
              <a:buSzPts val="1100"/>
              <a:buFont typeface="Arial"/>
              <a:buNone/>
            </a:pPr>
            <a:r>
              <a:rPr lang="en" sz="1200"/>
              <a:t>2. An uncritical use of methodologies in order to prove this principle</a:t>
            </a:r>
            <a:endParaRPr sz="1200"/>
          </a:p>
          <a:p>
            <a:pPr indent="0" lvl="0" marL="0" rtl="0" algn="l">
              <a:spcBef>
                <a:spcPts val="1200"/>
              </a:spcBef>
              <a:spcAft>
                <a:spcPts val="0"/>
              </a:spcAft>
              <a:buNone/>
            </a:pPr>
            <a:r>
              <a:rPr lang="en" sz="1200"/>
              <a:t>3. An implied model of power and struggle that promotes the idea of the average third-world woman</a:t>
            </a:r>
            <a:endParaRPr sz="1200"/>
          </a:p>
          <a:p>
            <a:pPr indent="0" lvl="0" marL="0" rtl="0" algn="l">
              <a:spcBef>
                <a:spcPts val="1200"/>
              </a:spcBef>
              <a:spcAft>
                <a:spcPts val="0"/>
              </a:spcAft>
              <a:buClr>
                <a:schemeClr val="dk1"/>
              </a:buClr>
              <a:buSzPts val="1100"/>
              <a:buFont typeface="Arial"/>
              <a:buNone/>
            </a:pPr>
            <a:r>
              <a:rPr lang="en" sz="1200"/>
              <a:t>The production of this “Third World Difference” that Western feminisms appropriate and colonize the fundamental complexities and conflicts which characterize the lives of women of different classes, religions, cultures, races and castes in these countries (335).</a:t>
            </a:r>
            <a:endParaRPr sz="1200"/>
          </a:p>
          <a:p>
            <a:pPr indent="0" lvl="0" marL="0" rtl="0" algn="l">
              <a:spcBef>
                <a:spcPts val="1200"/>
              </a:spcBef>
              <a:spcAft>
                <a:spcPts val="1600"/>
              </a:spcAft>
              <a:buNone/>
            </a:pPr>
            <a:r>
              <a:t/>
            </a:r>
            <a:endParaRPr sz="1200"/>
          </a:p>
        </p:txBody>
      </p:sp>
      <p:sp>
        <p:nvSpPr>
          <p:cNvPr id="80" name="Google Shape;80;p16"/>
          <p:cNvSpPr txBox="1"/>
          <p:nvPr>
            <p:ph idx="2" type="body"/>
          </p:nvPr>
        </p:nvSpPr>
        <p:spPr>
          <a:xfrm>
            <a:off x="4788000" y="666150"/>
            <a:ext cx="3999900" cy="38112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sz="1100"/>
              <a:t>As a result of the modes, or frames, described by the principles above does a homogeneous notion of the oppression of women as a group assumed, which in turn, produces the image of an “average third world woman”. (337)</a:t>
            </a:r>
            <a:endParaRPr sz="1100"/>
          </a:p>
          <a:p>
            <a:pPr indent="0" lvl="0" marL="0" rtl="0" algn="l">
              <a:spcBef>
                <a:spcPts val="1200"/>
              </a:spcBef>
              <a:spcAft>
                <a:spcPts val="0"/>
              </a:spcAft>
              <a:buNone/>
            </a:pPr>
            <a:r>
              <a:rPr lang="en" sz="1100"/>
              <a:t>What does this average third-world woman look like? What is the average third-world woman image that is presented to us?</a:t>
            </a:r>
            <a:endParaRPr sz="1100"/>
          </a:p>
          <a:p>
            <a:pPr indent="-298450" lvl="0" marL="457200" rtl="0" algn="l">
              <a:spcBef>
                <a:spcPts val="1200"/>
              </a:spcBef>
              <a:spcAft>
                <a:spcPts val="0"/>
              </a:spcAft>
              <a:buSzPts val="1100"/>
              <a:buChar char="●"/>
            </a:pPr>
            <a:r>
              <a:rPr lang="en" sz="1100"/>
              <a:t>Mohanty describes the image of the third-world woman as assumed to be constrained by her family, sex and tradition, often ignorant of her own subjugation, thoroughly domesticated, uneducated and victimized</a:t>
            </a:r>
            <a:endParaRPr sz="1100"/>
          </a:p>
          <a:p>
            <a:pPr indent="-298450" lvl="0" marL="457200" rtl="0" algn="l">
              <a:spcBef>
                <a:spcPts val="0"/>
              </a:spcBef>
              <a:spcAft>
                <a:spcPts val="0"/>
              </a:spcAft>
              <a:buSzPts val="1100"/>
              <a:buChar char="●"/>
            </a:pPr>
            <a:r>
              <a:rPr lang="en" sz="1100"/>
              <a:t>Implicit need to be saved by Western feminists</a:t>
            </a:r>
            <a:endParaRPr sz="1100"/>
          </a:p>
          <a:p>
            <a:pPr indent="0" lvl="0" marL="0" rtl="0" algn="l">
              <a:spcBef>
                <a:spcPts val="1200"/>
              </a:spcBef>
              <a:spcAft>
                <a:spcPts val="0"/>
              </a:spcAft>
              <a:buNone/>
            </a:pPr>
            <a:r>
              <a:t/>
            </a:r>
            <a:endParaRPr sz="1100"/>
          </a:p>
          <a:p>
            <a:pPr indent="0" lvl="0" marL="0" rtl="0" algn="l">
              <a:spcBef>
                <a:spcPts val="1200"/>
              </a:spcBef>
              <a:spcAft>
                <a:spcPts val="0"/>
              </a:spcAft>
              <a:buNone/>
            </a:pPr>
            <a:r>
              <a:t/>
            </a:r>
            <a:endParaRPr sz="1100"/>
          </a:p>
          <a:p>
            <a:pPr indent="0" lvl="0" marL="0" rtl="0" algn="l">
              <a:spcBef>
                <a:spcPts val="1200"/>
              </a:spcBef>
              <a:spcAft>
                <a:spcPts val="0"/>
              </a:spcAft>
              <a:buNone/>
            </a:pPr>
            <a:r>
              <a:t/>
            </a:r>
            <a:endParaRPr sz="1100"/>
          </a:p>
          <a:p>
            <a:pPr indent="0" lvl="0" marL="0" rtl="0" algn="l">
              <a:spcBef>
                <a:spcPts val="1200"/>
              </a:spcBef>
              <a:spcAft>
                <a:spcPts val="1600"/>
              </a:spcAft>
              <a:buNone/>
            </a:pPr>
            <a:r>
              <a:t/>
            </a:r>
            <a:endParaRPr b="1" sz="1100"/>
          </a:p>
        </p:txBody>
      </p:sp>
      <p:sp>
        <p:nvSpPr>
          <p:cNvPr id="81" name="Google Shape;81;p16"/>
          <p:cNvSpPr txBox="1"/>
          <p:nvPr>
            <p:ph type="title"/>
          </p:nvPr>
        </p:nvSpPr>
        <p:spPr>
          <a:xfrm>
            <a:off x="311700" y="210850"/>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“Third World Difference”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idx="1" type="body"/>
          </p:nvPr>
        </p:nvSpPr>
        <p:spPr>
          <a:xfrm>
            <a:off x="311700" y="992000"/>
            <a:ext cx="3999900" cy="33972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sz="1500"/>
              <a:t>The first principle Mohanty see in Western feminist discourse is the tendency to assume that the term “women” is a cross-cultural, universal category. In short, women are a homogeneous category, defined by homogeneous oppression. </a:t>
            </a:r>
            <a:endParaRPr sz="1500"/>
          </a:p>
          <a:p>
            <a:pPr indent="0" lvl="0" marL="0" rtl="0" algn="l">
              <a:spcBef>
                <a:spcPts val="1200"/>
              </a:spcBef>
              <a:spcAft>
                <a:spcPts val="0"/>
              </a:spcAft>
              <a:buNone/>
            </a:pPr>
            <a:r>
              <a:rPr lang="en"/>
              <a:t>Women characterized as a singular group on the basis of a share oppression</a:t>
            </a:r>
            <a:endParaRPr/>
          </a:p>
          <a:p>
            <a:pPr indent="0" lvl="0" marL="0" rtl="0" algn="l">
              <a:spcBef>
                <a:spcPts val="1200"/>
              </a:spcBef>
              <a:spcAft>
                <a:spcPts val="0"/>
              </a:spcAft>
              <a:buNone/>
            </a:pPr>
            <a:r>
              <a:rPr lang="en"/>
              <a:t>“What binds women together is a sociological notion of the “sameness” of their oppression” </a:t>
            </a:r>
            <a:endParaRPr sz="1500"/>
          </a:p>
          <a:p>
            <a:pPr indent="0" lvl="0" marL="0" rtl="0" algn="l">
              <a:spcBef>
                <a:spcPts val="1200"/>
              </a:spcBef>
              <a:spcAft>
                <a:spcPts val="1600"/>
              </a:spcAft>
              <a:buNone/>
            </a:pPr>
            <a:r>
              <a:t/>
            </a:r>
            <a:endParaRPr sz="1500"/>
          </a:p>
        </p:txBody>
      </p:sp>
      <p:sp>
        <p:nvSpPr>
          <p:cNvPr id="87" name="Google Shape;87;p17"/>
          <p:cNvSpPr txBox="1"/>
          <p:nvPr>
            <p:ph idx="2" type="body"/>
          </p:nvPr>
        </p:nvSpPr>
        <p:spPr>
          <a:xfrm>
            <a:off x="4795400" y="992000"/>
            <a:ext cx="3999900" cy="38112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a:t>How does this work in scholarship? </a:t>
            </a:r>
            <a:endParaRPr/>
          </a:p>
          <a:p>
            <a:pPr indent="0" lvl="0" marL="0" rtl="0" algn="l">
              <a:spcBef>
                <a:spcPts val="1200"/>
              </a:spcBef>
              <a:spcAft>
                <a:spcPts val="0"/>
              </a:spcAft>
              <a:buNone/>
            </a:pPr>
            <a:r>
              <a:rPr lang="en"/>
              <a:t>Mohanty sees five ways Western scholars use women as a homogeneous category of analysis when dealing with non-Western women.</a:t>
            </a:r>
            <a:endParaRPr/>
          </a:p>
          <a:p>
            <a:pPr indent="-317500" lvl="0" marL="457200" rtl="0" algn="l">
              <a:spcBef>
                <a:spcPts val="1200"/>
              </a:spcBef>
              <a:spcAft>
                <a:spcPts val="0"/>
              </a:spcAft>
              <a:buSzPts val="1400"/>
              <a:buAutoNum type="arabicPeriod"/>
            </a:pPr>
            <a:r>
              <a:rPr lang="en"/>
              <a:t>Women as victims of male violence</a:t>
            </a:r>
            <a:endParaRPr/>
          </a:p>
          <a:p>
            <a:pPr indent="-317500" lvl="0" marL="457200" rtl="0" algn="l">
              <a:spcBef>
                <a:spcPts val="0"/>
              </a:spcBef>
              <a:spcAft>
                <a:spcPts val="0"/>
              </a:spcAft>
              <a:buSzPts val="1400"/>
              <a:buAutoNum type="arabicPeriod"/>
            </a:pPr>
            <a:r>
              <a:rPr lang="en"/>
              <a:t>Women as universal dependents</a:t>
            </a:r>
            <a:endParaRPr/>
          </a:p>
          <a:p>
            <a:pPr indent="-317500" lvl="0" marL="457200" rtl="0" algn="l">
              <a:spcBef>
                <a:spcPts val="0"/>
              </a:spcBef>
              <a:spcAft>
                <a:spcPts val="0"/>
              </a:spcAft>
              <a:buSzPts val="1400"/>
              <a:buAutoNum type="arabicPeriod"/>
            </a:pPr>
            <a:r>
              <a:rPr lang="en"/>
              <a:t>Married women as victims of colonial process</a:t>
            </a:r>
            <a:endParaRPr/>
          </a:p>
          <a:p>
            <a:pPr indent="-317500" lvl="0" marL="457200" rtl="0" algn="l">
              <a:spcBef>
                <a:spcPts val="0"/>
              </a:spcBef>
              <a:spcAft>
                <a:spcPts val="0"/>
              </a:spcAft>
              <a:buSzPts val="1400"/>
              <a:buAutoNum type="arabicPeriod"/>
            </a:pPr>
            <a:r>
              <a:rPr lang="en"/>
              <a:t>Women and familial systems</a:t>
            </a:r>
            <a:endParaRPr/>
          </a:p>
          <a:p>
            <a:pPr indent="-317500" lvl="0" marL="457200" rtl="0" algn="l">
              <a:spcBef>
                <a:spcPts val="0"/>
              </a:spcBef>
              <a:spcAft>
                <a:spcPts val="0"/>
              </a:spcAft>
              <a:buSzPts val="1400"/>
              <a:buAutoNum type="arabicPeriod"/>
            </a:pPr>
            <a:r>
              <a:rPr lang="en"/>
              <a:t>Economic reductionism</a:t>
            </a:r>
            <a:endParaRPr/>
          </a:p>
          <a:p>
            <a:pPr indent="0" lvl="0" marL="0" rtl="0" algn="l">
              <a:spcBef>
                <a:spcPts val="1200"/>
              </a:spcBef>
              <a:spcAft>
                <a:spcPts val="0"/>
              </a:spcAft>
              <a:buNone/>
            </a:pPr>
            <a:r>
              <a:t/>
            </a:r>
            <a:endParaRPr sz="1200"/>
          </a:p>
          <a:p>
            <a:pPr indent="0" lvl="0" marL="0" rtl="0" algn="l">
              <a:spcBef>
                <a:spcPts val="1200"/>
              </a:spcBef>
              <a:spcAft>
                <a:spcPts val="0"/>
              </a:spcAft>
              <a:buNone/>
            </a:pPr>
            <a:r>
              <a:t/>
            </a:r>
            <a:endParaRPr sz="1200"/>
          </a:p>
          <a:p>
            <a:pPr indent="0" lvl="0" marL="0" rtl="0" algn="l">
              <a:spcBef>
                <a:spcPts val="1600"/>
              </a:spcBef>
              <a:spcAft>
                <a:spcPts val="0"/>
              </a:spcAft>
              <a:buNone/>
            </a:pPr>
            <a:r>
              <a:t/>
            </a:r>
            <a:endParaRPr sz="1100"/>
          </a:p>
          <a:p>
            <a:pPr indent="0" lvl="0" marL="0" rtl="0" algn="l">
              <a:spcBef>
                <a:spcPts val="1200"/>
              </a:spcBef>
              <a:spcAft>
                <a:spcPts val="0"/>
              </a:spcAft>
              <a:buNone/>
            </a:pPr>
            <a:r>
              <a:t/>
            </a:r>
            <a:endParaRPr sz="1100"/>
          </a:p>
          <a:p>
            <a:pPr indent="0" lvl="0" marL="0" rtl="0" algn="l">
              <a:spcBef>
                <a:spcPts val="1200"/>
              </a:spcBef>
              <a:spcAft>
                <a:spcPts val="0"/>
              </a:spcAft>
              <a:buNone/>
            </a:pPr>
            <a:r>
              <a:t/>
            </a:r>
            <a:endParaRPr sz="1100"/>
          </a:p>
          <a:p>
            <a:pPr indent="0" lvl="0" marL="0" rtl="0" algn="l">
              <a:spcBef>
                <a:spcPts val="1200"/>
              </a:spcBef>
              <a:spcAft>
                <a:spcPts val="1600"/>
              </a:spcAft>
              <a:buNone/>
            </a:pPr>
            <a:r>
              <a:t/>
            </a:r>
            <a:endParaRPr b="1" sz="1100"/>
          </a:p>
        </p:txBody>
      </p:sp>
      <p:sp>
        <p:nvSpPr>
          <p:cNvPr id="88" name="Google Shape;88;p17"/>
          <p:cNvSpPr txBox="1"/>
          <p:nvPr>
            <p:ph type="title"/>
          </p:nvPr>
        </p:nvSpPr>
        <p:spPr>
          <a:xfrm>
            <a:off x="311700" y="210850"/>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Women as Category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idx="1" type="body"/>
          </p:nvPr>
        </p:nvSpPr>
        <p:spPr>
          <a:xfrm>
            <a:off x="311700" y="666150"/>
            <a:ext cx="3999900" cy="33972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sz="1200"/>
              <a:t>“The assumption of women as an already constituted , coherent group with identical interested and desires, regardless of class, ethnic or racial location or contradictions, implies a notion of gender or sexual difference or even patriarchy which can be applied universally and cross-culturally” (336-337).</a:t>
            </a:r>
            <a:endParaRPr sz="1200"/>
          </a:p>
          <a:p>
            <a:pPr indent="0" lvl="0" marL="0" rtl="0" algn="l">
              <a:spcBef>
                <a:spcPts val="1200"/>
              </a:spcBef>
              <a:spcAft>
                <a:spcPts val="0"/>
              </a:spcAft>
              <a:buNone/>
            </a:pPr>
            <a:r>
              <a:rPr lang="en" sz="1200"/>
              <a:t>Grouping-together of third-world women and characterizing them as a monolith.</a:t>
            </a:r>
            <a:endParaRPr sz="1200"/>
          </a:p>
          <a:p>
            <a:pPr indent="0" lvl="0" marL="0" rtl="0" algn="l">
              <a:spcBef>
                <a:spcPts val="1200"/>
              </a:spcBef>
              <a:spcAft>
                <a:spcPts val="1600"/>
              </a:spcAft>
              <a:buNone/>
            </a:pPr>
            <a:r>
              <a:t/>
            </a:r>
            <a:endParaRPr sz="1200"/>
          </a:p>
        </p:txBody>
      </p:sp>
      <p:sp>
        <p:nvSpPr>
          <p:cNvPr id="94" name="Google Shape;94;p18"/>
          <p:cNvSpPr txBox="1"/>
          <p:nvPr>
            <p:ph idx="2" type="body"/>
          </p:nvPr>
        </p:nvSpPr>
        <p:spPr>
          <a:xfrm>
            <a:off x="4788000" y="666150"/>
            <a:ext cx="3999900" cy="38112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sz="1200"/>
              <a:t>“That women mother in a variety of </a:t>
            </a:r>
            <a:r>
              <a:rPr lang="en" sz="1200"/>
              <a:t>societies</a:t>
            </a:r>
            <a:r>
              <a:rPr lang="en" sz="1200"/>
              <a:t> is not as significant as the value attached to mothering in these societies. The </a:t>
            </a:r>
            <a:r>
              <a:rPr lang="en" sz="1200"/>
              <a:t>distinction</a:t>
            </a:r>
            <a:r>
              <a:rPr lang="en" sz="1200"/>
              <a:t> between the act of mothering and the status attached to it is a very important one - one that needs to be made and analyzed contextually” (340). </a:t>
            </a:r>
            <a:endParaRPr sz="1200"/>
          </a:p>
          <a:p>
            <a:pPr indent="0" lvl="0" marL="0" rtl="0" algn="l">
              <a:spcBef>
                <a:spcPts val="1200"/>
              </a:spcBef>
              <a:spcAft>
                <a:spcPts val="0"/>
              </a:spcAft>
              <a:buNone/>
            </a:pPr>
            <a:r>
              <a:rPr lang="en" sz="1200"/>
              <a:t>Context providing meaning</a:t>
            </a:r>
            <a:endParaRPr sz="1200"/>
          </a:p>
          <a:p>
            <a:pPr indent="0" lvl="0" marL="0" rtl="0" algn="l">
              <a:spcBef>
                <a:spcPts val="1200"/>
              </a:spcBef>
              <a:spcAft>
                <a:spcPts val="0"/>
              </a:spcAft>
              <a:buNone/>
            </a:pPr>
            <a:r>
              <a:t/>
            </a:r>
            <a:endParaRPr sz="1200"/>
          </a:p>
          <a:p>
            <a:pPr indent="0" lvl="0" marL="0" rtl="0" algn="l">
              <a:spcBef>
                <a:spcPts val="1200"/>
              </a:spcBef>
              <a:spcAft>
                <a:spcPts val="0"/>
              </a:spcAft>
              <a:buNone/>
            </a:pPr>
            <a:r>
              <a:t/>
            </a:r>
            <a:endParaRPr sz="1200"/>
          </a:p>
          <a:p>
            <a:pPr indent="0" lvl="0" marL="0" rtl="0" algn="l">
              <a:spcBef>
                <a:spcPts val="1600"/>
              </a:spcBef>
              <a:spcAft>
                <a:spcPts val="0"/>
              </a:spcAft>
              <a:buNone/>
            </a:pPr>
            <a:r>
              <a:t/>
            </a:r>
            <a:endParaRPr sz="1100"/>
          </a:p>
          <a:p>
            <a:pPr indent="0" lvl="0" marL="0" rtl="0" algn="l">
              <a:spcBef>
                <a:spcPts val="1200"/>
              </a:spcBef>
              <a:spcAft>
                <a:spcPts val="0"/>
              </a:spcAft>
              <a:buNone/>
            </a:pPr>
            <a:r>
              <a:t/>
            </a:r>
            <a:endParaRPr sz="1100"/>
          </a:p>
          <a:p>
            <a:pPr indent="0" lvl="0" marL="0" rtl="0" algn="l">
              <a:spcBef>
                <a:spcPts val="1200"/>
              </a:spcBef>
              <a:spcAft>
                <a:spcPts val="0"/>
              </a:spcAft>
              <a:buNone/>
            </a:pPr>
            <a:r>
              <a:t/>
            </a:r>
            <a:endParaRPr sz="1100"/>
          </a:p>
          <a:p>
            <a:pPr indent="0" lvl="0" marL="0" rtl="0" algn="l">
              <a:spcBef>
                <a:spcPts val="1200"/>
              </a:spcBef>
              <a:spcAft>
                <a:spcPts val="1600"/>
              </a:spcAft>
              <a:buNone/>
            </a:pPr>
            <a:r>
              <a:t/>
            </a:r>
            <a:endParaRPr b="1" sz="1100"/>
          </a:p>
        </p:txBody>
      </p:sp>
      <p:sp>
        <p:nvSpPr>
          <p:cNvPr id="95" name="Google Shape;95;p18"/>
          <p:cNvSpPr txBox="1"/>
          <p:nvPr>
            <p:ph type="title"/>
          </p:nvPr>
        </p:nvSpPr>
        <p:spPr>
          <a:xfrm>
            <a:off x="311700" y="210850"/>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Key Quotes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idx="1" type="body"/>
          </p:nvPr>
        </p:nvSpPr>
        <p:spPr>
          <a:xfrm>
            <a:off x="311700" y="666150"/>
            <a:ext cx="3999900" cy="33972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a:t>Mohanty’s Critique of Western Feminism</a:t>
            </a:r>
            <a:endParaRPr/>
          </a:p>
          <a:p>
            <a:pPr indent="0" lvl="0" marL="0" rtl="0" algn="l">
              <a:spcBef>
                <a:spcPts val="1200"/>
              </a:spcBef>
              <a:spcAft>
                <a:spcPts val="0"/>
              </a:spcAft>
              <a:buNone/>
            </a:pPr>
            <a:r>
              <a:rPr lang="en"/>
              <a:t>In simple terms, Mohanty accuses Western feminism of over simplifying Third World feminism and viewing the debate through a lens of victimry, oppression, hegemonic patriarchy and violence.</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Connection Example:</a:t>
            </a:r>
            <a:endParaRPr/>
          </a:p>
          <a:p>
            <a:pPr indent="0" lvl="0" marL="0" rtl="0" algn="l">
              <a:spcBef>
                <a:spcPts val="1600"/>
              </a:spcBef>
              <a:spcAft>
                <a:spcPts val="1600"/>
              </a:spcAft>
              <a:buNone/>
            </a:pPr>
            <a:r>
              <a:rPr lang="en"/>
              <a:t>Tradition, Assimilation, and Religion</a:t>
            </a:r>
            <a:endParaRPr/>
          </a:p>
        </p:txBody>
      </p:sp>
      <p:sp>
        <p:nvSpPr>
          <p:cNvPr id="101" name="Google Shape;101;p19"/>
          <p:cNvSpPr txBox="1"/>
          <p:nvPr>
            <p:ph idx="2" type="body"/>
          </p:nvPr>
        </p:nvSpPr>
        <p:spPr>
          <a:xfrm>
            <a:off x="4788000" y="377425"/>
            <a:ext cx="3999900" cy="32709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t/>
            </a:r>
            <a:endParaRPr/>
          </a:p>
          <a:p>
            <a:pPr indent="0" lvl="0" marL="0" rtl="0" algn="l">
              <a:spcBef>
                <a:spcPts val="1200"/>
              </a:spcBef>
              <a:spcAft>
                <a:spcPts val="0"/>
              </a:spcAft>
              <a:buNone/>
            </a:pPr>
            <a:r>
              <a:rPr b="1" lang="en" sz="1300"/>
              <a:t>Discussion Questions</a:t>
            </a:r>
            <a:endParaRPr b="1" sz="1300"/>
          </a:p>
          <a:p>
            <a:pPr indent="0" lvl="0" marL="0" rtl="0" algn="l">
              <a:spcBef>
                <a:spcPts val="1200"/>
              </a:spcBef>
              <a:spcAft>
                <a:spcPts val="0"/>
              </a:spcAft>
              <a:buNone/>
            </a:pPr>
            <a:r>
              <a:rPr lang="en" sz="1300"/>
              <a:t>Would we say that the habit of treating women as a homogeneous group and ignoring the diversity of experiences within this group, is something we see in </a:t>
            </a:r>
            <a:r>
              <a:rPr i="1" lang="en" sz="1300"/>
              <a:t>Tracks</a:t>
            </a:r>
            <a:r>
              <a:rPr lang="en" sz="1300"/>
              <a:t>? If so, how is this exemplified by the women presented in the text?</a:t>
            </a:r>
            <a:endParaRPr sz="1300"/>
          </a:p>
          <a:p>
            <a:pPr indent="0" lvl="0" marL="0" rtl="0" algn="l">
              <a:spcBef>
                <a:spcPts val="1200"/>
              </a:spcBef>
              <a:spcAft>
                <a:spcPts val="0"/>
              </a:spcAft>
              <a:buNone/>
            </a:pPr>
            <a:r>
              <a:rPr lang="en" sz="1300"/>
              <a:t>In regards to the five ways Mohanty suggests Western scholars use women as a homogeneous category of </a:t>
            </a:r>
            <a:r>
              <a:rPr lang="en" sz="1300"/>
              <a:t>analysis</a:t>
            </a:r>
            <a:r>
              <a:rPr lang="en" sz="1300"/>
              <a:t> when </a:t>
            </a:r>
            <a:r>
              <a:rPr lang="en" sz="1300"/>
              <a:t>deadline</a:t>
            </a:r>
            <a:r>
              <a:rPr lang="en" sz="1300"/>
              <a:t> with non-Western women, which do we see (if not all) connecting to the women or events that take place in </a:t>
            </a:r>
            <a:r>
              <a:rPr i="1" lang="en" sz="1300"/>
              <a:t>Tracks</a:t>
            </a:r>
            <a:r>
              <a:rPr lang="en" sz="1300"/>
              <a:t>?</a:t>
            </a:r>
            <a:endParaRPr sz="1300"/>
          </a:p>
          <a:p>
            <a:pPr indent="0" lvl="0" marL="0" rtl="0" algn="l">
              <a:spcBef>
                <a:spcPts val="1200"/>
              </a:spcBef>
              <a:spcAft>
                <a:spcPts val="1600"/>
              </a:spcAft>
              <a:buNone/>
            </a:pPr>
            <a:r>
              <a:t/>
            </a:r>
            <a:endParaRPr b="1" sz="1300"/>
          </a:p>
        </p:txBody>
      </p:sp>
      <p:sp>
        <p:nvSpPr>
          <p:cNvPr id="102" name="Google Shape;102;p19"/>
          <p:cNvSpPr txBox="1"/>
          <p:nvPr>
            <p:ph type="title"/>
          </p:nvPr>
        </p:nvSpPr>
        <p:spPr>
          <a:xfrm>
            <a:off x="311700" y="210850"/>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 and Connection to Tracks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pic>
        <p:nvPicPr>
          <p:cNvPr descr="Looking through a cardboard paper-towel roll towards light at the end of it" id="107" name="Google Shape;107;p20"/>
          <p:cNvPicPr preferRelativeResize="0"/>
          <p:nvPr/>
        </p:nvPicPr>
        <p:blipFill rotWithShape="1">
          <a:blip r:embed="rId3">
            <a:alphaModFix/>
          </a:blip>
          <a:srcRect b="984" l="22872" r="19354" t="1578"/>
          <a:stretch/>
        </p:blipFill>
        <p:spPr>
          <a:xfrm>
            <a:off x="0" y="0"/>
            <a:ext cx="4576348" cy="5143501"/>
          </a:xfrm>
          <a:prstGeom prst="rect">
            <a:avLst/>
          </a:prstGeom>
          <a:noFill/>
          <a:ln>
            <a:noFill/>
          </a:ln>
        </p:spPr>
      </p:pic>
      <p:pic>
        <p:nvPicPr>
          <p:cNvPr descr="Overhead shot of various masculine accessories including large headphones, a bow-tie, and a wrist watch" id="108" name="Google Shape;108;p20"/>
          <p:cNvPicPr preferRelativeResize="0"/>
          <p:nvPr/>
        </p:nvPicPr>
        <p:blipFill rotWithShape="1">
          <a:blip r:embed="rId4">
            <a:alphaModFix/>
          </a:blip>
          <a:srcRect b="6840" l="37422" r="8654" t="840"/>
          <a:stretch/>
        </p:blipFill>
        <p:spPr>
          <a:xfrm>
            <a:off x="4576350" y="0"/>
            <a:ext cx="4567649" cy="5143200"/>
          </a:xfrm>
          <a:prstGeom prst="rect">
            <a:avLst/>
          </a:prstGeom>
          <a:noFill/>
          <a:ln>
            <a:noFill/>
          </a:ln>
        </p:spPr>
      </p:pic>
      <p:sp>
        <p:nvSpPr>
          <p:cNvPr id="109" name="Google Shape;109;p20"/>
          <p:cNvSpPr txBox="1"/>
          <p:nvPr>
            <p:ph idx="1" type="body"/>
          </p:nvPr>
        </p:nvSpPr>
        <p:spPr>
          <a:xfrm>
            <a:off x="311700" y="4230575"/>
            <a:ext cx="5998800" cy="605100"/>
          </a:xfrm>
          <a:prstGeom prst="rect">
            <a:avLst/>
          </a:prstGeom>
          <a:solidFill>
            <a:schemeClr val="lt1"/>
          </a:solidFill>
        </p:spPr>
        <p:txBody>
          <a:bodyPr anchorCtr="0" anchor="ctr" bIns="91425" lIns="91425" spcFirstLastPara="1" rIns="91425" wrap="square" tIns="91425">
            <a:noAutofit/>
          </a:bodyPr>
          <a:lstStyle/>
          <a:p>
            <a:pPr indent="0" lvl="0" marL="0" rtl="0" algn="l">
              <a:spcBef>
                <a:spcPts val="0"/>
              </a:spcBef>
              <a:spcAft>
                <a:spcPts val="0"/>
              </a:spcAft>
              <a:buNone/>
            </a:pPr>
            <a:r>
              <a:rPr lang="en"/>
              <a:t>Thank you! </a:t>
            </a:r>
            <a:r>
              <a:rPr lang="en" u="sng">
                <a:solidFill>
                  <a:schemeClr val="hlink"/>
                </a:solidFill>
                <a:hlinkClick r:id="rId5"/>
              </a:rPr>
              <a:t>Link to Slide Presentation Transcript</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