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02A72-126F-2DB9-C262-4A95386EB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75BE61-B7B4-389C-B9BE-C46E8B7294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65A32D-57E5-56EC-A2A5-C9321044D593}"/>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5" name="Footer Placeholder 4">
            <a:extLst>
              <a:ext uri="{FF2B5EF4-FFF2-40B4-BE49-F238E27FC236}">
                <a16:creationId xmlns:a16="http://schemas.microsoft.com/office/drawing/2014/main" id="{261315F1-48B5-B228-CA69-FB6F19CCD0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ADCA2-BC1C-8C5D-4334-50C1D810FE83}"/>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1012018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2F6FA-72B4-A819-4B34-1195B6078E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422A6A-129B-C2B2-2647-62E8FD0562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2FC616-814A-864E-E842-8525DD6F58A2}"/>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5" name="Footer Placeholder 4">
            <a:extLst>
              <a:ext uri="{FF2B5EF4-FFF2-40B4-BE49-F238E27FC236}">
                <a16:creationId xmlns:a16="http://schemas.microsoft.com/office/drawing/2014/main" id="{8663C1CD-7C3E-00EB-F3C7-5DC527652F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C30D24-7CB7-9AE5-A66C-884CF0CE5115}"/>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141724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8BEF1C-74C2-5BCF-79CC-369EDF6A09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402FBF-B5C6-B7F7-B29B-4D8A6F0411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E3F635-8789-98FA-392E-E9CB26A419CD}"/>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5" name="Footer Placeholder 4">
            <a:extLst>
              <a:ext uri="{FF2B5EF4-FFF2-40B4-BE49-F238E27FC236}">
                <a16:creationId xmlns:a16="http://schemas.microsoft.com/office/drawing/2014/main" id="{A63C33D3-2961-884F-92F7-707B443371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41E517-E833-BDFA-F83D-9F0E5AA34B52}"/>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348787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21787-F533-F8C6-5099-EBCAD45557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71DB31-22B0-171D-9F50-DE049D3A6E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FBD428-70AE-827B-68FB-6F41AF2DE8F5}"/>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5" name="Footer Placeholder 4">
            <a:extLst>
              <a:ext uri="{FF2B5EF4-FFF2-40B4-BE49-F238E27FC236}">
                <a16:creationId xmlns:a16="http://schemas.microsoft.com/office/drawing/2014/main" id="{4465067C-6C1C-3743-1276-42509B481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55C649-AD09-65A9-57B7-A4CE847F5A04}"/>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759906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199A-3298-A989-5F5C-96C964F2C5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9DF497-6B75-56AB-9DF4-F06C72A4FF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A4A2D4-F005-BF17-65EE-69BCCE198889}"/>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5" name="Footer Placeholder 4">
            <a:extLst>
              <a:ext uri="{FF2B5EF4-FFF2-40B4-BE49-F238E27FC236}">
                <a16:creationId xmlns:a16="http://schemas.microsoft.com/office/drawing/2014/main" id="{B00CCAD8-4757-1B30-B432-69FD290B2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886B9-0483-74BE-B14E-4073A726CCA1}"/>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258217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BC7FA-65DC-5678-63CC-8A376ADA2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FE55D1-B064-F009-808B-E963298208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569B8E-BA94-5F90-889F-1861FD6A7D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2811E0-44D1-B349-50C3-134C3A2A9DD2}"/>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6" name="Footer Placeholder 5">
            <a:extLst>
              <a:ext uri="{FF2B5EF4-FFF2-40B4-BE49-F238E27FC236}">
                <a16:creationId xmlns:a16="http://schemas.microsoft.com/office/drawing/2014/main" id="{434BA00B-6B0B-FAA8-30D3-AFCD476796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1E6CFF-4BC1-377F-02E8-7CACE9807D23}"/>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338451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7CEC6-7162-0188-B14D-03D1B2CA75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D42B00-A3B5-2D3C-258F-4A1E915AB2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D46D0D-FB95-D9EC-17CD-95F10D4631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D0671A-53D2-B71F-C500-AAA17622DE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D7EA57-28DA-0560-6DE8-3C6ED4B1A3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428D38-9DF9-5739-E1DD-5166358B13AB}"/>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8" name="Footer Placeholder 7">
            <a:extLst>
              <a:ext uri="{FF2B5EF4-FFF2-40B4-BE49-F238E27FC236}">
                <a16:creationId xmlns:a16="http://schemas.microsoft.com/office/drawing/2014/main" id="{8C87A2E7-37B1-3E53-C535-C8A7FDD76B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CC8F68-1AA8-0550-A4E1-D5F6DFED4860}"/>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2363017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9A398-B523-8326-60E9-8092E91307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D5EF14-0099-8AE5-52AB-3C2D56367395}"/>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4" name="Footer Placeholder 3">
            <a:extLst>
              <a:ext uri="{FF2B5EF4-FFF2-40B4-BE49-F238E27FC236}">
                <a16:creationId xmlns:a16="http://schemas.microsoft.com/office/drawing/2014/main" id="{DAB684BE-0146-C7A8-A9C1-3BD5F7CE60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E750FC-7AAD-E79B-30F4-127E2DE67C0A}"/>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174463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592CF5-CE0C-E824-F959-95645645BA64}"/>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3" name="Footer Placeholder 2">
            <a:extLst>
              <a:ext uri="{FF2B5EF4-FFF2-40B4-BE49-F238E27FC236}">
                <a16:creationId xmlns:a16="http://schemas.microsoft.com/office/drawing/2014/main" id="{E75BF799-43B8-86A0-B608-BA2BC373EF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F7ACC2-D8E7-E648-6F11-F20FFB7C5E2C}"/>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4145574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5E8C4-098B-A25C-78A9-C84B83916C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8369A8-066B-473B-A568-BCB1115797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6DC7BE-7CB2-1B46-1455-F5D3E00CD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8B3EB1-4D15-4C73-37FC-B71BCA8C93C1}"/>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6" name="Footer Placeholder 5">
            <a:extLst>
              <a:ext uri="{FF2B5EF4-FFF2-40B4-BE49-F238E27FC236}">
                <a16:creationId xmlns:a16="http://schemas.microsoft.com/office/drawing/2014/main" id="{4DB8B2BB-C966-F8E2-D2F8-CF8A73B85A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4E8AD-FAFE-AD5A-9269-809066334D52}"/>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3252641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1076-C301-99FE-90E1-80A03C1B13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D1B143-6E11-DCEF-B2D8-7AF8F6944C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2AAEFC-DCB4-9EBA-0612-FD2C13ED8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BFB14A-8193-1294-E05E-335669328D94}"/>
              </a:ext>
            </a:extLst>
          </p:cNvPr>
          <p:cNvSpPr>
            <a:spLocks noGrp="1"/>
          </p:cNvSpPr>
          <p:nvPr>
            <p:ph type="dt" sz="half" idx="10"/>
          </p:nvPr>
        </p:nvSpPr>
        <p:spPr/>
        <p:txBody>
          <a:bodyPr/>
          <a:lstStyle/>
          <a:p>
            <a:fld id="{D68CE283-38D1-41AD-8611-5F0E53B45E23}" type="datetimeFigureOut">
              <a:rPr lang="en-US" smtClean="0"/>
              <a:t>1/14/2023</a:t>
            </a:fld>
            <a:endParaRPr lang="en-US"/>
          </a:p>
        </p:txBody>
      </p:sp>
      <p:sp>
        <p:nvSpPr>
          <p:cNvPr id="6" name="Footer Placeholder 5">
            <a:extLst>
              <a:ext uri="{FF2B5EF4-FFF2-40B4-BE49-F238E27FC236}">
                <a16:creationId xmlns:a16="http://schemas.microsoft.com/office/drawing/2014/main" id="{8C1F9B2B-FE8B-5F07-D8EA-5CB9617202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299F36-2CA0-8EBD-6A04-D5F1A2F9E894}"/>
              </a:ext>
            </a:extLst>
          </p:cNvPr>
          <p:cNvSpPr>
            <a:spLocks noGrp="1"/>
          </p:cNvSpPr>
          <p:nvPr>
            <p:ph type="sldNum" sz="quarter" idx="12"/>
          </p:nvPr>
        </p:nvSpPr>
        <p:spPr/>
        <p:txBody>
          <a:bodyPr/>
          <a:lstStyle/>
          <a:p>
            <a:fld id="{11A9BA60-873F-4BCF-8E2D-CFE046095BB2}" type="slidenum">
              <a:rPr lang="en-US" smtClean="0"/>
              <a:t>‹#›</a:t>
            </a:fld>
            <a:endParaRPr lang="en-US"/>
          </a:p>
        </p:txBody>
      </p:sp>
    </p:spTree>
    <p:extLst>
      <p:ext uri="{BB962C8B-B14F-4D97-AF65-F5344CB8AC3E}">
        <p14:creationId xmlns:p14="http://schemas.microsoft.com/office/powerpoint/2010/main" val="303211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B39EDC-2F79-7A49-5368-497FBFC0C1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8B74F3-0568-89C8-B5C0-EC7D5ECDA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FCDEE9-6ECC-23A0-DD8A-1C36F1B210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CE283-38D1-41AD-8611-5F0E53B45E23}" type="datetimeFigureOut">
              <a:rPr lang="en-US" smtClean="0"/>
              <a:t>1/14/2023</a:t>
            </a:fld>
            <a:endParaRPr lang="en-US"/>
          </a:p>
        </p:txBody>
      </p:sp>
      <p:sp>
        <p:nvSpPr>
          <p:cNvPr id="5" name="Footer Placeholder 4">
            <a:extLst>
              <a:ext uri="{FF2B5EF4-FFF2-40B4-BE49-F238E27FC236}">
                <a16:creationId xmlns:a16="http://schemas.microsoft.com/office/drawing/2014/main" id="{78F70C55-0FA9-E2AF-A79E-EC72CCBAA2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1045AD-FA91-456D-2555-2896FDDA35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9BA60-873F-4BCF-8E2D-CFE046095BB2}" type="slidenum">
              <a:rPr lang="en-US" smtClean="0"/>
              <a:t>‹#›</a:t>
            </a:fld>
            <a:endParaRPr lang="en-US"/>
          </a:p>
        </p:txBody>
      </p:sp>
    </p:spTree>
    <p:extLst>
      <p:ext uri="{BB962C8B-B14F-4D97-AF65-F5344CB8AC3E}">
        <p14:creationId xmlns:p14="http://schemas.microsoft.com/office/powerpoint/2010/main" val="1396980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29812-CD5A-5F60-0830-60FDCDA85F4B}"/>
              </a:ext>
            </a:extLst>
          </p:cNvPr>
          <p:cNvSpPr>
            <a:spLocks noGrp="1"/>
          </p:cNvSpPr>
          <p:nvPr>
            <p:ph type="ctrTitle"/>
          </p:nvPr>
        </p:nvSpPr>
        <p:spPr/>
        <p:txBody>
          <a:bodyPr/>
          <a:lstStyle/>
          <a:p>
            <a:r>
              <a:rPr lang="en-US" dirty="0"/>
              <a:t>Evaluation Finding</a:t>
            </a:r>
          </a:p>
        </p:txBody>
      </p:sp>
      <p:sp>
        <p:nvSpPr>
          <p:cNvPr id="3" name="Subtitle 2">
            <a:extLst>
              <a:ext uri="{FF2B5EF4-FFF2-40B4-BE49-F238E27FC236}">
                <a16:creationId xmlns:a16="http://schemas.microsoft.com/office/drawing/2014/main" id="{AE822749-BA16-358F-685E-F5E9768A5CE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6669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020B8-AC27-F5F0-36AD-1991C2BB3299}"/>
              </a:ext>
            </a:extLst>
          </p:cNvPr>
          <p:cNvSpPr>
            <a:spLocks noGrp="1"/>
          </p:cNvSpPr>
          <p:nvPr>
            <p:ph type="title"/>
          </p:nvPr>
        </p:nvSpPr>
        <p:spPr/>
        <p:txBody>
          <a:bodyPr/>
          <a:lstStyle/>
          <a:p>
            <a:pPr algn="ctr"/>
            <a:r>
              <a:rPr lang="en-US" dirty="0"/>
              <a:t>Results</a:t>
            </a:r>
          </a:p>
        </p:txBody>
      </p:sp>
      <p:sp>
        <p:nvSpPr>
          <p:cNvPr id="3" name="Content Placeholder 2">
            <a:extLst>
              <a:ext uri="{FF2B5EF4-FFF2-40B4-BE49-F238E27FC236}">
                <a16:creationId xmlns:a16="http://schemas.microsoft.com/office/drawing/2014/main" id="{144E1F4E-D8F1-BF3D-1C8C-19F3DABC7C13}"/>
              </a:ext>
            </a:extLst>
          </p:cNvPr>
          <p:cNvSpPr>
            <a:spLocks noGrp="1"/>
          </p:cNvSpPr>
          <p:nvPr>
            <p:ph idx="1"/>
          </p:nvPr>
        </p:nvSpPr>
        <p:spPr/>
        <p:txBody>
          <a:bodyPr/>
          <a:lstStyle/>
          <a:p>
            <a:r>
              <a:rPr lang="en-US" dirty="0"/>
              <a:t>As I suspected, some of the employees did not want to participate in my evaluation</a:t>
            </a:r>
          </a:p>
          <a:p>
            <a:r>
              <a:rPr lang="en-US" dirty="0"/>
              <a:t>There was a lack of trust among many, and they felt as they were being targeted for how they were treating the inmates</a:t>
            </a:r>
          </a:p>
          <a:p>
            <a:r>
              <a:rPr lang="en-US" dirty="0"/>
              <a:t>For those that did choose to participate in the interviews, they all had similar answers</a:t>
            </a:r>
          </a:p>
          <a:p>
            <a:endParaRPr lang="en-US" dirty="0"/>
          </a:p>
        </p:txBody>
      </p:sp>
    </p:spTree>
    <p:extLst>
      <p:ext uri="{BB962C8B-B14F-4D97-AF65-F5344CB8AC3E}">
        <p14:creationId xmlns:p14="http://schemas.microsoft.com/office/powerpoint/2010/main" val="1011565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F5327-FEB7-F68F-5332-07630665F9CF}"/>
              </a:ext>
            </a:extLst>
          </p:cNvPr>
          <p:cNvSpPr>
            <a:spLocks noGrp="1"/>
          </p:cNvSpPr>
          <p:nvPr>
            <p:ph type="title"/>
          </p:nvPr>
        </p:nvSpPr>
        <p:spPr/>
        <p:txBody>
          <a:bodyPr/>
          <a:lstStyle/>
          <a:p>
            <a:pPr algn="ctr"/>
            <a:r>
              <a:rPr lang="en-US" dirty="0"/>
              <a:t>Most Common Answers to Evaluation Questions</a:t>
            </a:r>
          </a:p>
        </p:txBody>
      </p:sp>
      <p:sp>
        <p:nvSpPr>
          <p:cNvPr id="3" name="Content Placeholder 2">
            <a:extLst>
              <a:ext uri="{FF2B5EF4-FFF2-40B4-BE49-F238E27FC236}">
                <a16:creationId xmlns:a16="http://schemas.microsoft.com/office/drawing/2014/main" id="{1E1178B2-3ED1-8C5F-0F66-D1B099135054}"/>
              </a:ext>
            </a:extLst>
          </p:cNvPr>
          <p:cNvSpPr>
            <a:spLocks noGrp="1"/>
          </p:cNvSpPr>
          <p:nvPr>
            <p:ph idx="1"/>
          </p:nvPr>
        </p:nvSpPr>
        <p:spPr/>
        <p:txBody>
          <a:bodyPr/>
          <a:lstStyle/>
          <a:p>
            <a:r>
              <a:rPr lang="en-US" b="0" i="0" dirty="0">
                <a:solidFill>
                  <a:srgbClr val="002060"/>
                </a:solidFill>
                <a:effectLst/>
                <a:latin typeface="Open Sans" panose="020B0606030504020204" pitchFamily="34" charset="0"/>
              </a:rPr>
              <a:t>Roughly how many inmates have a mental health diagnosis?</a:t>
            </a:r>
          </a:p>
          <a:p>
            <a:pPr lvl="1"/>
            <a:r>
              <a:rPr lang="en-US" dirty="0">
                <a:solidFill>
                  <a:srgbClr val="FF0000"/>
                </a:solidFill>
                <a:latin typeface="Open Sans" panose="020B0606030504020204" pitchFamily="34" charset="0"/>
              </a:rPr>
              <a:t>T</a:t>
            </a:r>
            <a:r>
              <a:rPr lang="en-US" b="0" i="0" dirty="0">
                <a:solidFill>
                  <a:srgbClr val="FF0000"/>
                </a:solidFill>
                <a:effectLst/>
                <a:latin typeface="Open Sans" panose="020B0606030504020204" pitchFamily="34" charset="0"/>
              </a:rPr>
              <a:t>he guards that participated agreed that roughly 80-90% of the inmate population has some sort of mental health diagnosis</a:t>
            </a:r>
          </a:p>
          <a:p>
            <a:r>
              <a:rPr lang="en-US" b="0" i="0" dirty="0">
                <a:solidFill>
                  <a:srgbClr val="002060"/>
                </a:solidFill>
                <a:effectLst/>
                <a:latin typeface="Open Sans" panose="020B0606030504020204" pitchFamily="34" charset="0"/>
              </a:rPr>
              <a:t>What are the ranges of mental health diagnosis you see here?</a:t>
            </a:r>
          </a:p>
          <a:p>
            <a:pPr lvl="1"/>
            <a:r>
              <a:rPr lang="en-US" b="0" i="0" dirty="0">
                <a:solidFill>
                  <a:srgbClr val="FF0000"/>
                </a:solidFill>
                <a:effectLst/>
                <a:latin typeface="Open Sans" panose="020B0606030504020204" pitchFamily="34" charset="0"/>
              </a:rPr>
              <a:t>The diagnoses include anxiety, depression, bi-polar, schizophrenia, and substance abuse disorder</a:t>
            </a:r>
          </a:p>
          <a:p>
            <a:pPr marL="457200" lvl="1" indent="0">
              <a:buNone/>
            </a:pPr>
            <a:endParaRPr lang="en-US" b="0" i="0" dirty="0">
              <a:solidFill>
                <a:srgbClr val="002060"/>
              </a:solidFill>
              <a:effectLst/>
              <a:latin typeface="Open Sans" panose="020B0606030504020204" pitchFamily="34" charset="0"/>
            </a:endParaRPr>
          </a:p>
          <a:p>
            <a:pPr lvl="1"/>
            <a:endParaRPr lang="en-US" b="0" i="0" dirty="0">
              <a:solidFill>
                <a:srgbClr val="002060"/>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1688615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A1265-F50F-8619-DBBA-F37CDAA803A4}"/>
              </a:ext>
            </a:extLst>
          </p:cNvPr>
          <p:cNvSpPr>
            <a:spLocks noGrp="1"/>
          </p:cNvSpPr>
          <p:nvPr>
            <p:ph type="title"/>
          </p:nvPr>
        </p:nvSpPr>
        <p:spPr/>
        <p:txBody>
          <a:bodyPr/>
          <a:lstStyle/>
          <a:p>
            <a:pPr algn="ctr"/>
            <a:r>
              <a:rPr lang="en-US" dirty="0"/>
              <a:t>Answers Cont. </a:t>
            </a:r>
          </a:p>
        </p:txBody>
      </p:sp>
      <p:sp>
        <p:nvSpPr>
          <p:cNvPr id="3" name="Content Placeholder 2">
            <a:extLst>
              <a:ext uri="{FF2B5EF4-FFF2-40B4-BE49-F238E27FC236}">
                <a16:creationId xmlns:a16="http://schemas.microsoft.com/office/drawing/2014/main" id="{5257FBDF-F47F-13F6-4273-44DDA3FAF5A0}"/>
              </a:ext>
            </a:extLst>
          </p:cNvPr>
          <p:cNvSpPr>
            <a:spLocks noGrp="1"/>
          </p:cNvSpPr>
          <p:nvPr>
            <p:ph idx="1"/>
          </p:nvPr>
        </p:nvSpPr>
        <p:spPr/>
        <p:txBody>
          <a:bodyPr>
            <a:normAutofit lnSpcReduction="10000"/>
          </a:bodyPr>
          <a:lstStyle/>
          <a:p>
            <a:r>
              <a:rPr lang="en-US" b="0" i="0" dirty="0">
                <a:solidFill>
                  <a:srgbClr val="002060"/>
                </a:solidFill>
                <a:effectLst/>
                <a:latin typeface="Open Sans" panose="020B0606030504020204" pitchFamily="34" charset="0"/>
              </a:rPr>
              <a:t>Do you feel this is adequate training and reaction?</a:t>
            </a:r>
          </a:p>
          <a:p>
            <a:pPr lvl="1"/>
            <a:r>
              <a:rPr lang="en-US" b="0" i="0" dirty="0">
                <a:solidFill>
                  <a:srgbClr val="FF0000"/>
                </a:solidFill>
                <a:effectLst/>
                <a:latin typeface="Open Sans" panose="020B0606030504020204" pitchFamily="34" charset="0"/>
              </a:rPr>
              <a:t>All participating correctional officers agreed that it was not an adequate response</a:t>
            </a:r>
          </a:p>
          <a:p>
            <a:r>
              <a:rPr lang="en-US" b="0" i="0" dirty="0">
                <a:solidFill>
                  <a:srgbClr val="002060"/>
                </a:solidFill>
                <a:effectLst/>
                <a:latin typeface="Open Sans" panose="020B0606030504020204" pitchFamily="34" charset="0"/>
              </a:rPr>
              <a:t>What mental health programs are in place for the inmates?</a:t>
            </a:r>
          </a:p>
          <a:p>
            <a:pPr lvl="1"/>
            <a:r>
              <a:rPr lang="en-US" b="0" i="0" dirty="0">
                <a:solidFill>
                  <a:srgbClr val="FF0000"/>
                </a:solidFill>
                <a:effectLst/>
                <a:latin typeface="Open Sans" panose="020B0606030504020204" pitchFamily="34" charset="0"/>
              </a:rPr>
              <a:t>Once weekly therapy sessions for those who want it, AA meetings, NA meetings, church on Sunday for those who want to attend (pastor will stay back to speak with those who need/want to talk)</a:t>
            </a:r>
          </a:p>
          <a:p>
            <a:r>
              <a:rPr lang="en-US" b="0" i="0" dirty="0">
                <a:solidFill>
                  <a:srgbClr val="002060"/>
                </a:solidFill>
                <a:effectLst/>
                <a:latin typeface="Open Sans" panose="020B0606030504020204" pitchFamily="34" charset="0"/>
              </a:rPr>
              <a:t>What mental health programs are in place for the employees?</a:t>
            </a:r>
          </a:p>
          <a:p>
            <a:pPr lvl="1"/>
            <a:r>
              <a:rPr lang="en-US" dirty="0">
                <a:solidFill>
                  <a:srgbClr val="FF0000"/>
                </a:solidFill>
              </a:rPr>
              <a:t>Prison provides an employee assistance program for the employees that includes counselling sessions if needed</a:t>
            </a:r>
          </a:p>
        </p:txBody>
      </p:sp>
    </p:spTree>
    <p:extLst>
      <p:ext uri="{BB962C8B-B14F-4D97-AF65-F5344CB8AC3E}">
        <p14:creationId xmlns:p14="http://schemas.microsoft.com/office/powerpoint/2010/main" val="2641730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0503-F0F8-6792-A3B5-A2E3C8F1EC92}"/>
              </a:ext>
            </a:extLst>
          </p:cNvPr>
          <p:cNvSpPr>
            <a:spLocks noGrp="1"/>
          </p:cNvSpPr>
          <p:nvPr>
            <p:ph type="title"/>
          </p:nvPr>
        </p:nvSpPr>
        <p:spPr/>
        <p:txBody>
          <a:bodyPr/>
          <a:lstStyle/>
          <a:p>
            <a:pPr algn="ctr"/>
            <a:r>
              <a:rPr lang="en-US" dirty="0"/>
              <a:t>Answers Cont.</a:t>
            </a:r>
          </a:p>
        </p:txBody>
      </p:sp>
      <p:sp>
        <p:nvSpPr>
          <p:cNvPr id="3" name="Content Placeholder 2">
            <a:extLst>
              <a:ext uri="{FF2B5EF4-FFF2-40B4-BE49-F238E27FC236}">
                <a16:creationId xmlns:a16="http://schemas.microsoft.com/office/drawing/2014/main" id="{E48DBBE5-F565-9105-B9F3-26890C82BFC4}"/>
              </a:ext>
            </a:extLst>
          </p:cNvPr>
          <p:cNvSpPr>
            <a:spLocks noGrp="1"/>
          </p:cNvSpPr>
          <p:nvPr>
            <p:ph idx="1"/>
          </p:nvPr>
        </p:nvSpPr>
        <p:spPr/>
        <p:txBody>
          <a:bodyPr>
            <a:normAutofit lnSpcReduction="10000"/>
          </a:bodyPr>
          <a:lstStyle/>
          <a:p>
            <a:r>
              <a:rPr lang="en-US" b="0" i="0" dirty="0">
                <a:solidFill>
                  <a:srgbClr val="002060"/>
                </a:solidFill>
                <a:effectLst/>
                <a:latin typeface="Open Sans" panose="020B0606030504020204" pitchFamily="34" charset="0"/>
              </a:rPr>
              <a:t>Do you think the programs in place help the inmates and employees?</a:t>
            </a:r>
          </a:p>
          <a:p>
            <a:pPr lvl="1"/>
            <a:r>
              <a:rPr lang="en-US" sz="2200" dirty="0">
                <a:solidFill>
                  <a:srgbClr val="FF0000"/>
                </a:solidFill>
                <a:latin typeface="Open Sans" panose="020B0606030504020204" pitchFamily="34" charset="0"/>
              </a:rPr>
              <a:t>All employees who have used the EAP have said that it has helped them. About 90% of the employees that I spoke with said that they feel the programs do help the inmates, but they could use more work </a:t>
            </a:r>
            <a:endParaRPr lang="en-US" sz="2200" b="0" i="0" dirty="0">
              <a:solidFill>
                <a:srgbClr val="FF0000"/>
              </a:solidFill>
              <a:effectLst/>
              <a:latin typeface="Open Sans" panose="020B0606030504020204" pitchFamily="34" charset="0"/>
            </a:endParaRPr>
          </a:p>
          <a:p>
            <a:r>
              <a:rPr lang="en-US" b="0" i="0" dirty="0">
                <a:solidFill>
                  <a:srgbClr val="002060"/>
                </a:solidFill>
                <a:effectLst/>
                <a:latin typeface="Open Sans" panose="020B0606030504020204" pitchFamily="34" charset="0"/>
              </a:rPr>
              <a:t>Do you think the current programs are enough to help inmates learn to deal with their mental health and avoid reoffending?</a:t>
            </a:r>
          </a:p>
          <a:p>
            <a:pPr lvl="1"/>
            <a:r>
              <a:rPr lang="en-US" sz="2200" dirty="0">
                <a:solidFill>
                  <a:srgbClr val="FF0000"/>
                </a:solidFill>
                <a:latin typeface="Open Sans" panose="020B0606030504020204" pitchFamily="34" charset="0"/>
              </a:rPr>
              <a:t>T</a:t>
            </a:r>
            <a:r>
              <a:rPr lang="en-US" sz="2200" b="0" i="0" dirty="0">
                <a:solidFill>
                  <a:srgbClr val="FF0000"/>
                </a:solidFill>
                <a:effectLst/>
                <a:latin typeface="Open Sans" panose="020B0606030504020204" pitchFamily="34" charset="0"/>
              </a:rPr>
              <a:t>he employees I interviewed agreed that they did not feel the current mental health programs were enough. Some simply believed that </a:t>
            </a:r>
            <a:r>
              <a:rPr lang="en-US" sz="2200" dirty="0">
                <a:solidFill>
                  <a:srgbClr val="FF0000"/>
                </a:solidFill>
                <a:latin typeface="Open Sans" panose="020B0606030504020204" pitchFamily="34" charset="0"/>
              </a:rPr>
              <a:t>the inmates were a lost cause, while others believed that there was simply just not enough being don’t on the mental health front.</a:t>
            </a:r>
            <a:r>
              <a:rPr lang="en-US" sz="2200" b="0" i="0" dirty="0">
                <a:solidFill>
                  <a:srgbClr val="FF0000"/>
                </a:solidFill>
                <a:effectLst/>
                <a:latin typeface="Open Sans" panose="020B0606030504020204" pitchFamily="34" charset="0"/>
              </a:rPr>
              <a:t> </a:t>
            </a:r>
          </a:p>
          <a:p>
            <a:pPr marL="457200" lvl="1" indent="0">
              <a:buNone/>
            </a:pPr>
            <a:endParaRPr lang="en-US" dirty="0">
              <a:solidFill>
                <a:srgbClr val="FF0000"/>
              </a:solidFill>
            </a:endParaRPr>
          </a:p>
        </p:txBody>
      </p:sp>
    </p:spTree>
    <p:extLst>
      <p:ext uri="{BB962C8B-B14F-4D97-AF65-F5344CB8AC3E}">
        <p14:creationId xmlns:p14="http://schemas.microsoft.com/office/powerpoint/2010/main" val="1369102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3CF75-03FA-1DB2-4320-E6287D420E34}"/>
              </a:ext>
            </a:extLst>
          </p:cNvPr>
          <p:cNvSpPr>
            <a:spLocks noGrp="1"/>
          </p:cNvSpPr>
          <p:nvPr>
            <p:ph type="title"/>
          </p:nvPr>
        </p:nvSpPr>
        <p:spPr/>
        <p:txBody>
          <a:bodyPr/>
          <a:lstStyle/>
          <a:p>
            <a:pPr algn="ctr"/>
            <a:r>
              <a:rPr lang="en-US" dirty="0"/>
              <a:t>Answers Cont. </a:t>
            </a:r>
          </a:p>
        </p:txBody>
      </p:sp>
      <p:sp>
        <p:nvSpPr>
          <p:cNvPr id="3" name="Content Placeholder 2">
            <a:extLst>
              <a:ext uri="{FF2B5EF4-FFF2-40B4-BE49-F238E27FC236}">
                <a16:creationId xmlns:a16="http://schemas.microsoft.com/office/drawing/2014/main" id="{C00AB3C1-93B0-BFA2-5A94-0A93C5947BC3}"/>
              </a:ext>
            </a:extLst>
          </p:cNvPr>
          <p:cNvSpPr>
            <a:spLocks noGrp="1"/>
          </p:cNvSpPr>
          <p:nvPr>
            <p:ph idx="1"/>
          </p:nvPr>
        </p:nvSpPr>
        <p:spPr/>
        <p:txBody>
          <a:bodyPr/>
          <a:lstStyle/>
          <a:p>
            <a:r>
              <a:rPr lang="en-US" b="0" i="0" dirty="0">
                <a:solidFill>
                  <a:srgbClr val="002060"/>
                </a:solidFill>
                <a:effectLst/>
                <a:latin typeface="Open Sans" panose="020B0606030504020204" pitchFamily="34" charset="0"/>
              </a:rPr>
              <a:t>If you could implement programs, to improve mental health, for inmates and/or employees what would it be?</a:t>
            </a:r>
          </a:p>
          <a:p>
            <a:pPr lvl="1"/>
            <a:r>
              <a:rPr lang="en-US" dirty="0">
                <a:solidFill>
                  <a:srgbClr val="FF0000"/>
                </a:solidFill>
                <a:latin typeface="Open Sans" panose="020B0606030504020204" pitchFamily="34" charset="0"/>
              </a:rPr>
              <a:t>Many employees said that they would have mandatory counselling for all inmates and employees. Many of the employees interviewed also stated that they are incredibly understaffed and unable to take time off, causing extreme stress</a:t>
            </a:r>
            <a:endParaRPr lang="en-US" b="0" i="0" dirty="0">
              <a:solidFill>
                <a:srgbClr val="FF0000"/>
              </a:solidFill>
              <a:effectLst/>
              <a:latin typeface="Open Sans" panose="020B0606030504020204" pitchFamily="34" charset="0"/>
            </a:endParaRPr>
          </a:p>
          <a:p>
            <a:r>
              <a:rPr lang="en-US" b="0" i="0" dirty="0">
                <a:solidFill>
                  <a:srgbClr val="002060"/>
                </a:solidFill>
                <a:effectLst/>
                <a:latin typeface="Open Sans" panose="020B0606030504020204" pitchFamily="34" charset="0"/>
              </a:rPr>
              <a:t>If you could change anything about how mental health is handled in your facility, what would if be?</a:t>
            </a:r>
          </a:p>
          <a:p>
            <a:pPr lvl="1"/>
            <a:r>
              <a:rPr lang="en-US" dirty="0">
                <a:solidFill>
                  <a:srgbClr val="FF0000"/>
                </a:solidFill>
                <a:latin typeface="Open Sans" panose="020B0606030504020204" pitchFamily="34" charset="0"/>
              </a:rPr>
              <a:t>Many employees said that they would have mandatory counselling for all inmates and employees.</a:t>
            </a:r>
            <a:endParaRPr lang="en-US" b="0" i="0" dirty="0">
              <a:solidFill>
                <a:srgbClr val="FF0000"/>
              </a:solidFill>
              <a:effectLst/>
              <a:latin typeface="Open Sans" panose="020B0606030504020204" pitchFamily="34" charset="0"/>
            </a:endParaRPr>
          </a:p>
          <a:p>
            <a:pPr lvl="1"/>
            <a:endParaRPr lang="en-US" dirty="0"/>
          </a:p>
        </p:txBody>
      </p:sp>
    </p:spTree>
    <p:extLst>
      <p:ext uri="{BB962C8B-B14F-4D97-AF65-F5344CB8AC3E}">
        <p14:creationId xmlns:p14="http://schemas.microsoft.com/office/powerpoint/2010/main" val="2698013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B3263-59AC-4C0E-DE6F-C332BE6BF7CC}"/>
              </a:ext>
            </a:extLst>
          </p:cNvPr>
          <p:cNvSpPr>
            <a:spLocks noGrp="1"/>
          </p:cNvSpPr>
          <p:nvPr>
            <p:ph type="title"/>
          </p:nvPr>
        </p:nvSpPr>
        <p:spPr/>
        <p:txBody>
          <a:bodyPr/>
          <a:lstStyle/>
          <a:p>
            <a:pPr algn="ctr"/>
            <a:r>
              <a:rPr lang="en-US" dirty="0"/>
              <a:t>Impact of Evaluation</a:t>
            </a:r>
          </a:p>
        </p:txBody>
      </p:sp>
      <p:sp>
        <p:nvSpPr>
          <p:cNvPr id="3" name="Content Placeholder 2">
            <a:extLst>
              <a:ext uri="{FF2B5EF4-FFF2-40B4-BE49-F238E27FC236}">
                <a16:creationId xmlns:a16="http://schemas.microsoft.com/office/drawing/2014/main" id="{5609FADA-2708-0567-D691-39E0A3D31635}"/>
              </a:ext>
            </a:extLst>
          </p:cNvPr>
          <p:cNvSpPr>
            <a:spLocks noGrp="1"/>
          </p:cNvSpPr>
          <p:nvPr>
            <p:ph idx="1"/>
          </p:nvPr>
        </p:nvSpPr>
        <p:spPr/>
        <p:txBody>
          <a:bodyPr/>
          <a:lstStyle/>
          <a:p>
            <a:r>
              <a:rPr lang="en-US" dirty="0"/>
              <a:t>My findings can positively impact the Sussex 2 State Prison </a:t>
            </a:r>
          </a:p>
          <a:p>
            <a:r>
              <a:rPr lang="en-US" dirty="0"/>
              <a:t>I hope after having talked with the warden about my findings he will be able to implement some of the things that were found in my evaluation</a:t>
            </a:r>
          </a:p>
          <a:p>
            <a:r>
              <a:rPr lang="en-US" dirty="0"/>
              <a:t>This includes mandatory therapy for inmates and employees and further training on how to deal with mental health emergencies </a:t>
            </a:r>
          </a:p>
        </p:txBody>
      </p:sp>
    </p:spTree>
    <p:extLst>
      <p:ext uri="{BB962C8B-B14F-4D97-AF65-F5344CB8AC3E}">
        <p14:creationId xmlns:p14="http://schemas.microsoft.com/office/powerpoint/2010/main" val="11243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540A6-1D21-A5DA-D92A-607A697307D1}"/>
              </a:ext>
            </a:extLst>
          </p:cNvPr>
          <p:cNvSpPr>
            <a:spLocks noGrp="1"/>
          </p:cNvSpPr>
          <p:nvPr>
            <p:ph type="title"/>
          </p:nvPr>
        </p:nvSpPr>
        <p:spPr/>
        <p:txBody>
          <a:bodyPr/>
          <a:lstStyle/>
          <a:p>
            <a:pPr algn="ctr"/>
            <a:r>
              <a:rPr lang="en-US" dirty="0"/>
              <a:t>Recommendations</a:t>
            </a:r>
          </a:p>
        </p:txBody>
      </p:sp>
      <p:sp>
        <p:nvSpPr>
          <p:cNvPr id="3" name="Content Placeholder 2">
            <a:extLst>
              <a:ext uri="{FF2B5EF4-FFF2-40B4-BE49-F238E27FC236}">
                <a16:creationId xmlns:a16="http://schemas.microsoft.com/office/drawing/2014/main" id="{E43F06A4-C91C-656F-D420-A6BF29FBDAFC}"/>
              </a:ext>
            </a:extLst>
          </p:cNvPr>
          <p:cNvSpPr>
            <a:spLocks noGrp="1"/>
          </p:cNvSpPr>
          <p:nvPr>
            <p:ph idx="1"/>
          </p:nvPr>
        </p:nvSpPr>
        <p:spPr/>
        <p:txBody>
          <a:bodyPr/>
          <a:lstStyle/>
          <a:p>
            <a:r>
              <a:rPr lang="en-US" dirty="0"/>
              <a:t>Sussex 2 State Prison give more training on mental health emergencies and how to handle them</a:t>
            </a:r>
          </a:p>
          <a:p>
            <a:r>
              <a:rPr lang="en-US" dirty="0"/>
              <a:t>Provide mandatory therapy for the inmates that have a mental health diagnosis</a:t>
            </a:r>
          </a:p>
          <a:p>
            <a:r>
              <a:rPr lang="en-US" dirty="0"/>
              <a:t>Provide mandatory monthly therapy for </a:t>
            </a:r>
            <a:r>
              <a:rPr lang="en-US" dirty="0" err="1"/>
              <a:t>emmployees</a:t>
            </a:r>
            <a:endParaRPr lang="en-US" dirty="0"/>
          </a:p>
        </p:txBody>
      </p:sp>
    </p:spTree>
    <p:extLst>
      <p:ext uri="{BB962C8B-B14F-4D97-AF65-F5344CB8AC3E}">
        <p14:creationId xmlns:p14="http://schemas.microsoft.com/office/powerpoint/2010/main" val="2142881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7163-AC95-8CE0-A5A9-F3194185E7B1}"/>
              </a:ext>
            </a:extLst>
          </p:cNvPr>
          <p:cNvSpPr>
            <a:spLocks noGrp="1"/>
          </p:cNvSpPr>
          <p:nvPr>
            <p:ph type="title"/>
          </p:nvPr>
        </p:nvSpPr>
        <p:spPr/>
        <p:txBody>
          <a:bodyPr/>
          <a:lstStyle/>
          <a:p>
            <a:pPr algn="ctr"/>
            <a:r>
              <a:rPr lang="en-US" dirty="0"/>
              <a:t>Goals and Objectives</a:t>
            </a:r>
          </a:p>
        </p:txBody>
      </p:sp>
      <p:sp>
        <p:nvSpPr>
          <p:cNvPr id="3" name="Content Placeholder 2">
            <a:extLst>
              <a:ext uri="{FF2B5EF4-FFF2-40B4-BE49-F238E27FC236}">
                <a16:creationId xmlns:a16="http://schemas.microsoft.com/office/drawing/2014/main" id="{D95159D0-5D56-0F3E-B8B5-BE695F27CFB3}"/>
              </a:ext>
            </a:extLst>
          </p:cNvPr>
          <p:cNvSpPr>
            <a:spLocks noGrp="1"/>
          </p:cNvSpPr>
          <p:nvPr>
            <p:ph idx="1"/>
          </p:nvPr>
        </p:nvSpPr>
        <p:spPr/>
        <p:txBody>
          <a:bodyPr/>
          <a:lstStyle/>
          <a:p>
            <a:r>
              <a:rPr lang="en-US" dirty="0">
                <a:solidFill>
                  <a:srgbClr val="002060"/>
                </a:solidFill>
              </a:rPr>
              <a:t>Increase the mental health of inmates and employees</a:t>
            </a:r>
          </a:p>
          <a:p>
            <a:pPr lvl="1"/>
            <a:r>
              <a:rPr lang="en-US" dirty="0">
                <a:solidFill>
                  <a:srgbClr val="FF0000"/>
                </a:solidFill>
              </a:rPr>
              <a:t>Mandatory therapy for inmates and employees</a:t>
            </a:r>
          </a:p>
          <a:p>
            <a:pPr lvl="1"/>
            <a:r>
              <a:rPr lang="en-US" dirty="0">
                <a:solidFill>
                  <a:srgbClr val="FF0000"/>
                </a:solidFill>
              </a:rPr>
              <a:t>More training for employees on mental health emergencies</a:t>
            </a:r>
          </a:p>
          <a:p>
            <a:pPr lvl="1"/>
            <a:r>
              <a:rPr lang="en-US" dirty="0">
                <a:solidFill>
                  <a:srgbClr val="FF0000"/>
                </a:solidFill>
              </a:rPr>
              <a:t>More programs for the inmates to participate in to control their mental health</a:t>
            </a:r>
          </a:p>
        </p:txBody>
      </p:sp>
    </p:spTree>
    <p:extLst>
      <p:ext uri="{BB962C8B-B14F-4D97-AF65-F5344CB8AC3E}">
        <p14:creationId xmlns:p14="http://schemas.microsoft.com/office/powerpoint/2010/main" val="2236939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581</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Open Sans</vt:lpstr>
      <vt:lpstr>Office Theme</vt:lpstr>
      <vt:lpstr>Evaluation Finding</vt:lpstr>
      <vt:lpstr>Results</vt:lpstr>
      <vt:lpstr>Most Common Answers to Evaluation Questions</vt:lpstr>
      <vt:lpstr>Answers Cont. </vt:lpstr>
      <vt:lpstr>Answers Cont.</vt:lpstr>
      <vt:lpstr>Answers Cont. </vt:lpstr>
      <vt:lpstr>Impact of Evaluation</vt:lpstr>
      <vt:lpstr>Recommendations</vt:lpstr>
      <vt:lpstr>Goals and Objectives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Finding</dc:title>
  <dc:creator>Jessica</dc:creator>
  <cp:lastModifiedBy>Jessica</cp:lastModifiedBy>
  <cp:revision>9</cp:revision>
  <dcterms:created xsi:type="dcterms:W3CDTF">2023-01-13T19:27:43Z</dcterms:created>
  <dcterms:modified xsi:type="dcterms:W3CDTF">2023-01-14T21:28:41Z</dcterms:modified>
</cp:coreProperties>
</file>