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b9Ix8HRAZug9bQ5KZUbA9xBfu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38fc4410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438fc4410b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2b816d15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42b816d158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2b816d15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42b816d158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42b816d15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42b816d158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42b816d15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42b816d158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def67eeac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fdef67eeac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4392853ec8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-Founder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-Most prolific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-3 Main subjects</a:t>
            </a:r>
            <a:endParaRPr/>
          </a:p>
        </p:txBody>
      </p:sp>
      <p:sp>
        <p:nvSpPr>
          <p:cNvPr id="328" name="Google Shape;328;g14392853ec8_2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392853ec8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-First Prominent Female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 South American Countries and then Women’s issues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 Faded in the 90s and 2000s</a:t>
            </a:r>
            <a:endParaRPr/>
          </a:p>
        </p:txBody>
      </p:sp>
      <p:sp>
        <p:nvSpPr>
          <p:cNvPr id="339" name="Google Shape;339;g14392853ec8_2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def67eea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-First Prominent Female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 South American Countries and then Women’s issues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 Faded in the 90s and 2000s</a:t>
            </a:r>
            <a:endParaRPr/>
          </a:p>
        </p:txBody>
      </p:sp>
      <p:sp>
        <p:nvSpPr>
          <p:cNvPr id="351" name="Google Shape;351;gfdef67eeac_1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4392853ec8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g14392853ec8_2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3b17e5f81_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43b17e5f81_8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4392853ec8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g14392853ec8_2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4392853ec8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8" name="Google Shape;378;g14392853ec8_2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fdef67ee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2" name="Google Shape;402;gfdef67eeac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def67eea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gfdef67eeac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2b816d15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42b816d158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43b17e5f81_9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43b17e5f81_9_6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42b816d15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42b816d15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42b816d15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42b816d158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2b816d15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42b816d158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392853ec8_2_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14392853ec8_2_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g14392853ec8_2_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14392853ec8_2_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14392853ec8_2_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392853ec8_2_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4392853ec8_2_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g14392853ec8_2_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14392853ec8_2_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14392853ec8_2_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392853ec8_2_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14392853ec8_2_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g14392853ec8_2_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14392853ec8_2_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14392853ec8_2_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14392853ec8_2_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392853ec8_2_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14392853ec8_2_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g14392853ec8_2_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14392853ec8_2_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g14392853ec8_2_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14392853ec8_2_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14392853ec8_2_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4392853ec8_2_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392853ec8_2_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14392853ec8_2_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14392853ec8_2_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14392853ec8_2_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392853ec8_2_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14392853ec8_2_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4392853ec8_2_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392853ec8_2_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14392853ec8_2_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6" name="Google Shape;126;g14392853ec8_2_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g14392853ec8_2_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4392853ec8_2_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4392853ec8_2_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392853ec8_2_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14392853ec8_2_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g14392853ec8_2_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g14392853ec8_2_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4392853ec8_2_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14392853ec8_2_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392853ec8_2_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14392853ec8_2_5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g14392853ec8_2_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4392853ec8_2_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14392853ec8_2_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392853ec8_2_6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14392853ec8_2_6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14392853ec8_2_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14392853ec8_2_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14392853ec8_2_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392853ec8_2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14392853ec8_2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14392853ec8_2_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14392853ec8_2_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14392853ec8_2_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3.jp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13.jp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35.png"/><Relationship Id="rId6" Type="http://schemas.openxmlformats.org/officeDocument/2006/relationships/image" Target="../media/image3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13.jpg"/><Relationship Id="rId5" Type="http://schemas.openxmlformats.org/officeDocument/2006/relationships/image" Target="../media/image16.png"/><Relationship Id="rId6" Type="http://schemas.openxmlformats.org/officeDocument/2006/relationships/image" Target="../media/image41.jpg"/><Relationship Id="rId7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5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4.jpg"/><Relationship Id="rId6" Type="http://schemas.openxmlformats.org/officeDocument/2006/relationships/image" Target="../media/image8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13.jpg"/><Relationship Id="rId7" Type="http://schemas.openxmlformats.org/officeDocument/2006/relationships/image" Target="../media/image16.png"/><Relationship Id="rId8" Type="http://schemas.openxmlformats.org/officeDocument/2006/relationships/image" Target="../media/image4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47.png"/><Relationship Id="rId6" Type="http://schemas.openxmlformats.org/officeDocument/2006/relationships/image" Target="../media/image51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9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5.jpg"/><Relationship Id="rId7" Type="http://schemas.openxmlformats.org/officeDocument/2006/relationships/image" Target="../media/image9.gif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Relationship Id="rId5" Type="http://schemas.openxmlformats.org/officeDocument/2006/relationships/image" Target="../media/image3.png"/><Relationship Id="rId6" Type="http://schemas.openxmlformats.org/officeDocument/2006/relationships/image" Target="../media/image13.jp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2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/>
          <p:nvPr/>
        </p:nvSpPr>
        <p:spPr>
          <a:xfrm>
            <a:off x="0" y="-18930"/>
            <a:ext cx="12192000" cy="1177874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154" name="Google Shape;1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55" name="Google Shape;1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4" cy="9696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>
            <p:ph type="ctrTitle"/>
          </p:nvPr>
        </p:nvSpPr>
        <p:spPr>
          <a:xfrm>
            <a:off x="1524000" y="2511890"/>
            <a:ext cx="9144000" cy="1050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Narrative Network</a:t>
            </a:r>
            <a:endParaRPr/>
          </a:p>
        </p:txBody>
      </p:sp>
      <p:sp>
        <p:nvSpPr>
          <p:cNvPr id="157" name="Google Shape;157;p1"/>
          <p:cNvSpPr txBox="1"/>
          <p:nvPr>
            <p:ph idx="1" type="subTitle"/>
          </p:nvPr>
        </p:nvSpPr>
        <p:spPr>
          <a:xfrm>
            <a:off x="1524000" y="3844559"/>
            <a:ext cx="9144000" cy="1230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Presented by: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CDT Cole Bonham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CDT Evan Schranz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438fc4410b_0_9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78" name="Google Shape;278;g1438fc4410b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79" name="Google Shape;279;g1438fc4410b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1438fc4410b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800" y="2691647"/>
            <a:ext cx="10999175" cy="395967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438fc4410b_0_9"/>
          <p:cNvSpPr txBox="1"/>
          <p:nvPr/>
        </p:nvSpPr>
        <p:spPr>
          <a:xfrm>
            <a:off x="165475" y="1459100"/>
            <a:ext cx="7345800" cy="16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Notable topics 1980-1989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T2: god, community, church, life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T6: nuclear, weapons, soviet, arms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T7: black, white, racism, king 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142b816d158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8875"/>
            <a:ext cx="12192000" cy="438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42b816d158_0_110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88" name="Google Shape;288;g142b816d158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89" name="Google Shape;289;g142b816d158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42b816d158_0_110"/>
          <p:cNvSpPr txBox="1"/>
          <p:nvPr/>
        </p:nvSpPr>
        <p:spPr>
          <a:xfrm>
            <a:off x="207050" y="1409075"/>
            <a:ext cx="45633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Notable topics 1990-1999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T7: homosexuality, church, gay *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T15: black, white, racial, racism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T26: abortion, pro-life, pro-choice, ground*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142b816d158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50" y="2491024"/>
            <a:ext cx="11305700" cy="40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42b816d158_0_118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97" name="Google Shape;297;g142b816d158_0_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98" name="Google Shape;298;g142b816d158_0_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42b816d158_0_118"/>
          <p:cNvSpPr txBox="1"/>
          <p:nvPr/>
        </p:nvSpPr>
        <p:spPr>
          <a:xfrm>
            <a:off x="207050" y="1409075"/>
            <a:ext cx="45633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Notable topics 2000-2009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T4: tax, poverty, business, wealth*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T6: Palestine, Israel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T23: Iraq, War, military, Sadam </a:t>
            </a:r>
            <a:r>
              <a:rPr b="1" lang="en-US">
                <a:solidFill>
                  <a:schemeClr val="dk1"/>
                </a:solidFill>
              </a:rPr>
              <a:t>*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42b816d158_0_126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05" name="Google Shape;305;g142b816d158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06" name="Google Shape;306;g142b816d158_0_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42b816d158_0_126"/>
          <p:cNvSpPr txBox="1"/>
          <p:nvPr/>
        </p:nvSpPr>
        <p:spPr>
          <a:xfrm>
            <a:off x="207050" y="1409075"/>
            <a:ext cx="4563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Notable topics 2010-2020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T0:climate, water, change, oil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T2: music, songs, album, song*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T7: israeli, palistinian, palestinians, israel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142b816d158_0_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2213" y="2957450"/>
            <a:ext cx="8987569" cy="32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2b816d158_0_28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14" name="Google Shape;314;g142b816d158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15" name="Google Shape;315;g142b816d158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42b816d158_0_28"/>
          <p:cNvSpPr txBox="1"/>
          <p:nvPr/>
        </p:nvSpPr>
        <p:spPr>
          <a:xfrm>
            <a:off x="532250" y="1937875"/>
            <a:ext cx="48909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Used Words through the Decades: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70s: God, people, us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80s: people, God, us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90s: people, us, God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0s: people, God, us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10s: God, people, us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g142b816d158_0_28"/>
          <p:cNvSpPr txBox="1"/>
          <p:nvPr/>
        </p:nvSpPr>
        <p:spPr>
          <a:xfrm>
            <a:off x="5948600" y="1937875"/>
            <a:ext cx="5116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Most Used Words through the Decades without </a:t>
            </a: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religious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words: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70s: people, us, world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80s: people, us, would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90s: people, us, would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0s: people, us, would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10s: people, us, would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def67eeac_1_19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23" name="Google Shape;323;gfdef67eeac_1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24" name="Google Shape;324;gfdef67eeac_1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fdef67eeac_1_19"/>
          <p:cNvSpPr txBox="1"/>
          <p:nvPr/>
        </p:nvSpPr>
        <p:spPr>
          <a:xfrm>
            <a:off x="3682225" y="1158875"/>
            <a:ext cx="4713000" cy="60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3 most Prolific Authors &amp; words they used by decade: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Jim Wallis 38 : world, God, life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Wesley Granberg 21 : one, God, would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Clark H Pinnock 13: God, us, Jesus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Jim Wallis 131 : people, us, God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Danny Duncan Collum 119: people, Reagan, one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6AA84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Joyce Hollyday 117: one, people, us</a:t>
            </a:r>
            <a:endParaRPr>
              <a:solidFill>
                <a:schemeClr val="dk1"/>
              </a:solidFill>
              <a:highlight>
                <a:srgbClr val="6AA84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Jim Wallis 124: people, new, political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Joyce Hollyday 85 : one, us, God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Jim Rice 85: people, form, said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Rose Marie Berger 173 : people, form, value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Jim Wallis 116: people, faith, political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Danny Duncan Collum : form, value, Sojourners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Jim Wallis 106: people, us, Sojourners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Danny Duncan Collum 105 : value, form, feedback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 Spivey Jr : one, Please, form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4392853ec8_2_69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31" name="Google Shape;331;g14392853ec8_2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32" name="Google Shape;332;g14392853ec8_2_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4392853ec8_2_69"/>
          <p:cNvSpPr txBox="1"/>
          <p:nvPr/>
        </p:nvSpPr>
        <p:spPr>
          <a:xfrm>
            <a:off x="440900" y="1360775"/>
            <a:ext cx="553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 Profile: Jim Wallis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art, line chart&#10;&#10;Description automatically generated" id="334" name="Google Shape;334;g14392853ec8_2_69"/>
          <p:cNvPicPr preferRelativeResize="0"/>
          <p:nvPr/>
        </p:nvPicPr>
        <p:blipFill rotWithShape="1">
          <a:blip r:embed="rId5">
            <a:alphaModFix/>
          </a:blip>
          <a:srcRect b="0" l="0" r="22182" t="0"/>
          <a:stretch/>
        </p:blipFill>
        <p:spPr>
          <a:xfrm>
            <a:off x="0" y="2458245"/>
            <a:ext cx="8427563" cy="38987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line chart&#10;&#10;Description automatically generated" id="335" name="Google Shape;335;g14392853ec8_2_69"/>
          <p:cNvPicPr preferRelativeResize="0"/>
          <p:nvPr/>
        </p:nvPicPr>
        <p:blipFill rotWithShape="1">
          <a:blip r:embed="rId5">
            <a:alphaModFix/>
          </a:blip>
          <a:srcRect b="58082" l="77816" r="0" t="21024"/>
          <a:stretch/>
        </p:blipFill>
        <p:spPr>
          <a:xfrm>
            <a:off x="5327565" y="2232002"/>
            <a:ext cx="2592371" cy="878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glasses&#10;&#10;Description automatically generated with low confidence" id="336" name="Google Shape;336;g14392853ec8_2_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15659" y="2458245"/>
            <a:ext cx="3265322" cy="3112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line chart&#10;&#10;Description automatically generated" id="341" name="Google Shape;341;g14392853ec8_2_80"/>
          <p:cNvPicPr preferRelativeResize="0"/>
          <p:nvPr/>
        </p:nvPicPr>
        <p:blipFill rotWithShape="1">
          <a:blip r:embed="rId3">
            <a:alphaModFix/>
          </a:blip>
          <a:srcRect b="0" l="0" r="22182" t="0"/>
          <a:stretch/>
        </p:blipFill>
        <p:spPr>
          <a:xfrm>
            <a:off x="1" y="2484411"/>
            <a:ext cx="8371002" cy="387263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14392853ec8_2_80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43" name="Google Shape;343;g14392853ec8_2_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44" name="Google Shape;344;g14392853ec8_2_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14392853ec8_2_80"/>
          <p:cNvSpPr txBox="1"/>
          <p:nvPr/>
        </p:nvSpPr>
        <p:spPr>
          <a:xfrm>
            <a:off x="412619" y="1360775"/>
            <a:ext cx="553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 Profile: Joyce Hollyday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outdoor, person, smiling&#10;&#10;Description automatically generated" id="346" name="Google Shape;346;g14392853ec8_2_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16573" y="2484411"/>
            <a:ext cx="3264408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line chart&#10;&#10;Description automatically generated" id="347" name="Google Shape;347;g14392853ec8_2_80"/>
          <p:cNvPicPr preferRelativeResize="0"/>
          <p:nvPr/>
        </p:nvPicPr>
        <p:blipFill rotWithShape="1">
          <a:blip r:embed="rId7">
            <a:alphaModFix/>
          </a:blip>
          <a:srcRect b="0" l="0" r="24466" t="0"/>
          <a:stretch/>
        </p:blipFill>
        <p:spPr>
          <a:xfrm>
            <a:off x="0" y="2461697"/>
            <a:ext cx="8430768" cy="3895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line chart&#10;&#10;Description automatically generated" id="348" name="Google Shape;348;g14392853ec8_2_80"/>
          <p:cNvPicPr preferRelativeResize="0"/>
          <p:nvPr/>
        </p:nvPicPr>
        <p:blipFill rotWithShape="1">
          <a:blip r:embed="rId7">
            <a:alphaModFix/>
          </a:blip>
          <a:srcRect b="58959" l="75917" r="0" t="22055"/>
          <a:stretch/>
        </p:blipFill>
        <p:spPr>
          <a:xfrm>
            <a:off x="5465751" y="2278378"/>
            <a:ext cx="2596896" cy="87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def67eeac_1_28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54" name="Google Shape;354;gfdef67eeac_1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55" name="Google Shape;355;gfdef67eeac_1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fdef67eeac_1_28"/>
          <p:cNvSpPr txBox="1"/>
          <p:nvPr/>
        </p:nvSpPr>
        <p:spPr>
          <a:xfrm>
            <a:off x="412619" y="1360775"/>
            <a:ext cx="553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Sentiment Analysis: Overview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gfdef67eeac_1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005775"/>
            <a:ext cx="11887201" cy="466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4392853ec8_2_91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63" name="Google Shape;363;g14392853ec8_2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64" name="Google Shape;364;g14392853ec8_2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4392853ec8_2_91"/>
          <p:cNvSpPr txBox="1"/>
          <p:nvPr/>
        </p:nvSpPr>
        <p:spPr>
          <a:xfrm>
            <a:off x="440899" y="1360775"/>
            <a:ext cx="693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Sentiment Analysis: Average Sentiment of Abortion by Year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sky, screenshot&#10;&#10;Description automatically generated" id="366" name="Google Shape;366;g14392853ec8_2_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853187"/>
            <a:ext cx="12192000" cy="4542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3b17e5f81_8_8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163" name="Google Shape;163;g143b17e5f81_8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4" name="Google Shape;164;g143b17e5f81_8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43b17e5f81_8_8"/>
          <p:cNvSpPr txBox="1"/>
          <p:nvPr/>
        </p:nvSpPr>
        <p:spPr>
          <a:xfrm>
            <a:off x="4183350" y="1327925"/>
            <a:ext cx="382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Overview of our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research: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6" name="Google Shape;166;g143b17e5f81_8_8"/>
          <p:cNvGrpSpPr/>
          <p:nvPr/>
        </p:nvGrpSpPr>
        <p:grpSpPr>
          <a:xfrm>
            <a:off x="4040112" y="2318636"/>
            <a:ext cx="3710297" cy="3909246"/>
            <a:chOff x="3071457" y="2013875"/>
            <a:chExt cx="1944600" cy="1569600"/>
          </a:xfrm>
        </p:grpSpPr>
        <p:sp>
          <p:nvSpPr>
            <p:cNvPr id="167" name="Google Shape;167;g143b17e5f81_8_8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g143b17e5f81_8_8"/>
            <p:cNvSpPr txBox="1"/>
            <p:nvPr/>
          </p:nvSpPr>
          <p:spPr>
            <a:xfrm>
              <a:off x="3319093" y="2089432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Analyze</a:t>
              </a:r>
              <a:r>
                <a:rPr b="1" lang="en-US" sz="19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the data</a:t>
              </a:r>
              <a:endParaRPr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9" name="Google Shape;169;g143b17e5f81_8_8"/>
          <p:cNvGrpSpPr/>
          <p:nvPr/>
        </p:nvGrpSpPr>
        <p:grpSpPr>
          <a:xfrm>
            <a:off x="7750256" y="2318695"/>
            <a:ext cx="3956499" cy="3909246"/>
            <a:chOff x="5247700" y="2013881"/>
            <a:chExt cx="2769300" cy="1569600"/>
          </a:xfrm>
        </p:grpSpPr>
        <p:sp>
          <p:nvSpPr>
            <p:cNvPr id="170" name="Google Shape;170;g143b17e5f81_8_8"/>
            <p:cNvSpPr/>
            <p:nvPr/>
          </p:nvSpPr>
          <p:spPr>
            <a:xfrm>
              <a:off x="5247700" y="2013881"/>
              <a:ext cx="27693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71" name="Google Shape;171;g143b17e5f81_8_8"/>
            <p:cNvSpPr txBox="1"/>
            <p:nvPr/>
          </p:nvSpPr>
          <p:spPr>
            <a:xfrm>
              <a:off x="5367880" y="2120562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Make conclusions based on analysis of data</a:t>
              </a:r>
              <a:endParaRPr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2" name="Google Shape;172;g143b17e5f81_8_8"/>
          <p:cNvGrpSpPr/>
          <p:nvPr/>
        </p:nvGrpSpPr>
        <p:grpSpPr>
          <a:xfrm>
            <a:off x="7548801" y="4030269"/>
            <a:ext cx="431278" cy="648459"/>
            <a:chOff x="4858109" y="2631368"/>
            <a:chExt cx="316442" cy="315000"/>
          </a:xfrm>
        </p:grpSpPr>
        <p:sp>
          <p:nvSpPr>
            <p:cNvPr id="173" name="Google Shape;173;g143b17e5f81_8_8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g143b17e5f81_8_8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900"/>
              </a:br>
              <a:endParaRPr sz="1900"/>
            </a:p>
          </p:txBody>
        </p:sp>
      </p:grpSp>
      <p:grpSp>
        <p:nvGrpSpPr>
          <p:cNvPr id="175" name="Google Shape;175;g143b17e5f81_8_8"/>
          <p:cNvGrpSpPr/>
          <p:nvPr/>
        </p:nvGrpSpPr>
        <p:grpSpPr>
          <a:xfrm>
            <a:off x="485041" y="2318636"/>
            <a:ext cx="3555118" cy="3909246"/>
            <a:chOff x="1126863" y="2013875"/>
            <a:chExt cx="1944600" cy="1569600"/>
          </a:xfrm>
        </p:grpSpPr>
        <p:sp>
          <p:nvSpPr>
            <p:cNvPr id="176" name="Google Shape;176;g143b17e5f81_8_8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g143b17e5f81_8_8"/>
            <p:cNvSpPr txBox="1"/>
            <p:nvPr/>
          </p:nvSpPr>
          <p:spPr>
            <a:xfrm>
              <a:off x="1373389" y="2089466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Receive the files</a:t>
              </a:r>
              <a:endParaRPr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8" name="Google Shape;178;g143b17e5f81_8_8"/>
          <p:cNvSpPr txBox="1"/>
          <p:nvPr/>
        </p:nvSpPr>
        <p:spPr>
          <a:xfrm>
            <a:off x="1196546" y="3408754"/>
            <a:ext cx="21321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Sojourners70s.csv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Sojourners80s.csv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Sojourners90s.csv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Sojourners00s.csv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Sojourners10s.csv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g143b17e5f81_8_8"/>
          <p:cNvGrpSpPr/>
          <p:nvPr/>
        </p:nvGrpSpPr>
        <p:grpSpPr>
          <a:xfrm>
            <a:off x="3896179" y="4030269"/>
            <a:ext cx="431278" cy="648459"/>
            <a:chOff x="4858109" y="2631368"/>
            <a:chExt cx="316442" cy="315000"/>
          </a:xfrm>
        </p:grpSpPr>
        <p:sp>
          <p:nvSpPr>
            <p:cNvPr id="180" name="Google Shape;180;g143b17e5f81_8_8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g143b17e5f81_8_8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900"/>
              </a:br>
              <a:endParaRPr sz="1900"/>
            </a:p>
          </p:txBody>
        </p:sp>
      </p:grpSp>
      <p:pic>
        <p:nvPicPr>
          <p:cNvPr id="182" name="Google Shape;182;g143b17e5f81_8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472" y="3408753"/>
            <a:ext cx="2774390" cy="186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43b17e5f81_8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5016" y="3512202"/>
            <a:ext cx="2226963" cy="238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4392853ec8_2_99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72" name="Google Shape;372;g14392853ec8_2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73" name="Google Shape;373;g14392853ec8_2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14392853ec8_2_99"/>
          <p:cNvSpPr txBox="1"/>
          <p:nvPr/>
        </p:nvSpPr>
        <p:spPr>
          <a:xfrm>
            <a:off x="440899" y="1360775"/>
            <a:ext cx="775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Sentiment Analysis: Average Sentiment of Immigration by Year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art&#10;&#10;Description automatically generated" id="375" name="Google Shape;375;g14392853ec8_2_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853187"/>
            <a:ext cx="12192000" cy="4542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4392853ec8_2_107"/>
          <p:cNvSpPr/>
          <p:nvPr/>
        </p:nvSpPr>
        <p:spPr>
          <a:xfrm>
            <a:off x="702975" y="3472688"/>
            <a:ext cx="457200" cy="4572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517E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iagram&#10;&#10;Description automatically generated" id="381" name="Google Shape;381;g14392853ec8_2_107"/>
          <p:cNvPicPr preferRelativeResize="0"/>
          <p:nvPr/>
        </p:nvPicPr>
        <p:blipFill rotWithShape="1">
          <a:blip r:embed="rId3">
            <a:alphaModFix/>
          </a:blip>
          <a:srcRect b="9463" l="9675" r="10691" t="9463"/>
          <a:stretch/>
        </p:blipFill>
        <p:spPr>
          <a:xfrm>
            <a:off x="702975" y="348387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14392853ec8_2_107"/>
          <p:cNvSpPr/>
          <p:nvPr/>
        </p:nvSpPr>
        <p:spPr>
          <a:xfrm>
            <a:off x="4041158" y="1198763"/>
            <a:ext cx="5486400" cy="5486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icon&#10;&#10;Description automatically generated" id="383" name="Google Shape;383;g14392853ec8_2_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1158" y="1238656"/>
            <a:ext cx="5486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14392853ec8_2_107"/>
          <p:cNvSpPr/>
          <p:nvPr/>
        </p:nvSpPr>
        <p:spPr>
          <a:xfrm>
            <a:off x="1697523" y="3034661"/>
            <a:ext cx="1517515" cy="151790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icon&#10;&#10;Description automatically generated" id="385" name="Google Shape;385;g14392853ec8_2_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4747" y="3061802"/>
            <a:ext cx="1517904" cy="15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14392853ec8_2_107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87" name="Google Shape;387;g14392853ec8_2_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88" name="Google Shape;388;g14392853ec8_2_1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14392853ec8_2_107"/>
          <p:cNvSpPr txBox="1"/>
          <p:nvPr/>
        </p:nvSpPr>
        <p:spPr>
          <a:xfrm>
            <a:off x="440899" y="1360775"/>
            <a:ext cx="775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Significance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0" name="Google Shape;390;g14392853ec8_2_107"/>
          <p:cNvCxnSpPr>
            <a:stCxn id="380" idx="4"/>
          </p:cNvCxnSpPr>
          <p:nvPr/>
        </p:nvCxnSpPr>
        <p:spPr>
          <a:xfrm>
            <a:off x="931575" y="3929888"/>
            <a:ext cx="0" cy="1974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g14392853ec8_2_107"/>
          <p:cNvSpPr txBox="1"/>
          <p:nvPr/>
        </p:nvSpPr>
        <p:spPr>
          <a:xfrm>
            <a:off x="245787" y="5904689"/>
            <a:ext cx="1371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Hamshahri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(Iran)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/>
              <a:t>50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14392853ec8_2_107"/>
          <p:cNvSpPr/>
          <p:nvPr/>
        </p:nvSpPr>
        <p:spPr>
          <a:xfrm>
            <a:off x="6742321" y="-1497165"/>
            <a:ext cx="27432000" cy="27432000"/>
          </a:xfrm>
          <a:prstGeom prst="ellipse">
            <a:avLst/>
          </a:prstGeom>
          <a:solidFill>
            <a:srgbClr val="EE1C25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g14392853ec8_2_107"/>
          <p:cNvCxnSpPr>
            <a:endCxn id="394" idx="0"/>
          </p:cNvCxnSpPr>
          <p:nvPr/>
        </p:nvCxnSpPr>
        <p:spPr>
          <a:xfrm>
            <a:off x="2443505" y="4595593"/>
            <a:ext cx="0" cy="1308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g14392853ec8_2_107"/>
          <p:cNvSpPr txBox="1"/>
          <p:nvPr/>
        </p:nvSpPr>
        <p:spPr>
          <a:xfrm>
            <a:off x="1684747" y="5903893"/>
            <a:ext cx="15175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Russian Gazette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(Russia)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~166,000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395" name="Google Shape;395;g14392853ec8_2_10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00754" y="1877634"/>
            <a:ext cx="4128865" cy="342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g14392853ec8_2_107"/>
          <p:cNvCxnSpPr>
            <a:stCxn id="383" idx="1"/>
          </p:cNvCxnSpPr>
          <p:nvPr/>
        </p:nvCxnSpPr>
        <p:spPr>
          <a:xfrm>
            <a:off x="4041158" y="3981856"/>
            <a:ext cx="0" cy="158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g14392853ec8_2_107"/>
          <p:cNvSpPr txBox="1"/>
          <p:nvPr/>
        </p:nvSpPr>
        <p:spPr>
          <a:xfrm>
            <a:off x="3253141" y="5903892"/>
            <a:ext cx="15175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Rodong Sinmun (DPRK)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~600,000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g14392853ec8_2_107"/>
          <p:cNvCxnSpPr/>
          <p:nvPr/>
        </p:nvCxnSpPr>
        <p:spPr>
          <a:xfrm rot="10800000">
            <a:off x="10496145" y="1877634"/>
            <a:ext cx="569243" cy="38891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9" name="Google Shape;399;g14392853ec8_2_107"/>
          <p:cNvSpPr txBox="1"/>
          <p:nvPr/>
        </p:nvSpPr>
        <p:spPr>
          <a:xfrm>
            <a:off x="9080934" y="1376133"/>
            <a:ext cx="15175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People’s Daily (PRC)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~3,000,000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fdef67eeac_0_5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405" name="Google Shape;405;gfdef67eea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406" name="Google Shape;406;gfdef67eeac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fdef67eeac_0_5"/>
          <p:cNvSpPr txBox="1"/>
          <p:nvPr/>
        </p:nvSpPr>
        <p:spPr>
          <a:xfrm>
            <a:off x="440899" y="1416200"/>
            <a:ext cx="775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Practical Application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gfdef67eeac_0_5"/>
          <p:cNvPicPr preferRelativeResize="0"/>
          <p:nvPr/>
        </p:nvPicPr>
        <p:blipFill rotWithShape="1">
          <a:blip r:embed="rId5">
            <a:alphaModFix/>
          </a:blip>
          <a:srcRect b="9972" l="0" r="3119" t="17553"/>
          <a:stretch/>
        </p:blipFill>
        <p:spPr>
          <a:xfrm>
            <a:off x="6325688" y="2547762"/>
            <a:ext cx="5763450" cy="18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fdef67eeac_0_5"/>
          <p:cNvPicPr preferRelativeResize="0"/>
          <p:nvPr/>
        </p:nvPicPr>
        <p:blipFill rotWithShape="1">
          <a:blip r:embed="rId6">
            <a:alphaModFix/>
          </a:blip>
          <a:srcRect b="0" l="0" r="6611" t="12884"/>
          <a:stretch/>
        </p:blipFill>
        <p:spPr>
          <a:xfrm>
            <a:off x="357775" y="4696462"/>
            <a:ext cx="5968550" cy="200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fdef67eeac_0_5"/>
          <p:cNvSpPr txBox="1"/>
          <p:nvPr/>
        </p:nvSpPr>
        <p:spPr>
          <a:xfrm>
            <a:off x="5345088" y="2166113"/>
            <a:ext cx="684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China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gfdef67eeac_0_5"/>
          <p:cNvSpPr txBox="1"/>
          <p:nvPr/>
        </p:nvSpPr>
        <p:spPr>
          <a:xfrm>
            <a:off x="-81737" y="4355825"/>
            <a:ext cx="684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Russia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gfdef67eeac_0_5"/>
          <p:cNvSpPr txBox="1"/>
          <p:nvPr/>
        </p:nvSpPr>
        <p:spPr>
          <a:xfrm>
            <a:off x="-81412" y="2166113"/>
            <a:ext cx="684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Iran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3" name="Google Shape;413;gfdef67eeac_0_5"/>
          <p:cNvPicPr preferRelativeResize="0"/>
          <p:nvPr/>
        </p:nvPicPr>
        <p:blipFill rotWithShape="1">
          <a:blip r:embed="rId7">
            <a:alphaModFix/>
          </a:blip>
          <a:srcRect b="8029" l="0" r="0" t="20592"/>
          <a:stretch/>
        </p:blipFill>
        <p:spPr>
          <a:xfrm>
            <a:off x="357775" y="2697238"/>
            <a:ext cx="5968550" cy="169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fdef67eeac_0_5"/>
          <p:cNvPicPr preferRelativeResize="0"/>
          <p:nvPr/>
        </p:nvPicPr>
        <p:blipFill rotWithShape="1">
          <a:blip r:embed="rId8">
            <a:alphaModFix/>
          </a:blip>
          <a:srcRect b="0" l="0" r="0" t="19244"/>
          <a:stretch/>
        </p:blipFill>
        <p:spPr>
          <a:xfrm>
            <a:off x="6274899" y="4908341"/>
            <a:ext cx="5865675" cy="170533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fdef67eeac_0_5"/>
          <p:cNvSpPr txBox="1"/>
          <p:nvPr/>
        </p:nvSpPr>
        <p:spPr>
          <a:xfrm>
            <a:off x="5345088" y="4355825"/>
            <a:ext cx="684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DPRK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fdef67eeac_0_40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421" name="Google Shape;421;gfdef67eeac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422" name="Google Shape;422;gfdef67eeac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fdef67eeac_0_40"/>
          <p:cNvSpPr txBox="1"/>
          <p:nvPr/>
        </p:nvSpPr>
        <p:spPr>
          <a:xfrm>
            <a:off x="440899" y="1416200"/>
            <a:ext cx="775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fdef67eeac_0_40"/>
          <p:cNvSpPr txBox="1"/>
          <p:nvPr/>
        </p:nvSpPr>
        <p:spPr>
          <a:xfrm>
            <a:off x="543100" y="2042150"/>
            <a:ext cx="112380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Fisher, Scott. 2021. “Iran’s Islamic Republic News Agency (IRNA) Articles from Dec. 2011Dec. 2020.” https://doi.org/doi:10.7910/DVN/ALU2WQ.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———. 2022a. “China’s People’s Daily Articles from 12 May 2007 to 31 Dec 2020.” https://doi.org/doi:10.7910/DVN/HWNN7S.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———. 2022b. “Russia Today (RT) Articles from 21 JUN 2006 to 31 DEC 2020.” https://doi.org/doi:10.7910/DVN/MGBBUE.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Fisher, Scott, and Graig Klein. 2020. “Rodong Sinmun Articles from Jan 2018Dec. 2019.” https://doi.org/doi:10.7910/DVN/Q8TA9T.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“Media Landscapes.” 2019. Media Landscapes. European Journalism Centre. 2019. https://medialandscapes.org/.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‌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2b816d158_0_15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189" name="Google Shape;189;g142b816d158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90" name="Google Shape;190;g142b816d158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42b816d158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950" y="2180302"/>
            <a:ext cx="1704506" cy="311279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42b816d158_0_15"/>
          <p:cNvSpPr txBox="1"/>
          <p:nvPr/>
        </p:nvSpPr>
        <p:spPr>
          <a:xfrm>
            <a:off x="416950" y="5490775"/>
            <a:ext cx="168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Sojourner: Fall 1971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g142b816d158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3102" y="2124653"/>
            <a:ext cx="1704507" cy="322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42b816d158_0_15"/>
          <p:cNvSpPr txBox="1"/>
          <p:nvPr/>
        </p:nvSpPr>
        <p:spPr>
          <a:xfrm>
            <a:off x="2785175" y="5490800"/>
            <a:ext cx="18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Sojourner: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March 1981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g142b816d158_0_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0250" y="2155159"/>
            <a:ext cx="1680000" cy="320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42b816d158_0_15"/>
          <p:cNvSpPr txBox="1"/>
          <p:nvPr/>
        </p:nvSpPr>
        <p:spPr>
          <a:xfrm>
            <a:off x="5367307" y="5490775"/>
            <a:ext cx="168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Sojourner: July 1992</a:t>
            </a:r>
            <a:endParaRPr/>
          </a:p>
        </p:txBody>
      </p:sp>
      <p:pic>
        <p:nvPicPr>
          <p:cNvPr id="197" name="Google Shape;197;g142b816d158_0_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7407" y="2349728"/>
            <a:ext cx="1648003" cy="31105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42b816d158_0_15"/>
          <p:cNvSpPr txBox="1"/>
          <p:nvPr/>
        </p:nvSpPr>
        <p:spPr>
          <a:xfrm>
            <a:off x="7468900" y="5490775"/>
            <a:ext cx="220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Sojourner: Nov-Dec 2000</a:t>
            </a:r>
            <a:endParaRPr/>
          </a:p>
        </p:txBody>
      </p:sp>
      <p:pic>
        <p:nvPicPr>
          <p:cNvPr id="199" name="Google Shape;199;g142b816d158_0_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106050" y="2304750"/>
            <a:ext cx="1704500" cy="301054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42b816d158_0_15"/>
          <p:cNvSpPr txBox="1"/>
          <p:nvPr/>
        </p:nvSpPr>
        <p:spPr>
          <a:xfrm>
            <a:off x="10095500" y="5490775"/>
            <a:ext cx="18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Sojourner: March 2015</a:t>
            </a:r>
            <a:endParaRPr/>
          </a:p>
        </p:txBody>
      </p:sp>
      <p:sp>
        <p:nvSpPr>
          <p:cNvPr id="201" name="Google Shape;201;g142b816d158_0_15"/>
          <p:cNvSpPr txBox="1"/>
          <p:nvPr/>
        </p:nvSpPr>
        <p:spPr>
          <a:xfrm>
            <a:off x="690725" y="1356800"/>
            <a:ext cx="3305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Times New Roman"/>
                <a:ea typeface="Times New Roman"/>
                <a:cs typeface="Times New Roman"/>
                <a:sym typeface="Times New Roman"/>
              </a:rPr>
              <a:t>What is </a:t>
            </a:r>
            <a:r>
              <a:rPr b="1" lang="en-US" sz="1900">
                <a:latin typeface="Times New Roman"/>
                <a:ea typeface="Times New Roman"/>
                <a:cs typeface="Times New Roman"/>
                <a:sym typeface="Times New Roman"/>
              </a:rPr>
              <a:t>Sojourner</a:t>
            </a:r>
            <a:r>
              <a:rPr b="1" lang="en-US" sz="1900">
                <a:latin typeface="Times New Roman"/>
                <a:ea typeface="Times New Roman"/>
                <a:cs typeface="Times New Roman"/>
                <a:sym typeface="Times New Roman"/>
              </a:rPr>
              <a:t> Magazine?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3b17e5f81_9_649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07" name="Google Shape;207;g143b17e5f81_9_6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08" name="Google Shape;208;g143b17e5f81_9_6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143b17e5f81_9_649"/>
          <p:cNvSpPr txBox="1"/>
          <p:nvPr/>
        </p:nvSpPr>
        <p:spPr>
          <a:xfrm>
            <a:off x="657195" y="1431525"/>
            <a:ext cx="51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Times New Roman"/>
                <a:ea typeface="Times New Roman"/>
                <a:cs typeface="Times New Roman"/>
                <a:sym typeface="Times New Roman"/>
              </a:rPr>
              <a:t>Significance of Narrative Networks: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g143b17e5f81_9_649"/>
          <p:cNvSpPr txBox="1"/>
          <p:nvPr/>
        </p:nvSpPr>
        <p:spPr>
          <a:xfrm>
            <a:off x="489125" y="2308700"/>
            <a:ext cx="5960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impacts all aspects of interdisciplinary studies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helps us gather data to better understand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conceptual text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gives information that allows us to formulate precise conclusions about a topic within specific disciplines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g143b17e5f81_9_6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6400" y="1329845"/>
            <a:ext cx="5154583" cy="539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216" name="Google Shape;2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118" y="4716606"/>
            <a:ext cx="1909823" cy="1656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" id="217" name="Google Shape;2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7780" y="5414452"/>
            <a:ext cx="1562100" cy="12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3"/>
          <p:cNvCxnSpPr/>
          <p:nvPr/>
        </p:nvCxnSpPr>
        <p:spPr>
          <a:xfrm flipH="1" rot="10800000">
            <a:off x="2696207" y="2610579"/>
            <a:ext cx="1797900" cy="1377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19" name="Google Shape;219;p3"/>
          <p:cNvCxnSpPr/>
          <p:nvPr/>
        </p:nvCxnSpPr>
        <p:spPr>
          <a:xfrm>
            <a:off x="2696207" y="3988479"/>
            <a:ext cx="2058000" cy="1169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20" name="Google Shape;220;p3"/>
          <p:cNvCxnSpPr/>
          <p:nvPr/>
        </p:nvCxnSpPr>
        <p:spPr>
          <a:xfrm>
            <a:off x="5774594" y="5660698"/>
            <a:ext cx="2958878" cy="22766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1" name="Google Shape;221;p3"/>
          <p:cNvCxnSpPr>
            <a:endCxn id="222" idx="1"/>
          </p:cNvCxnSpPr>
          <p:nvPr/>
        </p:nvCxnSpPr>
        <p:spPr>
          <a:xfrm flipH="1" rot="10800000">
            <a:off x="5783007" y="4944269"/>
            <a:ext cx="2041800" cy="71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22" name="Google Shape;22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807" y="4626769"/>
            <a:ext cx="31877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"/>
          <p:cNvSpPr/>
          <p:nvPr/>
        </p:nvSpPr>
        <p:spPr>
          <a:xfrm>
            <a:off x="0" y="-18930"/>
            <a:ext cx="12192000" cy="1177874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24" name="Google Shape;22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25" name="Google Shape;22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65388" y="85192"/>
            <a:ext cx="715594" cy="96963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"/>
          <p:cNvSpPr txBox="1"/>
          <p:nvPr/>
        </p:nvSpPr>
        <p:spPr>
          <a:xfrm>
            <a:off x="533559" y="1418133"/>
            <a:ext cx="422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used &amp; Initial process:</a:t>
            </a:r>
            <a:endParaRPr/>
          </a:p>
        </p:txBody>
      </p:sp>
      <p:pic>
        <p:nvPicPr>
          <p:cNvPr descr="Icon&#10;&#10;Description automatically generated" id="227" name="Google Shape;22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88119" y="1580113"/>
            <a:ext cx="1781179" cy="1937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5485" y="1986251"/>
            <a:ext cx="3187700" cy="63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3"/>
          <p:cNvCxnSpPr>
            <a:stCxn id="227" idx="3"/>
          </p:cNvCxnSpPr>
          <p:nvPr/>
        </p:nvCxnSpPr>
        <p:spPr>
          <a:xfrm>
            <a:off x="6369298" y="2548930"/>
            <a:ext cx="2364300" cy="627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0" name="Google Shape;230;p3"/>
          <p:cNvCxnSpPr>
            <a:stCxn id="227" idx="3"/>
          </p:cNvCxnSpPr>
          <p:nvPr/>
        </p:nvCxnSpPr>
        <p:spPr>
          <a:xfrm flipH="1" rot="10800000">
            <a:off x="6369298" y="2335630"/>
            <a:ext cx="1868100" cy="213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Graphical user interface&#10;&#10;Description automatically generated" id="231" name="Google Shape;23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2551" y="2677926"/>
            <a:ext cx="1562100" cy="12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3"/>
          <p:cNvCxnSpPr/>
          <p:nvPr/>
        </p:nvCxnSpPr>
        <p:spPr>
          <a:xfrm flipH="1" rot="10800000">
            <a:off x="5579562" y="3517747"/>
            <a:ext cx="13077" cy="110902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pic>
        <p:nvPicPr>
          <p:cNvPr id="233" name="Google Shape;233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163" y="3302151"/>
            <a:ext cx="3299067" cy="18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"/>
          <p:cNvSpPr/>
          <p:nvPr/>
        </p:nvSpPr>
        <p:spPr>
          <a:xfrm>
            <a:off x="0" y="-18930"/>
            <a:ext cx="12192000" cy="1177874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39" name="Google Shape;2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40" name="Google Shape;24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4" cy="96963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"/>
          <p:cNvSpPr txBox="1"/>
          <p:nvPr/>
        </p:nvSpPr>
        <p:spPr>
          <a:xfrm>
            <a:off x="533560" y="1418133"/>
            <a:ext cx="20371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process:</a:t>
            </a:r>
            <a:endParaRPr/>
          </a:p>
        </p:txBody>
      </p:sp>
      <p:pic>
        <p:nvPicPr>
          <p:cNvPr id="242" name="Google Shape;24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2950" y="1158950"/>
            <a:ext cx="5699051" cy="5699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43" name="Google Shape;24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898" y="2804250"/>
            <a:ext cx="2408475" cy="24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"/>
          <p:cNvSpPr/>
          <p:nvPr/>
        </p:nvSpPr>
        <p:spPr>
          <a:xfrm>
            <a:off x="3007825" y="3468000"/>
            <a:ext cx="3328800" cy="96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900" y="5327675"/>
            <a:ext cx="2408475" cy="340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2b816d158_0_4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51" name="Google Shape;251;g142b816d158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52" name="Google Shape;252;g142b816d158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142b816d158_0_4"/>
          <p:cNvSpPr txBox="1"/>
          <p:nvPr/>
        </p:nvSpPr>
        <p:spPr>
          <a:xfrm>
            <a:off x="533560" y="1418133"/>
            <a:ext cx="203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process:</a:t>
            </a:r>
            <a:endParaRPr/>
          </a:p>
        </p:txBody>
      </p:sp>
      <p:pic>
        <p:nvPicPr>
          <p:cNvPr id="254" name="Google Shape;254;g142b816d158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68893"/>
            <a:ext cx="12192000" cy="4389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2b816d158_0_74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60" name="Google Shape;260;g142b816d158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61" name="Google Shape;261;g142b816d158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42b816d158_0_74"/>
          <p:cNvSpPr txBox="1"/>
          <p:nvPr/>
        </p:nvSpPr>
        <p:spPr>
          <a:xfrm>
            <a:off x="207050" y="1409075"/>
            <a:ext cx="4563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Some Notable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 topics 1970s- 2015: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T4: Palistinian, Israeli, Palestinians, Israelis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T7: Immigration, Sanctuary, Immigrants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T13: black, white, racism, racial, race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T19: abortion, prolife, abortions, prochoice, woman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142b816d158_0_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3025" y="1297395"/>
            <a:ext cx="5412371" cy="5394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42b816d158_0_94"/>
          <p:cNvSpPr/>
          <p:nvPr/>
        </p:nvSpPr>
        <p:spPr>
          <a:xfrm>
            <a:off x="0" y="-18930"/>
            <a:ext cx="12192000" cy="1177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69" name="Google Shape;269;g142b816d158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930"/>
            <a:ext cx="2789499" cy="11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70" name="Google Shape;270;g142b816d158_0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388" y="85192"/>
            <a:ext cx="715593" cy="96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142b816d158_0_94"/>
          <p:cNvPicPr preferRelativeResize="0"/>
          <p:nvPr/>
        </p:nvPicPr>
        <p:blipFill rotWithShape="1">
          <a:blip r:embed="rId5">
            <a:alphaModFix/>
          </a:blip>
          <a:srcRect b="7260" l="0" r="0" t="-7259"/>
          <a:stretch/>
        </p:blipFill>
        <p:spPr>
          <a:xfrm>
            <a:off x="0" y="2468875"/>
            <a:ext cx="12192000" cy="438911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142b816d158_0_94"/>
          <p:cNvSpPr txBox="1"/>
          <p:nvPr/>
        </p:nvSpPr>
        <p:spPr>
          <a:xfrm>
            <a:off x="207050" y="1409075"/>
            <a:ext cx="456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Notable topics 1970s- 2015: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T4: Palestinian, Israeli, Palestinians, Israelis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T13: black, white, racism, racial, race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T19: abortion, prolife, abortions, prochoice, woman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2022-08-07T21:12:23Z</dcterms:created>
  <dc:creator>Schranz, Evan</dc:creator>
</cp:coreProperties>
</file>