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Roboto"/>
      <p:regular r:id="rId22"/>
      <p:bold r:id="rId23"/>
      <p:italic r:id="rId24"/>
      <p:boldItalic r:id="rId25"/>
    </p:embeddedFont>
    <p:embeddedFont>
      <p:font typeface="Merriweather"/>
      <p:regular r:id="rId26"/>
      <p:bold r:id="rId27"/>
      <p:italic r:id="rId28"/>
      <p:boldItalic r:id="rId2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regular.fntdata"/><Relationship Id="rId21" Type="http://schemas.openxmlformats.org/officeDocument/2006/relationships/slide" Target="slides/slide16.xml"/><Relationship Id="rId24" Type="http://schemas.openxmlformats.org/officeDocument/2006/relationships/font" Target="fonts/Roboto-italic.fntdata"/><Relationship Id="rId23" Type="http://schemas.openxmlformats.org/officeDocument/2006/relationships/font" Target="fonts/Roboto-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regular.fntdata"/><Relationship Id="rId25" Type="http://schemas.openxmlformats.org/officeDocument/2006/relationships/font" Target="fonts/Roboto-boldItalic.fntdata"/><Relationship Id="rId28" Type="http://schemas.openxmlformats.org/officeDocument/2006/relationships/font" Target="fonts/Merriweather-italic.fntdata"/><Relationship Id="rId27" Type="http://schemas.openxmlformats.org/officeDocument/2006/relationships/font" Target="fonts/Merriweather-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erriweather-boldItalic.fntdata"/><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d2b832dbc5_0_6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d2b832dbc5_0_6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2b832dbc5_0_5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2b832dbc5_0_5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2b832dbc5_0_6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2b832dbc5_0_6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7f6c7d9a983dd4a8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7f6c7d9a983dd4a8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d5240dca5c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d5240dca5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d2b832dbc5_0_6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d2b832dbc5_0_6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d2b832dbc5_0_6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d2b832dbc5_0_64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Here are our references we used throughout the team project. Hope you enjoyed our team project and have a great end to the semester. Thanks!</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d2b832dbc5_0_5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d2b832dbc5_0_5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Here is our table of contents. First, I will quickly address what we are going to talk about in this presentation. On slide 3 we talk about our introduction. Slide four will address the report listing of GDP/per capita. On slide 5 is the report listing of GDP/per capita. Slide 6 will show the table of Educational cost/per capita and slide 7 will show the report listing of educational cost/per capita. Slide 8 will show the table of Life Expectancy and Slide 9 will have the report listing of the life expectancy. Slides 10 through 12 will address other findings that we found interesting that applied to our project. On slide 13 and 14 will show the references we used to collect data for our team project.</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d2b832dbc5_0_5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d2b832dbc5_0_5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rgbClr val="31394D"/>
                </a:solidFill>
                <a:latin typeface="Calibri"/>
                <a:ea typeface="Calibri"/>
                <a:cs typeface="Calibri"/>
                <a:sym typeface="Calibri"/>
              </a:rPr>
              <a:t>This presentation will show the different correlations between nations wellbeing such as GDP/per capita and life expectancy. Also in this presentation we will shows the different correlations between income, education levels and fatality cases from COVID-19 using data from tables and reports we generated through SAS. We collected data for 15 years starting from the year 2005 all the way to 2020.</a:t>
            </a:r>
            <a:endParaRPr sz="1200">
              <a:solidFill>
                <a:srgbClr val="31394D"/>
              </a:solidFill>
              <a:latin typeface="Calibri"/>
              <a:ea typeface="Calibri"/>
              <a:cs typeface="Calibri"/>
              <a:sym typeface="Calibri"/>
            </a:endParaRPr>
          </a:p>
          <a:p>
            <a:pPr indent="0" lvl="0" marL="0" rtl="0" algn="l">
              <a:spcBef>
                <a:spcPts val="1200"/>
              </a:spcBef>
              <a:spcAft>
                <a:spcPts val="0"/>
              </a:spcAft>
              <a:buClr>
                <a:schemeClr val="dk1"/>
              </a:buClr>
              <a:buSzPts val="1100"/>
              <a:buFont typeface="Arial"/>
              <a:buNone/>
            </a:pPr>
            <a:r>
              <a:rPr lang="en" sz="1400">
                <a:solidFill>
                  <a:schemeClr val="dk1"/>
                </a:solidFill>
              </a:rPr>
              <a:t>The best way to achieve a balance is not only to consider a balance between employees' needs and their jobs, but it is also best if the employees have a good relationship with the employer and to have a better working atmosphere.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d2b832dbc5_0_5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d2b832dbc5_0_5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d2b832dbc5_0_60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d2b832dbc5_0_6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d2b832dbc5_0_5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d2b832dbc5_0_5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2b832dbc5_0_5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2b832dbc5_0_5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Times New Roman"/>
                <a:ea typeface="Times New Roman"/>
                <a:cs typeface="Times New Roman"/>
                <a:sym typeface="Times New Roman"/>
              </a:rPr>
              <a:t>Mostly, this project focuses on how much the government spends on education expenses for the last 15 years over the GDP and life expectancy. Besides, the impact of Covid-19 pandemic had caused so much on people’s daily routine, their health, financial, and schooling globally but also causing other problems (World Health Organization, 2020). This pandemic creates more chances for cyber attacks when there are more targets (e.g.,  institutions and infrastructure’s financial sectors) as people have to quarantine and work from home more. A huge amount of funds are used to handle the current situation as a way to keep the nation economically not much impacted but also help the residents from being affected by the Covid-19. However, there are further lists of expenses the government needs to work on to bring back a normal life.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d2b832dbc5_0_58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d2b832dbc5_0_5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On this slide I will discuss the table by sorting the nations by the life expectancy. I will do so for China, Russia, South Korea, Israel, Japan, The United States, The United Kingdom, Finland, Canada, Germany, Sweden, Australia, Switzerland, Norway, Denmark, Ireland, Qatar, France, and Iceland. On the next page we will discuss the results we generated through the data collection by running the data through SAS.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2b832dbc5_0_6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2b832dbc5_0_6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latin typeface="Calibri"/>
                <a:ea typeface="Calibri"/>
                <a:cs typeface="Calibri"/>
                <a:sym typeface="Calibri"/>
              </a:rPr>
              <a:t>After running the data collection through SAS we generated the Report for the nations by the life expectancy. We found that The United States had a life expectancy of 79.83. When we did our research we found that the average life expectancy was 78.54 years in 2018. So the life expectancy has increased slightly. The country that had the highest life expectancy was Japan with 84.67. The country that had the lowest life expectancy was Russia with 72.57. South Korea and Israel had very similar life expectancy rates with 83.06 and 83.04. Switzerland had the second highest life expectancy with 83.84. The second lowest life </a:t>
            </a:r>
            <a:r>
              <a:rPr lang="en" sz="1200">
                <a:solidFill>
                  <a:schemeClr val="dk1"/>
                </a:solidFill>
                <a:latin typeface="Calibri"/>
                <a:ea typeface="Calibri"/>
                <a:cs typeface="Calibri"/>
                <a:sym typeface="Calibri"/>
              </a:rPr>
              <a:t>expectancy</a:t>
            </a:r>
            <a:r>
              <a:rPr lang="en" sz="1200">
                <a:solidFill>
                  <a:schemeClr val="dk1"/>
                </a:solidFill>
                <a:latin typeface="Calibri"/>
                <a:ea typeface="Calibri"/>
                <a:cs typeface="Calibri"/>
                <a:sym typeface="Calibri"/>
              </a:rPr>
              <a:t> was in China. China had a life </a:t>
            </a:r>
            <a:r>
              <a:rPr lang="en" sz="1200">
                <a:solidFill>
                  <a:schemeClr val="dk1"/>
                </a:solidFill>
                <a:latin typeface="Calibri"/>
                <a:ea typeface="Calibri"/>
                <a:cs typeface="Calibri"/>
                <a:sym typeface="Calibri"/>
              </a:rPr>
              <a:t>expectancy</a:t>
            </a:r>
            <a:r>
              <a:rPr lang="en" sz="1200">
                <a:solidFill>
                  <a:schemeClr val="dk1"/>
                </a:solidFill>
                <a:latin typeface="Calibri"/>
                <a:ea typeface="Calibri"/>
                <a:cs typeface="Calibri"/>
                <a:sym typeface="Calibri"/>
              </a:rPr>
              <a:t> rate of 76.96. I would definitely be interesting to see the life expectancy for these different counties by the end of 2021 due to COVID-19.</a:t>
            </a:r>
            <a:endParaRPr sz="12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drive.google.com/file/d/1ezhESHBMAGnQcoinfsDoy-CptGJfdKVk/view"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drive.google.com/file/d/1WOT5lMhA8uAf_76tPy126i1EBc_K0ZNY/view" TargetMode="Externa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png"/><Relationship Id="rId4" Type="http://schemas.openxmlformats.org/officeDocument/2006/relationships/hyperlink" Target="http://drive.google.com/file/d/1vZ42ghoS0Ac0H0JiO0m3lB0G7bvhgf0H/view" TargetMode="External"/><Relationship Id="rId5"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5.png"/></Relationships>
</file>

<file path=ppt/slides/_rels/slide15.xml.rels><?xml version="1.0" encoding="UTF-8" standalone="yes"?><Relationships xmlns="http://schemas.openxmlformats.org/package/2006/relationships"><Relationship Id="rId11" Type="http://schemas.openxmlformats.org/officeDocument/2006/relationships/hyperlink" Target="https://www2.ed.gov/about/overview/budget/budget20/summary/20summary.pdf" TargetMode="External"/><Relationship Id="rId10" Type="http://schemas.openxmlformats.org/officeDocument/2006/relationships/hyperlink" Target="https://www.dw.com/en/german-parliament-passes-record-budget/a-51463550" TargetMode="External"/><Relationship Id="rId13" Type="http://schemas.openxmlformats.org/officeDocument/2006/relationships/image" Target="../media/image1.png"/><Relationship Id="rId12" Type="http://schemas.openxmlformats.org/officeDocument/2006/relationships/hyperlink" Target="http://drive.google.com/file/d/1VblIw5pXe5x8d_c3TNalr_aumSmRER2G/view" TargetMode="External"/><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www.aft.gouv.fr/en/state-budget" TargetMode="External"/><Relationship Id="rId4" Type="http://schemas.openxmlformats.org/officeDocument/2006/relationships/hyperlink" Target="https://www.alcohol.org/guides/global-drinking-demographics/" TargetMode="External"/><Relationship Id="rId9" Type="http://schemas.openxmlformats.org/officeDocument/2006/relationships/hyperlink" Target="https://www.economy.com/china/government-expenditures/" TargetMode="External"/><Relationship Id="rId5" Type="http://schemas.openxmlformats.org/officeDocument/2006/relationships/hyperlink" Target="https://www.abs.gov.au/statistics/economy/government/government-finance-statistics-annual/latest-release" TargetMode="External"/><Relationship Id="rId6" Type="http://schemas.openxmlformats.org/officeDocument/2006/relationships/hyperlink" Target="https://www.canada.ca/en/treasury-board-secretariat/services/planned-government-spending/government-expenditure-plan-main-estimates/2020-21-estimates.html" TargetMode="External"/><Relationship Id="rId7" Type="http://schemas.openxmlformats.org/officeDocument/2006/relationships/hyperlink" Target="https://norwaytoday.info/finance/everything-you-need-to-know-about-norways-2021-budget/" TargetMode="External"/><Relationship Id="rId8" Type="http://schemas.openxmlformats.org/officeDocument/2006/relationships/hyperlink" Target="http://www.chinadaily.com.cn/china/2010-03/01/content_9515384.htm" TargetMode="External"/></Relationships>
</file>

<file path=ppt/slides/_rels/slide16.xml.rels><?xml version="1.0" encoding="UTF-8" standalone="yes"?><Relationships xmlns="http://schemas.openxmlformats.org/package/2006/relationships"><Relationship Id="rId11" Type="http://schemas.openxmlformats.org/officeDocument/2006/relationships/hyperlink" Target="http://hdr.undp.org/en/content/education-index" TargetMode="External"/><Relationship Id="rId10" Type="http://schemas.openxmlformats.org/officeDocument/2006/relationships/hyperlink" Target="http://uis.unesco.org/" TargetMode="External"/><Relationship Id="rId13" Type="http://schemas.openxmlformats.org/officeDocument/2006/relationships/hyperlink" Target="https://covid19.who.int/" TargetMode="External"/><Relationship Id="rId12" Type="http://schemas.openxmlformats.org/officeDocument/2006/relationships/hyperlink" Target="https://www.scribd.com/document/402678438/Welfare-State-Developments-in-the-Russia-pdf"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www.imf.org/en/Publications/SPROLLs/world-economic-outlook-databases#sort=%40imfdate%20descending" TargetMode="External"/><Relationship Id="rId4" Type="http://schemas.openxmlformats.org/officeDocument/2006/relationships/hyperlink" Target="https://www.imf.org/external/datamapper/exp@FPP/USA/JPN/GBR/SWE/ITA/ZAF/IND/CHL/FRA/GRC/NLD/ESP/RUS" TargetMode="External"/><Relationship Id="rId9" Type="http://schemas.openxmlformats.org/officeDocument/2006/relationships/hyperlink" Target="https://tradingeconomics.com/canada/government-spending" TargetMode="External"/><Relationship Id="rId5" Type="http://schemas.openxmlformats.org/officeDocument/2006/relationships/hyperlink" Target="https://www.businessinsider.com.au/australias-economy-is-being-cushioned-by-a-big-increase-in-government-spending-2017-6" TargetMode="External"/><Relationship Id="rId6" Type="http://schemas.openxmlformats.org/officeDocument/2006/relationships/hyperlink" Target="https://datacatalog.worldbank.org/dataset/population-estimates-and-projections" TargetMode="External"/><Relationship Id="rId7" Type="http://schemas.openxmlformats.org/officeDocument/2006/relationships/hyperlink" Target="https://www.statista.com/statistics/275349/government-expenditure-as-share-of-the-gross-domestic-product-gdp-in-russia/#statisticContainer" TargetMode="External"/><Relationship Id="rId8" Type="http://schemas.openxmlformats.org/officeDocument/2006/relationships/hyperlink" Target="https://datatopics.worldbank.org/world-development-indicator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drive.google.com/file/d/1qpnAarJPAHKOcdhZRftLvyAdy6S9BG1Z/view" TargetMode="Externa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drive.google.com/file/d/1lT7G6DNJ1KF5Drg4qAHMGsQhsFHN6o6J/view" TargetMode="Externa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hyperlink" Target="http://drive.google.com/file/d/1mYALrxIekH-jY5_pvtzTSDQHKYbCgA1s/view" TargetMode="External"/><Relationship Id="rId5"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hyperlink" Target="http://drive.google.com/file/d/1KBYWzoEIQhqCowGTlxfp0qB0LIxJIKXv/view" TargetMode="External"/><Relationship Id="rId5"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3.png"/><Relationship Id="rId4" Type="http://schemas.openxmlformats.org/officeDocument/2006/relationships/hyperlink" Target="http://drive.google.com/file/d/1SB9hQ_DCOTbUflpykgqjH0Jks5NteaET/view" TargetMode="External"/><Relationship Id="rId5"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1.png"/><Relationship Id="rId4" Type="http://schemas.openxmlformats.org/officeDocument/2006/relationships/hyperlink" Target="http://drive.google.com/file/d/1JUFismvH9h1VHzpoJ9b12aRBjRRRiDL5/view" TargetMode="External"/><Relationship Id="rId5"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hyperlink" Target="http://drive.google.com/file/d/1nPBYewjuC5Tt3y4NiuVWivxO5_JyrH4W/view" TargetMode="External"/><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3"/>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900"/>
              <a:t>Final Project: Team 3</a:t>
            </a:r>
            <a:endParaRPr sz="3900"/>
          </a:p>
        </p:txBody>
      </p:sp>
      <p:sp>
        <p:nvSpPr>
          <p:cNvPr id="65" name="Google Shape;65;p13"/>
          <p:cNvSpPr txBox="1"/>
          <p:nvPr>
            <p:ph idx="1" type="subTitle"/>
          </p:nvPr>
        </p:nvSpPr>
        <p:spPr>
          <a:xfrm>
            <a:off x="311700" y="1878560"/>
            <a:ext cx="4242600" cy="7383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688"/>
              <a:buFont typeface="Arial"/>
              <a:buNone/>
            </a:pPr>
            <a:r>
              <a:rPr lang="en" sz="1787">
                <a:solidFill>
                  <a:schemeClr val="dk1"/>
                </a:solidFill>
              </a:rPr>
              <a:t>Lauryn Buchanan, Giao Dinh, Gillen Hurst, Tyler Lee, and Azjah Roberts</a:t>
            </a:r>
            <a:endParaRPr sz="2850"/>
          </a:p>
        </p:txBody>
      </p:sp>
      <p:pic>
        <p:nvPicPr>
          <p:cNvPr id="66" name="Google Shape;66;p13" title="Slide 1.mov">
            <a:hlinkClick r:id="rId3"/>
          </p:cNvPr>
          <p:cNvPicPr preferRelativeResize="0"/>
          <p:nvPr/>
        </p:nvPicPr>
        <p:blipFill>
          <a:blip r:embed="rId4">
            <a:alphaModFix/>
          </a:blip>
          <a:stretch>
            <a:fillRect/>
          </a:stretch>
        </p:blipFill>
        <p:spPr>
          <a:xfrm>
            <a:off x="5508575" y="2509200"/>
            <a:ext cx="3483024" cy="2322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
                                        </p:tgtEl>
                                        <p:attrNameLst>
                                          <p:attrName>style.visibility</p:attrName>
                                        </p:attrNameLst>
                                      </p:cBhvr>
                                      <p:to>
                                        <p:strVal val="visible"/>
                                      </p:to>
                                    </p:set>
                                    <p:animEffect filter="fade" transition="in">
                                      <p:cBhvr>
                                        <p:cTn dur="1000"/>
                                        <p:tgtEl>
                                          <p:spTgt spid="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2"/>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Other Findings Table</a:t>
            </a:r>
            <a:endParaRPr/>
          </a:p>
        </p:txBody>
      </p:sp>
      <p:pic>
        <p:nvPicPr>
          <p:cNvPr id="128" name="Google Shape;128;p22"/>
          <p:cNvPicPr preferRelativeResize="0"/>
          <p:nvPr/>
        </p:nvPicPr>
        <p:blipFill>
          <a:blip r:embed="rId3">
            <a:alphaModFix/>
          </a:blip>
          <a:stretch>
            <a:fillRect/>
          </a:stretch>
        </p:blipFill>
        <p:spPr>
          <a:xfrm>
            <a:off x="927963" y="1520225"/>
            <a:ext cx="7288075" cy="3192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3"/>
          <p:cNvSpPr txBox="1"/>
          <p:nvPr>
            <p:ph type="title"/>
          </p:nvPr>
        </p:nvSpPr>
        <p:spPr>
          <a:xfrm>
            <a:off x="569275" y="284650"/>
            <a:ext cx="3042000" cy="1088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Other Fin</a:t>
            </a:r>
            <a:r>
              <a:rPr lang="en"/>
              <a:t>dings Report</a:t>
            </a:r>
            <a:endParaRPr/>
          </a:p>
        </p:txBody>
      </p:sp>
      <p:pic>
        <p:nvPicPr>
          <p:cNvPr id="134" name="Google Shape;134;p23"/>
          <p:cNvPicPr preferRelativeResize="0"/>
          <p:nvPr/>
        </p:nvPicPr>
        <p:blipFill>
          <a:blip r:embed="rId3">
            <a:alphaModFix/>
          </a:blip>
          <a:stretch>
            <a:fillRect/>
          </a:stretch>
        </p:blipFill>
        <p:spPr>
          <a:xfrm>
            <a:off x="364488" y="1535675"/>
            <a:ext cx="8415030" cy="34656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Summary</a:t>
            </a:r>
            <a:endParaRPr/>
          </a:p>
        </p:txBody>
      </p:sp>
      <p:sp>
        <p:nvSpPr>
          <p:cNvPr id="140" name="Google Shape;140;p24"/>
          <p:cNvSpPr txBox="1"/>
          <p:nvPr>
            <p:ph idx="1" type="body"/>
          </p:nvPr>
        </p:nvSpPr>
        <p:spPr>
          <a:xfrm>
            <a:off x="4572000" y="168000"/>
            <a:ext cx="4166400" cy="5466900"/>
          </a:xfrm>
          <a:prstGeom prst="rect">
            <a:avLst/>
          </a:prstGeom>
        </p:spPr>
        <p:txBody>
          <a:bodyPr anchorCtr="0" anchor="t" bIns="91425" lIns="91425" spcFirstLastPara="1" rIns="91425" wrap="square" tIns="91425">
            <a:normAutofit lnSpcReduction="10000"/>
          </a:bodyPr>
          <a:lstStyle/>
          <a:p>
            <a:pPr indent="-311150" lvl="0" marL="457200" rtl="0" algn="l">
              <a:spcBef>
                <a:spcPts val="0"/>
              </a:spcBef>
              <a:spcAft>
                <a:spcPts val="0"/>
              </a:spcAft>
              <a:buSzPts val="1300"/>
              <a:buChar char="●"/>
            </a:pPr>
            <a:r>
              <a:rPr lang="en"/>
              <a:t>20 countries</a:t>
            </a:r>
            <a:endParaRPr/>
          </a:p>
          <a:p>
            <a:pPr indent="-311150" lvl="0" marL="457200" rtl="0" algn="l">
              <a:spcBef>
                <a:spcPts val="0"/>
              </a:spcBef>
              <a:spcAft>
                <a:spcPts val="0"/>
              </a:spcAft>
              <a:buSzPts val="1300"/>
              <a:buChar char="●"/>
            </a:pPr>
            <a:r>
              <a:rPr lang="en"/>
              <a:t>Data collection from 2005-2020</a:t>
            </a:r>
            <a:endParaRPr/>
          </a:p>
          <a:p>
            <a:pPr indent="-311150" lvl="0" marL="457200" rtl="0" algn="l">
              <a:spcBef>
                <a:spcPts val="0"/>
              </a:spcBef>
              <a:spcAft>
                <a:spcPts val="0"/>
              </a:spcAft>
              <a:buSzPts val="1300"/>
              <a:buChar char="●"/>
            </a:pPr>
            <a:r>
              <a:rPr lang="en"/>
              <a:t>The data measured cam determine a correlation among education rate and </a:t>
            </a:r>
            <a:r>
              <a:rPr lang="en"/>
              <a:t>COVID-19, however this cannot equal causation.</a:t>
            </a:r>
            <a:endParaRPr/>
          </a:p>
          <a:p>
            <a:pPr indent="-311150" lvl="0" marL="457200" rtl="0" algn="l">
              <a:spcBef>
                <a:spcPts val="0"/>
              </a:spcBef>
              <a:spcAft>
                <a:spcPts val="0"/>
              </a:spcAft>
              <a:buSzPts val="1300"/>
              <a:buChar char="●"/>
            </a:pPr>
            <a:r>
              <a:rPr lang="en"/>
              <a:t>Causation can be a result of numerous factors such as wellbeing, refraining from tobacco and alcohol use, diet and income disparity.</a:t>
            </a:r>
            <a:endParaRPr/>
          </a:p>
          <a:p>
            <a:pPr indent="-311150" lvl="0" marL="457200" rtl="0" algn="l">
              <a:spcBef>
                <a:spcPts val="0"/>
              </a:spcBef>
              <a:spcAft>
                <a:spcPts val="0"/>
              </a:spcAft>
              <a:buSzPts val="1300"/>
              <a:buChar char="●"/>
            </a:pPr>
            <a:r>
              <a:rPr lang="en"/>
              <a:t>Countries such as the European Nordic countries, Japan and Korea are extremely healthy and retain healthy diets. Because of this they are not as susceptible to obesity and underlying health conditions contributed from obesity.</a:t>
            </a:r>
            <a:endParaRPr/>
          </a:p>
          <a:p>
            <a:pPr indent="-311150" lvl="0" marL="457200" rtl="0" algn="l">
              <a:spcBef>
                <a:spcPts val="0"/>
              </a:spcBef>
              <a:spcAft>
                <a:spcPts val="0"/>
              </a:spcAft>
              <a:buSzPts val="1300"/>
              <a:buChar char="●"/>
            </a:pPr>
            <a:r>
              <a:rPr lang="en"/>
              <a:t>Geolocation might be a correlation in how COVID-19 spread. Countries like Australia and Iceland were not nearly as impacted compared to continental countries with neighboring nations.</a:t>
            </a:r>
            <a:endParaRPr/>
          </a:p>
          <a:p>
            <a:pPr indent="-311150" lvl="0" marL="457200" rtl="0" algn="l">
              <a:spcBef>
                <a:spcPts val="0"/>
              </a:spcBef>
              <a:spcAft>
                <a:spcPts val="0"/>
              </a:spcAft>
              <a:buSzPts val="1300"/>
              <a:buChar char="●"/>
            </a:pPr>
            <a:r>
              <a:rPr lang="en"/>
              <a:t>You can find correlations however causation doesn't stem entirely through education or income. </a:t>
            </a:r>
            <a:endParaRPr/>
          </a:p>
          <a:p>
            <a:pPr indent="0" lvl="0" marL="0" rtl="0" algn="l">
              <a:spcBef>
                <a:spcPts val="1200"/>
              </a:spcBef>
              <a:spcAft>
                <a:spcPts val="1200"/>
              </a:spcAft>
              <a:buNone/>
            </a:pPr>
            <a:r>
              <a:t/>
            </a:r>
            <a:endParaRPr/>
          </a:p>
        </p:txBody>
      </p:sp>
      <p:pic>
        <p:nvPicPr>
          <p:cNvPr id="141" name="Google Shape;141;p24" title="video-1619321661.mp4">
            <a:hlinkClick r:id="rId3"/>
          </p:cNvPr>
          <p:cNvPicPr preferRelativeResize="0"/>
          <p:nvPr/>
        </p:nvPicPr>
        <p:blipFill>
          <a:blip r:embed="rId4">
            <a:alphaModFix/>
          </a:blip>
          <a:stretch>
            <a:fillRect/>
          </a:stretch>
        </p:blipFill>
        <p:spPr>
          <a:xfrm>
            <a:off x="81775" y="1339050"/>
            <a:ext cx="4166400" cy="31248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Additional Information</a:t>
            </a:r>
            <a:endParaRPr/>
          </a:p>
        </p:txBody>
      </p:sp>
      <p:sp>
        <p:nvSpPr>
          <p:cNvPr id="147" name="Google Shape;147;p25"/>
          <p:cNvSpPr txBox="1"/>
          <p:nvPr>
            <p:ph idx="1" type="body"/>
          </p:nvPr>
        </p:nvSpPr>
        <p:spPr>
          <a:xfrm>
            <a:off x="2841275" y="2571750"/>
            <a:ext cx="1470300" cy="2010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48" name="Google Shape;148;p25"/>
          <p:cNvSpPr txBox="1"/>
          <p:nvPr>
            <p:ph idx="2" type="body"/>
          </p:nvPr>
        </p:nvSpPr>
        <p:spPr>
          <a:xfrm>
            <a:off x="4146275" y="2078250"/>
            <a:ext cx="1686600" cy="1898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9" name="Google Shape;149;p25"/>
          <p:cNvPicPr preferRelativeResize="0"/>
          <p:nvPr/>
        </p:nvPicPr>
        <p:blipFill>
          <a:blip r:embed="rId3">
            <a:alphaModFix/>
          </a:blip>
          <a:stretch>
            <a:fillRect/>
          </a:stretch>
        </p:blipFill>
        <p:spPr>
          <a:xfrm>
            <a:off x="165050" y="1728263"/>
            <a:ext cx="6214426" cy="3076350"/>
          </a:xfrm>
          <a:prstGeom prst="rect">
            <a:avLst/>
          </a:prstGeom>
          <a:noFill/>
          <a:ln>
            <a:noFill/>
          </a:ln>
        </p:spPr>
      </p:pic>
      <p:sp>
        <p:nvSpPr>
          <p:cNvPr id="150" name="Google Shape;150;p25"/>
          <p:cNvSpPr txBox="1"/>
          <p:nvPr/>
        </p:nvSpPr>
        <p:spPr>
          <a:xfrm>
            <a:off x="914393" y="2145012"/>
            <a:ext cx="7315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Roboto"/>
              <a:ea typeface="Roboto"/>
              <a:cs typeface="Roboto"/>
              <a:sym typeface="Roboto"/>
            </a:endParaRPr>
          </a:p>
        </p:txBody>
      </p:sp>
      <p:pic>
        <p:nvPicPr>
          <p:cNvPr id="151" name="Google Shape;151;p25" title="video-1619397970.mp4">
            <a:hlinkClick r:id="rId4"/>
          </p:cNvPr>
          <p:cNvPicPr preferRelativeResize="0"/>
          <p:nvPr/>
        </p:nvPicPr>
        <p:blipFill>
          <a:blip r:embed="rId5">
            <a:alphaModFix/>
          </a:blip>
          <a:stretch>
            <a:fillRect/>
          </a:stretch>
        </p:blipFill>
        <p:spPr>
          <a:xfrm>
            <a:off x="6526151" y="2342737"/>
            <a:ext cx="2313049" cy="173478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000"/>
                                        <p:tgtEl>
                                          <p:spTgt spid="1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Additional Information</a:t>
            </a:r>
            <a:endParaRPr/>
          </a:p>
        </p:txBody>
      </p:sp>
      <p:sp>
        <p:nvSpPr>
          <p:cNvPr id="157" name="Google Shape;157;p26"/>
          <p:cNvSpPr txBox="1"/>
          <p:nvPr>
            <p:ph idx="1" type="body"/>
          </p:nvPr>
        </p:nvSpPr>
        <p:spPr>
          <a:xfrm>
            <a:off x="2841275" y="2571750"/>
            <a:ext cx="1470300" cy="2010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
        <p:nvSpPr>
          <p:cNvPr id="158" name="Google Shape;158;p26"/>
          <p:cNvSpPr txBox="1"/>
          <p:nvPr>
            <p:ph idx="2" type="body"/>
          </p:nvPr>
        </p:nvSpPr>
        <p:spPr>
          <a:xfrm>
            <a:off x="4832400" y="1505700"/>
            <a:ext cx="1686600" cy="18981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9" name="Google Shape;159;p26"/>
          <p:cNvPicPr preferRelativeResize="0"/>
          <p:nvPr/>
        </p:nvPicPr>
        <p:blipFill>
          <a:blip r:embed="rId3">
            <a:alphaModFix/>
          </a:blip>
          <a:stretch>
            <a:fillRect/>
          </a:stretch>
        </p:blipFill>
        <p:spPr>
          <a:xfrm>
            <a:off x="645813" y="1361449"/>
            <a:ext cx="7967817" cy="36378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165" name="Google Shape;165;p27"/>
          <p:cNvSpPr txBox="1"/>
          <p:nvPr>
            <p:ph idx="1" type="body"/>
          </p:nvPr>
        </p:nvSpPr>
        <p:spPr>
          <a:xfrm>
            <a:off x="4644675" y="500925"/>
            <a:ext cx="4166400" cy="4098600"/>
          </a:xfrm>
          <a:prstGeom prst="rect">
            <a:avLst/>
          </a:prstGeom>
        </p:spPr>
        <p:txBody>
          <a:bodyPr anchorCtr="0" anchor="t" bIns="91425" lIns="91425" spcFirstLastPara="1" rIns="91425" wrap="square" tIns="91425">
            <a:normAutofit fontScale="25000" lnSpcReduction="20000"/>
          </a:bodyPr>
          <a:lstStyle/>
          <a:p>
            <a:pPr indent="-457200" lvl="0" marL="914400" rtl="0" algn="l">
              <a:lnSpc>
                <a:spcPct val="200000"/>
              </a:lnSpc>
              <a:spcBef>
                <a:spcPts val="1200"/>
              </a:spcBef>
              <a:spcAft>
                <a:spcPts val="0"/>
              </a:spcAft>
              <a:buNone/>
            </a:pPr>
            <a:r>
              <a:rPr lang="en" sz="2157">
                <a:solidFill>
                  <a:srgbClr val="000000"/>
                </a:solidFill>
                <a:latin typeface="Times New Roman"/>
                <a:ea typeface="Times New Roman"/>
                <a:cs typeface="Times New Roman"/>
                <a:sym typeface="Times New Roman"/>
              </a:rPr>
              <a:t>Agence France Tresor. (n.d.). </a:t>
            </a:r>
            <a:r>
              <a:rPr i="1" lang="en" sz="2157">
                <a:solidFill>
                  <a:srgbClr val="000000"/>
                </a:solidFill>
                <a:latin typeface="Times New Roman"/>
                <a:ea typeface="Times New Roman"/>
                <a:cs typeface="Times New Roman"/>
                <a:sym typeface="Times New Roman"/>
              </a:rPr>
              <a:t>The State budget</a:t>
            </a:r>
            <a:r>
              <a:rPr lang="en" sz="2157">
                <a:solidFill>
                  <a:srgbClr val="000000"/>
                </a:solidFill>
                <a:latin typeface="Times New Roman"/>
                <a:ea typeface="Times New Roman"/>
                <a:cs typeface="Times New Roman"/>
                <a:sym typeface="Times New Roman"/>
              </a:rPr>
              <a:t>. </a:t>
            </a:r>
            <a:r>
              <a:rPr lang="en" sz="2157"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https://www.aft.gouv.fr/en/state-budget</a:t>
            </a:r>
            <a:r>
              <a:rPr lang="en" sz="2157">
                <a:solidFill>
                  <a:srgbClr val="000000"/>
                </a:solidFill>
                <a:latin typeface="Times New Roman"/>
                <a:ea typeface="Times New Roman"/>
                <a:cs typeface="Times New Roman"/>
                <a:sym typeface="Times New Roman"/>
              </a:rPr>
              <a:t> </a:t>
            </a:r>
            <a:endParaRPr sz="2157">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2157">
                <a:solidFill>
                  <a:srgbClr val="000000"/>
                </a:solidFill>
                <a:latin typeface="Times New Roman"/>
                <a:ea typeface="Times New Roman"/>
                <a:cs typeface="Times New Roman"/>
                <a:sym typeface="Times New Roman"/>
              </a:rPr>
              <a:t>American Addiction Centers. (n.d.). </a:t>
            </a:r>
            <a:r>
              <a:rPr i="1" lang="en" sz="2157">
                <a:solidFill>
                  <a:srgbClr val="000000"/>
                </a:solidFill>
                <a:latin typeface="Times New Roman"/>
                <a:ea typeface="Times New Roman"/>
                <a:cs typeface="Times New Roman"/>
                <a:sym typeface="Times New Roman"/>
              </a:rPr>
              <a:t>Global Drinking Demographics</a:t>
            </a:r>
            <a:r>
              <a:rPr lang="en" sz="2157">
                <a:solidFill>
                  <a:srgbClr val="000000"/>
                </a:solidFill>
                <a:latin typeface="Times New Roman"/>
                <a:ea typeface="Times New Roman"/>
                <a:cs typeface="Times New Roman"/>
                <a:sym typeface="Times New Roman"/>
              </a:rPr>
              <a:t>. AAC. </a:t>
            </a:r>
            <a:r>
              <a:rPr lang="en" sz="2157"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https://www.alcohol.org/guides/global-drinking-demographics/</a:t>
            </a:r>
            <a:endParaRPr sz="2157">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2157">
                <a:solidFill>
                  <a:srgbClr val="000000"/>
                </a:solidFill>
                <a:latin typeface="Times New Roman"/>
                <a:ea typeface="Times New Roman"/>
                <a:cs typeface="Times New Roman"/>
                <a:sym typeface="Times New Roman"/>
              </a:rPr>
              <a:t>Australian Bureau of Statistics. (2020, April 28). </a:t>
            </a:r>
            <a:r>
              <a:rPr i="1" lang="en" sz="2157">
                <a:solidFill>
                  <a:srgbClr val="000000"/>
                </a:solidFill>
                <a:latin typeface="Times New Roman"/>
                <a:ea typeface="Times New Roman"/>
                <a:cs typeface="Times New Roman"/>
                <a:sym typeface="Times New Roman"/>
              </a:rPr>
              <a:t>Government Finance Statistics, Annual</a:t>
            </a:r>
            <a:r>
              <a:rPr lang="en" sz="2157">
                <a:solidFill>
                  <a:srgbClr val="000000"/>
                </a:solidFill>
                <a:latin typeface="Times New Roman"/>
                <a:ea typeface="Times New Roman"/>
                <a:cs typeface="Times New Roman"/>
                <a:sym typeface="Times New Roman"/>
              </a:rPr>
              <a:t>. </a:t>
            </a:r>
            <a:r>
              <a:rPr lang="en" sz="2157"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https://www.abs.gov.au/statistics/economy/government/government-finance-statistics-annual/latest-release</a:t>
            </a:r>
            <a:r>
              <a:rPr lang="en" sz="2157">
                <a:solidFill>
                  <a:srgbClr val="000000"/>
                </a:solidFill>
                <a:latin typeface="Times New Roman"/>
                <a:ea typeface="Times New Roman"/>
                <a:cs typeface="Times New Roman"/>
                <a:sym typeface="Times New Roman"/>
              </a:rPr>
              <a:t> </a:t>
            </a:r>
            <a:endParaRPr sz="2157">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2157">
                <a:solidFill>
                  <a:srgbClr val="000000"/>
                </a:solidFill>
                <a:latin typeface="Times New Roman"/>
                <a:ea typeface="Times New Roman"/>
                <a:cs typeface="Times New Roman"/>
                <a:sym typeface="Times New Roman"/>
              </a:rPr>
              <a:t>Canada. (2020, February 27). </a:t>
            </a:r>
            <a:r>
              <a:rPr i="1" lang="en" sz="2157">
                <a:solidFill>
                  <a:srgbClr val="000000"/>
                </a:solidFill>
                <a:latin typeface="Times New Roman"/>
                <a:ea typeface="Times New Roman"/>
                <a:cs typeface="Times New Roman"/>
                <a:sym typeface="Times New Roman"/>
              </a:rPr>
              <a:t>2020–21 Estimates</a:t>
            </a:r>
            <a:r>
              <a:rPr lang="en" sz="2157">
                <a:solidFill>
                  <a:srgbClr val="000000"/>
                </a:solidFill>
                <a:latin typeface="Times New Roman"/>
                <a:ea typeface="Times New Roman"/>
                <a:cs typeface="Times New Roman"/>
                <a:sym typeface="Times New Roman"/>
              </a:rPr>
              <a:t>. </a:t>
            </a:r>
            <a:r>
              <a:rPr lang="en" sz="2157"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https://www.canada.ca/en/treasury-board-secretariat/services/planned-government-spending/government-expenditure-plan-main-estimates/2020-21-estimates.html</a:t>
            </a:r>
            <a:endParaRPr sz="2157">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2157">
                <a:solidFill>
                  <a:srgbClr val="000000"/>
                </a:solidFill>
                <a:latin typeface="Times New Roman"/>
                <a:ea typeface="Times New Roman"/>
                <a:cs typeface="Times New Roman"/>
                <a:sym typeface="Times New Roman"/>
              </a:rPr>
              <a:t>Capar, R. (2020, October 7). </a:t>
            </a:r>
            <a:r>
              <a:rPr i="1" lang="en" sz="2157">
                <a:solidFill>
                  <a:srgbClr val="000000"/>
                </a:solidFill>
                <a:latin typeface="Times New Roman"/>
                <a:ea typeface="Times New Roman"/>
                <a:cs typeface="Times New Roman"/>
                <a:sym typeface="Times New Roman"/>
              </a:rPr>
              <a:t>Everything you need to know about Norway’s 2021 budget</a:t>
            </a:r>
            <a:r>
              <a:rPr lang="en" sz="2157">
                <a:solidFill>
                  <a:srgbClr val="000000"/>
                </a:solidFill>
                <a:latin typeface="Times New Roman"/>
                <a:ea typeface="Times New Roman"/>
                <a:cs typeface="Times New Roman"/>
                <a:sym typeface="Times New Roman"/>
              </a:rPr>
              <a:t>. Norway Today. </a:t>
            </a:r>
            <a:r>
              <a:rPr lang="en" sz="2157"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https://norwaytoday.info/finance/everything-you-need-to-know-about-norways-2021-budget/</a:t>
            </a:r>
            <a:r>
              <a:rPr lang="en" sz="2157">
                <a:solidFill>
                  <a:srgbClr val="000000"/>
                </a:solidFill>
                <a:latin typeface="Times New Roman"/>
                <a:ea typeface="Times New Roman"/>
                <a:cs typeface="Times New Roman"/>
                <a:sym typeface="Times New Roman"/>
              </a:rPr>
              <a:t> </a:t>
            </a:r>
            <a:endParaRPr sz="2157">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2157">
                <a:solidFill>
                  <a:srgbClr val="000000"/>
                </a:solidFill>
                <a:latin typeface="Times New Roman"/>
                <a:ea typeface="Times New Roman"/>
                <a:cs typeface="Times New Roman"/>
                <a:sym typeface="Times New Roman"/>
              </a:rPr>
              <a:t>Chen, J. (2010, March 1). </a:t>
            </a:r>
            <a:r>
              <a:rPr i="1" lang="en" sz="2157">
                <a:solidFill>
                  <a:srgbClr val="000000"/>
                </a:solidFill>
                <a:latin typeface="Times New Roman"/>
                <a:ea typeface="Times New Roman"/>
                <a:cs typeface="Times New Roman"/>
                <a:sym typeface="Times New Roman"/>
              </a:rPr>
              <a:t>Government to increase spending on education</a:t>
            </a:r>
            <a:r>
              <a:rPr lang="en" sz="2157">
                <a:solidFill>
                  <a:srgbClr val="000000"/>
                </a:solidFill>
                <a:latin typeface="Times New Roman"/>
                <a:ea typeface="Times New Roman"/>
                <a:cs typeface="Times New Roman"/>
                <a:sym typeface="Times New Roman"/>
              </a:rPr>
              <a:t>. China Daily. </a:t>
            </a:r>
            <a:r>
              <a:rPr lang="en" sz="2157" u="sng">
                <a:solidFill>
                  <a:srgbClr val="1155CC"/>
                </a:solidFill>
                <a:latin typeface="Times New Roman"/>
                <a:ea typeface="Times New Roman"/>
                <a:cs typeface="Times New Roman"/>
                <a:sym typeface="Times New Roman"/>
                <a:hlinkClick r:id="rId8">
                  <a:extLst>
                    <a:ext uri="{A12FA001-AC4F-418D-AE19-62706E023703}">
                      <ahyp:hlinkClr val="tx"/>
                    </a:ext>
                  </a:extLst>
                </a:hlinkClick>
              </a:rPr>
              <a:t>http://www.chinadaily.com.cn/china/2010-03/01/content_9515384.htm</a:t>
            </a:r>
            <a:r>
              <a:rPr lang="en" sz="2157">
                <a:solidFill>
                  <a:srgbClr val="000000"/>
                </a:solidFill>
                <a:latin typeface="Times New Roman"/>
                <a:ea typeface="Times New Roman"/>
                <a:cs typeface="Times New Roman"/>
                <a:sym typeface="Times New Roman"/>
              </a:rPr>
              <a:t> </a:t>
            </a:r>
            <a:endParaRPr sz="2157">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i="1" lang="en" sz="2157">
                <a:solidFill>
                  <a:srgbClr val="000000"/>
                </a:solidFill>
                <a:latin typeface="Times New Roman"/>
                <a:ea typeface="Times New Roman"/>
                <a:cs typeface="Times New Roman"/>
                <a:sym typeface="Times New Roman"/>
              </a:rPr>
              <a:t>China Government Expenditures</a:t>
            </a:r>
            <a:r>
              <a:rPr lang="en" sz="2157">
                <a:solidFill>
                  <a:srgbClr val="000000"/>
                </a:solidFill>
                <a:latin typeface="Times New Roman"/>
                <a:ea typeface="Times New Roman"/>
                <a:cs typeface="Times New Roman"/>
                <a:sym typeface="Times New Roman"/>
              </a:rPr>
              <a:t>. (2020, December 31). Moody’s Analytics. </a:t>
            </a:r>
            <a:r>
              <a:rPr lang="en" sz="2157"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https://www.economy.com/china/government-expenditures/</a:t>
            </a:r>
            <a:r>
              <a:rPr lang="en" sz="2157">
                <a:solidFill>
                  <a:srgbClr val="000000"/>
                </a:solidFill>
                <a:latin typeface="Times New Roman"/>
                <a:ea typeface="Times New Roman"/>
                <a:cs typeface="Times New Roman"/>
                <a:sym typeface="Times New Roman"/>
              </a:rPr>
              <a:t> </a:t>
            </a:r>
            <a:endParaRPr sz="2157">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2157">
                <a:solidFill>
                  <a:srgbClr val="000000"/>
                </a:solidFill>
                <a:latin typeface="Times New Roman"/>
                <a:ea typeface="Times New Roman"/>
                <a:cs typeface="Times New Roman"/>
                <a:sym typeface="Times New Roman"/>
              </a:rPr>
              <a:t>Deutsche Welle. (n.d.). </a:t>
            </a:r>
            <a:r>
              <a:rPr i="1" lang="en" sz="2157">
                <a:solidFill>
                  <a:srgbClr val="000000"/>
                </a:solidFill>
                <a:latin typeface="Times New Roman"/>
                <a:ea typeface="Times New Roman"/>
                <a:cs typeface="Times New Roman"/>
                <a:sym typeface="Times New Roman"/>
              </a:rPr>
              <a:t>German parliament passes record budget</a:t>
            </a:r>
            <a:r>
              <a:rPr lang="en" sz="2157">
                <a:solidFill>
                  <a:srgbClr val="000000"/>
                </a:solidFill>
                <a:latin typeface="Times New Roman"/>
                <a:ea typeface="Times New Roman"/>
                <a:cs typeface="Times New Roman"/>
                <a:sym typeface="Times New Roman"/>
              </a:rPr>
              <a:t>. DW. </a:t>
            </a:r>
            <a:r>
              <a:rPr lang="en" sz="2157" u="sng">
                <a:solidFill>
                  <a:srgbClr val="1155CC"/>
                </a:solidFill>
                <a:latin typeface="Times New Roman"/>
                <a:ea typeface="Times New Roman"/>
                <a:cs typeface="Times New Roman"/>
                <a:sym typeface="Times New Roman"/>
                <a:hlinkClick r:id="rId10">
                  <a:extLst>
                    <a:ext uri="{A12FA001-AC4F-418D-AE19-62706E023703}">
                      <ahyp:hlinkClr val="tx"/>
                    </a:ext>
                  </a:extLst>
                </a:hlinkClick>
              </a:rPr>
              <a:t>https://www.dw.com/en/german-parliament-passes-record-budget/a-51463550</a:t>
            </a:r>
            <a:endParaRPr sz="2157">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2157">
                <a:solidFill>
                  <a:srgbClr val="000000"/>
                </a:solidFill>
                <a:latin typeface="Times New Roman"/>
                <a:ea typeface="Times New Roman"/>
                <a:cs typeface="Times New Roman"/>
                <a:sym typeface="Times New Roman"/>
              </a:rPr>
              <a:t>ED. (n.d.). </a:t>
            </a:r>
            <a:r>
              <a:rPr i="1" lang="en" sz="2157">
                <a:solidFill>
                  <a:srgbClr val="000000"/>
                </a:solidFill>
                <a:latin typeface="Times New Roman"/>
                <a:ea typeface="Times New Roman"/>
                <a:cs typeface="Times New Roman"/>
                <a:sym typeface="Times New Roman"/>
              </a:rPr>
              <a:t>U.S Department of Education Fiscal Year 2020 Budget Summary</a:t>
            </a:r>
            <a:r>
              <a:rPr lang="en" sz="2157">
                <a:solidFill>
                  <a:srgbClr val="000000"/>
                </a:solidFill>
                <a:latin typeface="Times New Roman"/>
                <a:ea typeface="Times New Roman"/>
                <a:cs typeface="Times New Roman"/>
                <a:sym typeface="Times New Roman"/>
              </a:rPr>
              <a:t>. </a:t>
            </a:r>
            <a:r>
              <a:rPr lang="en" sz="2157" u="sng">
                <a:solidFill>
                  <a:srgbClr val="1155CC"/>
                </a:solidFill>
                <a:latin typeface="Times New Roman"/>
                <a:ea typeface="Times New Roman"/>
                <a:cs typeface="Times New Roman"/>
                <a:sym typeface="Times New Roman"/>
                <a:hlinkClick r:id="rId11">
                  <a:extLst>
                    <a:ext uri="{A12FA001-AC4F-418D-AE19-62706E023703}">
                      <ahyp:hlinkClr val="tx"/>
                    </a:ext>
                  </a:extLst>
                </a:hlinkClick>
              </a:rPr>
              <a:t>https://www2.ed.gov/about/overview/budget/budget20/summary/20summary.pdf</a:t>
            </a:r>
            <a:r>
              <a:rPr lang="en" sz="2157">
                <a:solidFill>
                  <a:srgbClr val="000000"/>
                </a:solidFill>
                <a:latin typeface="Times New Roman"/>
                <a:ea typeface="Times New Roman"/>
                <a:cs typeface="Times New Roman"/>
                <a:sym typeface="Times New Roman"/>
              </a:rPr>
              <a:t> </a:t>
            </a:r>
            <a:endParaRPr sz="2157">
              <a:solidFill>
                <a:srgbClr val="000000"/>
              </a:solidFill>
              <a:latin typeface="Times New Roman"/>
              <a:ea typeface="Times New Roman"/>
              <a:cs typeface="Times New Roman"/>
              <a:sym typeface="Times New Roman"/>
            </a:endParaRPr>
          </a:p>
          <a:p>
            <a:pPr indent="0" lvl="0" marL="0" rtl="0" algn="l">
              <a:spcBef>
                <a:spcPts val="1200"/>
              </a:spcBef>
              <a:spcAft>
                <a:spcPts val="1200"/>
              </a:spcAft>
              <a:buNone/>
            </a:pPr>
            <a:r>
              <a:t/>
            </a:r>
            <a:endParaRPr/>
          </a:p>
        </p:txBody>
      </p:sp>
      <p:pic>
        <p:nvPicPr>
          <p:cNvPr id="166" name="Google Shape;166;p27" title="References.mov">
            <a:hlinkClick r:id="rId12"/>
          </p:cNvPr>
          <p:cNvPicPr preferRelativeResize="0"/>
          <p:nvPr/>
        </p:nvPicPr>
        <p:blipFill>
          <a:blip r:embed="rId13">
            <a:alphaModFix/>
          </a:blip>
          <a:stretch>
            <a:fillRect/>
          </a:stretch>
        </p:blipFill>
        <p:spPr>
          <a:xfrm>
            <a:off x="311725" y="1846325"/>
            <a:ext cx="2994325" cy="2245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gtEl>
                                        <p:attrNameLst>
                                          <p:attrName>style.visibility</p:attrName>
                                        </p:attrNameLst>
                                      </p:cBhvr>
                                      <p:to>
                                        <p:strVal val="visible"/>
                                      </p:to>
                                    </p:set>
                                    <p:animEffect filter="fade" transition="in">
                                      <p:cBhvr>
                                        <p:cTn dur="1000"/>
                                        <p:tgtEl>
                                          <p:spTgt spid="1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28"/>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References</a:t>
            </a:r>
            <a:endParaRPr/>
          </a:p>
        </p:txBody>
      </p:sp>
      <p:sp>
        <p:nvSpPr>
          <p:cNvPr id="172" name="Google Shape;172;p28"/>
          <p:cNvSpPr txBox="1"/>
          <p:nvPr>
            <p:ph idx="1" type="body"/>
          </p:nvPr>
        </p:nvSpPr>
        <p:spPr>
          <a:xfrm>
            <a:off x="4644675" y="500925"/>
            <a:ext cx="4166400" cy="4425000"/>
          </a:xfrm>
          <a:prstGeom prst="rect">
            <a:avLst/>
          </a:prstGeom>
        </p:spPr>
        <p:txBody>
          <a:bodyPr anchorCtr="0" anchor="t" bIns="91425" lIns="91425" spcFirstLastPara="1" rIns="91425" wrap="square" tIns="91425">
            <a:noAutofit/>
          </a:bodyPr>
          <a:lstStyle/>
          <a:p>
            <a:pPr indent="-457200" lvl="0" marL="914400" rtl="0" algn="l">
              <a:lnSpc>
                <a:spcPct val="200000"/>
              </a:lnSpc>
              <a:spcBef>
                <a:spcPts val="1200"/>
              </a:spcBef>
              <a:spcAft>
                <a:spcPts val="0"/>
              </a:spcAft>
              <a:buNone/>
            </a:pPr>
            <a:r>
              <a:rPr lang="en" sz="450">
                <a:solidFill>
                  <a:srgbClr val="000000"/>
                </a:solidFill>
                <a:latin typeface="Times New Roman"/>
                <a:ea typeface="Times New Roman"/>
                <a:cs typeface="Times New Roman"/>
                <a:sym typeface="Times New Roman"/>
              </a:rPr>
              <a:t>Informational Monetary Fund. (n.d.). </a:t>
            </a:r>
            <a:r>
              <a:rPr i="1" lang="en" sz="450">
                <a:solidFill>
                  <a:srgbClr val="000000"/>
                </a:solidFill>
                <a:latin typeface="Times New Roman"/>
                <a:ea typeface="Times New Roman"/>
                <a:cs typeface="Times New Roman"/>
                <a:sym typeface="Times New Roman"/>
              </a:rPr>
              <a:t>World Economic Outlook Databases</a:t>
            </a:r>
            <a:r>
              <a:rPr lang="en" sz="450">
                <a:solidFill>
                  <a:srgbClr val="000000"/>
                </a:solidFill>
                <a:latin typeface="Times New Roman"/>
                <a:ea typeface="Times New Roman"/>
                <a:cs typeface="Times New Roman"/>
                <a:sym typeface="Times New Roman"/>
              </a:rPr>
              <a:t>. IMF. </a:t>
            </a:r>
            <a:r>
              <a:rPr lang="en" sz="450" u="sng">
                <a:solidFill>
                  <a:srgbClr val="1155CC"/>
                </a:solidFill>
                <a:latin typeface="Times New Roman"/>
                <a:ea typeface="Times New Roman"/>
                <a:cs typeface="Times New Roman"/>
                <a:sym typeface="Times New Roman"/>
                <a:hlinkClick r:id="rId3">
                  <a:extLst>
                    <a:ext uri="{A12FA001-AC4F-418D-AE19-62706E023703}">
                      <ahyp:hlinkClr val="tx"/>
                    </a:ext>
                  </a:extLst>
                </a:hlinkClick>
              </a:rPr>
              <a:t>https://www.imf.org/en/Publications/SPROLLs/world-economic-outlook-databases#sort=%40imfdate%20descending</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450">
                <a:solidFill>
                  <a:srgbClr val="000000"/>
                </a:solidFill>
                <a:latin typeface="Times New Roman"/>
                <a:ea typeface="Times New Roman"/>
                <a:cs typeface="Times New Roman"/>
                <a:sym typeface="Times New Roman"/>
              </a:rPr>
              <a:t>International Monetary Fund. (2011). </a:t>
            </a:r>
            <a:r>
              <a:rPr i="1" lang="en" sz="450">
                <a:solidFill>
                  <a:srgbClr val="000000"/>
                </a:solidFill>
                <a:latin typeface="Times New Roman"/>
                <a:ea typeface="Times New Roman"/>
                <a:cs typeface="Times New Roman"/>
                <a:sym typeface="Times New Roman"/>
              </a:rPr>
              <a:t>Government expenditure, percent of GDP</a:t>
            </a:r>
            <a:r>
              <a:rPr lang="en" sz="450">
                <a:solidFill>
                  <a:srgbClr val="000000"/>
                </a:solidFill>
                <a:latin typeface="Times New Roman"/>
                <a:ea typeface="Times New Roman"/>
                <a:cs typeface="Times New Roman"/>
                <a:sym typeface="Times New Roman"/>
              </a:rPr>
              <a:t>. </a:t>
            </a:r>
            <a:r>
              <a:rPr lang="en" sz="450" u="sng">
                <a:solidFill>
                  <a:srgbClr val="1155CC"/>
                </a:solidFill>
                <a:latin typeface="Times New Roman"/>
                <a:ea typeface="Times New Roman"/>
                <a:cs typeface="Times New Roman"/>
                <a:sym typeface="Times New Roman"/>
                <a:hlinkClick r:id="rId4">
                  <a:extLst>
                    <a:ext uri="{A12FA001-AC4F-418D-AE19-62706E023703}">
                      <ahyp:hlinkClr val="tx"/>
                    </a:ext>
                  </a:extLst>
                </a:hlinkClick>
              </a:rPr>
              <a:t>https://www.imf.org/external/datamapper/exp@FPP/USA/JPN/GBR/SWE/ITA/ZAF/IND/CHL/FRA/GRC/NLD/ESP/RUS</a:t>
            </a:r>
            <a:r>
              <a:rPr lang="en" sz="450">
                <a:solidFill>
                  <a:srgbClr val="000000"/>
                </a:solidFill>
                <a:latin typeface="Times New Roman"/>
                <a:ea typeface="Times New Roman"/>
                <a:cs typeface="Times New Roman"/>
                <a:sym typeface="Times New Roman"/>
              </a:rPr>
              <a:t> </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450">
                <a:solidFill>
                  <a:srgbClr val="000000"/>
                </a:solidFill>
                <a:latin typeface="Times New Roman"/>
                <a:ea typeface="Times New Roman"/>
                <a:cs typeface="Times New Roman"/>
                <a:sym typeface="Times New Roman"/>
              </a:rPr>
              <a:t>Jacobs, S. (2017, June 25). </a:t>
            </a:r>
            <a:r>
              <a:rPr i="1" lang="en" sz="450">
                <a:solidFill>
                  <a:srgbClr val="000000"/>
                </a:solidFill>
                <a:latin typeface="Times New Roman"/>
                <a:ea typeface="Times New Roman"/>
                <a:cs typeface="Times New Roman"/>
                <a:sym typeface="Times New Roman"/>
              </a:rPr>
              <a:t>Australia’s economy is being cushioned by a big increase in government spending</a:t>
            </a:r>
            <a:r>
              <a:rPr lang="en" sz="450">
                <a:solidFill>
                  <a:srgbClr val="000000"/>
                </a:solidFill>
                <a:latin typeface="Times New Roman"/>
                <a:ea typeface="Times New Roman"/>
                <a:cs typeface="Times New Roman"/>
                <a:sym typeface="Times New Roman"/>
              </a:rPr>
              <a:t>. Business Insider Australia. </a:t>
            </a:r>
            <a:r>
              <a:rPr lang="en" sz="450" u="sng">
                <a:solidFill>
                  <a:srgbClr val="1155CC"/>
                </a:solidFill>
                <a:latin typeface="Times New Roman"/>
                <a:ea typeface="Times New Roman"/>
                <a:cs typeface="Times New Roman"/>
                <a:sym typeface="Times New Roman"/>
                <a:hlinkClick r:id="rId5">
                  <a:extLst>
                    <a:ext uri="{A12FA001-AC4F-418D-AE19-62706E023703}">
                      <ahyp:hlinkClr val="tx"/>
                    </a:ext>
                  </a:extLst>
                </a:hlinkClick>
              </a:rPr>
              <a:t>https://www.businessinsider.com.au/australias-economy-is-being-cushioned-by-a-big-increase-in-government-spending-2017-6</a:t>
            </a:r>
            <a:r>
              <a:rPr lang="en" sz="450">
                <a:solidFill>
                  <a:srgbClr val="000000"/>
                </a:solidFill>
                <a:latin typeface="Times New Roman"/>
                <a:ea typeface="Times New Roman"/>
                <a:cs typeface="Times New Roman"/>
                <a:sym typeface="Times New Roman"/>
              </a:rPr>
              <a:t> </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i="1" lang="en" sz="450">
                <a:solidFill>
                  <a:srgbClr val="000000"/>
                </a:solidFill>
                <a:latin typeface="Times New Roman"/>
                <a:ea typeface="Times New Roman"/>
                <a:cs typeface="Times New Roman"/>
                <a:sym typeface="Times New Roman"/>
              </a:rPr>
              <a:t>Population Estimates and Projections | Data Catalog</a:t>
            </a:r>
            <a:r>
              <a:rPr lang="en" sz="450">
                <a:solidFill>
                  <a:srgbClr val="000000"/>
                </a:solidFill>
                <a:latin typeface="Times New Roman"/>
                <a:ea typeface="Times New Roman"/>
                <a:cs typeface="Times New Roman"/>
                <a:sym typeface="Times New Roman"/>
              </a:rPr>
              <a:t>. (2020, December 18). The World Bank. </a:t>
            </a:r>
            <a:r>
              <a:rPr lang="en" sz="450" u="sng">
                <a:solidFill>
                  <a:srgbClr val="1155CC"/>
                </a:solidFill>
                <a:latin typeface="Times New Roman"/>
                <a:ea typeface="Times New Roman"/>
                <a:cs typeface="Times New Roman"/>
                <a:sym typeface="Times New Roman"/>
                <a:hlinkClick r:id="rId6">
                  <a:extLst>
                    <a:ext uri="{A12FA001-AC4F-418D-AE19-62706E023703}">
                      <ahyp:hlinkClr val="tx"/>
                    </a:ext>
                  </a:extLst>
                </a:hlinkClick>
              </a:rPr>
              <a:t>https://datacatalog.worldbank.org/dataset/population-estimates-and-projections</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450">
                <a:solidFill>
                  <a:srgbClr val="000000"/>
                </a:solidFill>
                <a:latin typeface="Times New Roman"/>
                <a:ea typeface="Times New Roman"/>
                <a:cs typeface="Times New Roman"/>
                <a:sym typeface="Times New Roman"/>
              </a:rPr>
              <a:t>Statista. (2021, March 31). </a:t>
            </a:r>
            <a:r>
              <a:rPr i="1" lang="en" sz="450">
                <a:solidFill>
                  <a:srgbClr val="000000"/>
                </a:solidFill>
                <a:latin typeface="Times New Roman"/>
                <a:ea typeface="Times New Roman"/>
                <a:cs typeface="Times New Roman"/>
                <a:sym typeface="Times New Roman"/>
              </a:rPr>
              <a:t>Government expenditure as share of the gross domestic product (GDP) in Russia 2025</a:t>
            </a:r>
            <a:r>
              <a:rPr lang="en" sz="450">
                <a:solidFill>
                  <a:srgbClr val="000000"/>
                </a:solidFill>
                <a:latin typeface="Times New Roman"/>
                <a:ea typeface="Times New Roman"/>
                <a:cs typeface="Times New Roman"/>
                <a:sym typeface="Times New Roman"/>
              </a:rPr>
              <a:t>. </a:t>
            </a:r>
            <a:r>
              <a:rPr lang="en" sz="450" u="sng">
                <a:solidFill>
                  <a:srgbClr val="1155CC"/>
                </a:solidFill>
                <a:latin typeface="Times New Roman"/>
                <a:ea typeface="Times New Roman"/>
                <a:cs typeface="Times New Roman"/>
                <a:sym typeface="Times New Roman"/>
                <a:hlinkClick r:id="rId7">
                  <a:extLst>
                    <a:ext uri="{A12FA001-AC4F-418D-AE19-62706E023703}">
                      <ahyp:hlinkClr val="tx"/>
                    </a:ext>
                  </a:extLst>
                </a:hlinkClick>
              </a:rPr>
              <a:t>https://www.statista.com/statistics/275349/government-expenditure-as-share-of-the-gross-domestic-product-gdp-in-russia/#statisticContainer</a:t>
            </a:r>
            <a:r>
              <a:rPr lang="en" sz="450">
                <a:solidFill>
                  <a:srgbClr val="000000"/>
                </a:solidFill>
                <a:latin typeface="Times New Roman"/>
                <a:ea typeface="Times New Roman"/>
                <a:cs typeface="Times New Roman"/>
                <a:sym typeface="Times New Roman"/>
              </a:rPr>
              <a:t> </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450">
                <a:solidFill>
                  <a:srgbClr val="000000"/>
                </a:solidFill>
                <a:latin typeface="Times New Roman"/>
                <a:ea typeface="Times New Roman"/>
                <a:cs typeface="Times New Roman"/>
                <a:sym typeface="Times New Roman"/>
              </a:rPr>
              <a:t>The World Bank. (n.d.). </a:t>
            </a:r>
            <a:r>
              <a:rPr i="1" lang="en" sz="450">
                <a:solidFill>
                  <a:srgbClr val="000000"/>
                </a:solidFill>
                <a:latin typeface="Times New Roman"/>
                <a:ea typeface="Times New Roman"/>
                <a:cs typeface="Times New Roman"/>
                <a:sym typeface="Times New Roman"/>
              </a:rPr>
              <a:t>World Development Indicators</a:t>
            </a:r>
            <a:r>
              <a:rPr lang="en" sz="450">
                <a:solidFill>
                  <a:srgbClr val="000000"/>
                </a:solidFill>
                <a:latin typeface="Times New Roman"/>
                <a:ea typeface="Times New Roman"/>
                <a:cs typeface="Times New Roman"/>
                <a:sym typeface="Times New Roman"/>
              </a:rPr>
              <a:t>. </a:t>
            </a:r>
            <a:r>
              <a:rPr lang="en" sz="450" u="sng">
                <a:solidFill>
                  <a:srgbClr val="1155CC"/>
                </a:solidFill>
                <a:latin typeface="Times New Roman"/>
                <a:ea typeface="Times New Roman"/>
                <a:cs typeface="Times New Roman"/>
                <a:sym typeface="Times New Roman"/>
                <a:hlinkClick r:id="rId8">
                  <a:extLst>
                    <a:ext uri="{A12FA001-AC4F-418D-AE19-62706E023703}">
                      <ahyp:hlinkClr val="tx"/>
                    </a:ext>
                  </a:extLst>
                </a:hlinkClick>
              </a:rPr>
              <a:t>https://datatopics.worldbank.org/world-development-indicators/</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450">
                <a:solidFill>
                  <a:srgbClr val="000000"/>
                </a:solidFill>
                <a:latin typeface="Times New Roman"/>
                <a:ea typeface="Times New Roman"/>
                <a:cs typeface="Times New Roman"/>
                <a:sym typeface="Times New Roman"/>
              </a:rPr>
              <a:t>TRADING ECONOMICS. (n.d.). </a:t>
            </a:r>
            <a:r>
              <a:rPr i="1" lang="en" sz="450">
                <a:solidFill>
                  <a:srgbClr val="000000"/>
                </a:solidFill>
                <a:latin typeface="Times New Roman"/>
                <a:ea typeface="Times New Roman"/>
                <a:cs typeface="Times New Roman"/>
                <a:sym typeface="Times New Roman"/>
              </a:rPr>
              <a:t>Canada Government Spending</a:t>
            </a:r>
            <a:r>
              <a:rPr lang="en" sz="450">
                <a:solidFill>
                  <a:srgbClr val="000000"/>
                </a:solidFill>
                <a:latin typeface="Times New Roman"/>
                <a:ea typeface="Times New Roman"/>
                <a:cs typeface="Times New Roman"/>
                <a:sym typeface="Times New Roman"/>
              </a:rPr>
              <a:t>. </a:t>
            </a:r>
            <a:r>
              <a:rPr lang="en" sz="450" u="sng">
                <a:solidFill>
                  <a:srgbClr val="1155CC"/>
                </a:solidFill>
                <a:latin typeface="Times New Roman"/>
                <a:ea typeface="Times New Roman"/>
                <a:cs typeface="Times New Roman"/>
                <a:sym typeface="Times New Roman"/>
                <a:hlinkClick r:id="rId9">
                  <a:extLst>
                    <a:ext uri="{A12FA001-AC4F-418D-AE19-62706E023703}">
                      <ahyp:hlinkClr val="tx"/>
                    </a:ext>
                  </a:extLst>
                </a:hlinkClick>
              </a:rPr>
              <a:t>https://tradingeconomics.com/canada/government-spending</a:t>
            </a:r>
            <a:r>
              <a:rPr lang="en" sz="450">
                <a:solidFill>
                  <a:srgbClr val="000000"/>
                </a:solidFill>
                <a:latin typeface="Times New Roman"/>
                <a:ea typeface="Times New Roman"/>
                <a:cs typeface="Times New Roman"/>
                <a:sym typeface="Times New Roman"/>
              </a:rPr>
              <a:t> </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450">
                <a:solidFill>
                  <a:srgbClr val="000000"/>
                </a:solidFill>
                <a:latin typeface="Times New Roman"/>
                <a:ea typeface="Times New Roman"/>
                <a:cs typeface="Times New Roman"/>
                <a:sym typeface="Times New Roman"/>
              </a:rPr>
              <a:t>UIS. (n.d.). </a:t>
            </a:r>
            <a:r>
              <a:rPr i="1" lang="en" sz="450">
                <a:solidFill>
                  <a:srgbClr val="000000"/>
                </a:solidFill>
                <a:latin typeface="Times New Roman"/>
                <a:ea typeface="Times New Roman"/>
                <a:cs typeface="Times New Roman"/>
                <a:sym typeface="Times New Roman"/>
              </a:rPr>
              <a:t>Data for the Sustainable Development Goals</a:t>
            </a:r>
            <a:r>
              <a:rPr lang="en" sz="450">
                <a:solidFill>
                  <a:srgbClr val="000000"/>
                </a:solidFill>
                <a:latin typeface="Times New Roman"/>
                <a:ea typeface="Times New Roman"/>
                <a:cs typeface="Times New Roman"/>
                <a:sym typeface="Times New Roman"/>
              </a:rPr>
              <a:t>. </a:t>
            </a:r>
            <a:r>
              <a:rPr lang="en" sz="450" u="sng">
                <a:solidFill>
                  <a:srgbClr val="1155CC"/>
                </a:solidFill>
                <a:latin typeface="Times New Roman"/>
                <a:ea typeface="Times New Roman"/>
                <a:cs typeface="Times New Roman"/>
                <a:sym typeface="Times New Roman"/>
                <a:hlinkClick r:id="rId10">
                  <a:extLst>
                    <a:ext uri="{A12FA001-AC4F-418D-AE19-62706E023703}">
                      <ahyp:hlinkClr val="tx"/>
                    </a:ext>
                  </a:extLst>
                </a:hlinkClick>
              </a:rPr>
              <a:t>http://uis.unesco.org/</a:t>
            </a:r>
            <a:r>
              <a:rPr lang="en" sz="450">
                <a:solidFill>
                  <a:srgbClr val="000000"/>
                </a:solidFill>
                <a:latin typeface="Times New Roman"/>
                <a:ea typeface="Times New Roman"/>
                <a:cs typeface="Times New Roman"/>
                <a:sym typeface="Times New Roman"/>
              </a:rPr>
              <a:t> </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450">
                <a:solidFill>
                  <a:srgbClr val="000000"/>
                </a:solidFill>
                <a:latin typeface="Times New Roman"/>
                <a:ea typeface="Times New Roman"/>
                <a:cs typeface="Times New Roman"/>
                <a:sym typeface="Times New Roman"/>
              </a:rPr>
              <a:t>UNDP. (n.d.). </a:t>
            </a:r>
            <a:r>
              <a:rPr i="1" lang="en" sz="450">
                <a:solidFill>
                  <a:srgbClr val="000000"/>
                </a:solidFill>
                <a:latin typeface="Times New Roman"/>
                <a:ea typeface="Times New Roman"/>
                <a:cs typeface="Times New Roman"/>
                <a:sym typeface="Times New Roman"/>
              </a:rPr>
              <a:t>Human Development Reports</a:t>
            </a:r>
            <a:r>
              <a:rPr lang="en" sz="450">
                <a:solidFill>
                  <a:srgbClr val="000000"/>
                </a:solidFill>
                <a:latin typeface="Times New Roman"/>
                <a:ea typeface="Times New Roman"/>
                <a:cs typeface="Times New Roman"/>
                <a:sym typeface="Times New Roman"/>
              </a:rPr>
              <a:t>. </a:t>
            </a:r>
            <a:r>
              <a:rPr lang="en" sz="450" u="sng">
                <a:solidFill>
                  <a:srgbClr val="1155CC"/>
                </a:solidFill>
                <a:latin typeface="Times New Roman"/>
                <a:ea typeface="Times New Roman"/>
                <a:cs typeface="Times New Roman"/>
                <a:sym typeface="Times New Roman"/>
                <a:hlinkClick r:id="rId11">
                  <a:extLst>
                    <a:ext uri="{A12FA001-AC4F-418D-AE19-62706E023703}">
                      <ahyp:hlinkClr val="tx"/>
                    </a:ext>
                  </a:extLst>
                </a:hlinkClick>
              </a:rPr>
              <a:t>http://hdr.undp.org/en/content/education-index</a:t>
            </a:r>
            <a:r>
              <a:rPr lang="en" sz="450">
                <a:solidFill>
                  <a:srgbClr val="000000"/>
                </a:solidFill>
                <a:latin typeface="Times New Roman"/>
                <a:ea typeface="Times New Roman"/>
                <a:cs typeface="Times New Roman"/>
                <a:sym typeface="Times New Roman"/>
              </a:rPr>
              <a:t> </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i="1" lang="en" sz="450">
                <a:solidFill>
                  <a:srgbClr val="000000"/>
                </a:solidFill>
                <a:latin typeface="Times New Roman"/>
                <a:ea typeface="Times New Roman"/>
                <a:cs typeface="Times New Roman"/>
                <a:sym typeface="Times New Roman"/>
              </a:rPr>
              <a:t>Welfare State Developments in the Russia</a:t>
            </a:r>
            <a:r>
              <a:rPr lang="en" sz="450">
                <a:solidFill>
                  <a:srgbClr val="000000"/>
                </a:solidFill>
                <a:latin typeface="Times New Roman"/>
                <a:ea typeface="Times New Roman"/>
                <a:cs typeface="Times New Roman"/>
                <a:sym typeface="Times New Roman"/>
              </a:rPr>
              <a:t>. (n.d.). Scribd. </a:t>
            </a:r>
            <a:r>
              <a:rPr lang="en" sz="450" u="sng">
                <a:solidFill>
                  <a:srgbClr val="1155CC"/>
                </a:solidFill>
                <a:latin typeface="Times New Roman"/>
                <a:ea typeface="Times New Roman"/>
                <a:cs typeface="Times New Roman"/>
                <a:sym typeface="Times New Roman"/>
                <a:hlinkClick r:id="rId12">
                  <a:extLst>
                    <a:ext uri="{A12FA001-AC4F-418D-AE19-62706E023703}">
                      <ahyp:hlinkClr val="tx"/>
                    </a:ext>
                  </a:extLst>
                </a:hlinkClick>
              </a:rPr>
              <a:t>https://www.scribd.com/document/402678438/Welfare-State-Developments-in-the-Russia-pdf</a:t>
            </a:r>
            <a:r>
              <a:rPr lang="en" sz="450">
                <a:solidFill>
                  <a:srgbClr val="000000"/>
                </a:solidFill>
                <a:latin typeface="Times New Roman"/>
                <a:ea typeface="Times New Roman"/>
                <a:cs typeface="Times New Roman"/>
                <a:sym typeface="Times New Roman"/>
              </a:rPr>
              <a:t> </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rPr lang="en" sz="450">
                <a:solidFill>
                  <a:srgbClr val="000000"/>
                </a:solidFill>
                <a:latin typeface="Times New Roman"/>
                <a:ea typeface="Times New Roman"/>
                <a:cs typeface="Times New Roman"/>
                <a:sym typeface="Times New Roman"/>
              </a:rPr>
              <a:t>World Health Organization. (n.d.). </a:t>
            </a:r>
            <a:r>
              <a:rPr i="1" lang="en" sz="450">
                <a:solidFill>
                  <a:srgbClr val="000000"/>
                </a:solidFill>
                <a:latin typeface="Times New Roman"/>
                <a:ea typeface="Times New Roman"/>
                <a:cs typeface="Times New Roman"/>
                <a:sym typeface="Times New Roman"/>
              </a:rPr>
              <a:t>WHO Coronavirus (COVID-19) Dashboard</a:t>
            </a:r>
            <a:r>
              <a:rPr lang="en" sz="450">
                <a:solidFill>
                  <a:srgbClr val="000000"/>
                </a:solidFill>
                <a:latin typeface="Times New Roman"/>
                <a:ea typeface="Times New Roman"/>
                <a:cs typeface="Times New Roman"/>
                <a:sym typeface="Times New Roman"/>
              </a:rPr>
              <a:t>. </a:t>
            </a:r>
            <a:r>
              <a:rPr lang="en" sz="450" u="sng">
                <a:solidFill>
                  <a:srgbClr val="1155CC"/>
                </a:solidFill>
                <a:latin typeface="Times New Roman"/>
                <a:ea typeface="Times New Roman"/>
                <a:cs typeface="Times New Roman"/>
                <a:sym typeface="Times New Roman"/>
                <a:hlinkClick r:id="rId13">
                  <a:extLst>
                    <a:ext uri="{A12FA001-AC4F-418D-AE19-62706E023703}">
                      <ahyp:hlinkClr val="tx"/>
                    </a:ext>
                  </a:extLst>
                </a:hlinkClick>
              </a:rPr>
              <a:t>https://covid19.who.int/</a:t>
            </a:r>
            <a:r>
              <a:rPr lang="en" sz="450">
                <a:solidFill>
                  <a:srgbClr val="000000"/>
                </a:solidFill>
                <a:latin typeface="Times New Roman"/>
                <a:ea typeface="Times New Roman"/>
                <a:cs typeface="Times New Roman"/>
                <a:sym typeface="Times New Roman"/>
              </a:rPr>
              <a:t> </a:t>
            </a:r>
            <a:endParaRPr sz="450">
              <a:solidFill>
                <a:srgbClr val="000000"/>
              </a:solidFill>
              <a:latin typeface="Times New Roman"/>
              <a:ea typeface="Times New Roman"/>
              <a:cs typeface="Times New Roman"/>
              <a:sym typeface="Times New Roman"/>
            </a:endParaRPr>
          </a:p>
          <a:p>
            <a:pPr indent="0" lvl="0" marL="457200" rtl="0" algn="l">
              <a:lnSpc>
                <a:spcPct val="200000"/>
              </a:lnSpc>
              <a:spcBef>
                <a:spcPts val="1200"/>
              </a:spcBef>
              <a:spcAft>
                <a:spcPts val="0"/>
              </a:spcAft>
              <a:buNone/>
            </a:pPr>
            <a:r>
              <a:rPr i="1" lang="en" sz="450">
                <a:solidFill>
                  <a:srgbClr val="000000"/>
                </a:solidFill>
                <a:latin typeface="Arial"/>
                <a:ea typeface="Arial"/>
                <a:cs typeface="Arial"/>
                <a:sym typeface="Arial"/>
              </a:rPr>
              <a:t>World Health Organization, World Health Organization, gamapserver.who.int/gho/interactive_charts/ncd/risk_factors/obesity/atlas.html.</a:t>
            </a:r>
            <a:r>
              <a:rPr i="1" lang="en" sz="1100">
                <a:solidFill>
                  <a:srgbClr val="000000"/>
                </a:solidFill>
                <a:latin typeface="Arial"/>
                <a:ea typeface="Arial"/>
                <a:cs typeface="Arial"/>
                <a:sym typeface="Arial"/>
              </a:rPr>
              <a:t> </a:t>
            </a:r>
            <a:endParaRPr i="1" sz="1100">
              <a:solidFill>
                <a:srgbClr val="000000"/>
              </a:solidFill>
              <a:latin typeface="Arial"/>
              <a:ea typeface="Arial"/>
              <a:cs typeface="Arial"/>
              <a:sym typeface="Arial"/>
            </a:endParaRPr>
          </a:p>
          <a:p>
            <a:pPr indent="-457200" lvl="0" marL="914400" rtl="0" algn="l">
              <a:lnSpc>
                <a:spcPct val="200000"/>
              </a:lnSpc>
              <a:spcBef>
                <a:spcPts val="1200"/>
              </a:spcBef>
              <a:spcAft>
                <a:spcPts val="0"/>
              </a:spcAft>
              <a:buNone/>
            </a:pPr>
            <a:r>
              <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0"/>
              </a:spcAft>
              <a:buNone/>
            </a:pPr>
            <a:r>
              <a:t/>
            </a:r>
            <a:endParaRPr sz="450">
              <a:solidFill>
                <a:srgbClr val="000000"/>
              </a:solidFill>
              <a:latin typeface="Times New Roman"/>
              <a:ea typeface="Times New Roman"/>
              <a:cs typeface="Times New Roman"/>
              <a:sym typeface="Times New Roman"/>
            </a:endParaRPr>
          </a:p>
          <a:p>
            <a:pPr indent="-457200" lvl="0" marL="914400" rtl="0" algn="l">
              <a:lnSpc>
                <a:spcPct val="200000"/>
              </a:lnSpc>
              <a:spcBef>
                <a:spcPts val="1200"/>
              </a:spcBef>
              <a:spcAft>
                <a:spcPts val="1200"/>
              </a:spcAft>
              <a:buNone/>
            </a:pPr>
            <a:r>
              <a:t/>
            </a:r>
            <a:endParaRPr sz="450">
              <a:solidFill>
                <a:srgbClr val="000000"/>
              </a:solidFill>
              <a:latin typeface="Times New Roman"/>
              <a:ea typeface="Times New Roman"/>
              <a:cs typeface="Times New Roman"/>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1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Table of Contents</a:t>
            </a:r>
            <a:endParaRPr/>
          </a:p>
        </p:txBody>
      </p:sp>
      <p:sp>
        <p:nvSpPr>
          <p:cNvPr id="72" name="Google Shape;72;p1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Introduction</a:t>
            </a:r>
            <a:r>
              <a:rPr lang="en"/>
              <a:t>…………………………………………………………</a:t>
            </a:r>
            <a:r>
              <a:rPr lang="en"/>
              <a:t>...Slide 3</a:t>
            </a:r>
            <a:endParaRPr/>
          </a:p>
          <a:p>
            <a:pPr indent="0" lvl="0" marL="0" rtl="0" algn="l">
              <a:spcBef>
                <a:spcPts val="1200"/>
              </a:spcBef>
              <a:spcAft>
                <a:spcPts val="0"/>
              </a:spcAft>
              <a:buNone/>
            </a:pPr>
            <a:r>
              <a:rPr b="1" lang="en"/>
              <a:t>Table of GDP/per capita</a:t>
            </a:r>
            <a:r>
              <a:rPr lang="en"/>
              <a:t>………………………...…………...Slide 4 </a:t>
            </a:r>
            <a:endParaRPr/>
          </a:p>
          <a:p>
            <a:pPr indent="0" lvl="0" marL="0" rtl="0" algn="l">
              <a:spcBef>
                <a:spcPts val="1200"/>
              </a:spcBef>
              <a:spcAft>
                <a:spcPts val="0"/>
              </a:spcAft>
              <a:buNone/>
            </a:pPr>
            <a:r>
              <a:rPr b="1" lang="en"/>
              <a:t>Report of GDP/per capita</a:t>
            </a:r>
            <a:r>
              <a:rPr lang="en"/>
              <a:t>…………………………………….Slide 5</a:t>
            </a:r>
            <a:endParaRPr/>
          </a:p>
          <a:p>
            <a:pPr indent="0" lvl="0" marL="0" rtl="0" algn="l">
              <a:spcBef>
                <a:spcPts val="1200"/>
              </a:spcBef>
              <a:spcAft>
                <a:spcPts val="0"/>
              </a:spcAft>
              <a:buNone/>
            </a:pPr>
            <a:r>
              <a:rPr b="1" lang="en"/>
              <a:t>Table of Educational cost/per capita</a:t>
            </a:r>
            <a:r>
              <a:rPr lang="en"/>
              <a:t>………………….Slide 6 </a:t>
            </a:r>
            <a:endParaRPr/>
          </a:p>
          <a:p>
            <a:pPr indent="0" lvl="0" marL="0" rtl="0" algn="l">
              <a:spcBef>
                <a:spcPts val="1200"/>
              </a:spcBef>
              <a:spcAft>
                <a:spcPts val="0"/>
              </a:spcAft>
              <a:buNone/>
            </a:pPr>
            <a:r>
              <a:rPr b="1" lang="en"/>
              <a:t>Report of Educational cost/per capita</a:t>
            </a:r>
            <a:r>
              <a:rPr lang="en"/>
              <a:t>……………….Slide 7</a:t>
            </a:r>
            <a:endParaRPr/>
          </a:p>
          <a:p>
            <a:pPr indent="0" lvl="0" marL="0" rtl="0" algn="l">
              <a:spcBef>
                <a:spcPts val="1200"/>
              </a:spcBef>
              <a:spcAft>
                <a:spcPts val="0"/>
              </a:spcAft>
              <a:buNone/>
            </a:pPr>
            <a:r>
              <a:rPr b="1" lang="en"/>
              <a:t>Table of Life Expectancy</a:t>
            </a:r>
            <a:r>
              <a:rPr lang="en"/>
              <a:t>………..…………………………….Slide 8</a:t>
            </a:r>
            <a:endParaRPr/>
          </a:p>
          <a:p>
            <a:pPr indent="0" lvl="0" marL="0" rtl="0" algn="l">
              <a:spcBef>
                <a:spcPts val="1200"/>
              </a:spcBef>
              <a:spcAft>
                <a:spcPts val="0"/>
              </a:spcAft>
              <a:buNone/>
            </a:pPr>
            <a:r>
              <a:rPr b="1" lang="en"/>
              <a:t>Report of Life Expectancy</a:t>
            </a:r>
            <a:r>
              <a:rPr lang="en"/>
              <a:t>…………………….……….…...Slide 9</a:t>
            </a:r>
            <a:endParaRPr/>
          </a:p>
          <a:p>
            <a:pPr indent="0" lvl="0" marL="0" rtl="0" algn="l">
              <a:spcBef>
                <a:spcPts val="1200"/>
              </a:spcBef>
              <a:spcAft>
                <a:spcPts val="0"/>
              </a:spcAft>
              <a:buNone/>
            </a:pPr>
            <a:r>
              <a:rPr b="1" lang="en"/>
              <a:t>Other Findings</a:t>
            </a:r>
            <a:r>
              <a:rPr lang="en"/>
              <a:t>……………………………………………………..Slide 10</a:t>
            </a:r>
            <a:endParaRPr/>
          </a:p>
          <a:p>
            <a:pPr indent="0" lvl="0" marL="0" rtl="0" algn="l">
              <a:spcBef>
                <a:spcPts val="1200"/>
              </a:spcBef>
              <a:spcAft>
                <a:spcPts val="0"/>
              </a:spcAft>
              <a:buNone/>
            </a:pPr>
            <a:r>
              <a:rPr b="1" lang="en"/>
              <a:t>Summary</a:t>
            </a:r>
            <a:r>
              <a:rPr lang="en"/>
              <a:t>………………..…………………………………………….Slide 12</a:t>
            </a:r>
            <a:endParaRPr/>
          </a:p>
          <a:p>
            <a:pPr indent="0" lvl="0" marL="0" rtl="0" algn="l">
              <a:spcBef>
                <a:spcPts val="1200"/>
              </a:spcBef>
              <a:spcAft>
                <a:spcPts val="1200"/>
              </a:spcAft>
              <a:buNone/>
            </a:pPr>
            <a:r>
              <a:rPr b="1" lang="en"/>
              <a:t>References</a:t>
            </a:r>
            <a:r>
              <a:rPr lang="en"/>
              <a:t>………………………..……………………</a:t>
            </a:r>
            <a:r>
              <a:rPr lang="en"/>
              <a:t>...</a:t>
            </a:r>
            <a:r>
              <a:rPr lang="en"/>
              <a:t>Slides 13 &amp; 14</a:t>
            </a:r>
            <a:endParaRPr/>
          </a:p>
        </p:txBody>
      </p:sp>
      <p:pic>
        <p:nvPicPr>
          <p:cNvPr id="73" name="Google Shape;73;p14" title="Slide 2.mov">
            <a:hlinkClick r:id="rId3"/>
          </p:cNvPr>
          <p:cNvPicPr preferRelativeResize="0"/>
          <p:nvPr/>
        </p:nvPicPr>
        <p:blipFill>
          <a:blip r:embed="rId4">
            <a:alphaModFix/>
          </a:blip>
          <a:stretch>
            <a:fillRect/>
          </a:stretch>
        </p:blipFill>
        <p:spPr>
          <a:xfrm>
            <a:off x="152400" y="3162225"/>
            <a:ext cx="2743313" cy="182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5"/>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Introduction</a:t>
            </a:r>
            <a:endParaRPr/>
          </a:p>
        </p:txBody>
      </p:sp>
      <p:sp>
        <p:nvSpPr>
          <p:cNvPr id="79" name="Google Shape;79;p15"/>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sz="2200">
                <a:solidFill>
                  <a:schemeClr val="dk1"/>
                </a:solidFill>
              </a:rPr>
              <a:t>This presentation shows the </a:t>
            </a:r>
            <a:r>
              <a:rPr lang="en" sz="2200">
                <a:solidFill>
                  <a:schemeClr val="dk1"/>
                </a:solidFill>
              </a:rPr>
              <a:t>different correlations between nations wellbeing such as GDP/per capita and life expectancy. This presentation also shows the different correlations between income, education level and fatalities cases from COVID-19 using data from tables and reports. </a:t>
            </a:r>
            <a:endParaRPr sz="2200">
              <a:solidFill>
                <a:schemeClr val="dk1"/>
              </a:solidFill>
            </a:endParaRPr>
          </a:p>
        </p:txBody>
      </p:sp>
      <p:sp>
        <p:nvSpPr>
          <p:cNvPr id="80" name="Google Shape;80;p15"/>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81" name="Google Shape;81;p15" title="Slide 3.mov">
            <a:hlinkClick r:id="rId3"/>
          </p:cNvPr>
          <p:cNvPicPr preferRelativeResize="0"/>
          <p:nvPr/>
        </p:nvPicPr>
        <p:blipFill>
          <a:blip r:embed="rId4">
            <a:alphaModFix/>
          </a:blip>
          <a:stretch>
            <a:fillRect/>
          </a:stretch>
        </p:blipFill>
        <p:spPr>
          <a:xfrm>
            <a:off x="152400" y="3162225"/>
            <a:ext cx="2743313" cy="18288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0" y="269675"/>
            <a:ext cx="4260300" cy="133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Table sorting nations by GDP/per capita</a:t>
            </a:r>
            <a:endParaRPr/>
          </a:p>
        </p:txBody>
      </p:sp>
      <p:pic>
        <p:nvPicPr>
          <p:cNvPr id="87" name="Google Shape;87;p16"/>
          <p:cNvPicPr preferRelativeResize="0"/>
          <p:nvPr/>
        </p:nvPicPr>
        <p:blipFill>
          <a:blip r:embed="rId3">
            <a:alphaModFix/>
          </a:blip>
          <a:stretch>
            <a:fillRect/>
          </a:stretch>
        </p:blipFill>
        <p:spPr>
          <a:xfrm>
            <a:off x="496650" y="1369425"/>
            <a:ext cx="7829026" cy="3434250"/>
          </a:xfrm>
          <a:prstGeom prst="rect">
            <a:avLst/>
          </a:prstGeom>
          <a:noFill/>
          <a:ln>
            <a:noFill/>
          </a:ln>
        </p:spPr>
      </p:pic>
      <p:pic>
        <p:nvPicPr>
          <p:cNvPr id="88" name="Google Shape;88;p16" title="1.mp4">
            <a:hlinkClick r:id="rId4"/>
          </p:cNvPr>
          <p:cNvPicPr preferRelativeResize="0"/>
          <p:nvPr/>
        </p:nvPicPr>
        <p:blipFill>
          <a:blip r:embed="rId5">
            <a:alphaModFix/>
          </a:blip>
          <a:stretch>
            <a:fillRect/>
          </a:stretch>
        </p:blipFill>
        <p:spPr>
          <a:xfrm>
            <a:off x="6849899" y="0"/>
            <a:ext cx="2331524" cy="1748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7"/>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Report</a:t>
            </a:r>
            <a:endParaRPr/>
          </a:p>
        </p:txBody>
      </p:sp>
      <p:pic>
        <p:nvPicPr>
          <p:cNvPr id="94" name="Google Shape;94;p17"/>
          <p:cNvPicPr preferRelativeResize="0"/>
          <p:nvPr/>
        </p:nvPicPr>
        <p:blipFill>
          <a:blip r:embed="rId3">
            <a:alphaModFix/>
          </a:blip>
          <a:stretch>
            <a:fillRect/>
          </a:stretch>
        </p:blipFill>
        <p:spPr>
          <a:xfrm>
            <a:off x="338025" y="1227075"/>
            <a:ext cx="8467948" cy="3476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18"/>
          <p:cNvSpPr txBox="1"/>
          <p:nvPr>
            <p:ph type="title"/>
          </p:nvPr>
        </p:nvSpPr>
        <p:spPr>
          <a:xfrm>
            <a:off x="203125" y="225575"/>
            <a:ext cx="3870900" cy="9663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Table sorting </a:t>
            </a:r>
            <a:r>
              <a:rPr lang="en"/>
              <a:t>nations by Educational cost/per capita</a:t>
            </a:r>
            <a:endParaRPr/>
          </a:p>
        </p:txBody>
      </p:sp>
      <p:pic>
        <p:nvPicPr>
          <p:cNvPr id="100" name="Google Shape;100;p18"/>
          <p:cNvPicPr preferRelativeResize="0"/>
          <p:nvPr/>
        </p:nvPicPr>
        <p:blipFill>
          <a:blip r:embed="rId3">
            <a:alphaModFix/>
          </a:blip>
          <a:stretch>
            <a:fillRect/>
          </a:stretch>
        </p:blipFill>
        <p:spPr>
          <a:xfrm>
            <a:off x="1224300" y="1713250"/>
            <a:ext cx="7010200" cy="3213000"/>
          </a:xfrm>
          <a:prstGeom prst="rect">
            <a:avLst/>
          </a:prstGeom>
          <a:noFill/>
          <a:ln>
            <a:noFill/>
          </a:ln>
        </p:spPr>
      </p:pic>
      <p:pic>
        <p:nvPicPr>
          <p:cNvPr id="101" name="Google Shape;101;p18" title="2.mp4">
            <a:hlinkClick r:id="rId4"/>
          </p:cNvPr>
          <p:cNvPicPr preferRelativeResize="0"/>
          <p:nvPr/>
        </p:nvPicPr>
        <p:blipFill>
          <a:blip r:embed="rId5">
            <a:alphaModFix/>
          </a:blip>
          <a:stretch>
            <a:fillRect/>
          </a:stretch>
        </p:blipFill>
        <p:spPr>
          <a:xfrm>
            <a:off x="6944858" y="0"/>
            <a:ext cx="2122267" cy="15917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19"/>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Report</a:t>
            </a:r>
            <a:endParaRPr/>
          </a:p>
        </p:txBody>
      </p:sp>
      <p:pic>
        <p:nvPicPr>
          <p:cNvPr id="107" name="Google Shape;107;p19"/>
          <p:cNvPicPr preferRelativeResize="0"/>
          <p:nvPr/>
        </p:nvPicPr>
        <p:blipFill>
          <a:blip r:embed="rId3">
            <a:alphaModFix/>
          </a:blip>
          <a:stretch>
            <a:fillRect/>
          </a:stretch>
        </p:blipFill>
        <p:spPr>
          <a:xfrm>
            <a:off x="255625" y="2059850"/>
            <a:ext cx="8183737" cy="2841575"/>
          </a:xfrm>
          <a:prstGeom prst="rect">
            <a:avLst/>
          </a:prstGeom>
          <a:noFill/>
          <a:ln>
            <a:noFill/>
          </a:ln>
        </p:spPr>
      </p:pic>
      <p:pic>
        <p:nvPicPr>
          <p:cNvPr id="108" name="Google Shape;108;p19" title="3.mp4">
            <a:hlinkClick r:id="rId4"/>
          </p:cNvPr>
          <p:cNvPicPr preferRelativeResize="0"/>
          <p:nvPr/>
        </p:nvPicPr>
        <p:blipFill>
          <a:blip r:embed="rId5">
            <a:alphaModFix/>
          </a:blip>
          <a:stretch>
            <a:fillRect/>
          </a:stretch>
        </p:blipFill>
        <p:spPr>
          <a:xfrm>
            <a:off x="6467025" y="0"/>
            <a:ext cx="2571925" cy="1928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8"/>
                                        </p:tgtEl>
                                        <p:attrNameLst>
                                          <p:attrName>style.visibility</p:attrName>
                                        </p:attrNameLst>
                                      </p:cBhvr>
                                      <p:to>
                                        <p:strVal val="visible"/>
                                      </p:to>
                                    </p:set>
                                    <p:animEffect filter="fade" transition="in">
                                      <p:cBhvr>
                                        <p:cTn dur="1000"/>
                                        <p:tgtEl>
                                          <p:spTgt spid="1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0"/>
          <p:cNvSpPr txBox="1"/>
          <p:nvPr>
            <p:ph type="title"/>
          </p:nvPr>
        </p:nvSpPr>
        <p:spPr>
          <a:xfrm>
            <a:off x="488150" y="162900"/>
            <a:ext cx="3424200" cy="19362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Table sorting nations by </a:t>
            </a:r>
            <a:r>
              <a:rPr lang="en"/>
              <a:t>life</a:t>
            </a:r>
            <a:r>
              <a:rPr lang="en"/>
              <a:t> expectancy </a:t>
            </a:r>
            <a:endParaRPr/>
          </a:p>
        </p:txBody>
      </p:sp>
      <p:pic>
        <p:nvPicPr>
          <p:cNvPr id="114" name="Google Shape;114;p20"/>
          <p:cNvPicPr preferRelativeResize="0"/>
          <p:nvPr/>
        </p:nvPicPr>
        <p:blipFill>
          <a:blip r:embed="rId3">
            <a:alphaModFix/>
          </a:blip>
          <a:stretch>
            <a:fillRect/>
          </a:stretch>
        </p:blipFill>
        <p:spPr>
          <a:xfrm>
            <a:off x="488150" y="1717875"/>
            <a:ext cx="7730773" cy="3133975"/>
          </a:xfrm>
          <a:prstGeom prst="rect">
            <a:avLst/>
          </a:prstGeom>
          <a:noFill/>
          <a:ln>
            <a:noFill/>
          </a:ln>
        </p:spPr>
      </p:pic>
      <p:pic>
        <p:nvPicPr>
          <p:cNvPr id="115" name="Google Shape;115;p20" title="Slide 8.mov">
            <a:hlinkClick r:id="rId4"/>
          </p:cNvPr>
          <p:cNvPicPr preferRelativeResize="0"/>
          <p:nvPr/>
        </p:nvPicPr>
        <p:blipFill>
          <a:blip r:embed="rId5">
            <a:alphaModFix/>
          </a:blip>
          <a:stretch>
            <a:fillRect/>
          </a:stretch>
        </p:blipFill>
        <p:spPr>
          <a:xfrm>
            <a:off x="6853500" y="0"/>
            <a:ext cx="2290500" cy="17178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gtEl>
                                        <p:attrNameLst>
                                          <p:attrName>style.visibility</p:attrName>
                                        </p:attrNameLst>
                                      </p:cBhvr>
                                      <p:to>
                                        <p:strVal val="visible"/>
                                      </p:to>
                                    </p:set>
                                    <p:animEffect filter="fade" transition="in">
                                      <p:cBhvr>
                                        <p:cTn dur="1000"/>
                                        <p:tgtEl>
                                          <p:spTgt spid="1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1"/>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Report</a:t>
            </a:r>
            <a:endParaRPr/>
          </a:p>
        </p:txBody>
      </p:sp>
      <p:pic>
        <p:nvPicPr>
          <p:cNvPr id="121" name="Google Shape;121;p21"/>
          <p:cNvPicPr preferRelativeResize="0"/>
          <p:nvPr/>
        </p:nvPicPr>
        <p:blipFill>
          <a:blip r:embed="rId3">
            <a:alphaModFix/>
          </a:blip>
          <a:stretch>
            <a:fillRect/>
          </a:stretch>
        </p:blipFill>
        <p:spPr>
          <a:xfrm>
            <a:off x="311725" y="1276500"/>
            <a:ext cx="8366448" cy="3519325"/>
          </a:xfrm>
          <a:prstGeom prst="rect">
            <a:avLst/>
          </a:prstGeom>
          <a:noFill/>
          <a:ln>
            <a:noFill/>
          </a:ln>
        </p:spPr>
      </p:pic>
      <p:pic>
        <p:nvPicPr>
          <p:cNvPr id="122" name="Google Shape;122;p21" title="Slide 9.mov">
            <a:hlinkClick r:id="rId4"/>
          </p:cNvPr>
          <p:cNvPicPr preferRelativeResize="0"/>
          <p:nvPr/>
        </p:nvPicPr>
        <p:blipFill>
          <a:blip r:embed="rId5">
            <a:alphaModFix/>
          </a:blip>
          <a:stretch>
            <a:fillRect/>
          </a:stretch>
        </p:blipFill>
        <p:spPr>
          <a:xfrm>
            <a:off x="7284850" y="0"/>
            <a:ext cx="1859150" cy="13943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2"/>
                                        </p:tgtEl>
                                        <p:attrNameLst>
                                          <p:attrName>style.visibility</p:attrName>
                                        </p:attrNameLst>
                                      </p:cBhvr>
                                      <p:to>
                                        <p:strVal val="visible"/>
                                      </p:to>
                                    </p:set>
                                    <p:animEffect filter="fade" transition="in">
                                      <p:cBhvr>
                                        <p:cTn dur="1000"/>
                                        <p:tgtEl>
                                          <p:spTgt spid="12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