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96" r:id="rId11"/>
    <p:sldId id="265" r:id="rId12"/>
    <p:sldId id="273" r:id="rId13"/>
    <p:sldId id="274" r:id="rId14"/>
    <p:sldId id="275" r:id="rId15"/>
    <p:sldId id="277" r:id="rId16"/>
    <p:sldId id="278" r:id="rId17"/>
    <p:sldId id="279" r:id="rId18"/>
    <p:sldId id="280" r:id="rId19"/>
    <p:sldId id="281" r:id="rId20"/>
    <p:sldId id="297" r:id="rId21"/>
    <p:sldId id="298" r:id="rId22"/>
    <p:sldId id="299" r:id="rId23"/>
    <p:sldId id="300" r:id="rId24"/>
    <p:sldId id="301" r:id="rId25"/>
    <p:sldId id="286" r:id="rId26"/>
    <p:sldId id="303" r:id="rId27"/>
    <p:sldId id="304"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Lora" pitchFamily="2" charset="77"/>
      <p:regular r:id="rId34"/>
      <p:bold r:id="rId35"/>
      <p:italic r:id="rId36"/>
      <p:boldItalic r:id="rId37"/>
    </p:embeddedFont>
    <p:embeddedFont>
      <p:font typeface="Quattrocento Sans" panose="020B05020500000200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p:restoredTop sz="87607"/>
  </p:normalViewPr>
  <p:slideViewPr>
    <p:cSldViewPr snapToGrid="0" snapToObjects="1">
      <p:cViewPr>
        <p:scale>
          <a:sx n="84" d="100"/>
          <a:sy n="84" d="100"/>
        </p:scale>
        <p:origin x="-248" y="1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Throughout the semester, you learned about Periodontal. Today we will introduce periodontal instruments. We will talk more about the instruments that used for assessment and treatment for the periodontal and classifications of the periodontal instrument, how each type of the periodontal instruments can be used.</a:t>
            </a:r>
            <a:r>
              <a:rPr lang="en-US" dirty="0">
                <a:effectLst/>
              </a:rPr>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i="0" u="none" strike="noStrike" cap="none" dirty="0">
                <a:solidFill>
                  <a:srgbClr val="000000"/>
                </a:solidFill>
                <a:effectLst/>
                <a:latin typeface="Arial"/>
                <a:ea typeface="Arial"/>
                <a:cs typeface="Arial"/>
                <a:sym typeface="Arial"/>
              </a:rPr>
              <a:t>Note: </a:t>
            </a:r>
            <a:r>
              <a:rPr lang="en-US" sz="1100" b="0" i="0" u="none" strike="noStrike" cap="none" dirty="0">
                <a:solidFill>
                  <a:srgbClr val="000000"/>
                </a:solidFill>
                <a:effectLst/>
                <a:latin typeface="Arial"/>
                <a:ea typeface="Arial"/>
                <a:cs typeface="Arial"/>
                <a:sym typeface="Arial"/>
              </a:rPr>
              <a:t>Periodontal explorers are longer and curved than explorers that used for caries detection</a:t>
            </a:r>
          </a:p>
          <a:p>
            <a:endParaRPr lang="en-US" dirty="0"/>
          </a:p>
        </p:txBody>
      </p:sp>
    </p:spTree>
    <p:extLst>
      <p:ext uri="{BB962C8B-B14F-4D97-AF65-F5344CB8AC3E}">
        <p14:creationId xmlns:p14="http://schemas.microsoft.com/office/powerpoint/2010/main" val="1198446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rtl="0"/>
            <a:r>
              <a:rPr lang="en-US" sz="1100" b="0" i="0" u="none" strike="noStrike" cap="none" dirty="0" err="1">
                <a:solidFill>
                  <a:srgbClr val="000000"/>
                </a:solidFill>
                <a:effectLst/>
                <a:latin typeface="Arial"/>
                <a:ea typeface="Arial"/>
                <a:cs typeface="Arial"/>
                <a:sym typeface="Arial"/>
              </a:rPr>
              <a:t>Wiliams</a:t>
            </a:r>
            <a:r>
              <a:rPr lang="en-US" sz="1100" b="0" i="0" u="none" strike="noStrike" cap="none" dirty="0">
                <a:solidFill>
                  <a:srgbClr val="000000"/>
                </a:solidFill>
                <a:effectLst/>
                <a:latin typeface="Arial"/>
                <a:ea typeface="Arial"/>
                <a:cs typeface="Arial"/>
                <a:sym typeface="Arial"/>
              </a:rPr>
              <a:t>  probe – has 10mm</a:t>
            </a:r>
          </a:p>
          <a:p>
            <a:pPr lvl="0"/>
            <a:r>
              <a:rPr lang="en-US" sz="1100" b="0" i="0" u="none" strike="noStrike" cap="none" dirty="0">
                <a:solidFill>
                  <a:srgbClr val="000000"/>
                </a:solidFill>
                <a:effectLst/>
                <a:latin typeface="Arial"/>
                <a:ea typeface="Arial"/>
                <a:cs typeface="Arial"/>
                <a:sym typeface="Arial"/>
              </a:rPr>
              <a:t>Marquis color-coded probe. 3mm in each section</a:t>
            </a:r>
          </a:p>
          <a:p>
            <a:pPr lvl="0"/>
            <a:r>
              <a:rPr lang="en-US" sz="1100" b="0" i="0" u="none" strike="noStrike" cap="none" dirty="0">
                <a:solidFill>
                  <a:srgbClr val="000000"/>
                </a:solidFill>
                <a:effectLst/>
                <a:latin typeface="Arial"/>
                <a:ea typeface="Arial"/>
                <a:cs typeface="Arial"/>
                <a:sym typeface="Arial"/>
              </a:rPr>
              <a:t>UNC-15 probe, A 15 mm long </a:t>
            </a:r>
          </a:p>
          <a:p>
            <a:pPr lvl="0"/>
            <a:r>
              <a:rPr lang="en-US" sz="1100" b="0" i="0" u="none" strike="noStrike" cap="none" dirty="0">
                <a:solidFill>
                  <a:srgbClr val="000000"/>
                </a:solidFill>
                <a:effectLst/>
                <a:latin typeface="Arial"/>
                <a:ea typeface="Arial"/>
                <a:cs typeface="Arial"/>
                <a:sym typeface="Arial"/>
              </a:rPr>
              <a:t>University of Michigan probe with 10mm (1,2,3,4,5,6,7,8,9,10)</a:t>
            </a:r>
          </a:p>
          <a:p>
            <a:pPr lvl="0"/>
            <a:r>
              <a:rPr lang="en-US" sz="1100" b="0" i="0" u="none" strike="noStrike" cap="none" dirty="0">
                <a:solidFill>
                  <a:srgbClr val="000000"/>
                </a:solidFill>
                <a:effectLst/>
                <a:latin typeface="Arial"/>
                <a:ea typeface="Arial"/>
                <a:cs typeface="Arial"/>
                <a:sym typeface="Arial"/>
              </a:rPr>
              <a:t>World Health Organization (WHO) probe, 11.5 mm (0.5, 3.5, 8.5, 11.5)</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Note: </a:t>
            </a:r>
            <a:r>
              <a:rPr lang="en-US" sz="1100" b="0" i="0" u="none" strike="noStrike" cap="none" dirty="0">
                <a:solidFill>
                  <a:srgbClr val="000000"/>
                </a:solidFill>
                <a:effectLst/>
                <a:latin typeface="Arial"/>
                <a:ea typeface="Arial"/>
                <a:cs typeface="Arial"/>
                <a:sym typeface="Arial"/>
              </a:rPr>
              <a:t>The differences between the two types of the sickle scalers are that one of them is straight blade and the other is curved blade</a:t>
            </a:r>
            <a:r>
              <a:rPr lang="en-US" sz="1100" b="1"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Curettes have a rounded end, in contrast of sickle scalers, which have a pointed end.</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The number indicates the specific area the Gracey curette will be used in</a:t>
            </a:r>
          </a:p>
          <a:p>
            <a:endParaRPr lang="en-US" dirty="0"/>
          </a:p>
        </p:txBody>
      </p:sp>
    </p:spTree>
    <p:extLst>
      <p:ext uri="{BB962C8B-B14F-4D97-AF65-F5344CB8AC3E}">
        <p14:creationId xmlns:p14="http://schemas.microsoft.com/office/powerpoint/2010/main" val="2949294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d5a3b4cb5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d5a3b4cb5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In terms of removing calculus and tooth plaque, both ultrasonic and manual scaling treatments are equally effective.</a:t>
            </a: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i="0" u="none" strike="noStrike" cap="none" dirty="0">
                <a:solidFill>
                  <a:srgbClr val="000000"/>
                </a:solidFill>
                <a:effectLst/>
                <a:latin typeface="Arial"/>
                <a:ea typeface="Arial"/>
                <a:cs typeface="Arial"/>
                <a:sym typeface="Arial"/>
              </a:rPr>
              <a:t>Q:</a:t>
            </a:r>
            <a:r>
              <a:rPr lang="en-US" sz="1100" b="0" i="0" u="none" strike="noStrike" cap="none" dirty="0">
                <a:solidFill>
                  <a:srgbClr val="000000"/>
                </a:solidFill>
                <a:effectLst/>
                <a:latin typeface="Arial"/>
                <a:ea typeface="Arial"/>
                <a:cs typeface="Arial"/>
                <a:sym typeface="Arial"/>
              </a:rPr>
              <a:t> what should you use to measure the horizontal and vertical pocket depths of multirooted teeth?</a:t>
            </a:r>
          </a:p>
          <a:p>
            <a:r>
              <a:rPr lang="en-US" sz="1100" b="1" i="0" u="none" strike="noStrike" cap="none" dirty="0">
                <a:solidFill>
                  <a:srgbClr val="000000"/>
                </a:solidFill>
                <a:effectLst/>
                <a:latin typeface="Arial"/>
                <a:ea typeface="Arial"/>
                <a:cs typeface="Arial"/>
                <a:sym typeface="Arial"/>
              </a:rPr>
              <a:t>A:</a:t>
            </a:r>
            <a:r>
              <a:rPr lang="en-US" sz="1100" b="0" i="0" u="none" strike="noStrike" cap="none" dirty="0">
                <a:solidFill>
                  <a:srgbClr val="000000"/>
                </a:solidFill>
                <a:effectLst/>
                <a:latin typeface="Arial"/>
                <a:ea typeface="Arial"/>
                <a:cs typeface="Arial"/>
                <a:sym typeface="Arial"/>
              </a:rPr>
              <a:t> Furcation probes (Nabers probe) </a:t>
            </a:r>
          </a:p>
          <a:p>
            <a:r>
              <a:rPr lang="en-US" sz="1100" b="1" i="0" u="none" strike="noStrike" cap="none" dirty="0">
                <a:solidFill>
                  <a:srgbClr val="000000"/>
                </a:solidFill>
                <a:effectLst/>
                <a:latin typeface="Arial"/>
                <a:ea typeface="Arial"/>
                <a:cs typeface="Arial"/>
                <a:sym typeface="Arial"/>
              </a:rPr>
              <a:t>Q</a:t>
            </a:r>
            <a:r>
              <a:rPr lang="en-US" sz="1100" b="0" i="0" u="none" strike="noStrike" cap="none" dirty="0">
                <a:solidFill>
                  <a:srgbClr val="000000"/>
                </a:solidFill>
                <a:effectLst/>
                <a:latin typeface="Arial"/>
                <a:ea typeface="Arial"/>
                <a:cs typeface="Arial"/>
                <a:sym typeface="Arial"/>
              </a:rPr>
              <a:t>: In which types are The periodontal probe instrument involved?</a:t>
            </a:r>
          </a:p>
          <a:p>
            <a:r>
              <a:rPr lang="en-US" sz="1100" b="1" i="0" u="none" strike="noStrike" cap="none" dirty="0">
                <a:solidFill>
                  <a:srgbClr val="000000"/>
                </a:solidFill>
                <a:effectLst/>
                <a:latin typeface="Arial"/>
                <a:ea typeface="Arial"/>
                <a:cs typeface="Arial"/>
                <a:sym typeface="Arial"/>
              </a:rPr>
              <a:t>A</a:t>
            </a:r>
            <a:r>
              <a:rPr lang="en-US" sz="1100" b="0" i="0" u="none" strike="noStrike" cap="none" dirty="0">
                <a:solidFill>
                  <a:srgbClr val="000000"/>
                </a:solidFill>
                <a:effectLst/>
                <a:latin typeface="Arial"/>
                <a:ea typeface="Arial"/>
                <a:cs typeface="Arial"/>
                <a:sym typeface="Arial"/>
              </a:rPr>
              <a:t>: assessment instrument</a:t>
            </a:r>
          </a:p>
          <a:p>
            <a:endParaRPr lang="en-US" dirty="0"/>
          </a:p>
        </p:txBody>
      </p:sp>
    </p:spTree>
    <p:extLst>
      <p:ext uri="{BB962C8B-B14F-4D97-AF65-F5344CB8AC3E}">
        <p14:creationId xmlns:p14="http://schemas.microsoft.com/office/powerpoint/2010/main" val="1350133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858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rtl="0"/>
            <a:r>
              <a:rPr lang="en-US" sz="1100" b="1" i="0" u="none" strike="noStrike" cap="none" dirty="0">
                <a:solidFill>
                  <a:srgbClr val="000000"/>
                </a:solidFill>
                <a:effectLst/>
                <a:latin typeface="Arial"/>
                <a:ea typeface="Arial"/>
                <a:cs typeface="Arial"/>
                <a:sym typeface="Arial"/>
              </a:rPr>
              <a:t>Handle</a:t>
            </a:r>
            <a:r>
              <a:rPr lang="en-US" sz="1100" b="0" i="0" u="none" strike="noStrike" cap="none" dirty="0">
                <a:solidFill>
                  <a:srgbClr val="000000"/>
                </a:solidFill>
                <a:effectLst/>
                <a:latin typeface="Arial"/>
                <a:ea typeface="Arial"/>
                <a:cs typeface="Arial"/>
                <a:sym typeface="Arial"/>
              </a:rPr>
              <a:t>—the part of a periodontal instrument used for holding the instrument.</a:t>
            </a:r>
          </a:p>
          <a:p>
            <a:pPr lvl="0"/>
            <a:r>
              <a:rPr lang="en-US" sz="1100" b="1" i="0" u="none" strike="noStrike" cap="none" dirty="0">
                <a:solidFill>
                  <a:srgbClr val="000000"/>
                </a:solidFill>
                <a:effectLst/>
                <a:latin typeface="Arial"/>
                <a:ea typeface="Arial"/>
                <a:cs typeface="Arial"/>
                <a:sym typeface="Arial"/>
              </a:rPr>
              <a:t>Shank</a:t>
            </a:r>
            <a:r>
              <a:rPr lang="en-US" sz="1100" b="0" i="0" u="none" strike="noStrike" cap="none" dirty="0">
                <a:solidFill>
                  <a:srgbClr val="000000"/>
                </a:solidFill>
                <a:effectLst/>
                <a:latin typeface="Arial"/>
                <a:ea typeface="Arial"/>
                <a:cs typeface="Arial"/>
                <a:sym typeface="Arial"/>
              </a:rPr>
              <a:t>—a rod-shaped length of metal located between the handle and the working-end of a dental instrument.</a:t>
            </a:r>
          </a:p>
          <a:p>
            <a:pPr lvl="0"/>
            <a:r>
              <a:rPr lang="en-US" sz="1100" b="1" i="0" u="none" strike="noStrike" cap="none" dirty="0">
                <a:solidFill>
                  <a:srgbClr val="000000"/>
                </a:solidFill>
                <a:effectLst/>
                <a:latin typeface="Arial"/>
                <a:ea typeface="Arial"/>
                <a:cs typeface="Arial"/>
                <a:sym typeface="Arial"/>
              </a:rPr>
              <a:t>Working-End</a:t>
            </a:r>
            <a:r>
              <a:rPr lang="en-US" sz="1100" b="0" i="0" u="none" strike="noStrike" cap="none" dirty="0">
                <a:solidFill>
                  <a:srgbClr val="000000"/>
                </a:solidFill>
                <a:effectLst/>
                <a:latin typeface="Arial"/>
                <a:ea typeface="Arial"/>
                <a:cs typeface="Arial"/>
                <a:sym typeface="Arial"/>
              </a:rPr>
              <a:t>—the part of a dental instrument that does the work of the instrument. </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Note:</a:t>
            </a:r>
            <a:r>
              <a:rPr lang="en-US" sz="1100" b="0" i="0" u="none" strike="noStrike" cap="none" dirty="0">
                <a:solidFill>
                  <a:srgbClr val="000000"/>
                </a:solidFill>
                <a:effectLst/>
                <a:latin typeface="Arial"/>
                <a:ea typeface="Arial"/>
                <a:cs typeface="Arial"/>
                <a:sym typeface="Arial"/>
              </a:rPr>
              <a:t> Periodontal instruments are available in single-ended and double-ended</a:t>
            </a:r>
          </a:p>
          <a:p>
            <a:r>
              <a:rPr lang="en-US" sz="1100" b="1" i="0" u="none" strike="noStrike" cap="none" dirty="0">
                <a:solidFill>
                  <a:srgbClr val="000000"/>
                </a:solidFill>
                <a:effectLst/>
                <a:latin typeface="Arial"/>
                <a:ea typeface="Arial"/>
                <a:cs typeface="Arial"/>
                <a:sym typeface="Arial"/>
              </a:rPr>
              <a:t>Note:</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Most double-ended instruments have paired working-ends that are exact mirror images of each other.</a:t>
            </a:r>
          </a:p>
          <a:p>
            <a:pPr lvl="0"/>
            <a:r>
              <a:rPr lang="en-US" sz="1100" b="0" i="0" u="none" strike="noStrike" cap="none" dirty="0">
                <a:solidFill>
                  <a:srgbClr val="000000"/>
                </a:solidFill>
                <a:effectLst/>
                <a:latin typeface="Arial"/>
                <a:ea typeface="Arial"/>
                <a:cs typeface="Arial"/>
                <a:sym typeface="Arial"/>
              </a:rPr>
              <a:t>Some double-ended instruments have unpaired (dissimilar) working-ends</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noAutofit/>
          </a:bodyPr>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22" name="Google Shape;22;p4"/>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23" name="Google Shape;23;p4"/>
          <p:cNvSpPr/>
          <p:nvPr/>
        </p:nvSpPr>
        <p:spPr>
          <a:xfrm>
            <a:off x="428850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Lora"/>
                <a:ea typeface="Lora"/>
                <a:cs typeface="Lora"/>
                <a:sym typeface="Lora"/>
              </a:rPr>
              <a:t>“</a:t>
            </a:r>
            <a:endParaRPr sz="3600" b="1">
              <a:latin typeface="Lora"/>
              <a:ea typeface="Lora"/>
              <a:cs typeface="Lora"/>
              <a:sym typeface="Lora"/>
            </a:endParaRPr>
          </a:p>
        </p:txBody>
      </p:sp>
      <p:sp>
        <p:nvSpPr>
          <p:cNvPr id="25" name="Google Shape;25;p4"/>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3" name="Google Shape;43;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6" name="Google Shape;46;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cxnSp>
        <p:nvCxnSpPr>
          <p:cNvPr id="62" name="Google Shape;62;p10"/>
          <p:cNvCxnSpPr/>
          <p:nvPr/>
        </p:nvCxnSpPr>
        <p:spPr>
          <a:xfrm>
            <a:off x="-6025" y="4513729"/>
            <a:ext cx="9162000" cy="0"/>
          </a:xfrm>
          <a:prstGeom prst="straightConnector1">
            <a:avLst/>
          </a:prstGeom>
          <a:noFill/>
          <a:ln w="9525" cap="flat" cmpd="sng">
            <a:solidFill>
              <a:srgbClr val="CCCCCC"/>
            </a:solidFill>
            <a:prstDash val="solid"/>
            <a:round/>
            <a:headEnd type="none" w="med" len="med"/>
            <a:tailEnd type="none" w="med" len="med"/>
          </a:ln>
        </p:spPr>
      </p:cxnSp>
      <p:sp>
        <p:nvSpPr>
          <p:cNvPr id="63" name="Google Shape;63;p10"/>
          <p:cNvSpPr/>
          <p:nvPr/>
        </p:nvSpPr>
        <p:spPr>
          <a:xfrm>
            <a:off x="4293700" y="4235405"/>
            <a:ext cx="556500" cy="556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txBox="1">
            <a:spLocks noGrp="1"/>
          </p:cNvSpPr>
          <p:nvPr>
            <p:ph type="sldNum" idx="12"/>
          </p:nvPr>
        </p:nvSpPr>
        <p:spPr>
          <a:xfrm>
            <a:off x="4297650" y="4791900"/>
            <a:ext cx="548700" cy="3516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video" Target="https://www.youtube.com/embed/cXWDg01Nyjk?feature=oembed" TargetMode="Externa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966651" y="2090057"/>
            <a:ext cx="5172891" cy="1073631"/>
          </a:xfrm>
          <a:prstGeom prst="rect">
            <a:avLst/>
          </a:prstGeom>
        </p:spPr>
        <p:txBody>
          <a:bodyPr spcFirstLastPara="1" wrap="square" lIns="91425" tIns="91425" rIns="91425" bIns="91425" anchor="b" anchorCtr="0">
            <a:noAutofit/>
          </a:bodyPr>
          <a:lstStyle/>
          <a:p>
            <a:r>
              <a:rPr lang="en-US" sz="3200" dirty="0">
                <a:latin typeface="Times New Roman" panose="02020603050405020304" pitchFamily="18" charset="0"/>
                <a:cs typeface="Times New Roman" panose="02020603050405020304" pitchFamily="18" charset="0"/>
              </a:rPr>
              <a:t>Periodontal Instruments </a:t>
            </a:r>
            <a:endParaRPr sz="3200" dirty="0">
              <a:latin typeface="Times New Roman" panose="02020603050405020304" pitchFamily="18" charset="0"/>
              <a:cs typeface="Times New Roman" panose="02020603050405020304" pitchFamily="18" charset="0"/>
            </a:endParaRPr>
          </a:p>
        </p:txBody>
      </p:sp>
      <p:sp>
        <p:nvSpPr>
          <p:cNvPr id="13" name="Freeform 101">
            <a:extLst>
              <a:ext uri="{FF2B5EF4-FFF2-40B4-BE49-F238E27FC236}">
                <a16:creationId xmlns:a16="http://schemas.microsoft.com/office/drawing/2014/main" id="{3C49D340-7CFC-784C-AB67-46AB8CEB7A9E}"/>
              </a:ext>
            </a:extLst>
          </p:cNvPr>
          <p:cNvSpPr/>
          <p:nvPr/>
        </p:nvSpPr>
        <p:spPr>
          <a:xfrm>
            <a:off x="1257824" y="3500719"/>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C467-11F4-7742-8182-14BE482C1313}"/>
              </a:ext>
            </a:extLst>
          </p:cNvPr>
          <p:cNvSpPr>
            <a:spLocks noGrp="1"/>
          </p:cNvSpPr>
          <p:nvPr>
            <p:ph type="title"/>
          </p:nvPr>
        </p:nvSpPr>
        <p:spPr>
          <a:xfrm>
            <a:off x="1381250" y="896112"/>
            <a:ext cx="3127140" cy="435600"/>
          </a:xfrm>
        </p:spPr>
        <p:txBody>
          <a:bodyPr/>
          <a:lstStyle/>
          <a:p>
            <a:r>
              <a:rPr lang="en-US" dirty="0">
                <a:latin typeface="Times New Roman" panose="02020603050405020304" pitchFamily="18" charset="0"/>
                <a:cs typeface="Times New Roman" panose="02020603050405020304" pitchFamily="18" charset="0"/>
              </a:rPr>
              <a:t>Periodontal Explorers </a:t>
            </a:r>
          </a:p>
        </p:txBody>
      </p:sp>
      <p:sp>
        <p:nvSpPr>
          <p:cNvPr id="3" name="Text Placeholder 2">
            <a:extLst>
              <a:ext uri="{FF2B5EF4-FFF2-40B4-BE49-F238E27FC236}">
                <a16:creationId xmlns:a16="http://schemas.microsoft.com/office/drawing/2014/main" id="{2B706887-E05A-AD41-996F-90F6FAA30871}"/>
              </a:ext>
            </a:extLst>
          </p:cNvPr>
          <p:cNvSpPr>
            <a:spLocks noGrp="1"/>
          </p:cNvSpPr>
          <p:nvPr>
            <p:ph type="body" idx="1"/>
          </p:nvPr>
        </p:nvSpPr>
        <p:spPr>
          <a:xfrm>
            <a:off x="1031358" y="1331712"/>
            <a:ext cx="6881882" cy="1277696"/>
          </a:xfrm>
        </p:spPr>
        <p:txBody>
          <a:bodyPr/>
          <a:lstStyle/>
          <a:p>
            <a:r>
              <a:rPr lang="en-US" sz="1600" dirty="0">
                <a:latin typeface="Times New Roman" panose="02020603050405020304" pitchFamily="18" charset="0"/>
                <a:cs typeface="Times New Roman" panose="02020603050405020304" pitchFamily="18" charset="0"/>
              </a:rPr>
              <a:t>Has thin working ends to adapt around root surfaces easily </a:t>
            </a:r>
          </a:p>
          <a:p>
            <a:r>
              <a:rPr lang="en-US" sz="1600" dirty="0">
                <a:latin typeface="Times New Roman" panose="02020603050405020304" pitchFamily="18" charset="0"/>
                <a:cs typeface="Times New Roman" panose="02020603050405020304" pitchFamily="18" charset="0"/>
              </a:rPr>
              <a:t>offers perfect tactile information on the location of subgingival calculus deposits </a:t>
            </a:r>
          </a:p>
          <a:p>
            <a:pPr marL="76200" indent="0">
              <a:buNone/>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C529686-E174-1848-A0B0-7BE36D358D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6" name="Freeform 101">
            <a:extLst>
              <a:ext uri="{FF2B5EF4-FFF2-40B4-BE49-F238E27FC236}">
                <a16:creationId xmlns:a16="http://schemas.microsoft.com/office/drawing/2014/main" id="{CD038302-DA45-1D40-932D-8E2C5F8680CF}"/>
              </a:ext>
            </a:extLst>
          </p:cNvPr>
          <p:cNvSpPr/>
          <p:nvPr/>
        </p:nvSpPr>
        <p:spPr>
          <a:xfrm>
            <a:off x="914400" y="997160"/>
            <a:ext cx="231805" cy="290720"/>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Oval 6">
            <a:extLst>
              <a:ext uri="{FF2B5EF4-FFF2-40B4-BE49-F238E27FC236}">
                <a16:creationId xmlns:a16="http://schemas.microsoft.com/office/drawing/2014/main" id="{54076EC1-36E4-4244-8894-4A9A88851808}"/>
              </a:ext>
            </a:extLst>
          </p:cNvPr>
          <p:cNvSpPr/>
          <p:nvPr/>
        </p:nvSpPr>
        <p:spPr>
          <a:xfrm>
            <a:off x="163918" y="2959980"/>
            <a:ext cx="917194" cy="818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06">
            <a:extLst>
              <a:ext uri="{FF2B5EF4-FFF2-40B4-BE49-F238E27FC236}">
                <a16:creationId xmlns:a16="http://schemas.microsoft.com/office/drawing/2014/main" id="{2A6A27CE-0934-AB4F-AE97-798590DE4009}"/>
              </a:ext>
            </a:extLst>
          </p:cNvPr>
          <p:cNvSpPr/>
          <p:nvPr/>
        </p:nvSpPr>
        <p:spPr>
          <a:xfrm rot="2046019">
            <a:off x="376025" y="3050152"/>
            <a:ext cx="492981" cy="558585"/>
          </a:xfrm>
          <a:custGeom>
            <a:avLst/>
            <a:gdLst>
              <a:gd name="connsiteX0" fmla="*/ 73498 w 177403"/>
              <a:gd name="connsiteY0" fmla="*/ 31860 h 396013"/>
              <a:gd name="connsiteX1" fmla="*/ 82655 w 177403"/>
              <a:gd name="connsiteY1" fmla="*/ 36837 h 396013"/>
              <a:gd name="connsiteX2" fmla="*/ 76285 w 177403"/>
              <a:gd name="connsiteY2" fmla="*/ 44998 h 396013"/>
              <a:gd name="connsiteX3" fmla="*/ 43243 w 177403"/>
              <a:gd name="connsiteY3" fmla="*/ 80429 h 396013"/>
              <a:gd name="connsiteX4" fmla="*/ 35480 w 177403"/>
              <a:gd name="connsiteY4" fmla="*/ 86600 h 396013"/>
              <a:gd name="connsiteX5" fmla="*/ 29707 w 177403"/>
              <a:gd name="connsiteY5" fmla="*/ 81026 h 396013"/>
              <a:gd name="connsiteX6" fmla="*/ 73498 w 177403"/>
              <a:gd name="connsiteY6" fmla="*/ 31860 h 396013"/>
              <a:gd name="connsiteX7" fmla="*/ 88228 w 177403"/>
              <a:gd name="connsiteY7" fmla="*/ 17329 h 396013"/>
              <a:gd name="connsiteX8" fmla="*/ 17565 w 177403"/>
              <a:gd name="connsiteY8" fmla="*/ 88390 h 396013"/>
              <a:gd name="connsiteX9" fmla="*/ 88427 w 177403"/>
              <a:gd name="connsiteY9" fmla="*/ 160646 h 396013"/>
              <a:gd name="connsiteX10" fmla="*/ 160285 w 177403"/>
              <a:gd name="connsiteY10" fmla="*/ 89386 h 396013"/>
              <a:gd name="connsiteX11" fmla="*/ 88228 w 177403"/>
              <a:gd name="connsiteY11" fmla="*/ 17329 h 396013"/>
              <a:gd name="connsiteX12" fmla="*/ 108133 w 177403"/>
              <a:gd name="connsiteY12" fmla="*/ 2201 h 396013"/>
              <a:gd name="connsiteX13" fmla="*/ 177403 w 177403"/>
              <a:gd name="connsiteY13" fmla="*/ 87992 h 396013"/>
              <a:gd name="connsiteX14" fmla="*/ 118086 w 177403"/>
              <a:gd name="connsiteY14" fmla="*/ 173385 h 396013"/>
              <a:gd name="connsiteX15" fmla="*/ 111119 w 177403"/>
              <a:gd name="connsiteY15" fmla="*/ 180551 h 396013"/>
              <a:gd name="connsiteX16" fmla="*/ 110721 w 177403"/>
              <a:gd name="connsiteY16" fmla="*/ 247233 h 396013"/>
              <a:gd name="connsiteX17" fmla="*/ 125451 w 177403"/>
              <a:gd name="connsiteY17" fmla="*/ 261764 h 396013"/>
              <a:gd name="connsiteX18" fmla="*/ 125252 w 177403"/>
              <a:gd name="connsiteY18" fmla="*/ 381195 h 396013"/>
              <a:gd name="connsiteX19" fmla="*/ 110721 w 177403"/>
              <a:gd name="connsiteY19" fmla="*/ 395925 h 396013"/>
              <a:gd name="connsiteX20" fmla="*/ 65935 w 177403"/>
              <a:gd name="connsiteY20" fmla="*/ 395925 h 396013"/>
              <a:gd name="connsiteX21" fmla="*/ 52598 w 177403"/>
              <a:gd name="connsiteY21" fmla="*/ 382190 h 396013"/>
              <a:gd name="connsiteX22" fmla="*/ 52598 w 177403"/>
              <a:gd name="connsiteY22" fmla="*/ 262759 h 396013"/>
              <a:gd name="connsiteX23" fmla="*/ 67328 w 177403"/>
              <a:gd name="connsiteY23" fmla="*/ 246636 h 396013"/>
              <a:gd name="connsiteX24" fmla="*/ 66930 w 177403"/>
              <a:gd name="connsiteY24" fmla="*/ 179357 h 396013"/>
              <a:gd name="connsiteX25" fmla="*/ 59963 w 177403"/>
              <a:gd name="connsiteY25" fmla="*/ 173186 h 396013"/>
              <a:gd name="connsiteX26" fmla="*/ 9205 w 177403"/>
              <a:gd name="connsiteY26" fmla="*/ 49576 h 396013"/>
              <a:gd name="connsiteX27" fmla="*/ 108133 w 177403"/>
              <a:gd name="connsiteY27" fmla="*/ 2201 h 39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7403" h="396013">
                <a:moveTo>
                  <a:pt x="73498" y="31860"/>
                </a:moveTo>
                <a:cubicBezTo>
                  <a:pt x="76484" y="31662"/>
                  <a:pt x="79669" y="35045"/>
                  <a:pt x="82655" y="36837"/>
                </a:cubicBezTo>
                <a:cubicBezTo>
                  <a:pt x="80465" y="39624"/>
                  <a:pt x="78873" y="44600"/>
                  <a:pt x="76285" y="44998"/>
                </a:cubicBezTo>
                <a:cubicBezTo>
                  <a:pt x="56579" y="48979"/>
                  <a:pt x="45233" y="59927"/>
                  <a:pt x="43243" y="80429"/>
                </a:cubicBezTo>
                <a:cubicBezTo>
                  <a:pt x="43044" y="82818"/>
                  <a:pt x="37868" y="86799"/>
                  <a:pt x="35480" y="86600"/>
                </a:cubicBezTo>
                <a:cubicBezTo>
                  <a:pt x="33091" y="86401"/>
                  <a:pt x="30902" y="82022"/>
                  <a:pt x="29707" y="81026"/>
                </a:cubicBezTo>
                <a:cubicBezTo>
                  <a:pt x="29906" y="55349"/>
                  <a:pt x="50209" y="33652"/>
                  <a:pt x="73498" y="31860"/>
                </a:cubicBezTo>
                <a:close/>
                <a:moveTo>
                  <a:pt x="88228" y="17329"/>
                </a:moveTo>
                <a:cubicBezTo>
                  <a:pt x="49612" y="17528"/>
                  <a:pt x="17764" y="49576"/>
                  <a:pt x="17565" y="88390"/>
                </a:cubicBezTo>
                <a:cubicBezTo>
                  <a:pt x="17366" y="127603"/>
                  <a:pt x="49015" y="159850"/>
                  <a:pt x="88427" y="160646"/>
                </a:cubicBezTo>
                <a:cubicBezTo>
                  <a:pt x="126844" y="161243"/>
                  <a:pt x="159886" y="128400"/>
                  <a:pt x="160285" y="89386"/>
                </a:cubicBezTo>
                <a:cubicBezTo>
                  <a:pt x="160682" y="49974"/>
                  <a:pt x="127839" y="17130"/>
                  <a:pt x="88228" y="17329"/>
                </a:cubicBezTo>
                <a:close/>
                <a:moveTo>
                  <a:pt x="108133" y="2201"/>
                </a:moveTo>
                <a:cubicBezTo>
                  <a:pt x="149138" y="11557"/>
                  <a:pt x="177204" y="46391"/>
                  <a:pt x="177403" y="87992"/>
                </a:cubicBezTo>
                <a:cubicBezTo>
                  <a:pt x="177403" y="127803"/>
                  <a:pt x="155308" y="159452"/>
                  <a:pt x="118086" y="173385"/>
                </a:cubicBezTo>
                <a:cubicBezTo>
                  <a:pt x="115100" y="174381"/>
                  <a:pt x="111318" y="178163"/>
                  <a:pt x="111119" y="180551"/>
                </a:cubicBezTo>
                <a:cubicBezTo>
                  <a:pt x="110323" y="202248"/>
                  <a:pt x="110721" y="224143"/>
                  <a:pt x="110721" y="247233"/>
                </a:cubicBezTo>
                <a:cubicBezTo>
                  <a:pt x="122266" y="246636"/>
                  <a:pt x="125650" y="252010"/>
                  <a:pt x="125451" y="261764"/>
                </a:cubicBezTo>
                <a:cubicBezTo>
                  <a:pt x="125252" y="301574"/>
                  <a:pt x="125451" y="341385"/>
                  <a:pt x="125252" y="381195"/>
                </a:cubicBezTo>
                <a:cubicBezTo>
                  <a:pt x="125252" y="393138"/>
                  <a:pt x="122664" y="395725"/>
                  <a:pt x="110721" y="395925"/>
                </a:cubicBezTo>
                <a:cubicBezTo>
                  <a:pt x="95792" y="395925"/>
                  <a:pt x="80863" y="396123"/>
                  <a:pt x="65935" y="395925"/>
                </a:cubicBezTo>
                <a:cubicBezTo>
                  <a:pt x="55186" y="395725"/>
                  <a:pt x="52598" y="392939"/>
                  <a:pt x="52598" y="382190"/>
                </a:cubicBezTo>
                <a:cubicBezTo>
                  <a:pt x="52598" y="342380"/>
                  <a:pt x="52598" y="302569"/>
                  <a:pt x="52598" y="262759"/>
                </a:cubicBezTo>
                <a:cubicBezTo>
                  <a:pt x="52598" y="250020"/>
                  <a:pt x="53792" y="248826"/>
                  <a:pt x="67328" y="246636"/>
                </a:cubicBezTo>
                <a:cubicBezTo>
                  <a:pt x="67328" y="224342"/>
                  <a:pt x="67527" y="201850"/>
                  <a:pt x="66930" y="179357"/>
                </a:cubicBezTo>
                <a:cubicBezTo>
                  <a:pt x="66930" y="177167"/>
                  <a:pt x="62750" y="174182"/>
                  <a:pt x="59963" y="173186"/>
                </a:cubicBezTo>
                <a:cubicBezTo>
                  <a:pt x="8807" y="154475"/>
                  <a:pt x="-14283" y="98144"/>
                  <a:pt x="9205" y="49576"/>
                </a:cubicBezTo>
                <a:cubicBezTo>
                  <a:pt x="26921" y="13149"/>
                  <a:pt x="68522" y="-6955"/>
                  <a:pt x="108133" y="2201"/>
                </a:cubicBezTo>
                <a:close/>
              </a:path>
            </a:pathLst>
          </a:custGeom>
          <a:solidFill>
            <a:schemeClr val="tx1"/>
          </a:solidFill>
          <a:ln w="9525" cap="flat">
            <a:noFill/>
            <a:prstDash val="solid"/>
            <a:miter/>
          </a:ln>
        </p:spPr>
        <p:txBody>
          <a:bodyPr rtlCol="0" anchor="ctr"/>
          <a:lstStyle/>
          <a:p>
            <a:endParaRPr lang="en-US" dirty="0"/>
          </a:p>
        </p:txBody>
      </p:sp>
      <p:sp>
        <p:nvSpPr>
          <p:cNvPr id="10" name="TextBox 9">
            <a:extLst>
              <a:ext uri="{FF2B5EF4-FFF2-40B4-BE49-F238E27FC236}">
                <a16:creationId xmlns:a16="http://schemas.microsoft.com/office/drawing/2014/main" id="{7EB8B4FE-E398-E84E-996B-86E681EF6399}"/>
              </a:ext>
            </a:extLst>
          </p:cNvPr>
          <p:cNvSpPr txBox="1"/>
          <p:nvPr/>
        </p:nvSpPr>
        <p:spPr>
          <a:xfrm>
            <a:off x="1146205" y="3349964"/>
            <a:ext cx="5132627" cy="338554"/>
          </a:xfrm>
          <a:prstGeom prst="rect">
            <a:avLst/>
          </a:prstGeom>
          <a:noFill/>
        </p:spPr>
        <p:txBody>
          <a:bodyPr wrap="square" rtlCol="0">
            <a:spAutoFit/>
          </a:bodyPr>
          <a:lstStyle/>
          <a:p>
            <a:pPr marL="457200" lvl="0" indent="-381000">
              <a:spcBef>
                <a:spcPts val="600"/>
              </a:spcBef>
              <a:buClr>
                <a:srgbClr val="FFCD00"/>
              </a:buClr>
              <a:buSzPts val="2400"/>
              <a:buFont typeface="Quattrocento Sans"/>
              <a:buChar char="◉"/>
            </a:pPr>
            <a:r>
              <a:rPr lang="en-US" sz="1600" dirty="0">
                <a:solidFill>
                  <a:schemeClr val="dk1"/>
                </a:solidFill>
                <a:latin typeface="Times New Roman" panose="02020603050405020304" pitchFamily="18" charset="0"/>
                <a:cs typeface="Times New Roman" panose="02020603050405020304" pitchFamily="18" charset="0"/>
                <a:sym typeface="Quattrocento Sans"/>
              </a:rPr>
              <a:t>Used For :</a:t>
            </a:r>
          </a:p>
        </p:txBody>
      </p:sp>
      <p:sp>
        <p:nvSpPr>
          <p:cNvPr id="12" name="TextBox 11">
            <a:extLst>
              <a:ext uri="{FF2B5EF4-FFF2-40B4-BE49-F238E27FC236}">
                <a16:creationId xmlns:a16="http://schemas.microsoft.com/office/drawing/2014/main" id="{88339DB1-6105-6144-8E36-E829A2B145B0}"/>
              </a:ext>
            </a:extLst>
          </p:cNvPr>
          <p:cNvSpPr txBox="1"/>
          <p:nvPr/>
        </p:nvSpPr>
        <p:spPr>
          <a:xfrm>
            <a:off x="726190" y="3867617"/>
            <a:ext cx="5249585" cy="1123384"/>
          </a:xfrm>
          <a:prstGeom prst="rect">
            <a:avLst/>
          </a:prstGeom>
          <a:noFill/>
        </p:spPr>
        <p:txBody>
          <a:bodyPr wrap="square" rtlCol="0">
            <a:spAutoFit/>
          </a:bodyPr>
          <a:lstStyle/>
          <a:p>
            <a:pPr marL="457200" lvl="0" indent="-381000">
              <a:spcBef>
                <a:spcPts val="600"/>
              </a:spcBef>
              <a:buClr>
                <a:srgbClr val="FFCD00"/>
              </a:buClr>
              <a:buSzPts val="2400"/>
              <a:buFont typeface="Quattrocento Sans"/>
              <a:buChar char="◉"/>
            </a:pPr>
            <a:r>
              <a:rPr lang="en-US" sz="1600" dirty="0">
                <a:solidFill>
                  <a:schemeClr val="dk1"/>
                </a:solidFill>
                <a:latin typeface="Times New Roman" panose="02020603050405020304" pitchFamily="18" charset="0"/>
                <a:cs typeface="Times New Roman" panose="02020603050405020304" pitchFamily="18" charset="0"/>
                <a:sym typeface="Quattrocento Sans"/>
              </a:rPr>
              <a:t>Locate supragingival and the subgingival calculus deposits </a:t>
            </a:r>
          </a:p>
          <a:p>
            <a:pPr marL="457200" lvl="0" indent="-381000">
              <a:spcBef>
                <a:spcPts val="600"/>
              </a:spcBef>
              <a:buClr>
                <a:srgbClr val="FFCD00"/>
              </a:buClr>
              <a:buSzPts val="2400"/>
              <a:buFont typeface="Quattrocento Sans"/>
              <a:buChar char="◉"/>
            </a:pPr>
            <a:r>
              <a:rPr lang="en-US" sz="1600" dirty="0">
                <a:solidFill>
                  <a:schemeClr val="dk1"/>
                </a:solidFill>
                <a:latin typeface="Times New Roman" panose="02020603050405020304" pitchFamily="18" charset="0"/>
                <a:cs typeface="Times New Roman" panose="02020603050405020304" pitchFamily="18" charset="0"/>
                <a:sym typeface="Quattrocento Sans"/>
              </a:rPr>
              <a:t>Check the roughness or smoothness of the root surfaces </a:t>
            </a:r>
          </a:p>
          <a:p>
            <a:endParaRPr lang="en-US" dirty="0"/>
          </a:p>
        </p:txBody>
      </p:sp>
      <p:pic>
        <p:nvPicPr>
          <p:cNvPr id="16" name="Picture 15" descr="A picture containing hanger&#10;&#10;Description automatically generated">
            <a:extLst>
              <a:ext uri="{FF2B5EF4-FFF2-40B4-BE49-F238E27FC236}">
                <a16:creationId xmlns:a16="http://schemas.microsoft.com/office/drawing/2014/main" id="{6CFB25C2-7AAA-724F-A909-EE706714B07B}"/>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5919512" y="2714942"/>
            <a:ext cx="2679979" cy="1797819"/>
          </a:xfrm>
          <a:prstGeom prst="rect">
            <a:avLst/>
          </a:prstGeom>
        </p:spPr>
      </p:pic>
    </p:spTree>
    <p:extLst>
      <p:ext uri="{BB962C8B-B14F-4D97-AF65-F5344CB8AC3E}">
        <p14:creationId xmlns:p14="http://schemas.microsoft.com/office/powerpoint/2010/main" val="35487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body" idx="4294967295"/>
          </p:nvPr>
        </p:nvSpPr>
        <p:spPr>
          <a:xfrm>
            <a:off x="3832707" y="1274935"/>
            <a:ext cx="4862367" cy="3654300"/>
          </a:xfrm>
          <a:prstGeom prst="rect">
            <a:avLst/>
          </a:prstGeom>
        </p:spPr>
        <p:txBody>
          <a:bodyPr spcFirstLastPara="1" wrap="square" lIns="91425" tIns="91425" rIns="91425" bIns="91425" anchor="ctr" anchorCtr="0">
            <a:noAutofit/>
          </a:bodyPr>
          <a:lstStyle/>
          <a:p>
            <a:pPr lvl="0"/>
            <a:r>
              <a:rPr lang="en-US" sz="1800" dirty="0">
                <a:latin typeface="Times New Roman" panose="02020603050405020304" pitchFamily="18" charset="0"/>
                <a:cs typeface="Times New Roman" panose="02020603050405020304" pitchFamily="18" charset="0"/>
              </a:rPr>
              <a:t>Marked in millimeter.</a:t>
            </a:r>
          </a:p>
          <a:p>
            <a:pPr marL="76200" lvl="0" indent="0">
              <a:buNone/>
            </a:pPr>
            <a:endParaRPr lang="en-US" sz="1800" dirty="0">
              <a:latin typeface="Times New Roman" panose="02020603050405020304" pitchFamily="18" charset="0"/>
              <a:cs typeface="Times New Roman" panose="02020603050405020304" pitchFamily="18" charset="0"/>
            </a:endParaRPr>
          </a:p>
          <a:p>
            <a:pPr lvl="0"/>
            <a:r>
              <a:rPr lang="en-US" sz="1800" dirty="0">
                <a:latin typeface="Times New Roman" panose="02020603050405020304" pitchFamily="18" charset="0"/>
                <a:cs typeface="Times New Roman" panose="02020603050405020304" pitchFamily="18" charset="0"/>
              </a:rPr>
              <a:t>Tapered to fit into the gingival sulcus and has rounded tip not to injure the soft tissues</a:t>
            </a:r>
          </a:p>
          <a:p>
            <a:pPr marL="76200" lvl="0" indent="0">
              <a:buNone/>
            </a:pPr>
            <a:endParaRPr lang="en-US" sz="1800" dirty="0">
              <a:latin typeface="Times New Roman" panose="02020603050405020304" pitchFamily="18" charset="0"/>
              <a:cs typeface="Times New Roman" panose="02020603050405020304" pitchFamily="18" charset="0"/>
            </a:endParaRPr>
          </a:p>
          <a:p>
            <a:pPr lvl="0"/>
            <a:r>
              <a:rPr lang="en-US" sz="1800" dirty="0">
                <a:latin typeface="Times New Roman" panose="02020603050405020304" pitchFamily="18" charset="0"/>
                <a:cs typeface="Times New Roman" panose="02020603050405020304" pitchFamily="18" charset="0"/>
              </a:rPr>
              <a:t>Measure the depth of gingival sulcus and periodontal pockets</a:t>
            </a:r>
          </a:p>
          <a:p>
            <a:pPr marL="76200" lvl="0" indent="0">
              <a:buNone/>
            </a:pPr>
            <a:endParaRPr lang="en-US" sz="1800" dirty="0">
              <a:latin typeface="Times New Roman" panose="02020603050405020304" pitchFamily="18" charset="0"/>
              <a:cs typeface="Times New Roman" panose="02020603050405020304" pitchFamily="18" charset="0"/>
            </a:endParaRPr>
          </a:p>
          <a:p>
            <a:pPr lvl="0"/>
            <a:r>
              <a:rPr lang="en-US" sz="1800" dirty="0">
                <a:latin typeface="Times New Roman" panose="02020603050405020304" pitchFamily="18" charset="0"/>
                <a:cs typeface="Times New Roman" panose="02020603050405020304" pitchFamily="18" charset="0"/>
              </a:rPr>
              <a:t>Measure clinical attachment levels.</a:t>
            </a:r>
          </a:p>
          <a:p>
            <a:pPr marL="0" lvl="0" indent="0" algn="l" rtl="0">
              <a:spcBef>
                <a:spcPts val="0"/>
              </a:spcBef>
              <a:spcAft>
                <a:spcPts val="0"/>
              </a:spcAft>
              <a:buClr>
                <a:schemeClr val="dk1"/>
              </a:buClr>
              <a:buSzPts val="1100"/>
              <a:buFont typeface="Arial"/>
              <a:buNone/>
            </a:pPr>
            <a:endParaRPr sz="1800" dirty="0">
              <a:latin typeface="Times New Roman" panose="02020603050405020304" pitchFamily="18" charset="0"/>
              <a:cs typeface="Times New Roman" panose="02020603050405020304" pitchFamily="18" charset="0"/>
            </a:endParaRPr>
          </a:p>
        </p:txBody>
      </p:sp>
      <p:cxnSp>
        <p:nvCxnSpPr>
          <p:cNvPr id="185" name="Google Shape;185;p21"/>
          <p:cNvCxnSpPr/>
          <p:nvPr/>
        </p:nvCxnSpPr>
        <p:spPr>
          <a:xfrm>
            <a:off x="-6450" y="1131725"/>
            <a:ext cx="9150600" cy="0"/>
          </a:xfrm>
          <a:prstGeom prst="straightConnector1">
            <a:avLst/>
          </a:prstGeom>
          <a:noFill/>
          <a:ln w="9525" cap="flat" cmpd="sng">
            <a:solidFill>
              <a:srgbClr val="CCCCCC"/>
            </a:solidFill>
            <a:prstDash val="solid"/>
            <a:round/>
            <a:headEnd type="none" w="med" len="med"/>
            <a:tailEnd type="none" w="med" len="med"/>
          </a:ln>
        </p:spPr>
      </p:cxnSp>
      <p:sp>
        <p:nvSpPr>
          <p:cNvPr id="187" name="Google Shape;187;p21"/>
          <p:cNvSpPr/>
          <p:nvPr/>
        </p:nvSpPr>
        <p:spPr>
          <a:xfrm>
            <a:off x="528833" y="684429"/>
            <a:ext cx="970358" cy="1016769"/>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2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2" name="TextBox 1">
            <a:extLst>
              <a:ext uri="{FF2B5EF4-FFF2-40B4-BE49-F238E27FC236}">
                <a16:creationId xmlns:a16="http://schemas.microsoft.com/office/drawing/2014/main" id="{4448B0AC-DB36-9944-892D-DF0ABDB54F94}"/>
              </a:ext>
            </a:extLst>
          </p:cNvPr>
          <p:cNvSpPr txBox="1"/>
          <p:nvPr/>
        </p:nvSpPr>
        <p:spPr>
          <a:xfrm>
            <a:off x="4568850" y="338882"/>
            <a:ext cx="4120438" cy="461665"/>
          </a:xfrm>
          <a:prstGeom prst="rect">
            <a:avLst/>
          </a:prstGeom>
          <a:noFill/>
        </p:spPr>
        <p:txBody>
          <a:bodyPr wrap="square" rtlCol="0">
            <a:spAutoFit/>
          </a:bodyPr>
          <a:lstStyle/>
          <a:p>
            <a:r>
              <a:rPr lang="en-US" sz="2400" b="1" dirty="0">
                <a:solidFill>
                  <a:schemeClr val="dk1"/>
                </a:solidFill>
                <a:highlight>
                  <a:schemeClr val="accent1"/>
                </a:highlight>
                <a:latin typeface="Times New Roman" panose="02020603050405020304" pitchFamily="18" charset="0"/>
                <a:cs typeface="Times New Roman" panose="02020603050405020304" pitchFamily="18" charset="0"/>
                <a:sym typeface="Quattrocento Sans"/>
              </a:rPr>
              <a:t>Periodontal</a:t>
            </a:r>
            <a:r>
              <a:rPr lang="en-US" sz="2400" b="1" dirty="0">
                <a:solidFill>
                  <a:schemeClr val="dk1"/>
                </a:solidFill>
                <a:highlight>
                  <a:schemeClr val="accent1"/>
                </a:highlight>
                <a:latin typeface="Times New Roman" panose="02020603050405020304" pitchFamily="18" charset="0"/>
                <a:cs typeface="Times New Roman" panose="02020603050405020304" pitchFamily="18" charset="0"/>
              </a:rPr>
              <a:t> Probes: </a:t>
            </a:r>
          </a:p>
        </p:txBody>
      </p:sp>
      <p:pic>
        <p:nvPicPr>
          <p:cNvPr id="4" name="Picture 3" descr="A close-up of a pen&#10;&#10;Description automatically generated with medium confidence">
            <a:extLst>
              <a:ext uri="{FF2B5EF4-FFF2-40B4-BE49-F238E27FC236}">
                <a16:creationId xmlns:a16="http://schemas.microsoft.com/office/drawing/2014/main" id="{7E8FEB81-04A7-564B-9CD3-68A7771EA522}"/>
              </a:ext>
            </a:extLst>
          </p:cNvPr>
          <p:cNvPicPr>
            <a:picLocks noChangeAspect="1"/>
          </p:cNvPicPr>
          <p:nvPr/>
        </p:nvPicPr>
        <p:blipFill>
          <a:blip r:embed="rId3"/>
          <a:stretch>
            <a:fillRect/>
          </a:stretch>
        </p:blipFill>
        <p:spPr>
          <a:xfrm>
            <a:off x="886332" y="2230988"/>
            <a:ext cx="2946375" cy="2867805"/>
          </a:xfrm>
          <a:prstGeom prst="rect">
            <a:avLst/>
          </a:prstGeom>
        </p:spPr>
      </p:pic>
      <p:grpSp>
        <p:nvGrpSpPr>
          <p:cNvPr id="21" name="Group 20">
            <a:extLst>
              <a:ext uri="{FF2B5EF4-FFF2-40B4-BE49-F238E27FC236}">
                <a16:creationId xmlns:a16="http://schemas.microsoft.com/office/drawing/2014/main" id="{8F7444E8-36C0-9043-8769-142CBAC71F19}"/>
              </a:ext>
            </a:extLst>
          </p:cNvPr>
          <p:cNvGrpSpPr/>
          <p:nvPr/>
        </p:nvGrpSpPr>
        <p:grpSpPr>
          <a:xfrm>
            <a:off x="609025" y="699951"/>
            <a:ext cx="730677" cy="985723"/>
            <a:chOff x="1619288" y="2822617"/>
            <a:chExt cx="1911391" cy="2862097"/>
          </a:xfrm>
          <a:effectLst>
            <a:outerShdw blurRad="127000" dir="21000000" sy="23000" kx="-1200000" algn="bl" rotWithShape="0">
              <a:prstClr val="black">
                <a:alpha val="11000"/>
              </a:prstClr>
            </a:outerShdw>
          </a:effectLst>
        </p:grpSpPr>
        <p:sp>
          <p:nvSpPr>
            <p:cNvPr id="22" name="Graphic 56">
              <a:extLst>
                <a:ext uri="{FF2B5EF4-FFF2-40B4-BE49-F238E27FC236}">
                  <a16:creationId xmlns:a16="http://schemas.microsoft.com/office/drawing/2014/main" id="{9FD54817-4A95-454E-8035-060E05C139A1}"/>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dirty="0"/>
            </a:p>
          </p:txBody>
        </p:sp>
        <p:sp>
          <p:nvSpPr>
            <p:cNvPr id="23" name="Freeform: Shape 112">
              <a:extLst>
                <a:ext uri="{FF2B5EF4-FFF2-40B4-BE49-F238E27FC236}">
                  <a16:creationId xmlns:a16="http://schemas.microsoft.com/office/drawing/2014/main" id="{D8039A4E-715C-F746-8C17-731A547568D2}"/>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bg1"/>
            </a:solidFill>
            <a:ln w="2374" cap="flat">
              <a:noFill/>
              <a:prstDash val="solid"/>
              <a:miter/>
            </a:ln>
          </p:spPr>
          <p:txBody>
            <a:bodyPr rtlCol="0" anchor="ctr"/>
            <a:lstStyle/>
            <a:p>
              <a:endParaRPr lang="en-US" dirty="0">
                <a:solidFill>
                  <a:schemeClr val="accent1"/>
                </a:solidFill>
              </a:endParaRPr>
            </a:p>
          </p:txBody>
        </p:sp>
      </p:grpSp>
      <p:pic>
        <p:nvPicPr>
          <p:cNvPr id="11" name="Picture 10" descr="Close-up of a person's mouth&#10;&#10;Description automatically generated with low confidence">
            <a:extLst>
              <a:ext uri="{FF2B5EF4-FFF2-40B4-BE49-F238E27FC236}">
                <a16:creationId xmlns:a16="http://schemas.microsoft.com/office/drawing/2014/main" id="{2D1E9E3B-AD8B-9444-B395-C528E42E1218}"/>
              </a:ext>
            </a:extLst>
          </p:cNvPr>
          <p:cNvPicPr>
            <a:picLocks noChangeAspect="1"/>
          </p:cNvPicPr>
          <p:nvPr/>
        </p:nvPicPr>
        <p:blipFill>
          <a:blip r:embed="rId4"/>
          <a:stretch>
            <a:fillRect/>
          </a:stretch>
        </p:blipFill>
        <p:spPr>
          <a:xfrm>
            <a:off x="287352" y="1756600"/>
            <a:ext cx="2072168" cy="2416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9"/>
          <p:cNvSpPr txBox="1">
            <a:spLocks noGrp="1"/>
          </p:cNvSpPr>
          <p:nvPr>
            <p:ph type="title"/>
          </p:nvPr>
        </p:nvSpPr>
        <p:spPr>
          <a:xfrm>
            <a:off x="211692" y="346300"/>
            <a:ext cx="3878400" cy="435600"/>
          </a:xfrm>
          <a:prstGeom prst="rect">
            <a:avLst/>
          </a:prstGeom>
        </p:spPr>
        <p:txBody>
          <a:bodyPr spcFirstLastPara="1" wrap="square" lIns="91425" tIns="91425" rIns="91425" bIns="91425" anchor="ctr" anchorCtr="0">
            <a:noAutofit/>
          </a:bodyPr>
          <a:lstStyle/>
          <a:p>
            <a:pPr lvl="0"/>
            <a:r>
              <a:rPr lang="en-US" dirty="0"/>
              <a:t>Types of </a:t>
            </a:r>
            <a:r>
              <a:rPr lang="en-US" dirty="0">
                <a:highlight>
                  <a:schemeClr val="accent1"/>
                </a:highlight>
              </a:rPr>
              <a:t>Periodontal probes</a:t>
            </a:r>
            <a:r>
              <a:rPr lang="en-US" dirty="0"/>
              <a:t> </a:t>
            </a:r>
            <a:endParaRPr dirty="0"/>
          </a:p>
        </p:txBody>
      </p:sp>
      <p:cxnSp>
        <p:nvCxnSpPr>
          <p:cNvPr id="315" name="Google Shape;315;p29"/>
          <p:cNvCxnSpPr>
            <a:cxnSpLocks/>
          </p:cNvCxnSpPr>
          <p:nvPr/>
        </p:nvCxnSpPr>
        <p:spPr>
          <a:xfrm>
            <a:off x="2709227" y="2307203"/>
            <a:ext cx="925800" cy="0"/>
          </a:xfrm>
          <a:prstGeom prst="straightConnector1">
            <a:avLst/>
          </a:prstGeom>
          <a:noFill/>
          <a:ln w="38100" cap="flat" cmpd="sng">
            <a:solidFill>
              <a:schemeClr val="accent1"/>
            </a:solidFill>
            <a:prstDash val="solid"/>
            <a:round/>
            <a:headEnd type="none" w="sm" len="sm"/>
            <a:tailEnd type="triangle" w="sm" len="sm"/>
          </a:ln>
        </p:spPr>
      </p:cxnSp>
      <p:cxnSp>
        <p:nvCxnSpPr>
          <p:cNvPr id="316" name="Google Shape;316;p29"/>
          <p:cNvCxnSpPr>
            <a:cxnSpLocks/>
          </p:cNvCxnSpPr>
          <p:nvPr/>
        </p:nvCxnSpPr>
        <p:spPr>
          <a:xfrm>
            <a:off x="5406888" y="2307203"/>
            <a:ext cx="817994" cy="0"/>
          </a:xfrm>
          <a:prstGeom prst="straightConnector1">
            <a:avLst/>
          </a:prstGeom>
          <a:noFill/>
          <a:ln w="38100" cap="flat" cmpd="sng">
            <a:solidFill>
              <a:schemeClr val="accent1"/>
            </a:solidFill>
            <a:prstDash val="solid"/>
            <a:round/>
            <a:headEnd type="none" w="sm" len="sm"/>
            <a:tailEnd type="triangle" w="sm" len="sm"/>
          </a:ln>
        </p:spPr>
      </p:cxnSp>
      <p:sp>
        <p:nvSpPr>
          <p:cNvPr id="317" name="Google Shape;317;p2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cxnSp>
        <p:nvCxnSpPr>
          <p:cNvPr id="15" name="Google Shape;316;p29">
            <a:extLst>
              <a:ext uri="{FF2B5EF4-FFF2-40B4-BE49-F238E27FC236}">
                <a16:creationId xmlns:a16="http://schemas.microsoft.com/office/drawing/2014/main" id="{FE00C192-99EE-D14E-BE82-E43DF3AB32EE}"/>
              </a:ext>
            </a:extLst>
          </p:cNvPr>
          <p:cNvCxnSpPr>
            <a:cxnSpLocks/>
          </p:cNvCxnSpPr>
          <p:nvPr/>
        </p:nvCxnSpPr>
        <p:spPr>
          <a:xfrm>
            <a:off x="4041128" y="4024212"/>
            <a:ext cx="925800" cy="0"/>
          </a:xfrm>
          <a:prstGeom prst="straightConnector1">
            <a:avLst/>
          </a:prstGeom>
          <a:noFill/>
          <a:ln w="38100" cap="flat" cmpd="sng">
            <a:solidFill>
              <a:schemeClr val="accent1"/>
            </a:solidFill>
            <a:prstDash val="solid"/>
            <a:round/>
            <a:headEnd type="none" w="sm" len="sm"/>
            <a:tailEnd type="triangle" w="sm" len="sm"/>
          </a:ln>
        </p:spPr>
      </p:cxnSp>
      <p:sp>
        <p:nvSpPr>
          <p:cNvPr id="2" name="TextBox 1">
            <a:extLst>
              <a:ext uri="{FF2B5EF4-FFF2-40B4-BE49-F238E27FC236}">
                <a16:creationId xmlns:a16="http://schemas.microsoft.com/office/drawing/2014/main" id="{247DEB46-69A6-AF43-8A9C-0F480F18170A}"/>
              </a:ext>
            </a:extLst>
          </p:cNvPr>
          <p:cNvSpPr txBox="1"/>
          <p:nvPr/>
        </p:nvSpPr>
        <p:spPr>
          <a:xfrm>
            <a:off x="1045172" y="1638055"/>
            <a:ext cx="1414519" cy="30777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Williams Probe </a:t>
            </a:r>
          </a:p>
        </p:txBody>
      </p:sp>
      <p:pic>
        <p:nvPicPr>
          <p:cNvPr id="4" name="Picture 3" descr="A close-up of a pen&#10;&#10;Description automatically generated with medium confidence">
            <a:extLst>
              <a:ext uri="{FF2B5EF4-FFF2-40B4-BE49-F238E27FC236}">
                <a16:creationId xmlns:a16="http://schemas.microsoft.com/office/drawing/2014/main" id="{2152C0BE-C714-AF47-8C6C-EC1203BE13EA}"/>
              </a:ext>
            </a:extLst>
          </p:cNvPr>
          <p:cNvPicPr>
            <a:picLocks noChangeAspect="1"/>
          </p:cNvPicPr>
          <p:nvPr/>
        </p:nvPicPr>
        <p:blipFill>
          <a:blip r:embed="rId3"/>
          <a:stretch>
            <a:fillRect/>
          </a:stretch>
        </p:blipFill>
        <p:spPr>
          <a:xfrm>
            <a:off x="1206378" y="2144976"/>
            <a:ext cx="1165253" cy="853548"/>
          </a:xfrm>
          <a:prstGeom prst="rect">
            <a:avLst/>
          </a:prstGeom>
        </p:spPr>
      </p:pic>
      <p:sp>
        <p:nvSpPr>
          <p:cNvPr id="20" name="Google Shape;312;p29">
            <a:extLst>
              <a:ext uri="{FF2B5EF4-FFF2-40B4-BE49-F238E27FC236}">
                <a16:creationId xmlns:a16="http://schemas.microsoft.com/office/drawing/2014/main" id="{201EC8D4-3E9D-C64C-9EFD-907D8E255287}"/>
              </a:ext>
            </a:extLst>
          </p:cNvPr>
          <p:cNvSpPr/>
          <p:nvPr/>
        </p:nvSpPr>
        <p:spPr>
          <a:xfrm>
            <a:off x="3567708" y="1123063"/>
            <a:ext cx="1839180" cy="2058597"/>
          </a:xfrm>
          <a:prstGeom prst="ellipse">
            <a:avLst/>
          </a:prstGeom>
          <a:no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latin typeface="Lora"/>
              <a:ea typeface="Lora"/>
              <a:cs typeface="Lora"/>
              <a:sym typeface="Lora"/>
            </a:endParaRPr>
          </a:p>
        </p:txBody>
      </p:sp>
      <p:sp>
        <p:nvSpPr>
          <p:cNvPr id="21" name="Google Shape;312;p29">
            <a:extLst>
              <a:ext uri="{FF2B5EF4-FFF2-40B4-BE49-F238E27FC236}">
                <a16:creationId xmlns:a16="http://schemas.microsoft.com/office/drawing/2014/main" id="{A5147B5C-F440-8240-8600-E9B19E3DD3CC}"/>
              </a:ext>
            </a:extLst>
          </p:cNvPr>
          <p:cNvSpPr/>
          <p:nvPr/>
        </p:nvSpPr>
        <p:spPr>
          <a:xfrm>
            <a:off x="2219679" y="2946004"/>
            <a:ext cx="1839180" cy="2058597"/>
          </a:xfrm>
          <a:prstGeom prst="ellipse">
            <a:avLst/>
          </a:prstGeom>
          <a:no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latin typeface="Lora"/>
              <a:ea typeface="Lora"/>
              <a:cs typeface="Lora"/>
              <a:sym typeface="Lora"/>
            </a:endParaRPr>
          </a:p>
        </p:txBody>
      </p:sp>
      <p:sp>
        <p:nvSpPr>
          <p:cNvPr id="22" name="Google Shape;312;p29">
            <a:extLst>
              <a:ext uri="{FF2B5EF4-FFF2-40B4-BE49-F238E27FC236}">
                <a16:creationId xmlns:a16="http://schemas.microsoft.com/office/drawing/2014/main" id="{B59C2258-FD68-664A-9B95-5390A6C184CD}"/>
              </a:ext>
            </a:extLst>
          </p:cNvPr>
          <p:cNvSpPr/>
          <p:nvPr/>
        </p:nvSpPr>
        <p:spPr>
          <a:xfrm>
            <a:off x="4917340" y="2946003"/>
            <a:ext cx="1847184" cy="2118964"/>
          </a:xfrm>
          <a:prstGeom prst="ellipse">
            <a:avLst/>
          </a:prstGeom>
          <a:no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latin typeface="Lora"/>
              <a:ea typeface="Lora"/>
              <a:cs typeface="Lora"/>
              <a:sym typeface="Lora"/>
            </a:endParaRPr>
          </a:p>
        </p:txBody>
      </p:sp>
      <p:sp>
        <p:nvSpPr>
          <p:cNvPr id="23" name="Google Shape;312;p29">
            <a:extLst>
              <a:ext uri="{FF2B5EF4-FFF2-40B4-BE49-F238E27FC236}">
                <a16:creationId xmlns:a16="http://schemas.microsoft.com/office/drawing/2014/main" id="{8C97A30F-5D34-3D47-A62A-B501FF64339D}"/>
              </a:ext>
            </a:extLst>
          </p:cNvPr>
          <p:cNvSpPr/>
          <p:nvPr/>
        </p:nvSpPr>
        <p:spPr>
          <a:xfrm>
            <a:off x="862043" y="1281090"/>
            <a:ext cx="1839180" cy="2058597"/>
          </a:xfrm>
          <a:prstGeom prst="ellipse">
            <a:avLst/>
          </a:prstGeom>
          <a:no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latin typeface="Lora"/>
              <a:ea typeface="Lora"/>
              <a:cs typeface="Lora"/>
              <a:sym typeface="Lora"/>
            </a:endParaRPr>
          </a:p>
        </p:txBody>
      </p:sp>
      <p:sp>
        <p:nvSpPr>
          <p:cNvPr id="24" name="Google Shape;312;p29">
            <a:extLst>
              <a:ext uri="{FF2B5EF4-FFF2-40B4-BE49-F238E27FC236}">
                <a16:creationId xmlns:a16="http://schemas.microsoft.com/office/drawing/2014/main" id="{F5DA946E-68DD-C14E-A3C6-63D500819AB6}"/>
              </a:ext>
            </a:extLst>
          </p:cNvPr>
          <p:cNvSpPr/>
          <p:nvPr/>
        </p:nvSpPr>
        <p:spPr>
          <a:xfrm>
            <a:off x="6151353" y="1074197"/>
            <a:ext cx="1839180" cy="2058597"/>
          </a:xfrm>
          <a:prstGeom prst="ellipse">
            <a:avLst/>
          </a:prstGeom>
          <a:no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latin typeface="Lora"/>
              <a:ea typeface="Lora"/>
              <a:cs typeface="Lora"/>
              <a:sym typeface="Lora"/>
            </a:endParaRPr>
          </a:p>
        </p:txBody>
      </p:sp>
      <p:sp>
        <p:nvSpPr>
          <p:cNvPr id="5" name="TextBox 4">
            <a:extLst>
              <a:ext uri="{FF2B5EF4-FFF2-40B4-BE49-F238E27FC236}">
                <a16:creationId xmlns:a16="http://schemas.microsoft.com/office/drawing/2014/main" id="{CB6A6125-72E7-634C-85B6-8276F18DE106}"/>
              </a:ext>
            </a:extLst>
          </p:cNvPr>
          <p:cNvSpPr txBox="1"/>
          <p:nvPr/>
        </p:nvSpPr>
        <p:spPr>
          <a:xfrm>
            <a:off x="3635027" y="1541922"/>
            <a:ext cx="1701580" cy="52322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Marquis color coded probe</a:t>
            </a:r>
          </a:p>
        </p:txBody>
      </p:sp>
      <p:pic>
        <p:nvPicPr>
          <p:cNvPr id="8" name="Picture 7" descr="A picture containing masher, kitchenware&#10;&#10;Description automatically generated">
            <a:extLst>
              <a:ext uri="{FF2B5EF4-FFF2-40B4-BE49-F238E27FC236}">
                <a16:creationId xmlns:a16="http://schemas.microsoft.com/office/drawing/2014/main" id="{E867C21E-8310-D64E-8037-FA0E3E7BFDAC}"/>
              </a:ext>
            </a:extLst>
          </p:cNvPr>
          <p:cNvPicPr>
            <a:picLocks noChangeAspect="1"/>
          </p:cNvPicPr>
          <p:nvPr/>
        </p:nvPicPr>
        <p:blipFill>
          <a:blip r:embed="rId4"/>
          <a:stretch>
            <a:fillRect/>
          </a:stretch>
        </p:blipFill>
        <p:spPr>
          <a:xfrm>
            <a:off x="4081584" y="2052019"/>
            <a:ext cx="843759" cy="893984"/>
          </a:xfrm>
          <a:prstGeom prst="rect">
            <a:avLst/>
          </a:prstGeom>
        </p:spPr>
      </p:pic>
      <p:sp>
        <p:nvSpPr>
          <p:cNvPr id="9" name="TextBox 8">
            <a:extLst>
              <a:ext uri="{FF2B5EF4-FFF2-40B4-BE49-F238E27FC236}">
                <a16:creationId xmlns:a16="http://schemas.microsoft.com/office/drawing/2014/main" id="{4DF57610-4E5E-1C46-85FE-0C7199475860}"/>
              </a:ext>
            </a:extLst>
          </p:cNvPr>
          <p:cNvSpPr txBox="1"/>
          <p:nvPr/>
        </p:nvSpPr>
        <p:spPr>
          <a:xfrm>
            <a:off x="6485070" y="1281090"/>
            <a:ext cx="1340530" cy="307777"/>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UNC-15 probe </a:t>
            </a:r>
          </a:p>
        </p:txBody>
      </p:sp>
      <p:pic>
        <p:nvPicPr>
          <p:cNvPr id="1026" name="Picture 2" descr="Amazon.com: Dental Probe UNC 15 Color Coded Marking Periodontal Diagnostic  Premium Instruments : Industrial &amp; Scientific">
            <a:extLst>
              <a:ext uri="{FF2B5EF4-FFF2-40B4-BE49-F238E27FC236}">
                <a16:creationId xmlns:a16="http://schemas.microsoft.com/office/drawing/2014/main" id="{979004B2-A5AA-894A-9D71-C558DDBB2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6427" y="1649323"/>
            <a:ext cx="817995" cy="1236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Color Coded Michigan Williams Dental Probe Periodontal  Instrument : Industrial &amp; Scientific">
            <a:extLst>
              <a:ext uri="{FF2B5EF4-FFF2-40B4-BE49-F238E27FC236}">
                <a16:creationId xmlns:a16="http://schemas.microsoft.com/office/drawing/2014/main" id="{C37C0469-E5F0-8448-8E2C-59A83D380C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3454" y="3809856"/>
            <a:ext cx="965400" cy="9399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EFF7E4B-78ED-314D-9C41-F6AA62E1EE73}"/>
              </a:ext>
            </a:extLst>
          </p:cNvPr>
          <p:cNvSpPr txBox="1"/>
          <p:nvPr/>
        </p:nvSpPr>
        <p:spPr>
          <a:xfrm>
            <a:off x="2359842" y="3244528"/>
            <a:ext cx="1541348" cy="52322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University of Michigan probe </a:t>
            </a:r>
          </a:p>
        </p:txBody>
      </p:sp>
      <p:pic>
        <p:nvPicPr>
          <p:cNvPr id="1030" name="Picture 6" descr="WHO probe | Periodontics">
            <a:extLst>
              <a:ext uri="{FF2B5EF4-FFF2-40B4-BE49-F238E27FC236}">
                <a16:creationId xmlns:a16="http://schemas.microsoft.com/office/drawing/2014/main" id="{B1A45A80-547A-184F-83A2-B42A30E961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4156" y="3600519"/>
            <a:ext cx="1136214" cy="11472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D4A47F5-7CAC-754C-BAC1-DA546E8062F8}"/>
              </a:ext>
            </a:extLst>
          </p:cNvPr>
          <p:cNvSpPr txBox="1"/>
          <p:nvPr/>
        </p:nvSpPr>
        <p:spPr>
          <a:xfrm>
            <a:off x="5210499" y="3276472"/>
            <a:ext cx="1731724" cy="30777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(WHO) probe </a:t>
            </a:r>
          </a:p>
        </p:txBody>
      </p:sp>
      <p:sp>
        <p:nvSpPr>
          <p:cNvPr id="42" name="Freeform 101">
            <a:extLst>
              <a:ext uri="{FF2B5EF4-FFF2-40B4-BE49-F238E27FC236}">
                <a16:creationId xmlns:a16="http://schemas.microsoft.com/office/drawing/2014/main" id="{441A37EC-ABD1-D645-87A3-7078BE03901D}"/>
              </a:ext>
            </a:extLst>
          </p:cNvPr>
          <p:cNvSpPr/>
          <p:nvPr/>
        </p:nvSpPr>
        <p:spPr>
          <a:xfrm>
            <a:off x="914400" y="997160"/>
            <a:ext cx="231805" cy="290720"/>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subTitle" idx="4294967295"/>
          </p:nvPr>
        </p:nvSpPr>
        <p:spPr>
          <a:xfrm>
            <a:off x="261963" y="2087886"/>
            <a:ext cx="5021400" cy="784800"/>
          </a:xfrm>
          <a:prstGeom prst="rect">
            <a:avLst/>
          </a:prstGeom>
        </p:spPr>
        <p:txBody>
          <a:bodyPr spcFirstLastPara="1" wrap="square" lIns="91425" tIns="91425" rIns="91425" bIns="91425" anchor="t" anchorCtr="0">
            <a:noAutofit/>
          </a:bodyPr>
          <a:lstStyle/>
          <a:p>
            <a:pPr marL="0" lvl="0" indent="0">
              <a:buNone/>
            </a:pPr>
            <a:r>
              <a:rPr lang="en-US" sz="1600" dirty="0">
                <a:latin typeface="Times New Roman" panose="02020603050405020304" pitchFamily="18" charset="0"/>
                <a:cs typeface="Times New Roman" panose="02020603050405020304" pitchFamily="18" charset="0"/>
              </a:rPr>
              <a:t>Furcation probes is also known of </a:t>
            </a:r>
            <a:r>
              <a:rPr lang="en-US" sz="1600" b="1" i="1" dirty="0">
                <a:highlight>
                  <a:schemeClr val="accent1"/>
                </a:highlight>
                <a:latin typeface="Times New Roman" panose="02020603050405020304" pitchFamily="18" charset="0"/>
                <a:cs typeface="Times New Roman" panose="02020603050405020304" pitchFamily="18" charset="0"/>
              </a:rPr>
              <a:t>Nabers Probe </a:t>
            </a:r>
            <a:endParaRPr sz="1600" b="1" i="1" dirty="0">
              <a:highlight>
                <a:schemeClr val="accent1"/>
              </a:highlight>
              <a:latin typeface="Times New Roman" panose="02020603050405020304" pitchFamily="18" charset="0"/>
              <a:cs typeface="Times New Roman" panose="02020603050405020304" pitchFamily="18" charset="0"/>
            </a:endParaRPr>
          </a:p>
          <a:p>
            <a:pPr marL="0" lvl="0" indent="0" algn="l" rtl="0">
              <a:spcBef>
                <a:spcPts val="600"/>
              </a:spcBef>
              <a:spcAft>
                <a:spcPts val="0"/>
              </a:spcAft>
              <a:buNone/>
            </a:pPr>
            <a:endParaRPr lang="en" sz="1800" dirty="0"/>
          </a:p>
          <a:p>
            <a:pPr lvl="0" indent="-342900">
              <a:buSzPts val="1800"/>
            </a:pPr>
            <a:r>
              <a:rPr lang="en-US" sz="1600" dirty="0">
                <a:latin typeface="Times New Roman" panose="02020603050405020304" pitchFamily="18" charset="0"/>
                <a:cs typeface="Times New Roman" panose="02020603050405020304" pitchFamily="18" charset="0"/>
              </a:rPr>
              <a:t>Measure the horizontal and vertical pocket depths of multirooted teeth </a:t>
            </a:r>
            <a:endParaRPr lang="en-US" sz="1600" dirty="0">
              <a:solidFill>
                <a:schemeClr val="dk1"/>
              </a:solidFill>
              <a:latin typeface="Times New Roman" panose="02020603050405020304" pitchFamily="18" charset="0"/>
              <a:cs typeface="Times New Roman" panose="02020603050405020304" pitchFamily="18" charset="0"/>
            </a:endParaRPr>
          </a:p>
        </p:txBody>
      </p:sp>
      <p:cxnSp>
        <p:nvCxnSpPr>
          <p:cNvPr id="323" name="Google Shape;323;p30"/>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324" name="Google Shape;324;p30"/>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lvl="0"/>
            <a:r>
              <a:rPr lang="en-US" sz="3200" dirty="0">
                <a:latin typeface="Times New Roman" panose="02020603050405020304" pitchFamily="18" charset="0"/>
                <a:cs typeface="Times New Roman" panose="02020603050405020304" pitchFamily="18" charset="0"/>
              </a:rPr>
              <a:t>Furcation probes </a:t>
            </a:r>
            <a:endParaRPr sz="3200" dirty="0">
              <a:latin typeface="Times New Roman" panose="02020603050405020304" pitchFamily="18" charset="0"/>
              <a:cs typeface="Times New Roman" panose="02020603050405020304" pitchFamily="18" charset="0"/>
            </a:endParaRPr>
          </a:p>
        </p:txBody>
      </p:sp>
      <p:cxnSp>
        <p:nvCxnSpPr>
          <p:cNvPr id="325" name="Google Shape;325;p30"/>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sp>
        <p:nvSpPr>
          <p:cNvPr id="326" name="Google Shape;326;p30"/>
          <p:cNvSpPr/>
          <p:nvPr/>
        </p:nvSpPr>
        <p:spPr>
          <a:xfrm>
            <a:off x="815883" y="837250"/>
            <a:ext cx="1139100" cy="11391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3" name="Group 12">
            <a:extLst>
              <a:ext uri="{FF2B5EF4-FFF2-40B4-BE49-F238E27FC236}">
                <a16:creationId xmlns:a16="http://schemas.microsoft.com/office/drawing/2014/main" id="{6FEF6E69-7FD3-6449-BC08-17DE6D657139}"/>
              </a:ext>
            </a:extLst>
          </p:cNvPr>
          <p:cNvGrpSpPr/>
          <p:nvPr/>
        </p:nvGrpSpPr>
        <p:grpSpPr>
          <a:xfrm>
            <a:off x="962666" y="1039771"/>
            <a:ext cx="713734" cy="713358"/>
            <a:chOff x="1619288" y="2822617"/>
            <a:chExt cx="1911391" cy="2862097"/>
          </a:xfrm>
          <a:effectLst>
            <a:outerShdw blurRad="127000" dir="21000000" sy="23000" kx="-1200000" algn="bl" rotWithShape="0">
              <a:prstClr val="black">
                <a:alpha val="11000"/>
              </a:prstClr>
            </a:outerShdw>
          </a:effectLst>
        </p:grpSpPr>
        <p:sp>
          <p:nvSpPr>
            <p:cNvPr id="14" name="Graphic 56">
              <a:extLst>
                <a:ext uri="{FF2B5EF4-FFF2-40B4-BE49-F238E27FC236}">
                  <a16:creationId xmlns:a16="http://schemas.microsoft.com/office/drawing/2014/main" id="{2AC55E3F-A0F3-DA42-9E8E-24E1151550B3}"/>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0">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4030" cap="flat">
              <a:solidFill>
                <a:schemeClr val="bg1">
                  <a:lumMod val="85000"/>
                </a:schemeClr>
              </a:solidFill>
              <a:prstDash val="solid"/>
              <a:miter/>
            </a:ln>
          </p:spPr>
          <p:txBody>
            <a:bodyPr rtlCol="0" anchor="ctr"/>
            <a:lstStyle/>
            <a:p>
              <a:endParaRPr lang="en-US" dirty="0"/>
            </a:p>
          </p:txBody>
        </p:sp>
        <p:sp>
          <p:nvSpPr>
            <p:cNvPr id="15" name="Freeform: Shape 112">
              <a:extLst>
                <a:ext uri="{FF2B5EF4-FFF2-40B4-BE49-F238E27FC236}">
                  <a16:creationId xmlns:a16="http://schemas.microsoft.com/office/drawing/2014/main" id="{28F52B4E-2AFF-C94F-AEBD-6E802367E0DD}"/>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bg1"/>
            </a:solidFill>
            <a:ln w="2374" cap="flat">
              <a:noFill/>
              <a:prstDash val="solid"/>
              <a:miter/>
            </a:ln>
          </p:spPr>
          <p:txBody>
            <a:bodyPr rtlCol="0" anchor="ctr"/>
            <a:lstStyle/>
            <a:p>
              <a:endParaRPr lang="en-US" dirty="0">
                <a:solidFill>
                  <a:schemeClr val="accent1"/>
                </a:solidFill>
              </a:endParaRPr>
            </a:p>
          </p:txBody>
        </p:sp>
      </p:grpSp>
      <p:pic>
        <p:nvPicPr>
          <p:cNvPr id="4" name="Picture 3" descr="A picture containing indoor&#10;&#10;Description automatically generated">
            <a:extLst>
              <a:ext uri="{FF2B5EF4-FFF2-40B4-BE49-F238E27FC236}">
                <a16:creationId xmlns:a16="http://schemas.microsoft.com/office/drawing/2014/main" id="{AAE64A52-84B9-684B-A8A2-FD256AF774BE}"/>
              </a:ext>
            </a:extLst>
          </p:cNvPr>
          <p:cNvPicPr>
            <a:picLocks noChangeAspect="1"/>
          </p:cNvPicPr>
          <p:nvPr/>
        </p:nvPicPr>
        <p:blipFill>
          <a:blip r:embed="rId3"/>
          <a:stretch>
            <a:fillRect/>
          </a:stretch>
        </p:blipFill>
        <p:spPr>
          <a:xfrm>
            <a:off x="5351435" y="2284286"/>
            <a:ext cx="3255155" cy="270522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1"/>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r>
              <a:rPr lang="en-US" sz="1800" dirty="0">
                <a:latin typeface="Times New Roman" panose="02020603050405020304" pitchFamily="18" charset="0"/>
                <a:cs typeface="Times New Roman" panose="02020603050405020304" pitchFamily="18" charset="0"/>
              </a:rPr>
              <a:t>Periodontal </a:t>
            </a:r>
            <a:r>
              <a:rPr lang="en-US" sz="1800" i="1" dirty="0">
                <a:highlight>
                  <a:schemeClr val="accent1"/>
                </a:highlight>
                <a:latin typeface="Times New Roman" panose="02020603050405020304" pitchFamily="18" charset="0"/>
                <a:cs typeface="Times New Roman" panose="02020603050405020304" pitchFamily="18" charset="0"/>
                <a:sym typeface="Quattrocento Sans"/>
              </a:rPr>
              <a:t>Scalers:</a:t>
            </a:r>
          </a:p>
        </p:txBody>
      </p:sp>
      <p:sp>
        <p:nvSpPr>
          <p:cNvPr id="338" name="Google Shape;338;p31"/>
          <p:cNvSpPr txBox="1">
            <a:spLocks noGrp="1"/>
          </p:cNvSpPr>
          <p:nvPr>
            <p:ph type="body" idx="3"/>
          </p:nvPr>
        </p:nvSpPr>
        <p:spPr>
          <a:xfrm>
            <a:off x="1381250" y="1685748"/>
            <a:ext cx="4722771" cy="1211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1200" b="1" dirty="0">
              <a:highlight>
                <a:schemeClr val="accent1"/>
              </a:highlight>
            </a:endParaRPr>
          </a:p>
          <a:p>
            <a:pPr marL="0" indent="0">
              <a:buNone/>
            </a:pPr>
            <a:r>
              <a:rPr lang="en-US" sz="1600" dirty="0">
                <a:latin typeface="Times New Roman" panose="02020603050405020304" pitchFamily="18" charset="0"/>
                <a:cs typeface="Times New Roman" panose="02020603050405020304" pitchFamily="18" charset="0"/>
              </a:rPr>
              <a:t>Used to remove supragingival calculus from the </a:t>
            </a:r>
            <a:r>
              <a:rPr lang="en-US" sz="1600" b="1" dirty="0">
                <a:highlight>
                  <a:schemeClr val="accent1"/>
                </a:highlight>
                <a:latin typeface="Times New Roman" panose="02020603050405020304" pitchFamily="18" charset="0"/>
                <a:cs typeface="Times New Roman" panose="02020603050405020304" pitchFamily="18" charset="0"/>
              </a:rPr>
              <a:t>anterior teeth</a:t>
            </a:r>
          </a:p>
          <a:p>
            <a:pPr marL="0" lvl="0" indent="0" algn="l" rtl="0">
              <a:spcBef>
                <a:spcPts val="600"/>
              </a:spcBef>
              <a:spcAft>
                <a:spcPts val="0"/>
              </a:spcAft>
              <a:buNone/>
            </a:pPr>
            <a:endParaRPr sz="1200" dirty="0"/>
          </a:p>
        </p:txBody>
      </p:sp>
      <p:sp>
        <p:nvSpPr>
          <p:cNvPr id="344" name="Google Shape;344;p3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5" name="Text Placeholder 4">
            <a:extLst>
              <a:ext uri="{FF2B5EF4-FFF2-40B4-BE49-F238E27FC236}">
                <a16:creationId xmlns:a16="http://schemas.microsoft.com/office/drawing/2014/main" id="{428DC272-2864-AF4D-BBBC-B332CB4FAD98}"/>
              </a:ext>
            </a:extLst>
          </p:cNvPr>
          <p:cNvSpPr>
            <a:spLocks noGrp="1"/>
          </p:cNvSpPr>
          <p:nvPr>
            <p:ph type="body" idx="2"/>
          </p:nvPr>
        </p:nvSpPr>
        <p:spPr>
          <a:xfrm>
            <a:off x="916458" y="1554823"/>
            <a:ext cx="3655542" cy="530652"/>
          </a:xfrm>
        </p:spPr>
        <p:txBody>
          <a:bodyPr/>
          <a:lstStyle/>
          <a:p>
            <a:r>
              <a:rPr lang="en-US" sz="1600" dirty="0">
                <a:latin typeface="Times New Roman" panose="02020603050405020304" pitchFamily="18" charset="0"/>
                <a:cs typeface="Times New Roman" panose="02020603050405020304" pitchFamily="18" charset="0"/>
              </a:rPr>
              <a:t>1 - </a:t>
            </a:r>
            <a:r>
              <a:rPr lang="en-US" sz="1600" b="1" dirty="0">
                <a:latin typeface="Times New Roman" panose="02020603050405020304" pitchFamily="18" charset="0"/>
                <a:cs typeface="Times New Roman" panose="02020603050405020304" pitchFamily="18" charset="0"/>
              </a:rPr>
              <a:t>Chisel Scalers</a:t>
            </a:r>
            <a:r>
              <a:rPr lang="en-US" sz="1600"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4E89984E-04D3-4E41-8BA6-9B18F59B40FD}"/>
              </a:ext>
            </a:extLst>
          </p:cNvPr>
          <p:cNvSpPr txBox="1"/>
          <p:nvPr/>
        </p:nvSpPr>
        <p:spPr>
          <a:xfrm>
            <a:off x="730030" y="3070152"/>
            <a:ext cx="2888370" cy="553998"/>
          </a:xfrm>
          <a:prstGeom prst="rect">
            <a:avLst/>
          </a:prstGeom>
          <a:noFill/>
        </p:spPr>
        <p:txBody>
          <a:bodyPr wrap="square" rtlCol="0">
            <a:spAutoFit/>
          </a:bodyPr>
          <a:lstStyle/>
          <a:p>
            <a:pPr marL="457200" indent="-342900">
              <a:spcBef>
                <a:spcPts val="600"/>
              </a:spcBef>
              <a:buClr>
                <a:schemeClr val="accent1"/>
              </a:buClr>
              <a:buSzPts val="1800"/>
              <a:buFont typeface="Quattrocento Sans"/>
              <a:buChar char="◉"/>
            </a:pPr>
            <a:r>
              <a:rPr lang="en-US" sz="1600" dirty="0">
                <a:solidFill>
                  <a:schemeClr val="dk1"/>
                </a:solidFill>
                <a:latin typeface="Times New Roman" panose="02020603050405020304" pitchFamily="18" charset="0"/>
                <a:cs typeface="Times New Roman" panose="02020603050405020304" pitchFamily="18" charset="0"/>
                <a:sym typeface="Quattrocento Sans"/>
              </a:rPr>
              <a:t>2- </a:t>
            </a:r>
            <a:r>
              <a:rPr lang="en-US" sz="1600" b="1" dirty="0">
                <a:solidFill>
                  <a:schemeClr val="dk1"/>
                </a:solidFill>
                <a:latin typeface="Times New Roman" panose="02020603050405020304" pitchFamily="18" charset="0"/>
                <a:cs typeface="Times New Roman" panose="02020603050405020304" pitchFamily="18" charset="0"/>
                <a:sym typeface="Quattrocento Sans"/>
              </a:rPr>
              <a:t>Hoe Scalers:</a:t>
            </a:r>
          </a:p>
          <a:p>
            <a:endParaRPr lang="en-US" dirty="0"/>
          </a:p>
        </p:txBody>
      </p:sp>
      <p:sp>
        <p:nvSpPr>
          <p:cNvPr id="11" name="TextBox 10">
            <a:extLst>
              <a:ext uri="{FF2B5EF4-FFF2-40B4-BE49-F238E27FC236}">
                <a16:creationId xmlns:a16="http://schemas.microsoft.com/office/drawing/2014/main" id="{75ED1BAB-FFB5-974C-ADC2-7A0D9D664C08}"/>
              </a:ext>
            </a:extLst>
          </p:cNvPr>
          <p:cNvSpPr txBox="1"/>
          <p:nvPr/>
        </p:nvSpPr>
        <p:spPr>
          <a:xfrm>
            <a:off x="1131083" y="3624150"/>
            <a:ext cx="5556961" cy="1123384"/>
          </a:xfrm>
          <a:prstGeom prst="rect">
            <a:avLst/>
          </a:prstGeom>
          <a:noFill/>
        </p:spPr>
        <p:txBody>
          <a:bodyPr wrap="square" rtlCol="0">
            <a:spAutoFit/>
          </a:bodyPr>
          <a:lstStyle/>
          <a:p>
            <a:pPr marL="457200" indent="-342900">
              <a:spcBef>
                <a:spcPts val="600"/>
              </a:spcBef>
              <a:buClr>
                <a:schemeClr val="accent1"/>
              </a:buClr>
              <a:buSzPts val="1800"/>
              <a:buFont typeface="Quattrocento Sans"/>
              <a:buChar char="◉"/>
            </a:pPr>
            <a:r>
              <a:rPr lang="en-US" sz="1600" dirty="0">
                <a:solidFill>
                  <a:schemeClr val="dk1"/>
                </a:solidFill>
                <a:latin typeface="Times New Roman" panose="02020603050405020304" pitchFamily="18" charset="0"/>
                <a:cs typeface="Times New Roman" panose="02020603050405020304" pitchFamily="18" charset="0"/>
                <a:sym typeface="Quattrocento Sans"/>
              </a:rPr>
              <a:t>Remove heavy supragingival calculus </a:t>
            </a:r>
          </a:p>
          <a:p>
            <a:pPr marL="457200" indent="-342900">
              <a:spcBef>
                <a:spcPts val="600"/>
              </a:spcBef>
              <a:buClr>
                <a:schemeClr val="accent1"/>
              </a:buClr>
              <a:buSzPts val="1800"/>
              <a:buFont typeface="Quattrocento Sans"/>
              <a:buChar char="◉"/>
            </a:pPr>
            <a:r>
              <a:rPr lang="en-US" sz="1600" dirty="0">
                <a:solidFill>
                  <a:schemeClr val="dk1"/>
                </a:solidFill>
                <a:latin typeface="Times New Roman" panose="02020603050405020304" pitchFamily="18" charset="0"/>
                <a:cs typeface="Times New Roman" panose="02020603050405020304" pitchFamily="18" charset="0"/>
                <a:sym typeface="Quattrocento Sans"/>
              </a:rPr>
              <a:t> Effective when used on buccal and lingual surfaces of </a:t>
            </a:r>
            <a:r>
              <a:rPr lang="en-US" sz="1600" b="1" dirty="0">
                <a:solidFill>
                  <a:schemeClr val="dk1"/>
                </a:solidFill>
                <a:highlight>
                  <a:schemeClr val="accent1"/>
                </a:highlight>
                <a:latin typeface="Times New Roman" panose="02020603050405020304" pitchFamily="18" charset="0"/>
                <a:cs typeface="Times New Roman" panose="02020603050405020304" pitchFamily="18" charset="0"/>
                <a:sym typeface="Quattrocento Sans"/>
              </a:rPr>
              <a:t>posterior teeth</a:t>
            </a:r>
          </a:p>
          <a:p>
            <a:endParaRPr lang="en-US" dirty="0"/>
          </a:p>
        </p:txBody>
      </p:sp>
      <p:sp>
        <p:nvSpPr>
          <p:cNvPr id="26" name="Freeform 101">
            <a:extLst>
              <a:ext uri="{FF2B5EF4-FFF2-40B4-BE49-F238E27FC236}">
                <a16:creationId xmlns:a16="http://schemas.microsoft.com/office/drawing/2014/main" id="{36C9854C-FD6C-C642-8A35-6071CB50A4C7}"/>
              </a:ext>
            </a:extLst>
          </p:cNvPr>
          <p:cNvSpPr/>
          <p:nvPr/>
        </p:nvSpPr>
        <p:spPr>
          <a:xfrm>
            <a:off x="914400" y="997160"/>
            <a:ext cx="231805" cy="290720"/>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2049" name="Picture 1" descr="page7image42688384">
            <a:extLst>
              <a:ext uri="{FF2B5EF4-FFF2-40B4-BE49-F238E27FC236}">
                <a16:creationId xmlns:a16="http://schemas.microsoft.com/office/drawing/2014/main" id="{F0026751-8247-F44A-A1D0-F42BF68A7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781" y="1201894"/>
            <a:ext cx="2502189" cy="18750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8image42572016">
            <a:extLst>
              <a:ext uri="{FF2B5EF4-FFF2-40B4-BE49-F238E27FC236}">
                <a16:creationId xmlns:a16="http://schemas.microsoft.com/office/drawing/2014/main" id="{3587AC01-41F2-AD4C-9234-4C11CA03B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964" y="3170230"/>
            <a:ext cx="2502189" cy="1875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3"/>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n-US" dirty="0">
                <a:latin typeface="Times New Roman" panose="02020603050405020304" pitchFamily="18" charset="0"/>
                <a:cs typeface="Times New Roman" panose="02020603050405020304" pitchFamily="18" charset="0"/>
              </a:rPr>
              <a:t>Periodontal </a:t>
            </a:r>
            <a:r>
              <a:rPr lang="en-US" i="1" dirty="0">
                <a:highlight>
                  <a:schemeClr val="accent1"/>
                </a:highlight>
                <a:latin typeface="Times New Roman" panose="02020603050405020304" pitchFamily="18" charset="0"/>
                <a:cs typeface="Times New Roman" panose="02020603050405020304" pitchFamily="18" charset="0"/>
                <a:sym typeface="Quattrocento Sans"/>
              </a:rPr>
              <a:t>Scalers:</a:t>
            </a:r>
            <a:endParaRPr dirty="0"/>
          </a:p>
        </p:txBody>
      </p:sp>
      <p:sp>
        <p:nvSpPr>
          <p:cNvPr id="377" name="Google Shape;377;p33"/>
          <p:cNvSpPr txBox="1">
            <a:spLocks noGrp="1"/>
          </p:cNvSpPr>
          <p:nvPr>
            <p:ph type="body" idx="1"/>
          </p:nvPr>
        </p:nvSpPr>
        <p:spPr>
          <a:xfrm>
            <a:off x="958982" y="1432906"/>
            <a:ext cx="3400800" cy="886093"/>
          </a:xfrm>
          <a:prstGeom prst="rect">
            <a:avLst/>
          </a:prstGeom>
        </p:spPr>
        <p:txBody>
          <a:bodyPr spcFirstLastPara="1" wrap="square" lIns="91425" tIns="91425" rIns="91425" bIns="91425" anchor="t" anchorCtr="0">
            <a:noAutofit/>
          </a:bodyPr>
          <a:lstStyle/>
          <a:p>
            <a:pPr lvl="0" indent="-342900">
              <a:buClr>
                <a:schemeClr val="accent1"/>
              </a:buClr>
              <a:buSzPts val="1800"/>
            </a:pPr>
            <a:r>
              <a:rPr lang="en-US" sz="1600" dirty="0">
                <a:latin typeface="Times New Roman" panose="02020603050405020304" pitchFamily="18" charset="0"/>
                <a:cs typeface="Times New Roman" panose="02020603050405020304" pitchFamily="18" charset="0"/>
              </a:rPr>
              <a:t>3 -Sickle scalers: </a:t>
            </a:r>
            <a:endParaRPr sz="1600" dirty="0">
              <a:latin typeface="Times New Roman" panose="02020603050405020304" pitchFamily="18" charset="0"/>
              <a:cs typeface="Times New Roman" panose="02020603050405020304" pitchFamily="18" charset="0"/>
            </a:endParaRPr>
          </a:p>
        </p:txBody>
      </p:sp>
      <p:sp>
        <p:nvSpPr>
          <p:cNvPr id="381" name="Google Shape;381;p3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14" name="Group 13">
            <a:extLst>
              <a:ext uri="{FF2B5EF4-FFF2-40B4-BE49-F238E27FC236}">
                <a16:creationId xmlns:a16="http://schemas.microsoft.com/office/drawing/2014/main" id="{776A4314-3A6D-6E43-B910-A720FBB04F1C}"/>
              </a:ext>
            </a:extLst>
          </p:cNvPr>
          <p:cNvGrpSpPr/>
          <p:nvPr/>
        </p:nvGrpSpPr>
        <p:grpSpPr>
          <a:xfrm>
            <a:off x="914400" y="896112"/>
            <a:ext cx="208547" cy="435600"/>
            <a:chOff x="1619288" y="2822617"/>
            <a:chExt cx="1911391" cy="2862097"/>
          </a:xfrm>
          <a:effectLst>
            <a:outerShdw blurRad="127000" dir="21000000" sy="23000" kx="-1200000" algn="bl" rotWithShape="0">
              <a:prstClr val="black">
                <a:alpha val="11000"/>
              </a:prstClr>
            </a:outerShdw>
          </a:effectLst>
        </p:grpSpPr>
        <p:sp>
          <p:nvSpPr>
            <p:cNvPr id="15" name="Graphic 56">
              <a:extLst>
                <a:ext uri="{FF2B5EF4-FFF2-40B4-BE49-F238E27FC236}">
                  <a16:creationId xmlns:a16="http://schemas.microsoft.com/office/drawing/2014/main" id="{1D1C2638-ACEF-294B-B564-14EB13A26084}"/>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0">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4030" cap="flat">
              <a:solidFill>
                <a:schemeClr val="bg1">
                  <a:lumMod val="85000"/>
                </a:schemeClr>
              </a:solidFill>
              <a:prstDash val="solid"/>
              <a:miter/>
            </a:ln>
          </p:spPr>
          <p:txBody>
            <a:bodyPr rtlCol="0" anchor="ctr"/>
            <a:lstStyle/>
            <a:p>
              <a:endParaRPr lang="en-US" dirty="0"/>
            </a:p>
          </p:txBody>
        </p:sp>
        <p:sp>
          <p:nvSpPr>
            <p:cNvPr id="16" name="Freeform: Shape 112">
              <a:extLst>
                <a:ext uri="{FF2B5EF4-FFF2-40B4-BE49-F238E27FC236}">
                  <a16:creationId xmlns:a16="http://schemas.microsoft.com/office/drawing/2014/main" id="{7050E2A5-4972-AB4C-B10E-B95078A8C366}"/>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bg1"/>
            </a:solidFill>
            <a:ln w="2374" cap="flat">
              <a:noFill/>
              <a:prstDash val="solid"/>
              <a:miter/>
            </a:ln>
          </p:spPr>
          <p:txBody>
            <a:bodyPr rtlCol="0" anchor="ctr"/>
            <a:lstStyle/>
            <a:p>
              <a:endParaRPr lang="en-US" dirty="0">
                <a:solidFill>
                  <a:schemeClr val="accent1"/>
                </a:solidFill>
              </a:endParaRPr>
            </a:p>
          </p:txBody>
        </p:sp>
      </p:grpSp>
      <p:sp>
        <p:nvSpPr>
          <p:cNvPr id="2" name="TextBox 1">
            <a:extLst>
              <a:ext uri="{FF2B5EF4-FFF2-40B4-BE49-F238E27FC236}">
                <a16:creationId xmlns:a16="http://schemas.microsoft.com/office/drawing/2014/main" id="{3F9A48D9-4D97-C446-BBA5-8B1C53040BB1}"/>
              </a:ext>
            </a:extLst>
          </p:cNvPr>
          <p:cNvSpPr txBox="1"/>
          <p:nvPr/>
        </p:nvSpPr>
        <p:spPr>
          <a:xfrm>
            <a:off x="569495" y="2418984"/>
            <a:ext cx="4507832" cy="1369606"/>
          </a:xfrm>
          <a:prstGeom prst="rect">
            <a:avLst/>
          </a:prstGeom>
          <a:noFill/>
        </p:spPr>
        <p:txBody>
          <a:bodyPr wrap="square" rtlCol="0">
            <a:spAutoFit/>
          </a:bodyPr>
          <a:lstStyle/>
          <a:p>
            <a:pPr marL="457200" lvl="0" indent="-342900">
              <a:spcBef>
                <a:spcPts val="600"/>
              </a:spcBef>
              <a:buClr>
                <a:schemeClr val="accent1"/>
              </a:buClr>
              <a:buSzPts val="1800"/>
              <a:buFont typeface="Quattrocento Sans"/>
              <a:buChar char="◉"/>
            </a:pPr>
            <a:r>
              <a:rPr lang="en-US" sz="1600" dirty="0">
                <a:solidFill>
                  <a:schemeClr val="dk1"/>
                </a:solidFill>
                <a:latin typeface="Times New Roman" panose="02020603050405020304" pitchFamily="18" charset="0"/>
                <a:cs typeface="Times New Roman" panose="02020603050405020304" pitchFamily="18" charset="0"/>
              </a:rPr>
              <a:t>Remove large deposits of supragingival calculus. </a:t>
            </a:r>
          </a:p>
          <a:p>
            <a:pPr marL="457200" lvl="0" indent="-342900">
              <a:spcBef>
                <a:spcPts val="600"/>
              </a:spcBef>
              <a:buClr>
                <a:schemeClr val="accent1"/>
              </a:buClr>
              <a:buSzPts val="1800"/>
              <a:buFont typeface="Quattrocento Sans"/>
              <a:buChar char="◉"/>
            </a:pPr>
            <a:r>
              <a:rPr lang="en-US" sz="1600" dirty="0">
                <a:solidFill>
                  <a:schemeClr val="dk1"/>
                </a:solidFill>
                <a:latin typeface="Times New Roman" panose="02020603050405020304" pitchFamily="18" charset="0"/>
                <a:cs typeface="Times New Roman" panose="02020603050405020304" pitchFamily="18" charset="0"/>
              </a:rPr>
              <a:t>Two cutting edges that converge in a highly pointed tip and have a flat surface.</a:t>
            </a:r>
          </a:p>
          <a:p>
            <a:endParaRPr lang="en-US" dirty="0"/>
          </a:p>
        </p:txBody>
      </p:sp>
      <p:pic>
        <p:nvPicPr>
          <p:cNvPr id="3073" name="Picture 1" descr="page9image45402864">
            <a:extLst>
              <a:ext uri="{FF2B5EF4-FFF2-40B4-BE49-F238E27FC236}">
                <a16:creationId xmlns:a16="http://schemas.microsoft.com/office/drawing/2014/main" id="{851F0A69-06BA-F84E-83EC-9173134E7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846" y="2910232"/>
            <a:ext cx="3289300" cy="19650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Amazon.com: Dental Sickle Scaler H6/h7 Anterior Posterior Periodontic  Instrument : Industrial &amp; Scientific">
            <a:extLst>
              <a:ext uri="{FF2B5EF4-FFF2-40B4-BE49-F238E27FC236}">
                <a16:creationId xmlns:a16="http://schemas.microsoft.com/office/drawing/2014/main" id="{A522EC5E-65E4-FE4A-A152-3E0F24170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309" y="1098438"/>
            <a:ext cx="3747837" cy="18117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4"/>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r>
              <a:rPr lang="en-US" dirty="0">
                <a:latin typeface="Times New Roman" panose="02020603050405020304" pitchFamily="18" charset="0"/>
                <a:cs typeface="Times New Roman" panose="02020603050405020304" pitchFamily="18" charset="0"/>
              </a:rPr>
              <a:t>Types of Sickle Scalers:</a:t>
            </a:r>
          </a:p>
        </p:txBody>
      </p:sp>
      <p:sp>
        <p:nvSpPr>
          <p:cNvPr id="393" name="Google Shape;393;p34"/>
          <p:cNvSpPr txBox="1">
            <a:spLocks noGrp="1"/>
          </p:cNvSpPr>
          <p:nvPr>
            <p:ph type="body" idx="1"/>
          </p:nvPr>
        </p:nvSpPr>
        <p:spPr>
          <a:xfrm>
            <a:off x="417095" y="1616475"/>
            <a:ext cx="5478379" cy="3112200"/>
          </a:xfrm>
          <a:prstGeom prst="rect">
            <a:avLst/>
          </a:prstGeom>
        </p:spPr>
        <p:txBody>
          <a:bodyPr spcFirstLastPara="1" wrap="square" lIns="91425" tIns="91425" rIns="91425" bIns="91425" anchor="t" anchorCtr="0">
            <a:noAutofit/>
          </a:bodyPr>
          <a:lstStyle/>
          <a:p>
            <a:pPr lvl="0"/>
            <a:r>
              <a:rPr lang="en-US" sz="1600" b="1" dirty="0">
                <a:latin typeface="Times New Roman" panose="02020603050405020304" pitchFamily="18" charset="0"/>
                <a:cs typeface="Times New Roman" panose="02020603050405020304" pitchFamily="18" charset="0"/>
              </a:rPr>
              <a:t>Sickle scaler straight blade:</a:t>
            </a:r>
            <a:r>
              <a:rPr lang="en-US" sz="1600" dirty="0">
                <a:latin typeface="Times New Roman" panose="02020603050405020304" pitchFamily="18" charset="0"/>
                <a:cs typeface="Times New Roman" panose="02020603050405020304" pitchFamily="18" charset="0"/>
              </a:rPr>
              <a:t> </a:t>
            </a:r>
          </a:p>
          <a:p>
            <a:pPr marL="0" lvl="0" indent="0">
              <a:buClr>
                <a:schemeClr val="accent1"/>
              </a:buClr>
              <a:buSzPts val="1800"/>
              <a:buNone/>
            </a:pPr>
            <a:r>
              <a:rPr lang="en-US" sz="1600" dirty="0">
                <a:latin typeface="Times New Roman" panose="02020603050405020304" pitchFamily="18" charset="0"/>
                <a:cs typeface="Times New Roman" panose="02020603050405020304" pitchFamily="18" charset="0"/>
              </a:rPr>
              <a:t>a long, straight shank is used to remove calculus</a:t>
            </a:r>
          </a:p>
          <a:p>
            <a:pPr marL="0" lvl="0" indent="0">
              <a:buClr>
                <a:schemeClr val="accent1"/>
              </a:buClr>
              <a:buSzPts val="1800"/>
              <a:buNone/>
            </a:pPr>
            <a:r>
              <a:rPr lang="en-US" sz="1600" dirty="0">
                <a:latin typeface="Times New Roman" panose="02020603050405020304" pitchFamily="18" charset="0"/>
                <a:cs typeface="Times New Roman" panose="02020603050405020304" pitchFamily="18" charset="0"/>
              </a:rPr>
              <a:t> from the </a:t>
            </a:r>
            <a:r>
              <a:rPr lang="en-US" sz="1600" b="1" dirty="0">
                <a:highlight>
                  <a:schemeClr val="accent1"/>
                </a:highlight>
                <a:latin typeface="Times New Roman" panose="02020603050405020304" pitchFamily="18" charset="0"/>
                <a:cs typeface="Times New Roman" panose="02020603050405020304" pitchFamily="18" charset="0"/>
              </a:rPr>
              <a:t>anterior areas.</a:t>
            </a:r>
          </a:p>
          <a:p>
            <a:pPr lvl="0"/>
            <a:endParaRPr lang="en-US" sz="1600" dirty="0">
              <a:latin typeface="Times New Roman" panose="02020603050405020304" pitchFamily="18" charset="0"/>
              <a:cs typeface="Times New Roman" panose="02020603050405020304" pitchFamily="18" charset="0"/>
            </a:endParaRPr>
          </a:p>
          <a:p>
            <a:pPr lvl="0"/>
            <a:endParaRPr lang="en-US" sz="1600" dirty="0">
              <a:latin typeface="Times New Roman" panose="02020603050405020304" pitchFamily="18" charset="0"/>
              <a:cs typeface="Times New Roman" panose="02020603050405020304" pitchFamily="18" charset="0"/>
            </a:endParaRPr>
          </a:p>
          <a:p>
            <a:pPr marL="76200" lvl="0" indent="0">
              <a:buNone/>
            </a:pPr>
            <a:endParaRPr lang="en-US" sz="1600" dirty="0">
              <a:latin typeface="Times New Roman" panose="02020603050405020304" pitchFamily="18" charset="0"/>
              <a:cs typeface="Times New Roman" panose="02020603050405020304" pitchFamily="18" charset="0"/>
            </a:endParaRPr>
          </a:p>
          <a:p>
            <a:pPr lvl="0"/>
            <a:r>
              <a:rPr lang="en-US" sz="1600" b="1" dirty="0">
                <a:latin typeface="Times New Roman" panose="02020603050405020304" pitchFamily="18" charset="0"/>
                <a:cs typeface="Times New Roman" panose="02020603050405020304" pitchFamily="18" charset="0"/>
              </a:rPr>
              <a:t>Sickle Scaler Curved Blade</a:t>
            </a:r>
            <a:r>
              <a:rPr lang="en-US" sz="1600" dirty="0">
                <a:latin typeface="Times New Roman" panose="02020603050405020304" pitchFamily="18" charset="0"/>
                <a:cs typeface="Times New Roman" panose="02020603050405020304" pitchFamily="18" charset="0"/>
              </a:rPr>
              <a:t>:</a:t>
            </a:r>
          </a:p>
          <a:p>
            <a:pPr marL="0" indent="0">
              <a:buClr>
                <a:schemeClr val="accent1"/>
              </a:buClr>
              <a:buSzPts val="1800"/>
              <a:buNone/>
            </a:pPr>
            <a:r>
              <a:rPr lang="en-US" sz="1600" dirty="0">
                <a:latin typeface="Times New Roman" panose="02020603050405020304" pitchFamily="18" charset="0"/>
                <a:cs typeface="Times New Roman" panose="02020603050405020304" pitchFamily="18" charset="0"/>
              </a:rPr>
              <a:t> A contra-angle shank, is designed to remove calculus </a:t>
            </a:r>
          </a:p>
          <a:p>
            <a:pPr marL="0" indent="0">
              <a:buClr>
                <a:schemeClr val="accent1"/>
              </a:buClr>
              <a:buSzPts val="1800"/>
              <a:buNone/>
            </a:pPr>
            <a:r>
              <a:rPr lang="en-US" sz="1600" dirty="0">
                <a:latin typeface="Times New Roman" panose="02020603050405020304" pitchFamily="18" charset="0"/>
                <a:cs typeface="Times New Roman" panose="02020603050405020304" pitchFamily="18" charset="0"/>
              </a:rPr>
              <a:t>from the </a:t>
            </a:r>
            <a:r>
              <a:rPr lang="en-US" sz="1600" b="1" dirty="0">
                <a:highlight>
                  <a:schemeClr val="accent1"/>
                </a:highlight>
                <a:latin typeface="Times New Roman" panose="02020603050405020304" pitchFamily="18" charset="0"/>
                <a:cs typeface="Times New Roman" panose="02020603050405020304" pitchFamily="18" charset="0"/>
              </a:rPr>
              <a:t>posterior teeth.</a:t>
            </a:r>
          </a:p>
          <a:p>
            <a:pPr marL="0" lvl="0" indent="0" algn="l" rtl="0">
              <a:spcBef>
                <a:spcPts val="600"/>
              </a:spcBef>
              <a:spcAft>
                <a:spcPts val="0"/>
              </a:spcAft>
              <a:buNone/>
            </a:pPr>
            <a:endParaRPr dirty="0"/>
          </a:p>
        </p:txBody>
      </p:sp>
      <p:sp>
        <p:nvSpPr>
          <p:cNvPr id="397" name="Google Shape;397;p3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16" name="Freeform 101">
            <a:extLst>
              <a:ext uri="{FF2B5EF4-FFF2-40B4-BE49-F238E27FC236}">
                <a16:creationId xmlns:a16="http://schemas.microsoft.com/office/drawing/2014/main" id="{C7942F12-59D9-9D47-B72F-60A5E6E08318}"/>
              </a:ext>
            </a:extLst>
          </p:cNvPr>
          <p:cNvSpPr/>
          <p:nvPr/>
        </p:nvSpPr>
        <p:spPr>
          <a:xfrm>
            <a:off x="914400" y="997160"/>
            <a:ext cx="231805" cy="290720"/>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4098" name="Picture 2" descr="SICKLES/JACQUETTES – DENTAL INSTRUMENT SPECIALISTS">
            <a:extLst>
              <a:ext uri="{FF2B5EF4-FFF2-40B4-BE49-F238E27FC236}">
                <a16:creationId xmlns:a16="http://schemas.microsoft.com/office/drawing/2014/main" id="{C4143618-CDCA-0240-B8E6-E744266DF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524" y="1910572"/>
            <a:ext cx="2692541" cy="156207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page11image42545632">
            <a:extLst>
              <a:ext uri="{FF2B5EF4-FFF2-40B4-BE49-F238E27FC236}">
                <a16:creationId xmlns:a16="http://schemas.microsoft.com/office/drawing/2014/main" id="{CAC48ED0-0F48-804C-8377-0BCB496B5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0294" y="83748"/>
            <a:ext cx="1756611" cy="1826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0" name="Picture 4" descr="page12image45921520">
            <a:extLst>
              <a:ext uri="{FF2B5EF4-FFF2-40B4-BE49-F238E27FC236}">
                <a16:creationId xmlns:a16="http://schemas.microsoft.com/office/drawing/2014/main" id="{A1ED8187-3007-394B-BDC8-CFCF5B218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7221" y="2978506"/>
            <a:ext cx="1846358" cy="20812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n-US" dirty="0">
                <a:latin typeface="Times New Roman" panose="02020603050405020304" pitchFamily="18" charset="0"/>
                <a:cs typeface="Times New Roman" panose="02020603050405020304" pitchFamily="18" charset="0"/>
              </a:rPr>
              <a:t>Periodontal Curettes: </a:t>
            </a:r>
            <a:endParaRPr dirty="0">
              <a:latin typeface="Times New Roman" panose="02020603050405020304" pitchFamily="18" charset="0"/>
              <a:cs typeface="Times New Roman" panose="02020603050405020304" pitchFamily="18" charset="0"/>
            </a:endParaRPr>
          </a:p>
        </p:txBody>
      </p:sp>
      <p:sp>
        <p:nvSpPr>
          <p:cNvPr id="409" name="Google Shape;409;p35"/>
          <p:cNvSpPr txBox="1">
            <a:spLocks noGrp="1"/>
          </p:cNvSpPr>
          <p:nvPr>
            <p:ph type="body" idx="1"/>
          </p:nvPr>
        </p:nvSpPr>
        <p:spPr>
          <a:xfrm>
            <a:off x="457200" y="1616475"/>
            <a:ext cx="5334000" cy="3112200"/>
          </a:xfrm>
          <a:prstGeom prst="rect">
            <a:avLst/>
          </a:prstGeom>
        </p:spPr>
        <p:txBody>
          <a:bodyPr spcFirstLastPara="1" wrap="square" lIns="91425" tIns="91425" rIns="91425" bIns="91425" anchor="t" anchorCtr="0">
            <a:noAutofit/>
          </a:bodyPr>
          <a:lstStyle/>
          <a:p>
            <a:r>
              <a:rPr lang="en-US" sz="1600" dirty="0">
                <a:latin typeface="Times New Roman" panose="02020603050405020304" pitchFamily="18" charset="0"/>
                <a:cs typeface="Times New Roman" panose="02020603050405020304" pitchFamily="18" charset="0"/>
              </a:rPr>
              <a:t>Have a rounded end, with one or two cutting edges</a:t>
            </a:r>
          </a:p>
          <a:p>
            <a:pPr marL="76200" indent="0">
              <a:buNone/>
            </a:pPr>
            <a:endParaRPr lang="en-US" sz="1600" b="1" dirty="0">
              <a:latin typeface="Times New Roman" panose="02020603050405020304" pitchFamily="18" charset="0"/>
              <a:cs typeface="Times New Roman" panose="02020603050405020304" pitchFamily="18" charset="0"/>
            </a:endParaRPr>
          </a:p>
          <a:p>
            <a:pPr marL="76200" indent="0">
              <a:buNone/>
            </a:pPr>
            <a:r>
              <a:rPr lang="en-US" sz="1600" b="1" dirty="0">
                <a:latin typeface="Times New Roman" panose="02020603050405020304" pitchFamily="18" charset="0"/>
                <a:cs typeface="Times New Roman" panose="02020603050405020304" pitchFamily="18" charset="0"/>
              </a:rPr>
              <a:t>USED FOR :</a:t>
            </a:r>
          </a:p>
          <a:p>
            <a:pPr marL="76200" indent="0">
              <a:buNone/>
            </a:pPr>
            <a:endParaRPr lang="en-US" sz="1600" b="1" dirty="0">
              <a:latin typeface="Times New Roman" panose="02020603050405020304" pitchFamily="18" charset="0"/>
              <a:cs typeface="Times New Roman" panose="02020603050405020304" pitchFamily="18" charset="0"/>
            </a:endParaRPr>
          </a:p>
          <a:p>
            <a:pPr lvl="0"/>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Removing deep subgingival calculus.</a:t>
            </a:r>
          </a:p>
          <a:p>
            <a:pPr marL="76200" lvl="0" indent="0">
              <a:buNone/>
            </a:pPr>
            <a:endParaRPr lang="en-US"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Removing soft tissue lining of a periodontal pocket. </a:t>
            </a:r>
          </a:p>
          <a:p>
            <a:pPr marL="76200" lvl="0" indent="0">
              <a:buNone/>
            </a:pPr>
            <a:endParaRPr lang="en-US"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Root planning.</a:t>
            </a:r>
          </a:p>
          <a:p>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endParaRPr sz="1600" dirty="0">
              <a:latin typeface="Times New Roman" panose="02020603050405020304" pitchFamily="18" charset="0"/>
              <a:cs typeface="Times New Roman" panose="02020603050405020304" pitchFamily="18" charset="0"/>
            </a:endParaRPr>
          </a:p>
        </p:txBody>
      </p:sp>
      <p:sp>
        <p:nvSpPr>
          <p:cNvPr id="413" name="Google Shape;413;p3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14" name="Group 13">
            <a:extLst>
              <a:ext uri="{FF2B5EF4-FFF2-40B4-BE49-F238E27FC236}">
                <a16:creationId xmlns:a16="http://schemas.microsoft.com/office/drawing/2014/main" id="{7573F6EE-FF54-DD48-A192-29B49B387BED}"/>
              </a:ext>
            </a:extLst>
          </p:cNvPr>
          <p:cNvGrpSpPr/>
          <p:nvPr/>
        </p:nvGrpSpPr>
        <p:grpSpPr>
          <a:xfrm>
            <a:off x="914400" y="896112"/>
            <a:ext cx="208547" cy="435600"/>
            <a:chOff x="1619288" y="2822617"/>
            <a:chExt cx="1911391" cy="2862097"/>
          </a:xfrm>
          <a:effectLst>
            <a:outerShdw blurRad="127000" dir="21000000" sy="23000" kx="-1200000" algn="bl" rotWithShape="0">
              <a:prstClr val="black">
                <a:alpha val="11000"/>
              </a:prstClr>
            </a:outerShdw>
          </a:effectLst>
        </p:grpSpPr>
        <p:sp>
          <p:nvSpPr>
            <p:cNvPr id="15" name="Graphic 56">
              <a:extLst>
                <a:ext uri="{FF2B5EF4-FFF2-40B4-BE49-F238E27FC236}">
                  <a16:creationId xmlns:a16="http://schemas.microsoft.com/office/drawing/2014/main" id="{15E9147B-B156-CC41-B410-C6A972FBFEFB}"/>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0">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4030" cap="flat">
              <a:solidFill>
                <a:schemeClr val="bg1">
                  <a:lumMod val="85000"/>
                </a:schemeClr>
              </a:solidFill>
              <a:prstDash val="solid"/>
              <a:miter/>
            </a:ln>
          </p:spPr>
          <p:txBody>
            <a:bodyPr rtlCol="0" anchor="ctr"/>
            <a:lstStyle/>
            <a:p>
              <a:endParaRPr lang="en-US" dirty="0"/>
            </a:p>
          </p:txBody>
        </p:sp>
        <p:sp>
          <p:nvSpPr>
            <p:cNvPr id="16" name="Freeform: Shape 112">
              <a:extLst>
                <a:ext uri="{FF2B5EF4-FFF2-40B4-BE49-F238E27FC236}">
                  <a16:creationId xmlns:a16="http://schemas.microsoft.com/office/drawing/2014/main" id="{54A49F0B-788C-1A44-A54F-AF34128F2605}"/>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bg1"/>
            </a:solidFill>
            <a:ln w="2374" cap="flat">
              <a:noFill/>
              <a:prstDash val="solid"/>
              <a:miter/>
            </a:ln>
          </p:spPr>
          <p:txBody>
            <a:bodyPr rtlCol="0" anchor="ctr"/>
            <a:lstStyle/>
            <a:p>
              <a:endParaRPr lang="en-US" dirty="0">
                <a:solidFill>
                  <a:schemeClr val="accent1"/>
                </a:solidFill>
              </a:endParaRPr>
            </a:p>
          </p:txBody>
        </p:sp>
      </p:grpSp>
      <p:pic>
        <p:nvPicPr>
          <p:cNvPr id="5121" name="Picture 1" descr="page14image45523040">
            <a:extLst>
              <a:ext uri="{FF2B5EF4-FFF2-40B4-BE49-F238E27FC236}">
                <a16:creationId xmlns:a16="http://schemas.microsoft.com/office/drawing/2014/main" id="{A14A2A35-7CE1-5249-97C2-6B8EFBDB9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1707470"/>
            <a:ext cx="3098800" cy="22308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6"/>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n-US" dirty="0">
                <a:latin typeface="Times New Roman" panose="02020603050405020304" pitchFamily="18" charset="0"/>
                <a:cs typeface="Times New Roman" panose="02020603050405020304" pitchFamily="18" charset="0"/>
              </a:rPr>
              <a:t>Types of periodontal curettes: </a:t>
            </a:r>
            <a:endParaRPr dirty="0">
              <a:latin typeface="Times New Roman" panose="02020603050405020304" pitchFamily="18" charset="0"/>
              <a:cs typeface="Times New Roman" panose="02020603050405020304" pitchFamily="18" charset="0"/>
            </a:endParaRPr>
          </a:p>
        </p:txBody>
      </p:sp>
      <p:sp>
        <p:nvSpPr>
          <p:cNvPr id="425" name="Google Shape;425;p36"/>
          <p:cNvSpPr txBox="1">
            <a:spLocks noGrp="1"/>
          </p:cNvSpPr>
          <p:nvPr>
            <p:ph type="body" idx="1"/>
          </p:nvPr>
        </p:nvSpPr>
        <p:spPr>
          <a:xfrm>
            <a:off x="160421" y="1637651"/>
            <a:ext cx="5350041" cy="3112200"/>
          </a:xfrm>
          <a:prstGeom prst="rect">
            <a:avLst/>
          </a:prstGeom>
        </p:spPr>
        <p:txBody>
          <a:bodyPr spcFirstLastPara="1" wrap="square" lIns="91425" tIns="91425" rIns="91425" bIns="91425" anchor="t" anchorCtr="0">
            <a:noAutofit/>
          </a:bodyPr>
          <a:lstStyle/>
          <a:p>
            <a:pPr lvl="0"/>
            <a:r>
              <a:rPr lang="en-US" sz="1600" b="1" dirty="0">
                <a:latin typeface="Times New Roman" panose="02020603050405020304" pitchFamily="18" charset="0"/>
                <a:cs typeface="Times New Roman" panose="02020603050405020304" pitchFamily="18" charset="0"/>
              </a:rPr>
              <a:t>A- Universal Curettes:</a:t>
            </a:r>
          </a:p>
          <a:p>
            <a:pPr marL="76200" lvl="0" indent="0">
              <a:buNone/>
            </a:pPr>
            <a:endParaRPr lang="en-US" sz="1600" b="1" dirty="0">
              <a:latin typeface="Times New Roman" panose="02020603050405020304" pitchFamily="18" charset="0"/>
              <a:cs typeface="Times New Roman" panose="02020603050405020304" pitchFamily="18" charset="0"/>
            </a:endParaRPr>
          </a:p>
          <a:p>
            <a:pPr marL="76200" lvl="0" indent="0">
              <a:buNone/>
            </a:pPr>
            <a:endParaRPr lang="en-US" sz="1600" b="1" dirty="0">
              <a:latin typeface="Times New Roman" panose="02020603050405020304" pitchFamily="18" charset="0"/>
              <a:cs typeface="Times New Roman" panose="02020603050405020304" pitchFamily="18" charset="0"/>
            </a:endParaRPr>
          </a:p>
          <a:p>
            <a:pPr marL="419100" indent="-342900">
              <a:lnSpc>
                <a:spcPct val="150000"/>
              </a:lnSpc>
              <a:buFont typeface="+mj-lt"/>
              <a:buAutoNum type="arabicPeriod"/>
            </a:pPr>
            <a:r>
              <a:rPr lang="en-US" sz="1600" dirty="0">
                <a:latin typeface="Times New Roman" panose="02020603050405020304" pitchFamily="18" charset="0"/>
                <a:cs typeface="Times New Roman" panose="02020603050405020304" pitchFamily="18" charset="0"/>
              </a:rPr>
              <a:t>Designed to adjust to all tooth surfaces.</a:t>
            </a:r>
          </a:p>
          <a:p>
            <a:pPr marL="419100" lvl="0" indent="-342900">
              <a:lnSpc>
                <a:spcPct val="150000"/>
              </a:lnSpc>
              <a:buFont typeface="+mj-lt"/>
              <a:buAutoNum type="arabicPeriod"/>
            </a:pPr>
            <a:r>
              <a:rPr lang="en-US" sz="1600" dirty="0">
                <a:latin typeface="Times New Roman" panose="02020603050405020304" pitchFamily="18" charset="0"/>
                <a:cs typeface="Times New Roman" panose="02020603050405020304" pitchFamily="18" charset="0"/>
              </a:rPr>
              <a:t>Have two cutting edges, one on each side of the blade. </a:t>
            </a:r>
          </a:p>
          <a:p>
            <a:pPr marL="419100" lvl="0" indent="-342900">
              <a:lnSpc>
                <a:spcPct val="150000"/>
              </a:lnSpc>
              <a:buFont typeface="+mj-lt"/>
              <a:buAutoNum type="arabicPeriod"/>
            </a:pPr>
            <a:r>
              <a:rPr lang="en-US" sz="1600" dirty="0">
                <a:latin typeface="Times New Roman" panose="02020603050405020304" pitchFamily="18" charset="0"/>
                <a:cs typeface="Times New Roman" panose="02020603050405020304" pitchFamily="18" charset="0"/>
              </a:rPr>
              <a:t>Double-ended.</a:t>
            </a:r>
          </a:p>
          <a:p>
            <a:pPr marL="0" lvl="0" indent="0" algn="l" rtl="0">
              <a:spcBef>
                <a:spcPts val="600"/>
              </a:spcBef>
              <a:spcAft>
                <a:spcPts val="0"/>
              </a:spcAft>
              <a:buNone/>
            </a:pPr>
            <a:endParaRPr sz="1600" dirty="0">
              <a:latin typeface="Times New Roman" panose="02020603050405020304" pitchFamily="18" charset="0"/>
              <a:cs typeface="Times New Roman" panose="02020603050405020304" pitchFamily="18" charset="0"/>
            </a:endParaRPr>
          </a:p>
        </p:txBody>
      </p:sp>
      <p:sp>
        <p:nvSpPr>
          <p:cNvPr id="431" name="Google Shape;431;p3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6145" name="Picture 1" descr="page15image45869456">
            <a:extLst>
              <a:ext uri="{FF2B5EF4-FFF2-40B4-BE49-F238E27FC236}">
                <a16:creationId xmlns:a16="http://schemas.microsoft.com/office/drawing/2014/main" id="{4B979DB7-89CC-EA45-A97A-336D5AF93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013" y="1818805"/>
            <a:ext cx="1519587" cy="2705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D2AB50-0D3F-7A4D-B57D-62EA38912DCB}"/>
              </a:ext>
            </a:extLst>
          </p:cNvPr>
          <p:cNvSpPr txBox="1"/>
          <p:nvPr/>
        </p:nvSpPr>
        <p:spPr>
          <a:xfrm>
            <a:off x="986589" y="1259305"/>
            <a:ext cx="184731" cy="307777"/>
          </a:xfrm>
          <a:prstGeom prst="rect">
            <a:avLst/>
          </a:prstGeom>
          <a:noFill/>
        </p:spPr>
        <p:txBody>
          <a:bodyPr wrap="none" rtlCol="0">
            <a:spAutoFit/>
          </a:bodyPr>
          <a:lstStyle/>
          <a:p>
            <a:endParaRPr lang="en-US" dirty="0"/>
          </a:p>
        </p:txBody>
      </p:sp>
      <p:sp>
        <p:nvSpPr>
          <p:cNvPr id="14" name="Freeform 101">
            <a:extLst>
              <a:ext uri="{FF2B5EF4-FFF2-40B4-BE49-F238E27FC236}">
                <a16:creationId xmlns:a16="http://schemas.microsoft.com/office/drawing/2014/main" id="{07C595A5-9816-6447-BC78-B1F0AED64690}"/>
              </a:ext>
            </a:extLst>
          </p:cNvPr>
          <p:cNvSpPr/>
          <p:nvPr/>
        </p:nvSpPr>
        <p:spPr>
          <a:xfrm>
            <a:off x="914400" y="997160"/>
            <a:ext cx="231805" cy="290720"/>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7"/>
          <p:cNvSpPr txBox="1">
            <a:spLocks noGrp="1"/>
          </p:cNvSpPr>
          <p:nvPr>
            <p:ph type="body" idx="1"/>
          </p:nvPr>
        </p:nvSpPr>
        <p:spPr>
          <a:xfrm>
            <a:off x="635292" y="1568344"/>
            <a:ext cx="6809700" cy="3112200"/>
          </a:xfrm>
          <a:prstGeom prst="rect">
            <a:avLst/>
          </a:prstGeom>
        </p:spPr>
        <p:txBody>
          <a:bodyPr spcFirstLastPara="1" wrap="square" lIns="91425" tIns="91425" rIns="91425" bIns="91425" anchor="t" anchorCtr="0">
            <a:noAutofit/>
          </a:bodyPr>
          <a:lstStyle/>
          <a:p>
            <a:r>
              <a:rPr lang="en-US" sz="1600" b="1" dirty="0">
                <a:latin typeface="Times New Roman" panose="02020603050405020304" pitchFamily="18" charset="0"/>
                <a:cs typeface="Times New Roman" panose="02020603050405020304" pitchFamily="18" charset="0"/>
              </a:rPr>
              <a:t>A- Gracey Curettes:</a:t>
            </a:r>
          </a:p>
          <a:p>
            <a:pPr marL="0" lvl="0" indent="0" algn="l" rtl="0">
              <a:spcBef>
                <a:spcPts val="600"/>
              </a:spcBef>
              <a:spcAft>
                <a:spcPts val="0"/>
              </a:spcAft>
              <a:buNone/>
            </a:pPr>
            <a:endParaRPr sz="1400" dirty="0"/>
          </a:p>
        </p:txBody>
      </p:sp>
      <p:sp>
        <p:nvSpPr>
          <p:cNvPr id="437" name="Google Shape;437;p3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n-US" dirty="0">
                <a:latin typeface="Times New Roman" panose="02020603050405020304" pitchFamily="18" charset="0"/>
                <a:cs typeface="Times New Roman" panose="02020603050405020304" pitchFamily="18" charset="0"/>
              </a:rPr>
              <a:t>Types of periodontal curettes: </a:t>
            </a:r>
            <a:endParaRPr dirty="0"/>
          </a:p>
        </p:txBody>
      </p:sp>
      <p:sp>
        <p:nvSpPr>
          <p:cNvPr id="445" name="Google Shape;445;p3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 name="TextBox 1">
            <a:extLst>
              <a:ext uri="{FF2B5EF4-FFF2-40B4-BE49-F238E27FC236}">
                <a16:creationId xmlns:a16="http://schemas.microsoft.com/office/drawing/2014/main" id="{CCDC1E3E-0C4E-474D-8DF8-BC906FD54A86}"/>
              </a:ext>
            </a:extLst>
          </p:cNvPr>
          <p:cNvSpPr txBox="1"/>
          <p:nvPr/>
        </p:nvSpPr>
        <p:spPr>
          <a:xfrm>
            <a:off x="304800" y="2101516"/>
            <a:ext cx="5213684" cy="2015936"/>
          </a:xfrm>
          <a:prstGeom prst="rect">
            <a:avLst/>
          </a:prstGeom>
          <a:noFill/>
        </p:spPr>
        <p:txBody>
          <a:bodyPr wrap="square" rtlCol="0">
            <a:spAutoFit/>
          </a:bodyPr>
          <a:lstStyle/>
          <a:p>
            <a:pPr marL="419100" lvl="0" indent="-342900">
              <a:lnSpc>
                <a:spcPct val="150000"/>
              </a:lnSpc>
              <a:spcBef>
                <a:spcPts val="600"/>
              </a:spcBef>
              <a:buClr>
                <a:srgbClr val="FFCD00"/>
              </a:buClr>
              <a:buSzPts val="2400"/>
              <a:buFont typeface="+mj-lt"/>
              <a:buAutoNum type="arabicPeriod"/>
            </a:pPr>
            <a:r>
              <a:rPr lang="en-US" sz="1600" dirty="0">
                <a:solidFill>
                  <a:schemeClr val="dk1"/>
                </a:solidFill>
                <a:latin typeface="Times New Roman" panose="02020603050405020304" pitchFamily="18" charset="0"/>
                <a:cs typeface="Times New Roman" panose="02020603050405020304" pitchFamily="18" charset="0"/>
                <a:sym typeface="Quattrocento Sans"/>
              </a:rPr>
              <a:t>Designed to adopt to specific tooth surfaces (mesial or distal)</a:t>
            </a:r>
          </a:p>
          <a:p>
            <a:pPr marL="419100" lvl="0" indent="-342900">
              <a:lnSpc>
                <a:spcPct val="150000"/>
              </a:lnSpc>
              <a:spcBef>
                <a:spcPts val="600"/>
              </a:spcBef>
              <a:buClr>
                <a:srgbClr val="FFCD00"/>
              </a:buClr>
              <a:buSzPts val="2400"/>
              <a:buFont typeface="+mj-lt"/>
              <a:buAutoNum type="arabicPeriod"/>
            </a:pPr>
            <a:r>
              <a:rPr lang="en-US" sz="1600" dirty="0">
                <a:solidFill>
                  <a:schemeClr val="dk1"/>
                </a:solidFill>
                <a:latin typeface="Times New Roman" panose="02020603050405020304" pitchFamily="18" charset="0"/>
                <a:cs typeface="Times New Roman" panose="02020603050405020304" pitchFamily="18" charset="0"/>
                <a:sym typeface="Quattrocento Sans"/>
              </a:rPr>
              <a:t>Only have one cutting edge and rounded working end</a:t>
            </a:r>
          </a:p>
          <a:p>
            <a:pPr marL="419100" lvl="0" indent="-342900">
              <a:lnSpc>
                <a:spcPct val="150000"/>
              </a:lnSpc>
              <a:spcBef>
                <a:spcPts val="600"/>
              </a:spcBef>
              <a:buClr>
                <a:srgbClr val="FFCD00"/>
              </a:buClr>
              <a:buSzPts val="2400"/>
              <a:buFont typeface="+mj-lt"/>
              <a:buAutoNum type="arabicPeriod"/>
            </a:pPr>
            <a:r>
              <a:rPr lang="en-US" sz="1600" dirty="0">
                <a:solidFill>
                  <a:schemeClr val="dk1"/>
                </a:solidFill>
                <a:latin typeface="Times New Roman" panose="02020603050405020304" pitchFamily="18" charset="0"/>
                <a:cs typeface="Times New Roman" panose="02020603050405020304" pitchFamily="18" charset="0"/>
                <a:sym typeface="Quattrocento Sans"/>
              </a:rPr>
              <a:t>Allow for deep scaling and root planning.</a:t>
            </a:r>
          </a:p>
          <a:p>
            <a:endParaRPr lang="en-US" dirty="0"/>
          </a:p>
        </p:txBody>
      </p:sp>
      <p:pic>
        <p:nvPicPr>
          <p:cNvPr id="7170" name="Picture 2" descr="Safco Gracey curettes | Safco Dental Supply">
            <a:extLst>
              <a:ext uri="{FF2B5EF4-FFF2-40B4-BE49-F238E27FC236}">
                <a16:creationId xmlns:a16="http://schemas.microsoft.com/office/drawing/2014/main" id="{28DE67CF-A366-E94E-AD7B-B58178EFD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650" y="1868162"/>
            <a:ext cx="3884350" cy="281238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7B39E630-7005-554E-85B0-03C8E87948C7}"/>
              </a:ext>
            </a:extLst>
          </p:cNvPr>
          <p:cNvGrpSpPr/>
          <p:nvPr/>
        </p:nvGrpSpPr>
        <p:grpSpPr>
          <a:xfrm>
            <a:off x="914400" y="896112"/>
            <a:ext cx="208547" cy="435600"/>
            <a:chOff x="1619288" y="2822617"/>
            <a:chExt cx="1911391" cy="2862097"/>
          </a:xfrm>
          <a:effectLst>
            <a:outerShdw blurRad="127000" dir="21000000" sy="23000" kx="-1200000" algn="bl" rotWithShape="0">
              <a:prstClr val="black">
                <a:alpha val="11000"/>
              </a:prstClr>
            </a:outerShdw>
          </a:effectLst>
        </p:grpSpPr>
        <p:sp>
          <p:nvSpPr>
            <p:cNvPr id="16" name="Graphic 56">
              <a:extLst>
                <a:ext uri="{FF2B5EF4-FFF2-40B4-BE49-F238E27FC236}">
                  <a16:creationId xmlns:a16="http://schemas.microsoft.com/office/drawing/2014/main" id="{E5A160E1-B4AB-E74D-B205-C3D847C01926}"/>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0">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4030" cap="flat">
              <a:solidFill>
                <a:schemeClr val="bg1">
                  <a:lumMod val="85000"/>
                </a:schemeClr>
              </a:solidFill>
              <a:prstDash val="solid"/>
              <a:miter/>
            </a:ln>
          </p:spPr>
          <p:txBody>
            <a:bodyPr rtlCol="0" anchor="ctr"/>
            <a:lstStyle/>
            <a:p>
              <a:endParaRPr lang="en-US" dirty="0"/>
            </a:p>
          </p:txBody>
        </p:sp>
        <p:sp>
          <p:nvSpPr>
            <p:cNvPr id="17" name="Freeform: Shape 112">
              <a:extLst>
                <a:ext uri="{FF2B5EF4-FFF2-40B4-BE49-F238E27FC236}">
                  <a16:creationId xmlns:a16="http://schemas.microsoft.com/office/drawing/2014/main" id="{FB6E96F9-9FD1-5B4B-8C77-0F09A0798EE4}"/>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bg1"/>
            </a:solidFill>
            <a:ln w="2374" cap="flat">
              <a:noFill/>
              <a:prstDash val="solid"/>
              <a:miter/>
            </a:ln>
          </p:spPr>
          <p:txBody>
            <a:bodyPr rtlCol="0" anchor="ctr"/>
            <a:lstStyle/>
            <a:p>
              <a:endParaRPr lang="en-US" dirty="0">
                <a:solidFill>
                  <a:schemeClr val="accent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92" name="Google Shape;92;p13"/>
          <p:cNvSpPr txBox="1"/>
          <p:nvPr/>
        </p:nvSpPr>
        <p:spPr>
          <a:xfrm>
            <a:off x="1381250" y="1578150"/>
            <a:ext cx="3226800"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200" dirty="0">
              <a:latin typeface="Quattrocento Sans"/>
              <a:ea typeface="Quattrocento Sans"/>
              <a:cs typeface="Quattrocento Sans"/>
              <a:sym typeface="Quattrocento Sans"/>
            </a:endParaRPr>
          </a:p>
        </p:txBody>
      </p:sp>
      <p:sp>
        <p:nvSpPr>
          <p:cNvPr id="93" name="Google Shape;93;p13"/>
          <p:cNvSpPr txBox="1"/>
          <p:nvPr/>
        </p:nvSpPr>
        <p:spPr>
          <a:xfrm>
            <a:off x="5044602" y="1578150"/>
            <a:ext cx="3367500"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200" dirty="0">
              <a:latin typeface="Quattrocento Sans"/>
              <a:ea typeface="Quattrocento Sans"/>
              <a:cs typeface="Quattrocento Sans"/>
              <a:sym typeface="Quattrocento Sans"/>
            </a:endParaRPr>
          </a:p>
        </p:txBody>
      </p:sp>
      <p:sp>
        <p:nvSpPr>
          <p:cNvPr id="94" name="Google Shape;94;p13"/>
          <p:cNvSpPr txBox="1"/>
          <p:nvPr/>
        </p:nvSpPr>
        <p:spPr>
          <a:xfrm>
            <a:off x="565902" y="4181293"/>
            <a:ext cx="7846200" cy="8265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endParaRPr sz="1100" i="1" dirty="0">
              <a:latin typeface="Lora"/>
              <a:ea typeface="Lora"/>
              <a:cs typeface="Lora"/>
              <a:sym typeface="Lora"/>
            </a:endParaRPr>
          </a:p>
          <a:p>
            <a:pPr marL="0" lvl="0" indent="0" algn="l" rtl="0">
              <a:spcBef>
                <a:spcPts val="1000"/>
              </a:spcBef>
              <a:spcAft>
                <a:spcPts val="1000"/>
              </a:spcAft>
              <a:buNone/>
            </a:pPr>
            <a:endParaRPr sz="1100" i="1" dirty="0">
              <a:latin typeface="Lora"/>
              <a:ea typeface="Lora"/>
              <a:cs typeface="Lora"/>
              <a:sym typeface="Lora"/>
            </a:endParaRPr>
          </a:p>
        </p:txBody>
      </p:sp>
      <p:sp>
        <p:nvSpPr>
          <p:cNvPr id="95" name="Google Shape;95;p1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5" name="Picture 4" descr="A picture containing text&#10;&#10;Description automatically generated">
            <a:extLst>
              <a:ext uri="{FF2B5EF4-FFF2-40B4-BE49-F238E27FC236}">
                <a16:creationId xmlns:a16="http://schemas.microsoft.com/office/drawing/2014/main" id="{59CCD1AF-570D-DD43-835B-357BACD06CA9}"/>
              </a:ext>
            </a:extLst>
          </p:cNvPr>
          <p:cNvPicPr>
            <a:picLocks noChangeAspect="1"/>
          </p:cNvPicPr>
          <p:nvPr/>
        </p:nvPicPr>
        <p:blipFill>
          <a:blip r:embed="rId3"/>
          <a:stretch>
            <a:fillRect/>
          </a:stretch>
        </p:blipFill>
        <p:spPr>
          <a:xfrm>
            <a:off x="1715533" y="1167723"/>
            <a:ext cx="5069859" cy="2845964"/>
          </a:xfrm>
          <a:prstGeom prst="rect">
            <a:avLst/>
          </a:prstGeom>
        </p:spPr>
      </p:pic>
      <p:sp>
        <p:nvSpPr>
          <p:cNvPr id="18" name="Freeform 101">
            <a:extLst>
              <a:ext uri="{FF2B5EF4-FFF2-40B4-BE49-F238E27FC236}">
                <a16:creationId xmlns:a16="http://schemas.microsoft.com/office/drawing/2014/main" id="{0471BA7F-15F0-CB47-A038-065367487563}"/>
              </a:ext>
            </a:extLst>
          </p:cNvPr>
          <p:cNvSpPr/>
          <p:nvPr/>
        </p:nvSpPr>
        <p:spPr>
          <a:xfrm>
            <a:off x="888269" y="1013835"/>
            <a:ext cx="294198" cy="307777"/>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47EA-9BB8-424B-9A9B-18852F16BC15}"/>
              </a:ext>
            </a:extLst>
          </p:cNvPr>
          <p:cNvSpPr>
            <a:spLocks noGrp="1"/>
          </p:cNvSpPr>
          <p:nvPr>
            <p:ph type="title"/>
          </p:nvPr>
        </p:nvSpPr>
        <p:spPr>
          <a:xfrm>
            <a:off x="1381249" y="896112"/>
            <a:ext cx="4265571" cy="435600"/>
          </a:xfrm>
        </p:spPr>
        <p:txBody>
          <a:bodyPr/>
          <a:lstStyle/>
          <a:p>
            <a:r>
              <a:rPr lang="en-US" dirty="0">
                <a:latin typeface="Times New Roman" panose="02020603050405020304" pitchFamily="18" charset="0"/>
                <a:cs typeface="Times New Roman" panose="02020603050405020304" pitchFamily="18" charset="0"/>
              </a:rPr>
              <a:t>Types and using for Gracey Curettes </a:t>
            </a:r>
          </a:p>
        </p:txBody>
      </p:sp>
      <p:sp>
        <p:nvSpPr>
          <p:cNvPr id="4" name="Slide Number Placeholder 3">
            <a:extLst>
              <a:ext uri="{FF2B5EF4-FFF2-40B4-BE49-F238E27FC236}">
                <a16:creationId xmlns:a16="http://schemas.microsoft.com/office/drawing/2014/main" id="{58ECA2EE-0081-794F-97F8-0344E6C3ED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5" name="TextBox 4">
            <a:extLst>
              <a:ext uri="{FF2B5EF4-FFF2-40B4-BE49-F238E27FC236}">
                <a16:creationId xmlns:a16="http://schemas.microsoft.com/office/drawing/2014/main" id="{54108D65-3CBC-A545-AE1B-AF9F410ECAA2}"/>
              </a:ext>
            </a:extLst>
          </p:cNvPr>
          <p:cNvSpPr txBox="1"/>
          <p:nvPr/>
        </p:nvSpPr>
        <p:spPr>
          <a:xfrm>
            <a:off x="1090863" y="1138989"/>
            <a:ext cx="184731" cy="307777"/>
          </a:xfrm>
          <a:prstGeom prst="rect">
            <a:avLst/>
          </a:prstGeom>
          <a:noFill/>
        </p:spPr>
        <p:txBody>
          <a:bodyPr wrap="none" rtlCol="0">
            <a:spAutoFit/>
          </a:bodyPr>
          <a:lstStyle/>
          <a:p>
            <a:endParaRPr lang="en-US" dirty="0"/>
          </a:p>
        </p:txBody>
      </p:sp>
      <p:sp>
        <p:nvSpPr>
          <p:cNvPr id="7" name="Freeform 101">
            <a:extLst>
              <a:ext uri="{FF2B5EF4-FFF2-40B4-BE49-F238E27FC236}">
                <a16:creationId xmlns:a16="http://schemas.microsoft.com/office/drawing/2014/main" id="{5F359D53-5F1B-E34A-B6D5-D7B978ECBBFA}"/>
              </a:ext>
            </a:extLst>
          </p:cNvPr>
          <p:cNvSpPr/>
          <p:nvPr/>
        </p:nvSpPr>
        <p:spPr>
          <a:xfrm>
            <a:off x="914400" y="997160"/>
            <a:ext cx="231805" cy="290720"/>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8" name="Google Shape;628;p44">
            <a:extLst>
              <a:ext uri="{FF2B5EF4-FFF2-40B4-BE49-F238E27FC236}">
                <a16:creationId xmlns:a16="http://schemas.microsoft.com/office/drawing/2014/main" id="{148935B2-2D4F-D941-A99B-70FE25D7AEEB}"/>
              </a:ext>
            </a:extLst>
          </p:cNvPr>
          <p:cNvGrpSpPr/>
          <p:nvPr/>
        </p:nvGrpSpPr>
        <p:grpSpPr>
          <a:xfrm>
            <a:off x="155735" y="1732911"/>
            <a:ext cx="3358299" cy="2514477"/>
            <a:chOff x="3762660" y="4460423"/>
            <a:chExt cx="737812" cy="552426"/>
          </a:xfrm>
        </p:grpSpPr>
        <p:sp>
          <p:nvSpPr>
            <p:cNvPr id="9" name="Google Shape;629;p44">
              <a:extLst>
                <a:ext uri="{FF2B5EF4-FFF2-40B4-BE49-F238E27FC236}">
                  <a16:creationId xmlns:a16="http://schemas.microsoft.com/office/drawing/2014/main" id="{FC875607-5988-9940-B63C-13C4A8575D94}"/>
                </a:ext>
              </a:extLst>
            </p:cNvPr>
            <p:cNvSpPr/>
            <p:nvPr/>
          </p:nvSpPr>
          <p:spPr>
            <a:xfrm>
              <a:off x="3845309" y="4902228"/>
              <a:ext cx="586990"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ctr" anchorCtr="0">
              <a:noAutofit/>
            </a:bodyPr>
            <a:lstStyle/>
            <a:p>
              <a:pPr lvl="0" algn="ctr">
                <a:buClr>
                  <a:schemeClr val="dk1"/>
                </a:buClr>
                <a:buSzPts val="1400"/>
              </a:pPr>
              <a:r>
                <a:rPr lang="en-US" dirty="0">
                  <a:latin typeface="Times New Roman" panose="02020603050405020304" pitchFamily="18" charset="0"/>
                  <a:cs typeface="Times New Roman" panose="02020603050405020304" pitchFamily="18" charset="0"/>
                </a:rPr>
                <a:t>Gracey Number 13/14 </a:t>
              </a:r>
              <a:endParaRPr sz="1200" b="1" i="0" u="none" strike="noStrike" cap="none"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1" name="Google Shape;631;p44">
              <a:extLst>
                <a:ext uri="{FF2B5EF4-FFF2-40B4-BE49-F238E27FC236}">
                  <a16:creationId xmlns:a16="http://schemas.microsoft.com/office/drawing/2014/main" id="{FF24D439-4074-9D40-BFC8-AC5AD25982C2}"/>
                </a:ext>
              </a:extLst>
            </p:cNvPr>
            <p:cNvSpPr/>
            <p:nvPr/>
          </p:nvSpPr>
          <p:spPr>
            <a:xfrm>
              <a:off x="3762660" y="4519014"/>
              <a:ext cx="736227"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lvl="0" algn="ctr">
                <a:buClr>
                  <a:schemeClr val="dk1"/>
                </a:buClr>
                <a:buSzPts val="1400"/>
              </a:pPr>
              <a:r>
                <a:rPr lang="en-US" dirty="0">
                  <a:solidFill>
                    <a:schemeClr val="tx1"/>
                  </a:solidFill>
                  <a:latin typeface="Times New Roman" panose="02020603050405020304" pitchFamily="18" charset="0"/>
                  <a:cs typeface="Times New Roman" panose="02020603050405020304" pitchFamily="18" charset="0"/>
                </a:rPr>
                <a:t>Gracey Number 1/2, 3/4 </a:t>
              </a:r>
              <a:endParaRPr sz="1200" b="1" i="0" u="none" strike="noStrike" cap="none" dirty="0">
                <a:solidFill>
                  <a:schemeClr val="tx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2" name="Google Shape;632;p44">
              <a:extLst>
                <a:ext uri="{FF2B5EF4-FFF2-40B4-BE49-F238E27FC236}">
                  <a16:creationId xmlns:a16="http://schemas.microsoft.com/office/drawing/2014/main" id="{316297B6-56FE-3246-B97D-235C68E8CE4E}"/>
                </a:ext>
              </a:extLst>
            </p:cNvPr>
            <p:cNvSpPr/>
            <p:nvPr/>
          </p:nvSpPr>
          <p:spPr>
            <a:xfrm>
              <a:off x="3805404" y="4710395"/>
              <a:ext cx="660378"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lvl="0" algn="ctr">
                <a:buClr>
                  <a:schemeClr val="dk1"/>
                </a:buClr>
                <a:buSzPts val="1400"/>
              </a:pPr>
              <a:r>
                <a:rPr lang="en-US" dirty="0">
                  <a:latin typeface="Times New Roman" panose="02020603050405020304" pitchFamily="18" charset="0"/>
                  <a:cs typeface="Times New Roman" panose="02020603050405020304" pitchFamily="18" charset="0"/>
                </a:rPr>
                <a:t>Gracey Number 7/8, 9/10 </a:t>
              </a:r>
              <a:endParaRPr sz="1200" b="1" i="0" u="none" strike="noStrike" cap="none"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3" name="Google Shape;633;p44">
              <a:extLst>
                <a:ext uri="{FF2B5EF4-FFF2-40B4-BE49-F238E27FC236}">
                  <a16:creationId xmlns:a16="http://schemas.microsoft.com/office/drawing/2014/main" id="{594EF4FE-68C4-934C-A229-21832CE49A66}"/>
                </a:ext>
              </a:extLst>
            </p:cNvPr>
            <p:cNvSpPr/>
            <p:nvPr/>
          </p:nvSpPr>
          <p:spPr>
            <a:xfrm>
              <a:off x="3781372" y="4614704"/>
              <a:ext cx="719100"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lvl="0" algn="ctr">
                <a:buClr>
                  <a:schemeClr val="dk1"/>
                </a:buClr>
                <a:buSzPts val="1400"/>
              </a:pPr>
              <a:r>
                <a:rPr lang="en-US" dirty="0">
                  <a:latin typeface="Times New Roman" panose="02020603050405020304" pitchFamily="18" charset="0"/>
                  <a:cs typeface="Times New Roman" panose="02020603050405020304" pitchFamily="18" charset="0"/>
                </a:rPr>
                <a:t>Gracey Number 5/6 </a:t>
              </a:r>
              <a:endParaRPr sz="1200" b="1" i="0" u="none" strike="noStrike" cap="none"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4" name="Google Shape;634;p44">
              <a:extLst>
                <a:ext uri="{FF2B5EF4-FFF2-40B4-BE49-F238E27FC236}">
                  <a16:creationId xmlns:a16="http://schemas.microsoft.com/office/drawing/2014/main" id="{0528A0EB-4303-DC44-AA55-FAA0B882C043}"/>
                </a:ext>
              </a:extLst>
            </p:cNvPr>
            <p:cNvSpPr/>
            <p:nvPr/>
          </p:nvSpPr>
          <p:spPr>
            <a:xfrm>
              <a:off x="3832975" y="4806085"/>
              <a:ext cx="599324"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lvl="0" algn="ctr">
                <a:buClr>
                  <a:schemeClr val="dk1"/>
                </a:buClr>
                <a:buSzPts val="1400"/>
              </a:pPr>
              <a:r>
                <a:rPr lang="en-US" dirty="0">
                  <a:latin typeface="Times New Roman" panose="02020603050405020304" pitchFamily="18" charset="0"/>
                  <a:cs typeface="Times New Roman" panose="02020603050405020304" pitchFamily="18" charset="0"/>
                </a:rPr>
                <a:t>Gracey Number 11/12 </a:t>
              </a:r>
              <a:endParaRPr sz="1200" b="1" i="0" u="none" strike="noStrike" cap="none"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5" name="Google Shape;635;p44">
              <a:extLst>
                <a:ext uri="{FF2B5EF4-FFF2-40B4-BE49-F238E27FC236}">
                  <a16:creationId xmlns:a16="http://schemas.microsoft.com/office/drawing/2014/main" id="{4067A27C-BEBC-D342-81A0-D9EA02E02BB3}"/>
                </a:ext>
              </a:extLst>
            </p:cNvPr>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Quattrocento Sans"/>
                <a:ea typeface="Quattrocento Sans"/>
                <a:cs typeface="Quattrocento Sans"/>
                <a:sym typeface="Quattrocento Sans"/>
              </a:endParaRPr>
            </a:p>
          </p:txBody>
        </p:sp>
      </p:grpSp>
      <p:cxnSp>
        <p:nvCxnSpPr>
          <p:cNvPr id="17" name="Google Shape;636;p44">
            <a:extLst>
              <a:ext uri="{FF2B5EF4-FFF2-40B4-BE49-F238E27FC236}">
                <a16:creationId xmlns:a16="http://schemas.microsoft.com/office/drawing/2014/main" id="{8080D82C-EDA7-6042-AAE8-4E321390FF91}"/>
              </a:ext>
            </a:extLst>
          </p:cNvPr>
          <p:cNvCxnSpPr/>
          <p:nvPr/>
        </p:nvCxnSpPr>
        <p:spPr>
          <a:xfrm>
            <a:off x="3563141" y="2234228"/>
            <a:ext cx="960300" cy="0"/>
          </a:xfrm>
          <a:prstGeom prst="straightConnector1">
            <a:avLst/>
          </a:prstGeom>
          <a:noFill/>
          <a:ln w="9525" cap="flat" cmpd="sng">
            <a:solidFill>
              <a:schemeClr val="accent1"/>
            </a:solidFill>
            <a:prstDash val="solid"/>
            <a:round/>
            <a:headEnd type="oval" w="med" len="med"/>
            <a:tailEnd type="oval" w="med" len="med"/>
          </a:ln>
        </p:spPr>
      </p:cxnSp>
      <p:cxnSp>
        <p:nvCxnSpPr>
          <p:cNvPr id="19" name="Google Shape;638;p44">
            <a:extLst>
              <a:ext uri="{FF2B5EF4-FFF2-40B4-BE49-F238E27FC236}">
                <a16:creationId xmlns:a16="http://schemas.microsoft.com/office/drawing/2014/main" id="{9C18BB90-6893-344B-8180-745FA688F977}"/>
              </a:ext>
            </a:extLst>
          </p:cNvPr>
          <p:cNvCxnSpPr>
            <a:cxnSpLocks/>
          </p:cNvCxnSpPr>
          <p:nvPr/>
        </p:nvCxnSpPr>
        <p:spPr>
          <a:xfrm>
            <a:off x="3547239" y="2694630"/>
            <a:ext cx="976202" cy="0"/>
          </a:xfrm>
          <a:prstGeom prst="straightConnector1">
            <a:avLst/>
          </a:prstGeom>
          <a:noFill/>
          <a:ln w="9525" cap="flat" cmpd="sng">
            <a:solidFill>
              <a:schemeClr val="accent2"/>
            </a:solidFill>
            <a:prstDash val="solid"/>
            <a:round/>
            <a:headEnd type="oval" w="med" len="med"/>
            <a:tailEnd type="oval" w="med" len="med"/>
          </a:ln>
        </p:spPr>
      </p:cxnSp>
      <p:cxnSp>
        <p:nvCxnSpPr>
          <p:cNvPr id="22" name="Google Shape;640;p44">
            <a:extLst>
              <a:ext uri="{FF2B5EF4-FFF2-40B4-BE49-F238E27FC236}">
                <a16:creationId xmlns:a16="http://schemas.microsoft.com/office/drawing/2014/main" id="{C6B659ED-952C-7341-BDB7-6330B5EC5711}"/>
              </a:ext>
            </a:extLst>
          </p:cNvPr>
          <p:cNvCxnSpPr>
            <a:cxnSpLocks/>
          </p:cNvCxnSpPr>
          <p:nvPr/>
        </p:nvCxnSpPr>
        <p:spPr>
          <a:xfrm>
            <a:off x="3450237" y="3127098"/>
            <a:ext cx="1170206" cy="0"/>
          </a:xfrm>
          <a:prstGeom prst="straightConnector1">
            <a:avLst/>
          </a:prstGeom>
          <a:noFill/>
          <a:ln w="9525" cap="flat" cmpd="sng">
            <a:solidFill>
              <a:schemeClr val="accent3"/>
            </a:solidFill>
            <a:prstDash val="solid"/>
            <a:round/>
            <a:headEnd type="oval" w="med" len="med"/>
            <a:tailEnd type="oval" w="med" len="med"/>
          </a:ln>
        </p:spPr>
      </p:cxnSp>
      <p:cxnSp>
        <p:nvCxnSpPr>
          <p:cNvPr id="26" name="Google Shape;642;p44">
            <a:extLst>
              <a:ext uri="{FF2B5EF4-FFF2-40B4-BE49-F238E27FC236}">
                <a16:creationId xmlns:a16="http://schemas.microsoft.com/office/drawing/2014/main" id="{D4A910C5-58C5-EB43-9DB3-641229961B19}"/>
              </a:ext>
            </a:extLst>
          </p:cNvPr>
          <p:cNvCxnSpPr>
            <a:cxnSpLocks/>
          </p:cNvCxnSpPr>
          <p:nvPr/>
        </p:nvCxnSpPr>
        <p:spPr>
          <a:xfrm>
            <a:off x="3203730" y="3497179"/>
            <a:ext cx="1322612" cy="0"/>
          </a:xfrm>
          <a:prstGeom prst="straightConnector1">
            <a:avLst/>
          </a:prstGeom>
          <a:noFill/>
          <a:ln w="9525" cap="flat" cmpd="sng">
            <a:solidFill>
              <a:schemeClr val="accent4"/>
            </a:solidFill>
            <a:prstDash val="solid"/>
            <a:round/>
            <a:headEnd type="oval" w="med" len="med"/>
            <a:tailEnd type="oval" w="med" len="med"/>
          </a:ln>
        </p:spPr>
      </p:cxnSp>
      <p:cxnSp>
        <p:nvCxnSpPr>
          <p:cNvPr id="29" name="Google Shape;644;p44">
            <a:extLst>
              <a:ext uri="{FF2B5EF4-FFF2-40B4-BE49-F238E27FC236}">
                <a16:creationId xmlns:a16="http://schemas.microsoft.com/office/drawing/2014/main" id="{AA008E89-F957-A549-B90C-8AF077D2F50E}"/>
              </a:ext>
            </a:extLst>
          </p:cNvPr>
          <p:cNvCxnSpPr>
            <a:cxnSpLocks/>
          </p:cNvCxnSpPr>
          <p:nvPr/>
        </p:nvCxnSpPr>
        <p:spPr>
          <a:xfrm>
            <a:off x="3157626" y="3995631"/>
            <a:ext cx="1414374" cy="0"/>
          </a:xfrm>
          <a:prstGeom prst="straightConnector1">
            <a:avLst/>
          </a:prstGeom>
          <a:noFill/>
          <a:ln w="9525" cap="flat" cmpd="sng">
            <a:solidFill>
              <a:schemeClr val="accent5"/>
            </a:solidFill>
            <a:prstDash val="solid"/>
            <a:round/>
            <a:headEnd type="oval" w="med" len="med"/>
            <a:tailEnd type="oval" w="med" len="med"/>
          </a:ln>
        </p:spPr>
      </p:cxnSp>
      <p:sp>
        <p:nvSpPr>
          <p:cNvPr id="33" name="TextBox 32">
            <a:extLst>
              <a:ext uri="{FF2B5EF4-FFF2-40B4-BE49-F238E27FC236}">
                <a16:creationId xmlns:a16="http://schemas.microsoft.com/office/drawing/2014/main" id="{0E933BD2-82F2-8343-9CE4-9A287199B111}"/>
              </a:ext>
            </a:extLst>
          </p:cNvPr>
          <p:cNvSpPr txBox="1"/>
          <p:nvPr/>
        </p:nvSpPr>
        <p:spPr>
          <a:xfrm>
            <a:off x="3450237" y="1961968"/>
            <a:ext cx="2782121"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Anterior teeth (Incisors and canines) </a:t>
            </a:r>
          </a:p>
        </p:txBody>
      </p:sp>
      <p:sp>
        <p:nvSpPr>
          <p:cNvPr id="36" name="TextBox 35">
            <a:extLst>
              <a:ext uri="{FF2B5EF4-FFF2-40B4-BE49-F238E27FC236}">
                <a16:creationId xmlns:a16="http://schemas.microsoft.com/office/drawing/2014/main" id="{0D12B45C-9FBC-C44C-B5B1-14565E518419}"/>
              </a:ext>
            </a:extLst>
          </p:cNvPr>
          <p:cNvSpPr txBox="1"/>
          <p:nvPr/>
        </p:nvSpPr>
        <p:spPr>
          <a:xfrm>
            <a:off x="3423231" y="2402765"/>
            <a:ext cx="4576010"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Anterior teeth and premolars </a:t>
            </a:r>
          </a:p>
        </p:txBody>
      </p:sp>
      <p:sp>
        <p:nvSpPr>
          <p:cNvPr id="37" name="TextBox 36">
            <a:extLst>
              <a:ext uri="{FF2B5EF4-FFF2-40B4-BE49-F238E27FC236}">
                <a16:creationId xmlns:a16="http://schemas.microsoft.com/office/drawing/2014/main" id="{E8160ADE-747B-624E-A384-5897FDB43203}"/>
              </a:ext>
            </a:extLst>
          </p:cNvPr>
          <p:cNvSpPr txBox="1"/>
          <p:nvPr/>
        </p:nvSpPr>
        <p:spPr>
          <a:xfrm>
            <a:off x="3423231" y="2873283"/>
            <a:ext cx="2962671"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Posterior teeth (Buccal and lingual surfaces) </a:t>
            </a:r>
          </a:p>
        </p:txBody>
      </p:sp>
      <p:sp>
        <p:nvSpPr>
          <p:cNvPr id="38" name="TextBox 37">
            <a:extLst>
              <a:ext uri="{FF2B5EF4-FFF2-40B4-BE49-F238E27FC236}">
                <a16:creationId xmlns:a16="http://schemas.microsoft.com/office/drawing/2014/main" id="{F390B77A-6738-584B-9692-BAEC05BB6EC0}"/>
              </a:ext>
            </a:extLst>
          </p:cNvPr>
          <p:cNvSpPr txBox="1"/>
          <p:nvPr/>
        </p:nvSpPr>
        <p:spPr>
          <a:xfrm>
            <a:off x="3356136" y="3230554"/>
            <a:ext cx="1680268"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Posterior teeth (Mesial) </a:t>
            </a:r>
          </a:p>
        </p:txBody>
      </p:sp>
      <p:sp>
        <p:nvSpPr>
          <p:cNvPr id="39" name="TextBox 38">
            <a:extLst>
              <a:ext uri="{FF2B5EF4-FFF2-40B4-BE49-F238E27FC236}">
                <a16:creationId xmlns:a16="http://schemas.microsoft.com/office/drawing/2014/main" id="{35B37B72-BC77-9F45-AF02-FB88B25B7757}"/>
              </a:ext>
            </a:extLst>
          </p:cNvPr>
          <p:cNvSpPr txBox="1"/>
          <p:nvPr/>
        </p:nvSpPr>
        <p:spPr>
          <a:xfrm>
            <a:off x="3259870" y="3719930"/>
            <a:ext cx="1628972"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Posterior teeth (Distal) </a:t>
            </a:r>
          </a:p>
        </p:txBody>
      </p:sp>
      <p:pic>
        <p:nvPicPr>
          <p:cNvPr id="41" name="Picture 40" descr="A group of spoons&#10;&#10;Description automatically generated with low confidence">
            <a:extLst>
              <a:ext uri="{FF2B5EF4-FFF2-40B4-BE49-F238E27FC236}">
                <a16:creationId xmlns:a16="http://schemas.microsoft.com/office/drawing/2014/main" id="{1392A2C6-DC78-D747-A337-9C11A266AA55}"/>
              </a:ext>
            </a:extLst>
          </p:cNvPr>
          <p:cNvPicPr>
            <a:picLocks noChangeAspect="1"/>
          </p:cNvPicPr>
          <p:nvPr/>
        </p:nvPicPr>
        <p:blipFill>
          <a:blip r:embed="rId3"/>
          <a:stretch>
            <a:fillRect/>
          </a:stretch>
        </p:blipFill>
        <p:spPr>
          <a:xfrm>
            <a:off x="6288679" y="1138532"/>
            <a:ext cx="2857864" cy="3611319"/>
          </a:xfrm>
          <a:prstGeom prst="rect">
            <a:avLst/>
          </a:prstGeom>
        </p:spPr>
      </p:pic>
    </p:spTree>
    <p:extLst>
      <p:ext uri="{BB962C8B-B14F-4D97-AF65-F5344CB8AC3E}">
        <p14:creationId xmlns:p14="http://schemas.microsoft.com/office/powerpoint/2010/main" val="2998767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745A80-90DB-DA49-9E1B-F3A5147A5BE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3" name="TextBox 2">
            <a:extLst>
              <a:ext uri="{FF2B5EF4-FFF2-40B4-BE49-F238E27FC236}">
                <a16:creationId xmlns:a16="http://schemas.microsoft.com/office/drawing/2014/main" id="{D2E45669-C681-0743-86EF-B8C60F19BC9B}"/>
              </a:ext>
            </a:extLst>
          </p:cNvPr>
          <p:cNvSpPr txBox="1"/>
          <p:nvPr/>
        </p:nvSpPr>
        <p:spPr>
          <a:xfrm>
            <a:off x="1724906" y="441158"/>
            <a:ext cx="5694188" cy="400110"/>
          </a:xfrm>
          <a:prstGeom prst="rect">
            <a:avLst/>
          </a:prstGeom>
          <a:noFill/>
        </p:spPr>
        <p:txBody>
          <a:bodyPr wrap="none" rtlCol="0">
            <a:spAutoFit/>
          </a:bodyPr>
          <a:lstStyle/>
          <a:p>
            <a:pPr>
              <a:spcBef>
                <a:spcPts val="600"/>
              </a:spcBef>
              <a:buClr>
                <a:schemeClr val="accent1"/>
              </a:buClr>
              <a:buSzPts val="1800"/>
            </a:pPr>
            <a:r>
              <a:rPr lang="en-US" sz="2000" b="1" dirty="0">
                <a:solidFill>
                  <a:schemeClr val="dk1"/>
                </a:solidFill>
                <a:highlight>
                  <a:schemeClr val="accent1"/>
                </a:highlight>
                <a:latin typeface="Times New Roman" panose="02020603050405020304" pitchFamily="18" charset="0"/>
                <a:cs typeface="Times New Roman" panose="02020603050405020304" pitchFamily="18" charset="0"/>
                <a:sym typeface="Quattrocento Sans"/>
              </a:rPr>
              <a:t>Difference of Cutting Edge of Scaler and Curettes </a:t>
            </a:r>
          </a:p>
        </p:txBody>
      </p:sp>
      <p:pic>
        <p:nvPicPr>
          <p:cNvPr id="5" name="Picture 4" descr="A picture containing schematic&#10;&#10;Description automatically generated">
            <a:extLst>
              <a:ext uri="{FF2B5EF4-FFF2-40B4-BE49-F238E27FC236}">
                <a16:creationId xmlns:a16="http://schemas.microsoft.com/office/drawing/2014/main" id="{CA25E2D7-CC73-3949-80D8-C3ABDC067487}"/>
              </a:ext>
            </a:extLst>
          </p:cNvPr>
          <p:cNvPicPr>
            <a:picLocks noChangeAspect="1"/>
          </p:cNvPicPr>
          <p:nvPr/>
        </p:nvPicPr>
        <p:blipFill>
          <a:blip r:embed="rId2"/>
          <a:stretch>
            <a:fillRect/>
          </a:stretch>
        </p:blipFill>
        <p:spPr>
          <a:xfrm>
            <a:off x="1098885" y="1291389"/>
            <a:ext cx="7106652" cy="2815389"/>
          </a:xfrm>
          <a:prstGeom prst="rect">
            <a:avLst/>
          </a:prstGeom>
        </p:spPr>
      </p:pic>
      <p:grpSp>
        <p:nvGrpSpPr>
          <p:cNvPr id="6" name="Group 5">
            <a:extLst>
              <a:ext uri="{FF2B5EF4-FFF2-40B4-BE49-F238E27FC236}">
                <a16:creationId xmlns:a16="http://schemas.microsoft.com/office/drawing/2014/main" id="{B8D3857D-626A-C54D-B2E0-B53B7C7FDD40}"/>
              </a:ext>
            </a:extLst>
          </p:cNvPr>
          <p:cNvGrpSpPr/>
          <p:nvPr/>
        </p:nvGrpSpPr>
        <p:grpSpPr>
          <a:xfrm>
            <a:off x="4443664" y="4266742"/>
            <a:ext cx="208547" cy="435600"/>
            <a:chOff x="1619288" y="2822617"/>
            <a:chExt cx="1911391" cy="2862097"/>
          </a:xfrm>
          <a:effectLst>
            <a:outerShdw blurRad="127000" dir="21000000" sy="23000" kx="-1200000" algn="bl" rotWithShape="0">
              <a:prstClr val="black">
                <a:alpha val="11000"/>
              </a:prstClr>
            </a:outerShdw>
          </a:effectLst>
        </p:grpSpPr>
        <p:sp>
          <p:nvSpPr>
            <p:cNvPr id="7" name="Graphic 56">
              <a:extLst>
                <a:ext uri="{FF2B5EF4-FFF2-40B4-BE49-F238E27FC236}">
                  <a16:creationId xmlns:a16="http://schemas.microsoft.com/office/drawing/2014/main" id="{9D8AFC4D-DD74-A04B-8651-51374702B4B6}"/>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0">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4030" cap="flat">
              <a:solidFill>
                <a:schemeClr val="bg1">
                  <a:lumMod val="85000"/>
                </a:schemeClr>
              </a:solidFill>
              <a:prstDash val="solid"/>
              <a:miter/>
            </a:ln>
          </p:spPr>
          <p:txBody>
            <a:bodyPr rtlCol="0" anchor="ctr"/>
            <a:lstStyle/>
            <a:p>
              <a:endParaRPr lang="en-US" dirty="0"/>
            </a:p>
          </p:txBody>
        </p:sp>
        <p:sp>
          <p:nvSpPr>
            <p:cNvPr id="8" name="Freeform: Shape 112">
              <a:extLst>
                <a:ext uri="{FF2B5EF4-FFF2-40B4-BE49-F238E27FC236}">
                  <a16:creationId xmlns:a16="http://schemas.microsoft.com/office/drawing/2014/main" id="{85FEBC0F-D37B-0E46-AB4D-80AADFFD28FC}"/>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bg1"/>
            </a:solidFill>
            <a:ln w="2374" cap="flat">
              <a:noFill/>
              <a:prstDash val="solid"/>
              <a:miter/>
            </a:ln>
          </p:spPr>
          <p:txBody>
            <a:bodyPr rtlCol="0" anchor="ctr"/>
            <a:lstStyle/>
            <a:p>
              <a:endParaRPr lang="en-US" dirty="0">
                <a:solidFill>
                  <a:schemeClr val="accent1"/>
                </a:solidFill>
              </a:endParaRPr>
            </a:p>
          </p:txBody>
        </p:sp>
      </p:grpSp>
    </p:spTree>
    <p:extLst>
      <p:ext uri="{BB962C8B-B14F-4D97-AF65-F5344CB8AC3E}">
        <p14:creationId xmlns:p14="http://schemas.microsoft.com/office/powerpoint/2010/main" val="2511585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F141-A5CA-294A-92BE-6D98E9FB337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Periodontal Files: </a:t>
            </a:r>
          </a:p>
        </p:txBody>
      </p:sp>
      <p:sp>
        <p:nvSpPr>
          <p:cNvPr id="3" name="Text Placeholder 2">
            <a:extLst>
              <a:ext uri="{FF2B5EF4-FFF2-40B4-BE49-F238E27FC236}">
                <a16:creationId xmlns:a16="http://schemas.microsoft.com/office/drawing/2014/main" id="{21ECA4A8-AC59-104D-A65A-6B5E0A88263F}"/>
              </a:ext>
            </a:extLst>
          </p:cNvPr>
          <p:cNvSpPr>
            <a:spLocks noGrp="1"/>
          </p:cNvSpPr>
          <p:nvPr>
            <p:ph type="body" idx="1"/>
          </p:nvPr>
        </p:nvSpPr>
        <p:spPr>
          <a:xfrm>
            <a:off x="368968" y="2031300"/>
            <a:ext cx="7461034" cy="3112200"/>
          </a:xfrm>
        </p:spPr>
        <p:txBody>
          <a:bodyPr/>
          <a:lstStyle/>
          <a:p>
            <a:pPr lvl="0"/>
            <a:r>
              <a:rPr lang="en-US" sz="1600" dirty="0">
                <a:latin typeface="Times New Roman" panose="02020603050405020304" pitchFamily="18" charset="0"/>
                <a:cs typeface="Times New Roman" panose="02020603050405020304" pitchFamily="18" charset="0"/>
              </a:rPr>
              <a:t>Used to crush or fracture </a:t>
            </a:r>
            <a:r>
              <a:rPr lang="en-US" sz="2000" b="1" dirty="0">
                <a:highlight>
                  <a:schemeClr val="accent1"/>
                </a:highlight>
                <a:latin typeface="Times New Roman" panose="02020603050405020304" pitchFamily="18" charset="0"/>
                <a:cs typeface="Times New Roman" panose="02020603050405020304" pitchFamily="18" charset="0"/>
                <a:sym typeface="Arial"/>
              </a:rPr>
              <a:t>extremely heavy calculus</a:t>
            </a:r>
          </a:p>
          <a:p>
            <a:pPr marL="76200" lvl="0" indent="0">
              <a:buNone/>
            </a:pPr>
            <a:endParaRPr lang="en-US" sz="1600" dirty="0">
              <a:latin typeface="Times New Roman" panose="02020603050405020304" pitchFamily="18" charset="0"/>
              <a:cs typeface="Times New Roman" panose="02020603050405020304" pitchFamily="18" charset="0"/>
            </a:endParaRPr>
          </a:p>
          <a:p>
            <a:pPr marL="76200" lvl="0" indent="0">
              <a:buNone/>
            </a:pPr>
            <a:endParaRPr lang="en-US"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Each working-end of a periodontal file has several cutting edges. </a:t>
            </a:r>
          </a:p>
          <a:p>
            <a:endParaRPr lang="en-US" dirty="0"/>
          </a:p>
        </p:txBody>
      </p:sp>
      <p:sp>
        <p:nvSpPr>
          <p:cNvPr id="4" name="Slide Number Placeholder 3">
            <a:extLst>
              <a:ext uri="{FF2B5EF4-FFF2-40B4-BE49-F238E27FC236}">
                <a16:creationId xmlns:a16="http://schemas.microsoft.com/office/drawing/2014/main" id="{EDC04D06-8F32-7342-8D3D-3DD306CEF3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10244" name="Picture 4" descr="Periodontal Files">
            <a:extLst>
              <a:ext uri="{FF2B5EF4-FFF2-40B4-BE49-F238E27FC236}">
                <a16:creationId xmlns:a16="http://schemas.microsoft.com/office/drawing/2014/main" id="{0848F262-DA4D-AD4E-A24E-6EFA45B6C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786" y="475354"/>
            <a:ext cx="2222500" cy="2622884"/>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01">
            <a:extLst>
              <a:ext uri="{FF2B5EF4-FFF2-40B4-BE49-F238E27FC236}">
                <a16:creationId xmlns:a16="http://schemas.microsoft.com/office/drawing/2014/main" id="{AC918BD2-6EC0-2645-97F9-DB8617D486A5}"/>
              </a:ext>
            </a:extLst>
          </p:cNvPr>
          <p:cNvSpPr/>
          <p:nvPr/>
        </p:nvSpPr>
        <p:spPr>
          <a:xfrm>
            <a:off x="914400" y="997160"/>
            <a:ext cx="231805" cy="290720"/>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10246" name="Picture 6" descr="Session 10 (Part3/3): Periodontal Files Flashcards | Quizlet">
            <a:extLst>
              <a:ext uri="{FF2B5EF4-FFF2-40B4-BE49-F238E27FC236}">
                <a16:creationId xmlns:a16="http://schemas.microsoft.com/office/drawing/2014/main" id="{5340864B-6E1F-324F-8288-3030093EE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040" y="3148196"/>
            <a:ext cx="2155992" cy="194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2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1F5530-B7E3-D84E-89E5-0597AD369B3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
        <p:nvSpPr>
          <p:cNvPr id="3" name="TextBox 2">
            <a:extLst>
              <a:ext uri="{FF2B5EF4-FFF2-40B4-BE49-F238E27FC236}">
                <a16:creationId xmlns:a16="http://schemas.microsoft.com/office/drawing/2014/main" id="{32A1A8EB-6952-3E47-B1B6-99DDAEB2E902}"/>
              </a:ext>
            </a:extLst>
          </p:cNvPr>
          <p:cNvSpPr txBox="1"/>
          <p:nvPr/>
        </p:nvSpPr>
        <p:spPr>
          <a:xfrm>
            <a:off x="537410" y="505326"/>
            <a:ext cx="2752677" cy="400110"/>
          </a:xfrm>
          <a:prstGeom prst="rect">
            <a:avLst/>
          </a:prstGeom>
          <a:noFill/>
        </p:spPr>
        <p:txBody>
          <a:bodyPr wrap="none" rtlCol="0">
            <a:spAutoFit/>
          </a:bodyPr>
          <a:lstStyle/>
          <a:p>
            <a:r>
              <a:rPr lang="en-US" sz="2000" b="1" dirty="0">
                <a:solidFill>
                  <a:schemeClr val="dk1"/>
                </a:solidFill>
                <a:highlight>
                  <a:schemeClr val="accent1"/>
                </a:highlight>
                <a:latin typeface="Times New Roman" panose="02020603050405020304" pitchFamily="18" charset="0"/>
                <a:cs typeface="Times New Roman" panose="02020603050405020304" pitchFamily="18" charset="0"/>
                <a:sym typeface="Quattrocento Sans"/>
              </a:rPr>
              <a:t>Periodontal Ultrasonic:</a:t>
            </a:r>
          </a:p>
        </p:txBody>
      </p:sp>
      <p:sp>
        <p:nvSpPr>
          <p:cNvPr id="4" name="TextBox 3">
            <a:extLst>
              <a:ext uri="{FF2B5EF4-FFF2-40B4-BE49-F238E27FC236}">
                <a16:creationId xmlns:a16="http://schemas.microsoft.com/office/drawing/2014/main" id="{8B1BE34A-0F87-EF4B-93F0-719C4BB46856}"/>
              </a:ext>
            </a:extLst>
          </p:cNvPr>
          <p:cNvSpPr txBox="1"/>
          <p:nvPr/>
        </p:nvSpPr>
        <p:spPr>
          <a:xfrm>
            <a:off x="0" y="1376866"/>
            <a:ext cx="5195681" cy="2262158"/>
          </a:xfrm>
          <a:prstGeom prst="rect">
            <a:avLst/>
          </a:prstGeom>
          <a:noFill/>
        </p:spPr>
        <p:txBody>
          <a:bodyPr wrap="square" rtlCol="0">
            <a:spAutoFit/>
          </a:bodyPr>
          <a:lstStyle/>
          <a:p>
            <a:pPr marL="457200" indent="-381000">
              <a:spcBef>
                <a:spcPts val="600"/>
              </a:spcBef>
              <a:buClr>
                <a:srgbClr val="FFCD00"/>
              </a:buClr>
              <a:buSzPts val="2400"/>
              <a:buFont typeface="Quattrocento Sans"/>
              <a:buChar char="◉"/>
            </a:pPr>
            <a:r>
              <a:rPr lang="en-US" sz="1600" dirty="0">
                <a:solidFill>
                  <a:schemeClr val="dk1"/>
                </a:solidFill>
                <a:latin typeface="Times New Roman" panose="02020603050405020304" pitchFamily="18" charset="0"/>
                <a:cs typeface="Times New Roman" panose="02020603050405020304" pitchFamily="18" charset="0"/>
                <a:sym typeface="Quattrocento Sans"/>
              </a:rPr>
              <a:t>Removes calculus quickly </a:t>
            </a:r>
          </a:p>
          <a:p>
            <a:pPr marL="457200" indent="-381000">
              <a:spcBef>
                <a:spcPts val="600"/>
              </a:spcBef>
              <a:buClr>
                <a:srgbClr val="FFCD00"/>
              </a:buClr>
              <a:buSzPts val="2400"/>
              <a:buFont typeface="Quattrocento Sans"/>
              <a:buChar char="◉"/>
            </a:pPr>
            <a:r>
              <a:rPr lang="en-US" sz="1600" dirty="0">
                <a:solidFill>
                  <a:schemeClr val="dk1"/>
                </a:solidFill>
                <a:latin typeface="Times New Roman" panose="02020603050405020304" pitchFamily="18" charset="0"/>
                <a:cs typeface="Times New Roman" panose="02020603050405020304" pitchFamily="18" charset="0"/>
                <a:sym typeface="Quattrocento Sans"/>
              </a:rPr>
              <a:t>High-frequency sound waves into mechanical energy in the form of extremely fast vibrations at the instrument's tip.</a:t>
            </a:r>
          </a:p>
          <a:p>
            <a:pPr marL="457200" indent="-381000">
              <a:spcBef>
                <a:spcPts val="600"/>
              </a:spcBef>
              <a:buClr>
                <a:srgbClr val="FFCD00"/>
              </a:buClr>
              <a:buSzPts val="2400"/>
              <a:buFont typeface="Quattrocento Sans"/>
              <a:buChar char="◉"/>
            </a:pPr>
            <a:r>
              <a:rPr lang="en-US" sz="1600" dirty="0">
                <a:solidFill>
                  <a:schemeClr val="dk1"/>
                </a:solidFill>
                <a:latin typeface="Times New Roman" panose="02020603050405020304" pitchFamily="18" charset="0"/>
                <a:cs typeface="Times New Roman" panose="02020603050405020304" pitchFamily="18" charset="0"/>
                <a:sym typeface="Quattrocento Sans"/>
              </a:rPr>
              <a:t>Water at the tip avoids the buildup of heat.</a:t>
            </a:r>
          </a:p>
          <a:p>
            <a:pPr marL="457200" indent="-381000">
              <a:spcBef>
                <a:spcPts val="600"/>
              </a:spcBef>
              <a:buClr>
                <a:srgbClr val="FFCD00"/>
              </a:buClr>
              <a:buSzPts val="2400"/>
              <a:buFont typeface="Quattrocento Sans"/>
              <a:buChar char="◉"/>
            </a:pPr>
            <a:r>
              <a:rPr lang="en-US" sz="1600" dirty="0">
                <a:solidFill>
                  <a:schemeClr val="dk1"/>
                </a:solidFill>
                <a:latin typeface="Times New Roman" panose="02020603050405020304" pitchFamily="18" charset="0"/>
                <a:cs typeface="Times New Roman" panose="02020603050405020304" pitchFamily="18" charset="0"/>
                <a:sym typeface="Quattrocento Sans"/>
              </a:rPr>
              <a:t>Water from the tip washes debris and bacteria from the pocket's base.</a:t>
            </a:r>
          </a:p>
          <a:p>
            <a:endParaRPr lang="en-US" dirty="0"/>
          </a:p>
        </p:txBody>
      </p:sp>
      <p:pic>
        <p:nvPicPr>
          <p:cNvPr id="11268" name="Picture 4" descr="A Comprehensive Review on Ultrasonic Scaling for Dental Hygienists -  Today's RDH">
            <a:extLst>
              <a:ext uri="{FF2B5EF4-FFF2-40B4-BE49-F238E27FC236}">
                <a16:creationId xmlns:a16="http://schemas.microsoft.com/office/drawing/2014/main" id="{92F139C2-9775-CF4A-B983-4CFD08529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345" y="2446674"/>
            <a:ext cx="3233944" cy="179671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98155145-94C7-6244-977C-6D690D134EF0}"/>
              </a:ext>
            </a:extLst>
          </p:cNvPr>
          <p:cNvGrpSpPr/>
          <p:nvPr/>
        </p:nvGrpSpPr>
        <p:grpSpPr>
          <a:xfrm>
            <a:off x="4443664" y="4266742"/>
            <a:ext cx="208547" cy="435600"/>
            <a:chOff x="1619288" y="2822617"/>
            <a:chExt cx="1911391" cy="2862097"/>
          </a:xfrm>
          <a:effectLst>
            <a:outerShdw blurRad="127000" dir="21000000" sy="23000" kx="-1200000" algn="bl" rotWithShape="0">
              <a:prstClr val="black">
                <a:alpha val="11000"/>
              </a:prstClr>
            </a:outerShdw>
          </a:effectLst>
        </p:grpSpPr>
        <p:sp>
          <p:nvSpPr>
            <p:cNvPr id="9" name="Graphic 56">
              <a:extLst>
                <a:ext uri="{FF2B5EF4-FFF2-40B4-BE49-F238E27FC236}">
                  <a16:creationId xmlns:a16="http://schemas.microsoft.com/office/drawing/2014/main" id="{4D7134A1-283A-D246-B0AE-81448D8E23D5}"/>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0">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4030" cap="flat">
              <a:solidFill>
                <a:schemeClr val="bg1">
                  <a:lumMod val="85000"/>
                </a:schemeClr>
              </a:solidFill>
              <a:prstDash val="solid"/>
              <a:miter/>
            </a:ln>
          </p:spPr>
          <p:txBody>
            <a:bodyPr rtlCol="0" anchor="ctr"/>
            <a:lstStyle/>
            <a:p>
              <a:endParaRPr lang="en-US" dirty="0"/>
            </a:p>
          </p:txBody>
        </p:sp>
        <p:sp>
          <p:nvSpPr>
            <p:cNvPr id="10" name="Freeform: Shape 112">
              <a:extLst>
                <a:ext uri="{FF2B5EF4-FFF2-40B4-BE49-F238E27FC236}">
                  <a16:creationId xmlns:a16="http://schemas.microsoft.com/office/drawing/2014/main" id="{F1DACB75-6C8C-8C43-B078-0609285D6D81}"/>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bg1"/>
            </a:solidFill>
            <a:ln w="2374" cap="flat">
              <a:noFill/>
              <a:prstDash val="solid"/>
              <a:miter/>
            </a:ln>
          </p:spPr>
          <p:txBody>
            <a:bodyPr rtlCol="0" anchor="ctr"/>
            <a:lstStyle/>
            <a:p>
              <a:endParaRPr lang="en-US" dirty="0">
                <a:solidFill>
                  <a:schemeClr val="accent1"/>
                </a:solidFill>
              </a:endParaRPr>
            </a:p>
          </p:txBody>
        </p:sp>
      </p:grpSp>
      <p:pic>
        <p:nvPicPr>
          <p:cNvPr id="11" name="Picture 4" descr="Hu-Friedy Symmetry Piezo Scaler Tips | Safco Dental Supply">
            <a:extLst>
              <a:ext uri="{FF2B5EF4-FFF2-40B4-BE49-F238E27FC236}">
                <a16:creationId xmlns:a16="http://schemas.microsoft.com/office/drawing/2014/main" id="{1B30633E-0BE9-5D45-BB20-2E2C83192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758" y="93630"/>
            <a:ext cx="3248525" cy="210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818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A45D-9CBE-D847-862C-90E08E15FDA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Ultrasonic Used for: </a:t>
            </a:r>
          </a:p>
        </p:txBody>
      </p:sp>
      <p:sp>
        <p:nvSpPr>
          <p:cNvPr id="3" name="Text Placeholder 2">
            <a:extLst>
              <a:ext uri="{FF2B5EF4-FFF2-40B4-BE49-F238E27FC236}">
                <a16:creationId xmlns:a16="http://schemas.microsoft.com/office/drawing/2014/main" id="{5F37AA5F-DA3A-BA40-A657-561F61D34FBC}"/>
              </a:ext>
            </a:extLst>
          </p:cNvPr>
          <p:cNvSpPr>
            <a:spLocks noGrp="1"/>
          </p:cNvSpPr>
          <p:nvPr>
            <p:ph type="body" idx="1"/>
          </p:nvPr>
        </p:nvSpPr>
        <p:spPr>
          <a:xfrm>
            <a:off x="450808" y="1588594"/>
            <a:ext cx="6809700" cy="2557745"/>
          </a:xfrm>
        </p:spPr>
        <p:txBody>
          <a:bodyPr/>
          <a:lstStyle/>
          <a:p>
            <a:pPr lvl="0">
              <a:lnSpc>
                <a:spcPct val="150000"/>
              </a:lnSpc>
            </a:pPr>
            <a:r>
              <a:rPr lang="en-US" sz="1600" dirty="0">
                <a:latin typeface="Times New Roman" panose="02020603050405020304" pitchFamily="18" charset="0"/>
                <a:cs typeface="Times New Roman" panose="02020603050405020304" pitchFamily="18" charset="0"/>
              </a:rPr>
              <a:t>Removing supragingival calculus </a:t>
            </a:r>
          </a:p>
          <a:p>
            <a:pPr lvl="0">
              <a:lnSpc>
                <a:spcPct val="150000"/>
              </a:lnSpc>
            </a:pPr>
            <a:r>
              <a:rPr lang="en-US" sz="1600" dirty="0">
                <a:latin typeface="Times New Roman" panose="02020603050405020304" pitchFamily="18" charset="0"/>
                <a:cs typeface="Times New Roman" panose="02020603050405020304" pitchFamily="18" charset="0"/>
              </a:rPr>
              <a:t>Removing difficult stains. </a:t>
            </a:r>
          </a:p>
          <a:p>
            <a:pPr lvl="0">
              <a:lnSpc>
                <a:spcPct val="150000"/>
              </a:lnSpc>
            </a:pPr>
            <a:r>
              <a:rPr lang="en-US" sz="1600" dirty="0">
                <a:latin typeface="Times New Roman" panose="02020603050405020304" pitchFamily="18" charset="0"/>
                <a:cs typeface="Times New Roman" panose="02020603050405020304" pitchFamily="18" charset="0"/>
              </a:rPr>
              <a:t>Removing subgingival calculus. </a:t>
            </a:r>
          </a:p>
          <a:p>
            <a:pPr lvl="0">
              <a:lnSpc>
                <a:spcPct val="150000"/>
              </a:lnSpc>
            </a:pPr>
            <a:r>
              <a:rPr lang="en-US" sz="1600" dirty="0">
                <a:latin typeface="Times New Roman" panose="02020603050405020304" pitchFamily="18" charset="0"/>
                <a:cs typeface="Times New Roman" panose="02020603050405020304" pitchFamily="18" charset="0"/>
              </a:rPr>
              <a:t>Removing plaque, and endotoxins from the root surface </a:t>
            </a:r>
          </a:p>
          <a:p>
            <a:pPr lvl="0">
              <a:lnSpc>
                <a:spcPct val="150000"/>
              </a:lnSpc>
            </a:pPr>
            <a:r>
              <a:rPr lang="en-US" sz="1600" dirty="0">
                <a:latin typeface="Times New Roman" panose="02020603050405020304" pitchFamily="18" charset="0"/>
                <a:cs typeface="Times New Roman" panose="02020603050405020304" pitchFamily="18" charset="0"/>
              </a:rPr>
              <a:t>Cleaning of furcation areas.</a:t>
            </a:r>
          </a:p>
          <a:p>
            <a:endParaRPr lang="en-US" dirty="0"/>
          </a:p>
        </p:txBody>
      </p:sp>
      <p:sp>
        <p:nvSpPr>
          <p:cNvPr id="4" name="Slide Number Placeholder 3">
            <a:extLst>
              <a:ext uri="{FF2B5EF4-FFF2-40B4-BE49-F238E27FC236}">
                <a16:creationId xmlns:a16="http://schemas.microsoft.com/office/drawing/2014/main" id="{B30CA1AF-1B55-F44D-9EEB-3EE866ECFA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6" name="Freeform 101">
            <a:extLst>
              <a:ext uri="{FF2B5EF4-FFF2-40B4-BE49-F238E27FC236}">
                <a16:creationId xmlns:a16="http://schemas.microsoft.com/office/drawing/2014/main" id="{BAAAB19C-4B68-4F40-97B4-F6F3E9BDFCE0}"/>
              </a:ext>
            </a:extLst>
          </p:cNvPr>
          <p:cNvSpPr/>
          <p:nvPr/>
        </p:nvSpPr>
        <p:spPr>
          <a:xfrm>
            <a:off x="914400" y="997160"/>
            <a:ext cx="231805" cy="290720"/>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12290" name="Picture 2" descr="Dental Scaling and Root Planing Dunedin FL - Preventing Gum Disease">
            <a:extLst>
              <a:ext uri="{FF2B5EF4-FFF2-40B4-BE49-F238E27FC236}">
                <a16:creationId xmlns:a16="http://schemas.microsoft.com/office/drawing/2014/main" id="{664AF38D-BE1A-A34D-BC14-FCCB54604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357" y="278732"/>
            <a:ext cx="3513220" cy="22930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Ultrasonic Technology Ensures The Most Effective Results">
            <a:extLst>
              <a:ext uri="{FF2B5EF4-FFF2-40B4-BE49-F238E27FC236}">
                <a16:creationId xmlns:a16="http://schemas.microsoft.com/office/drawing/2014/main" id="{C0A7CE12-37BC-CE42-8361-187C6F717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523" y="2687245"/>
            <a:ext cx="3185993" cy="194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144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2"/>
          <p:cNvSpPr txBox="1">
            <a:spLocks noGrp="1"/>
          </p:cNvSpPr>
          <p:nvPr>
            <p:ph type="title"/>
          </p:nvPr>
        </p:nvSpPr>
        <p:spPr>
          <a:xfrm>
            <a:off x="1379924" y="1026982"/>
            <a:ext cx="3878400" cy="338263"/>
          </a:xfrm>
          <a:prstGeom prst="rect">
            <a:avLst/>
          </a:prstGeom>
        </p:spPr>
        <p:txBody>
          <a:bodyPr spcFirstLastPara="1" wrap="square" lIns="91425" tIns="91425" rIns="91425" bIns="91425" anchor="ctr" anchorCtr="0">
            <a:noAutofit/>
          </a:bodyPr>
          <a:lstStyle/>
          <a:p>
            <a:r>
              <a:rPr lang="en-US" dirty="0">
                <a:latin typeface="Times New Roman" panose="02020603050405020304" pitchFamily="18" charset="0"/>
                <a:cs typeface="Times New Roman" panose="02020603050405020304" pitchFamily="18" charset="0"/>
              </a:rPr>
              <a:t>Hand and Ultrasonic Scaling: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p>
        </p:txBody>
      </p:sp>
      <p:sp>
        <p:nvSpPr>
          <p:cNvPr id="555" name="Google Shape;555;p4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
        <p:nvSpPr>
          <p:cNvPr id="556" name="Google Shape;556;p42"/>
          <p:cNvSpPr/>
          <p:nvPr/>
        </p:nvSpPr>
        <p:spPr>
          <a:xfrm>
            <a:off x="762000" y="1653852"/>
            <a:ext cx="4149574" cy="1298700"/>
          </a:xfrm>
          <a:prstGeom prst="rect">
            <a:avLst/>
          </a:prstGeom>
          <a:solidFill>
            <a:srgbClr val="F3F3F3"/>
          </a:solidFill>
          <a:ln>
            <a:noFill/>
          </a:ln>
        </p:spPr>
        <p:txBody>
          <a:bodyPr spcFirstLastPara="1" wrap="square" lIns="91425" tIns="91425" rIns="1371600" bIns="91425" anchor="t" anchorCtr="0">
            <a:noAutofit/>
          </a:bodyPr>
          <a:lstStyle/>
          <a:p>
            <a:pPr marL="0" lvl="0" indent="0" algn="l" rtl="0">
              <a:spcBef>
                <a:spcPts val="0"/>
              </a:spcBef>
              <a:spcAft>
                <a:spcPts val="0"/>
              </a:spcAft>
              <a:buNone/>
            </a:pPr>
            <a:r>
              <a:rPr lang="en" sz="2000" b="1" dirty="0">
                <a:solidFill>
                  <a:schemeClr val="dk1"/>
                </a:solidFill>
                <a:highlight>
                  <a:schemeClr val="accent1"/>
                </a:highlight>
                <a:latin typeface="Times New Roman" panose="02020603050405020304" pitchFamily="18" charset="0"/>
                <a:cs typeface="Times New Roman" panose="02020603050405020304" pitchFamily="18" charset="0"/>
                <a:sym typeface="Quattrocento Sans"/>
              </a:rPr>
              <a:t>Hand  Scaling </a:t>
            </a:r>
            <a:endParaRPr sz="2000" b="1" dirty="0">
              <a:solidFill>
                <a:schemeClr val="dk1"/>
              </a:solidFill>
              <a:highlight>
                <a:schemeClr val="accent1"/>
              </a:highlight>
              <a:latin typeface="Times New Roman" panose="02020603050405020304" pitchFamily="18" charset="0"/>
              <a:cs typeface="Times New Roman" panose="02020603050405020304" pitchFamily="18" charset="0"/>
              <a:sym typeface="Quattrocento Sans"/>
            </a:endParaRPr>
          </a:p>
        </p:txBody>
      </p:sp>
      <p:sp>
        <p:nvSpPr>
          <p:cNvPr id="557" name="Google Shape;557;p42"/>
          <p:cNvSpPr/>
          <p:nvPr/>
        </p:nvSpPr>
        <p:spPr>
          <a:xfrm>
            <a:off x="5095923" y="1664660"/>
            <a:ext cx="3807444" cy="1298700"/>
          </a:xfrm>
          <a:prstGeom prst="rect">
            <a:avLst/>
          </a:prstGeom>
          <a:solidFill>
            <a:srgbClr val="F3F3F3"/>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n-US" sz="2000" b="1" dirty="0">
                <a:solidFill>
                  <a:schemeClr val="dk1"/>
                </a:solidFill>
                <a:highlight>
                  <a:schemeClr val="accent1"/>
                </a:highlight>
                <a:latin typeface="Times New Roman" panose="02020603050405020304" pitchFamily="18" charset="0"/>
                <a:cs typeface="Times New Roman" panose="02020603050405020304" pitchFamily="18" charset="0"/>
                <a:sym typeface="Quattrocento Sans"/>
              </a:rPr>
              <a:t>Ultrasonic Scaling</a:t>
            </a:r>
            <a:endParaRPr sz="2000" b="1" dirty="0">
              <a:solidFill>
                <a:schemeClr val="dk1"/>
              </a:solidFill>
              <a:highlight>
                <a:schemeClr val="accent1"/>
              </a:highlight>
              <a:latin typeface="Times New Roman" panose="02020603050405020304" pitchFamily="18" charset="0"/>
              <a:cs typeface="Times New Roman" panose="02020603050405020304" pitchFamily="18" charset="0"/>
              <a:sym typeface="Quattrocento Sans"/>
            </a:endParaRPr>
          </a:p>
        </p:txBody>
      </p:sp>
      <p:sp>
        <p:nvSpPr>
          <p:cNvPr id="558" name="Google Shape;558;p42"/>
          <p:cNvSpPr/>
          <p:nvPr/>
        </p:nvSpPr>
        <p:spPr>
          <a:xfrm>
            <a:off x="762000" y="3106208"/>
            <a:ext cx="4191450" cy="1615826"/>
          </a:xfrm>
          <a:prstGeom prst="rect">
            <a:avLst/>
          </a:prstGeom>
          <a:solidFill>
            <a:srgbClr val="F3F3F3"/>
          </a:solidFill>
          <a:ln>
            <a:noFill/>
          </a:ln>
        </p:spPr>
        <p:txBody>
          <a:bodyPr spcFirstLastPara="1" wrap="square" lIns="91425" tIns="91425" rIns="1371600" bIns="91425" anchor="b" anchorCtr="0">
            <a:noAutofit/>
          </a:bodyPr>
          <a:lstStyle/>
          <a:p>
            <a:pPr marL="457200" indent="-381000">
              <a:spcBef>
                <a:spcPts val="600"/>
              </a:spcBef>
              <a:buClr>
                <a:srgbClr val="FFCD00"/>
              </a:buClr>
              <a:buSzPts val="2400"/>
              <a:buFont typeface="Quattrocento Sans"/>
              <a:buChar char="◉"/>
            </a:pPr>
            <a:endParaRPr lang="en-US" sz="1600" dirty="0">
              <a:solidFill>
                <a:schemeClr val="dk1"/>
              </a:solidFill>
              <a:latin typeface="Times New Roman" panose="02020603050405020304" pitchFamily="18" charset="0"/>
              <a:cs typeface="Times New Roman" panose="02020603050405020304" pitchFamily="18" charset="0"/>
              <a:sym typeface="Quattrocento Sans"/>
            </a:endParaRPr>
          </a:p>
          <a:p>
            <a:pPr marL="457200" indent="-381000">
              <a:spcBef>
                <a:spcPts val="600"/>
              </a:spcBef>
              <a:buClr>
                <a:srgbClr val="FFCD00"/>
              </a:buClr>
              <a:buSzPts val="2400"/>
              <a:buFont typeface="Quattrocento Sans"/>
              <a:buChar char="◉"/>
            </a:pPr>
            <a:endParaRPr lang="en-US" sz="1600" dirty="0">
              <a:solidFill>
                <a:schemeClr val="dk1"/>
              </a:solidFill>
              <a:latin typeface="Times New Roman" panose="02020603050405020304" pitchFamily="18" charset="0"/>
              <a:cs typeface="Times New Roman" panose="02020603050405020304" pitchFamily="18" charset="0"/>
              <a:sym typeface="Quattrocento Sans"/>
            </a:endParaRPr>
          </a:p>
          <a:p>
            <a:pPr marL="457200" indent="-381000">
              <a:spcBef>
                <a:spcPts val="600"/>
              </a:spcBef>
              <a:buClr>
                <a:srgbClr val="FFCD00"/>
              </a:buClr>
              <a:buSzPts val="2400"/>
              <a:buFont typeface="Quattrocento Sans"/>
              <a:buChar char="◉"/>
            </a:pPr>
            <a:endParaRPr lang="en-US" sz="1600" dirty="0">
              <a:solidFill>
                <a:schemeClr val="dk1"/>
              </a:solidFill>
              <a:latin typeface="Times New Roman" panose="02020603050405020304" pitchFamily="18" charset="0"/>
              <a:cs typeface="Times New Roman" panose="02020603050405020304" pitchFamily="18" charset="0"/>
              <a:sym typeface="Quattrocento Sans"/>
            </a:endParaRPr>
          </a:p>
          <a:p>
            <a:pPr marL="457200" indent="-381000">
              <a:spcBef>
                <a:spcPts val="600"/>
              </a:spcBef>
              <a:buClr>
                <a:srgbClr val="FFCD00"/>
              </a:buClr>
              <a:buSzPts val="2400"/>
              <a:buFont typeface="Quattrocento Sans"/>
              <a:buChar char="◉"/>
            </a:pPr>
            <a:endParaRPr lang="en-US" sz="1600" dirty="0">
              <a:solidFill>
                <a:schemeClr val="dk1"/>
              </a:solidFill>
              <a:latin typeface="Times New Roman" panose="02020603050405020304" pitchFamily="18" charset="0"/>
              <a:cs typeface="Times New Roman" panose="02020603050405020304" pitchFamily="18" charset="0"/>
              <a:sym typeface="Quattrocento Sans"/>
            </a:endParaRPr>
          </a:p>
          <a:p>
            <a:pPr marL="457200" indent="-381000">
              <a:spcBef>
                <a:spcPts val="600"/>
              </a:spcBef>
              <a:buClr>
                <a:srgbClr val="FFCD00"/>
              </a:buClr>
              <a:buSzPts val="2400"/>
              <a:buFont typeface="Quattrocento Sans"/>
              <a:buChar char="◉"/>
            </a:pPr>
            <a:r>
              <a:rPr lang="en-US" dirty="0">
                <a:solidFill>
                  <a:schemeClr val="dk1"/>
                </a:solidFill>
                <a:latin typeface="Times New Roman" panose="02020603050405020304" pitchFamily="18" charset="0"/>
                <a:cs typeface="Times New Roman" panose="02020603050405020304" pitchFamily="18" charset="0"/>
                <a:sym typeface="Quattrocento Sans"/>
              </a:rPr>
              <a:t>Great tactile sensitivity.</a:t>
            </a:r>
          </a:p>
          <a:p>
            <a:pPr marL="457200" indent="-381000">
              <a:spcBef>
                <a:spcPts val="600"/>
              </a:spcBef>
              <a:buClr>
                <a:srgbClr val="FFCD00"/>
              </a:buClr>
              <a:buSzPts val="2400"/>
              <a:buFont typeface="Quattrocento Sans"/>
              <a:buChar char="◉"/>
            </a:pPr>
            <a:r>
              <a:rPr lang="en-US" dirty="0">
                <a:solidFill>
                  <a:schemeClr val="dk1"/>
                </a:solidFill>
                <a:latin typeface="Times New Roman" panose="02020603050405020304" pitchFamily="18" charset="0"/>
                <a:cs typeface="Times New Roman" panose="02020603050405020304" pitchFamily="18" charset="0"/>
                <a:sym typeface="Quattrocento Sans"/>
              </a:rPr>
              <a:t>More control</a:t>
            </a:r>
          </a:p>
          <a:p>
            <a:pPr marL="457200" indent="-381000">
              <a:spcBef>
                <a:spcPts val="600"/>
              </a:spcBef>
              <a:buClr>
                <a:srgbClr val="FFCD00"/>
              </a:buClr>
              <a:buSzPts val="2400"/>
              <a:buFont typeface="Quattrocento Sans"/>
              <a:buChar char="◉"/>
            </a:pPr>
            <a:r>
              <a:rPr lang="en-US" dirty="0">
                <a:solidFill>
                  <a:schemeClr val="dk1"/>
                </a:solidFill>
                <a:latin typeface="Times New Roman" panose="02020603050405020304" pitchFamily="18" charset="0"/>
                <a:cs typeface="Times New Roman" panose="02020603050405020304" pitchFamily="18" charset="0"/>
                <a:sym typeface="Quattrocento Sans"/>
              </a:rPr>
              <a:t>Area-specific designs to improve access.</a:t>
            </a:r>
          </a:p>
        </p:txBody>
      </p:sp>
      <p:sp>
        <p:nvSpPr>
          <p:cNvPr id="559" name="Google Shape;559;p42"/>
          <p:cNvSpPr/>
          <p:nvPr/>
        </p:nvSpPr>
        <p:spPr>
          <a:xfrm>
            <a:off x="5095923" y="3106207"/>
            <a:ext cx="3807444" cy="1615827"/>
          </a:xfrm>
          <a:prstGeom prst="rect">
            <a:avLst/>
          </a:prstGeom>
          <a:solidFill>
            <a:srgbClr val="F3F3F3"/>
          </a:solidFill>
          <a:ln>
            <a:noFill/>
          </a:ln>
        </p:spPr>
        <p:txBody>
          <a:bodyPr spcFirstLastPara="1" wrap="square" lIns="1371600" tIns="91425" rIns="91425" bIns="91425" anchor="b" anchorCtr="0">
            <a:noAutofit/>
          </a:bodyPr>
          <a:lstStyle/>
          <a:p>
            <a:pPr marL="457200" lvl="0" indent="-381000">
              <a:spcBef>
                <a:spcPts val="600"/>
              </a:spcBef>
              <a:buClr>
                <a:srgbClr val="FFCD00"/>
              </a:buClr>
              <a:buSzPts val="2400"/>
              <a:buFont typeface="Quattrocento Sans"/>
              <a:buChar char="◉"/>
            </a:pPr>
            <a:endParaRPr dirty="0">
              <a:solidFill>
                <a:schemeClr val="dk1"/>
              </a:solidFill>
              <a:latin typeface="Times New Roman" panose="02020603050405020304" pitchFamily="18" charset="0"/>
              <a:cs typeface="Times New Roman" panose="02020603050405020304" pitchFamily="18" charset="0"/>
              <a:sym typeface="Quattrocento Sans"/>
            </a:endParaRPr>
          </a:p>
        </p:txBody>
      </p:sp>
      <p:sp>
        <p:nvSpPr>
          <p:cNvPr id="560" name="Google Shape;560;p42"/>
          <p:cNvSpPr/>
          <p:nvPr/>
        </p:nvSpPr>
        <p:spPr>
          <a:xfrm>
            <a:off x="3935385" y="1972388"/>
            <a:ext cx="1980900" cy="19809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p:nvPr/>
        </p:nvSpPr>
        <p:spPr>
          <a:xfrm rot="5400000">
            <a:off x="4106572" y="1961580"/>
            <a:ext cx="1980900" cy="19809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2"/>
          <p:cNvSpPr/>
          <p:nvPr/>
        </p:nvSpPr>
        <p:spPr>
          <a:xfrm rot="10800000">
            <a:off x="4106573" y="2116280"/>
            <a:ext cx="1980900" cy="19809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2"/>
          <p:cNvSpPr/>
          <p:nvPr/>
        </p:nvSpPr>
        <p:spPr>
          <a:xfrm rot="-5400000">
            <a:off x="3963788" y="2116280"/>
            <a:ext cx="1980900" cy="1980900"/>
          </a:xfrm>
          <a:prstGeom prst="pie">
            <a:avLst>
              <a:gd name="adj1" fmla="val 10788866"/>
              <a:gd name="adj2" fmla="val 162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564;p42"/>
          <p:cNvSpPr/>
          <p:nvPr/>
        </p:nvSpPr>
        <p:spPr>
          <a:xfrm>
            <a:off x="4419834" y="2385582"/>
            <a:ext cx="263198" cy="370493"/>
          </a:xfrm>
          <a:prstGeom prst="rect">
            <a:avLst/>
          </a:prstGeom>
        </p:spPr>
        <p:txBody>
          <a:bodyPr>
            <a:prstTxWarp prst="textPlain">
              <a:avLst/>
            </a:prstTxWarp>
          </a:bodyPr>
          <a:lstStyle/>
          <a:p>
            <a:pPr lvl="0" algn="ctr"/>
            <a:endParaRPr b="1" i="0" dirty="0">
              <a:ln>
                <a:noFill/>
              </a:ln>
              <a:solidFill>
                <a:schemeClr val="lt1"/>
              </a:solidFill>
              <a:latin typeface="Lora"/>
            </a:endParaRPr>
          </a:p>
        </p:txBody>
      </p:sp>
      <p:sp>
        <p:nvSpPr>
          <p:cNvPr id="566" name="Google Shape;566;p42"/>
          <p:cNvSpPr/>
          <p:nvPr/>
        </p:nvSpPr>
        <p:spPr>
          <a:xfrm>
            <a:off x="4391490" y="3292282"/>
            <a:ext cx="353799" cy="370493"/>
          </a:xfrm>
          <a:prstGeom prst="rect">
            <a:avLst/>
          </a:prstGeom>
        </p:spPr>
        <p:txBody>
          <a:bodyPr>
            <a:prstTxWarp prst="textPlain">
              <a:avLst/>
            </a:prstTxWarp>
          </a:bodyPr>
          <a:lstStyle/>
          <a:p>
            <a:pPr lvl="0" algn="ctr"/>
            <a:endParaRPr b="1" i="0" dirty="0">
              <a:ln>
                <a:noFill/>
              </a:ln>
              <a:solidFill>
                <a:schemeClr val="lt1"/>
              </a:solidFill>
              <a:latin typeface="Lora"/>
            </a:endParaRPr>
          </a:p>
        </p:txBody>
      </p:sp>
      <p:sp>
        <p:nvSpPr>
          <p:cNvPr id="567" name="Google Shape;567;p42"/>
          <p:cNvSpPr/>
          <p:nvPr/>
        </p:nvSpPr>
        <p:spPr>
          <a:xfrm>
            <a:off x="5345801" y="3298609"/>
            <a:ext cx="312295" cy="354296"/>
          </a:xfrm>
          <a:prstGeom prst="rect">
            <a:avLst/>
          </a:prstGeom>
        </p:spPr>
        <p:txBody>
          <a:bodyPr>
            <a:prstTxWarp prst="textPlain">
              <a:avLst/>
            </a:prstTxWarp>
          </a:bodyPr>
          <a:lstStyle/>
          <a:p>
            <a:pPr lvl="0" algn="ctr"/>
            <a:endParaRPr b="1" i="0" dirty="0">
              <a:ln>
                <a:noFill/>
              </a:ln>
              <a:solidFill>
                <a:schemeClr val="lt1"/>
              </a:solidFill>
              <a:latin typeface="Lora"/>
            </a:endParaRPr>
          </a:p>
        </p:txBody>
      </p:sp>
      <p:sp>
        <p:nvSpPr>
          <p:cNvPr id="3" name="TextBox 2">
            <a:extLst>
              <a:ext uri="{FF2B5EF4-FFF2-40B4-BE49-F238E27FC236}">
                <a16:creationId xmlns:a16="http://schemas.microsoft.com/office/drawing/2014/main" id="{CB9B5312-8F86-3F4A-8776-13C02113E11F}"/>
              </a:ext>
            </a:extLst>
          </p:cNvPr>
          <p:cNvSpPr txBox="1"/>
          <p:nvPr/>
        </p:nvSpPr>
        <p:spPr>
          <a:xfrm>
            <a:off x="5944688" y="3106208"/>
            <a:ext cx="3245271" cy="1615827"/>
          </a:xfrm>
          <a:prstGeom prst="rect">
            <a:avLst/>
          </a:prstGeom>
          <a:noFill/>
        </p:spPr>
        <p:txBody>
          <a:bodyPr wrap="square" rtlCol="0">
            <a:spAutoFit/>
          </a:bodyPr>
          <a:lstStyle/>
          <a:p>
            <a:pPr marL="457200" lvl="0" indent="-381000">
              <a:spcBef>
                <a:spcPts val="600"/>
              </a:spcBef>
              <a:buClr>
                <a:srgbClr val="FFCD00"/>
              </a:buClr>
              <a:buSzPts val="2400"/>
              <a:buFont typeface="Quattrocento Sans"/>
              <a:buChar char="◉"/>
            </a:pPr>
            <a:r>
              <a:rPr lang="en-US" dirty="0">
                <a:solidFill>
                  <a:schemeClr val="dk1"/>
                </a:solidFill>
                <a:latin typeface="Times New Roman" panose="02020603050405020304" pitchFamily="18" charset="0"/>
                <a:cs typeface="Times New Roman" panose="02020603050405020304" pitchFamily="18" charset="0"/>
              </a:rPr>
              <a:t> Improved healing time.</a:t>
            </a:r>
          </a:p>
          <a:p>
            <a:pPr marL="457200" lvl="0" indent="-381000">
              <a:spcBef>
                <a:spcPts val="600"/>
              </a:spcBef>
              <a:buClr>
                <a:srgbClr val="FFCD00"/>
              </a:buClr>
              <a:buSzPts val="2400"/>
              <a:buFont typeface="Quattrocento Sans"/>
              <a:buChar char="◉"/>
            </a:pPr>
            <a:r>
              <a:rPr lang="en-US" dirty="0">
                <a:solidFill>
                  <a:schemeClr val="dk1"/>
                </a:solidFill>
                <a:latin typeface="Times New Roman" panose="02020603050405020304" pitchFamily="18" charset="0"/>
                <a:cs typeface="Times New Roman" panose="02020603050405020304" pitchFamily="18" charset="0"/>
              </a:rPr>
              <a:t>The water supply keeps the operating field clean.</a:t>
            </a:r>
          </a:p>
          <a:p>
            <a:pPr marL="457200" lvl="0" indent="-381000">
              <a:spcBef>
                <a:spcPts val="600"/>
              </a:spcBef>
              <a:buClr>
                <a:srgbClr val="FFCD00"/>
              </a:buClr>
              <a:buSzPts val="2400"/>
              <a:buFont typeface="Quattrocento Sans"/>
              <a:buChar char="◉"/>
            </a:pPr>
            <a:r>
              <a:rPr lang="en-US" dirty="0">
                <a:solidFill>
                  <a:schemeClr val="dk1"/>
                </a:solidFill>
                <a:latin typeface="Times New Roman" panose="02020603050405020304" pitchFamily="18" charset="0"/>
                <a:cs typeface="Times New Roman" panose="02020603050405020304" pitchFamily="18" charset="0"/>
              </a:rPr>
              <a:t>With correct application, repetitive motions are reduced.</a:t>
            </a:r>
          </a:p>
          <a:p>
            <a:pPr marL="457200" indent="-381000">
              <a:spcBef>
                <a:spcPts val="600"/>
              </a:spcBef>
              <a:buClr>
                <a:srgbClr val="FFCD00"/>
              </a:buClr>
              <a:buSzPts val="2400"/>
              <a:buFont typeface="Quattrocento Sans"/>
              <a:buChar char="◉"/>
            </a:pPr>
            <a:r>
              <a:rPr lang="en-US" dirty="0">
                <a:solidFill>
                  <a:schemeClr val="dk1"/>
                </a:solidFill>
                <a:latin typeface="Times New Roman" panose="02020603050405020304" pitchFamily="18" charset="0"/>
                <a:cs typeface="Times New Roman" panose="02020603050405020304" pitchFamily="18" charset="0"/>
              </a:rPr>
              <a:t>Tissue distention is reduced. </a:t>
            </a:r>
            <a:endParaRPr lang="en-US" dirty="0">
              <a:solidFill>
                <a:schemeClr val="dk1"/>
              </a:solidFill>
              <a:latin typeface="Times New Roman" panose="02020603050405020304" pitchFamily="18" charset="0"/>
              <a:cs typeface="Times New Roman" panose="02020603050405020304" pitchFamily="18" charset="0"/>
              <a:sym typeface="Quattrocento Sans"/>
            </a:endParaRPr>
          </a:p>
        </p:txBody>
      </p:sp>
      <p:sp>
        <p:nvSpPr>
          <p:cNvPr id="4" name="TextBox 3">
            <a:extLst>
              <a:ext uri="{FF2B5EF4-FFF2-40B4-BE49-F238E27FC236}">
                <a16:creationId xmlns:a16="http://schemas.microsoft.com/office/drawing/2014/main" id="{EBBA23CA-00AF-5946-BC59-40D0BC07AB92}"/>
              </a:ext>
            </a:extLst>
          </p:cNvPr>
          <p:cNvSpPr txBox="1"/>
          <p:nvPr/>
        </p:nvSpPr>
        <p:spPr>
          <a:xfrm>
            <a:off x="6129037" y="2635192"/>
            <a:ext cx="1034257" cy="307777"/>
          </a:xfrm>
          <a:prstGeom prst="rect">
            <a:avLst/>
          </a:prstGeom>
          <a:noFill/>
        </p:spPr>
        <p:txBody>
          <a:bodyPr wrap="none" rtlCol="0">
            <a:spAutoFit/>
          </a:bodyPr>
          <a:lstStyle/>
          <a:p>
            <a:r>
              <a:rPr lang="en-US" dirty="0">
                <a:solidFill>
                  <a:schemeClr val="dk1"/>
                </a:solidFill>
                <a:latin typeface="Times New Roman" panose="02020603050405020304" pitchFamily="18" charset="0"/>
                <a:cs typeface="Times New Roman" panose="02020603050405020304" pitchFamily="18" charset="0"/>
              </a:rPr>
              <a:t>Advantages</a:t>
            </a:r>
            <a:endParaRPr lang="en-US" dirty="0"/>
          </a:p>
        </p:txBody>
      </p:sp>
      <p:sp>
        <p:nvSpPr>
          <p:cNvPr id="5" name="TextBox 4">
            <a:extLst>
              <a:ext uri="{FF2B5EF4-FFF2-40B4-BE49-F238E27FC236}">
                <a16:creationId xmlns:a16="http://schemas.microsoft.com/office/drawing/2014/main" id="{083B533D-6FB5-1D4C-95C1-941B6FA6901D}"/>
              </a:ext>
            </a:extLst>
          </p:cNvPr>
          <p:cNvSpPr txBox="1"/>
          <p:nvPr/>
        </p:nvSpPr>
        <p:spPr>
          <a:xfrm>
            <a:off x="950046" y="2611788"/>
            <a:ext cx="1128835" cy="307777"/>
          </a:xfrm>
          <a:prstGeom prst="rect">
            <a:avLst/>
          </a:prstGeom>
          <a:noFill/>
        </p:spPr>
        <p:txBody>
          <a:bodyPr wrap="none" rtlCol="0">
            <a:spAutoFit/>
          </a:bodyPr>
          <a:lstStyle/>
          <a:p>
            <a:r>
              <a:rPr lang="en-US" dirty="0">
                <a:solidFill>
                  <a:schemeClr val="dk1"/>
                </a:solidFill>
                <a:latin typeface="Times New Roman" panose="02020603050405020304" pitchFamily="18" charset="0"/>
                <a:cs typeface="Times New Roman" panose="02020603050405020304" pitchFamily="18" charset="0"/>
              </a:rPr>
              <a:t>Advantages: </a:t>
            </a:r>
          </a:p>
        </p:txBody>
      </p:sp>
      <p:sp>
        <p:nvSpPr>
          <p:cNvPr id="6" name="TextBox 5">
            <a:extLst>
              <a:ext uri="{FF2B5EF4-FFF2-40B4-BE49-F238E27FC236}">
                <a16:creationId xmlns:a16="http://schemas.microsoft.com/office/drawing/2014/main" id="{663737C1-B9F6-064B-8606-B05266EED577}"/>
              </a:ext>
            </a:extLst>
          </p:cNvPr>
          <p:cNvSpPr txBox="1"/>
          <p:nvPr/>
        </p:nvSpPr>
        <p:spPr>
          <a:xfrm>
            <a:off x="4336418" y="2390114"/>
            <a:ext cx="383438"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H</a:t>
            </a:r>
          </a:p>
        </p:txBody>
      </p:sp>
      <p:sp>
        <p:nvSpPr>
          <p:cNvPr id="7" name="TextBox 6">
            <a:extLst>
              <a:ext uri="{FF2B5EF4-FFF2-40B4-BE49-F238E27FC236}">
                <a16:creationId xmlns:a16="http://schemas.microsoft.com/office/drawing/2014/main" id="{DABE7608-4CF2-3F46-A190-72943D7396EC}"/>
              </a:ext>
            </a:extLst>
          </p:cNvPr>
          <p:cNvSpPr txBox="1"/>
          <p:nvPr/>
        </p:nvSpPr>
        <p:spPr>
          <a:xfrm>
            <a:off x="4358904" y="3438226"/>
            <a:ext cx="383438"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H</a:t>
            </a:r>
          </a:p>
        </p:txBody>
      </p:sp>
      <p:sp>
        <p:nvSpPr>
          <p:cNvPr id="8" name="TextBox 7">
            <a:extLst>
              <a:ext uri="{FF2B5EF4-FFF2-40B4-BE49-F238E27FC236}">
                <a16:creationId xmlns:a16="http://schemas.microsoft.com/office/drawing/2014/main" id="{A35188D6-117B-9641-8882-B7E1ADCBFFAC}"/>
              </a:ext>
            </a:extLst>
          </p:cNvPr>
          <p:cNvSpPr txBox="1"/>
          <p:nvPr/>
        </p:nvSpPr>
        <p:spPr>
          <a:xfrm>
            <a:off x="5263748" y="2398371"/>
            <a:ext cx="370614"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U</a:t>
            </a:r>
          </a:p>
        </p:txBody>
      </p:sp>
      <p:sp>
        <p:nvSpPr>
          <p:cNvPr id="9" name="TextBox 8">
            <a:extLst>
              <a:ext uri="{FF2B5EF4-FFF2-40B4-BE49-F238E27FC236}">
                <a16:creationId xmlns:a16="http://schemas.microsoft.com/office/drawing/2014/main" id="{0EBA090D-A705-0242-85A2-F62BCF6E88BE}"/>
              </a:ext>
            </a:extLst>
          </p:cNvPr>
          <p:cNvSpPr txBox="1"/>
          <p:nvPr/>
        </p:nvSpPr>
        <p:spPr>
          <a:xfrm>
            <a:off x="5317375" y="3377657"/>
            <a:ext cx="370614"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U</a:t>
            </a:r>
          </a:p>
        </p:txBody>
      </p:sp>
      <p:grpSp>
        <p:nvGrpSpPr>
          <p:cNvPr id="30" name="Group 29">
            <a:extLst>
              <a:ext uri="{FF2B5EF4-FFF2-40B4-BE49-F238E27FC236}">
                <a16:creationId xmlns:a16="http://schemas.microsoft.com/office/drawing/2014/main" id="{0D3973FD-5E48-A148-809E-697EF0401B7A}"/>
              </a:ext>
            </a:extLst>
          </p:cNvPr>
          <p:cNvGrpSpPr/>
          <p:nvPr/>
        </p:nvGrpSpPr>
        <p:grpSpPr>
          <a:xfrm>
            <a:off x="898301" y="901910"/>
            <a:ext cx="208547" cy="435600"/>
            <a:chOff x="1619288" y="2822617"/>
            <a:chExt cx="1911391" cy="2862097"/>
          </a:xfrm>
          <a:effectLst>
            <a:outerShdw blurRad="127000" dir="21000000" sy="23000" kx="-1200000" algn="bl" rotWithShape="0">
              <a:prstClr val="black">
                <a:alpha val="11000"/>
              </a:prstClr>
            </a:outerShdw>
          </a:effectLst>
        </p:grpSpPr>
        <p:sp>
          <p:nvSpPr>
            <p:cNvPr id="31" name="Graphic 56">
              <a:extLst>
                <a:ext uri="{FF2B5EF4-FFF2-40B4-BE49-F238E27FC236}">
                  <a16:creationId xmlns:a16="http://schemas.microsoft.com/office/drawing/2014/main" id="{43A62C09-5903-4844-A319-C3B97D9F5255}"/>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0">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4030" cap="flat">
              <a:solidFill>
                <a:schemeClr val="bg1">
                  <a:lumMod val="85000"/>
                </a:schemeClr>
              </a:solidFill>
              <a:prstDash val="solid"/>
              <a:miter/>
            </a:ln>
          </p:spPr>
          <p:txBody>
            <a:bodyPr rtlCol="0" anchor="ctr"/>
            <a:lstStyle/>
            <a:p>
              <a:endParaRPr lang="en-US" dirty="0"/>
            </a:p>
          </p:txBody>
        </p:sp>
        <p:sp>
          <p:nvSpPr>
            <p:cNvPr id="32" name="Freeform: Shape 112">
              <a:extLst>
                <a:ext uri="{FF2B5EF4-FFF2-40B4-BE49-F238E27FC236}">
                  <a16:creationId xmlns:a16="http://schemas.microsoft.com/office/drawing/2014/main" id="{E2C2B2F3-636F-274C-827C-DCEBB8791523}"/>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bg1"/>
            </a:solidFill>
            <a:ln w="2374" cap="flat">
              <a:noFill/>
              <a:prstDash val="solid"/>
              <a:miter/>
            </a:ln>
          </p:spPr>
          <p:txBody>
            <a:bodyPr rtlCol="0" anchor="ctr"/>
            <a:lstStyle/>
            <a:p>
              <a:endParaRPr lang="en-US" dirty="0">
                <a:solidFill>
                  <a:schemeClr val="accent1"/>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191F74-5444-0140-972C-5B337B9F5E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pic>
        <p:nvPicPr>
          <p:cNvPr id="3" name="Online Media 2" descr="Gracey Instrumentation Basics">
            <a:hlinkClick r:id="" action="ppaction://media"/>
            <a:extLst>
              <a:ext uri="{FF2B5EF4-FFF2-40B4-BE49-F238E27FC236}">
                <a16:creationId xmlns:a16="http://schemas.microsoft.com/office/drawing/2014/main" id="{908F1A13-DAF3-BD4D-B2D6-2AB2EE0390A8}"/>
              </a:ext>
            </a:extLst>
          </p:cNvPr>
          <p:cNvPicPr>
            <a:picLocks noRot="1" noChangeAspect="1"/>
          </p:cNvPicPr>
          <p:nvPr>
            <a:videoFile r:link="rId1"/>
          </p:nvPr>
        </p:nvPicPr>
        <p:blipFill>
          <a:blip r:embed="rId4"/>
          <a:stretch>
            <a:fillRect/>
          </a:stretch>
        </p:blipFill>
        <p:spPr>
          <a:xfrm>
            <a:off x="1524000" y="842827"/>
            <a:ext cx="5686926" cy="3280611"/>
          </a:xfrm>
          <a:prstGeom prst="rect">
            <a:avLst/>
          </a:prstGeom>
        </p:spPr>
      </p:pic>
      <p:sp>
        <p:nvSpPr>
          <p:cNvPr id="6" name="Freeform 101">
            <a:extLst>
              <a:ext uri="{FF2B5EF4-FFF2-40B4-BE49-F238E27FC236}">
                <a16:creationId xmlns:a16="http://schemas.microsoft.com/office/drawing/2014/main" id="{3B95FEB2-2FD6-9148-A848-10EE49B29CE9}"/>
              </a:ext>
            </a:extLst>
          </p:cNvPr>
          <p:cNvSpPr/>
          <p:nvPr/>
        </p:nvSpPr>
        <p:spPr>
          <a:xfrm>
            <a:off x="4424539" y="4419245"/>
            <a:ext cx="231805" cy="290720"/>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TextBox 6">
            <a:extLst>
              <a:ext uri="{FF2B5EF4-FFF2-40B4-BE49-F238E27FC236}">
                <a16:creationId xmlns:a16="http://schemas.microsoft.com/office/drawing/2014/main" id="{17AB78FB-8799-8B48-A2FA-00662EB6D89A}"/>
              </a:ext>
            </a:extLst>
          </p:cNvPr>
          <p:cNvSpPr txBox="1"/>
          <p:nvPr/>
        </p:nvSpPr>
        <p:spPr>
          <a:xfrm>
            <a:off x="1034716" y="294814"/>
            <a:ext cx="4110421" cy="400110"/>
          </a:xfrm>
          <a:prstGeom prst="rect">
            <a:avLst/>
          </a:prstGeom>
          <a:noFill/>
        </p:spPr>
        <p:txBody>
          <a:bodyPr wrap="none" rtlCol="0">
            <a:spAutoFit/>
          </a:bodyPr>
          <a:lstStyle/>
          <a:p>
            <a:pPr marL="457200" indent="-381000">
              <a:spcBef>
                <a:spcPts val="600"/>
              </a:spcBef>
              <a:buClr>
                <a:srgbClr val="FFCD00"/>
              </a:buClr>
              <a:buSzPts val="2400"/>
              <a:buFont typeface="Quattrocento Sans"/>
              <a:buChar char="◉"/>
            </a:pPr>
            <a:r>
              <a:rPr lang="en-US" sz="2000" b="1" dirty="0">
                <a:solidFill>
                  <a:schemeClr val="dk1"/>
                </a:solidFill>
                <a:highlight>
                  <a:schemeClr val="accent1"/>
                </a:highlight>
                <a:latin typeface="Times New Roman" panose="02020603050405020304" pitchFamily="18" charset="0"/>
                <a:cs typeface="Times New Roman" panose="02020603050405020304" pitchFamily="18" charset="0"/>
                <a:sym typeface="Quattrocento Sans"/>
              </a:rPr>
              <a:t>Gracey Instrumentation Basics </a:t>
            </a:r>
          </a:p>
        </p:txBody>
      </p:sp>
    </p:spTree>
    <p:extLst>
      <p:ext uri="{BB962C8B-B14F-4D97-AF65-F5344CB8AC3E}">
        <p14:creationId xmlns:p14="http://schemas.microsoft.com/office/powerpoint/2010/main" val="87457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1AFF-8B0C-554F-9B1F-A7E35B28E567}"/>
              </a:ext>
            </a:extLst>
          </p:cNvPr>
          <p:cNvSpPr>
            <a:spLocks noGrp="1"/>
          </p:cNvSpPr>
          <p:nvPr>
            <p:ph type="ctrTitle"/>
          </p:nvPr>
        </p:nvSpPr>
        <p:spPr>
          <a:xfrm>
            <a:off x="427135" y="134983"/>
            <a:ext cx="4523700" cy="643059"/>
          </a:xfrm>
        </p:spPr>
        <p:txBody>
          <a:bodyPr/>
          <a:lstStyle/>
          <a:p>
            <a:pPr marL="76200">
              <a:spcBef>
                <a:spcPts val="600"/>
              </a:spcBef>
              <a:buClr>
                <a:srgbClr val="FFCD00"/>
              </a:buClr>
              <a:buSzPts val="2400"/>
            </a:pPr>
            <a:r>
              <a:rPr lang="en-US" sz="2000" dirty="0">
                <a:highlight>
                  <a:schemeClr val="accent1"/>
                </a:highlight>
                <a:latin typeface="Times New Roman" panose="02020603050405020304" pitchFamily="18" charset="0"/>
                <a:cs typeface="Times New Roman" panose="02020603050405020304" pitchFamily="18" charset="0"/>
                <a:sym typeface="Arial"/>
              </a:rPr>
              <a:t>Critical Thinking :</a:t>
            </a:r>
          </a:p>
        </p:txBody>
      </p:sp>
      <p:sp>
        <p:nvSpPr>
          <p:cNvPr id="4" name="TextBox 3">
            <a:extLst>
              <a:ext uri="{FF2B5EF4-FFF2-40B4-BE49-F238E27FC236}">
                <a16:creationId xmlns:a16="http://schemas.microsoft.com/office/drawing/2014/main" id="{E8C4CE3A-5F5E-6446-8CD0-598947F77A9B}"/>
              </a:ext>
            </a:extLst>
          </p:cNvPr>
          <p:cNvSpPr txBox="1"/>
          <p:nvPr/>
        </p:nvSpPr>
        <p:spPr>
          <a:xfrm>
            <a:off x="146398" y="1997859"/>
            <a:ext cx="4241117" cy="95410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periodontitis risk comes in with an adult patient. The patient has moderate calculus on the mesial lingual of tooth #19 and heavy calculus on the lingual of teeth #24 and #25. </a:t>
            </a:r>
          </a:p>
        </p:txBody>
      </p:sp>
      <p:sp>
        <p:nvSpPr>
          <p:cNvPr id="5" name="TextBox 4">
            <a:extLst>
              <a:ext uri="{FF2B5EF4-FFF2-40B4-BE49-F238E27FC236}">
                <a16:creationId xmlns:a16="http://schemas.microsoft.com/office/drawing/2014/main" id="{A4ECE95F-D637-EE46-A1BF-33F57526DFCB}"/>
              </a:ext>
            </a:extLst>
          </p:cNvPr>
          <p:cNvSpPr txBox="1"/>
          <p:nvPr/>
        </p:nvSpPr>
        <p:spPr>
          <a:xfrm>
            <a:off x="932" y="912637"/>
            <a:ext cx="1963999" cy="400110"/>
          </a:xfrm>
          <a:prstGeom prst="rect">
            <a:avLst/>
          </a:prstGeom>
          <a:noFill/>
        </p:spPr>
        <p:txBody>
          <a:bodyPr wrap="none" rtlCol="0">
            <a:spAutoFit/>
          </a:bodyPr>
          <a:lstStyle/>
          <a:p>
            <a:pPr marL="457200" indent="-381000">
              <a:spcBef>
                <a:spcPts val="600"/>
              </a:spcBef>
              <a:buClr>
                <a:srgbClr val="FFCD00"/>
              </a:buClr>
              <a:buSzPts val="2400"/>
              <a:buFont typeface="Quattrocento Sans"/>
              <a:buChar char="◉"/>
            </a:pPr>
            <a:r>
              <a:rPr lang="en-US" sz="2000" b="1" dirty="0">
                <a:solidFill>
                  <a:schemeClr val="dk1"/>
                </a:solidFill>
                <a:highlight>
                  <a:schemeClr val="accent1"/>
                </a:highlight>
                <a:latin typeface="Times New Roman" panose="02020603050405020304" pitchFamily="18" charset="0"/>
                <a:cs typeface="Times New Roman" panose="02020603050405020304" pitchFamily="18" charset="0"/>
              </a:rPr>
              <a:t>Case Study:</a:t>
            </a:r>
          </a:p>
        </p:txBody>
      </p:sp>
      <p:sp>
        <p:nvSpPr>
          <p:cNvPr id="6" name="TextBox 5">
            <a:extLst>
              <a:ext uri="{FF2B5EF4-FFF2-40B4-BE49-F238E27FC236}">
                <a16:creationId xmlns:a16="http://schemas.microsoft.com/office/drawing/2014/main" id="{7D5CBC41-D267-F041-AC44-E402DF7CEC58}"/>
              </a:ext>
            </a:extLst>
          </p:cNvPr>
          <p:cNvSpPr txBox="1"/>
          <p:nvPr/>
        </p:nvSpPr>
        <p:spPr>
          <a:xfrm>
            <a:off x="4473902" y="1266383"/>
            <a:ext cx="4523700" cy="2939266"/>
          </a:xfrm>
          <a:prstGeom prst="rect">
            <a:avLst/>
          </a:prstGeom>
          <a:noFill/>
        </p:spPr>
        <p:txBody>
          <a:bodyPr wrap="square" rtlCol="0">
            <a:spAutoFit/>
          </a:bodyPr>
          <a:lstStyle/>
          <a:p>
            <a:pPr marL="419100" indent="-342900">
              <a:lnSpc>
                <a:spcPct val="150000"/>
              </a:lnSpc>
              <a:spcBef>
                <a:spcPts val="600"/>
              </a:spcBef>
              <a:buClr>
                <a:srgbClr val="FFCD00"/>
              </a:buClr>
              <a:buSzPts val="2400"/>
              <a:buFont typeface="+mj-lt"/>
              <a:buAutoNum type="arabicPeriod"/>
            </a:pPr>
            <a:r>
              <a:rPr lang="en-US" dirty="0">
                <a:solidFill>
                  <a:schemeClr val="dk1"/>
                </a:solidFill>
                <a:latin typeface="Times New Roman" panose="02020603050405020304" pitchFamily="18" charset="0"/>
                <a:cs typeface="Times New Roman" panose="02020603050405020304" pitchFamily="18" charset="0"/>
              </a:rPr>
              <a:t>What is the appropriate periodontal instrument that can be used to measure the periodontitis' stage of risk? </a:t>
            </a:r>
          </a:p>
          <a:p>
            <a:pPr marL="419100" indent="-342900">
              <a:lnSpc>
                <a:spcPct val="150000"/>
              </a:lnSpc>
              <a:spcBef>
                <a:spcPts val="600"/>
              </a:spcBef>
              <a:buClr>
                <a:srgbClr val="FFCD00"/>
              </a:buClr>
              <a:buSzPts val="2400"/>
              <a:buFont typeface="+mj-lt"/>
              <a:buAutoNum type="arabicPeriod"/>
            </a:pPr>
            <a:r>
              <a:rPr lang="en-US" dirty="0">
                <a:solidFill>
                  <a:schemeClr val="dk1"/>
                </a:solidFill>
                <a:latin typeface="Times New Roman" panose="02020603050405020304" pitchFamily="18" charset="0"/>
                <a:cs typeface="Times New Roman" panose="02020603050405020304" pitchFamily="18" charset="0"/>
              </a:rPr>
              <a:t>what is the appropriate Gracey curettes that can be used to remove the calculus from tooth #19?  </a:t>
            </a:r>
          </a:p>
          <a:p>
            <a:pPr marL="419100" indent="-342900">
              <a:lnSpc>
                <a:spcPct val="150000"/>
              </a:lnSpc>
              <a:spcBef>
                <a:spcPts val="600"/>
              </a:spcBef>
              <a:buClr>
                <a:srgbClr val="FFCD00"/>
              </a:buClr>
              <a:buSzPts val="2400"/>
              <a:buFont typeface="+mj-lt"/>
              <a:buAutoNum type="arabicPeriod"/>
            </a:pPr>
            <a:r>
              <a:rPr lang="en-US" dirty="0">
                <a:solidFill>
                  <a:schemeClr val="dk1"/>
                </a:solidFill>
                <a:latin typeface="Times New Roman" panose="02020603050405020304" pitchFamily="18" charset="0"/>
                <a:cs typeface="Times New Roman" panose="02020603050405020304" pitchFamily="18" charset="0"/>
              </a:rPr>
              <a:t>what are the appropriate Gracey curettes that can be used to remove the calculus from teeth #24 and #25? </a:t>
            </a:r>
          </a:p>
          <a:p>
            <a:r>
              <a:rPr lang="en-US" dirty="0">
                <a:latin typeface="Times New Roman" panose="02020603050405020304" pitchFamily="18" charset="0"/>
                <a:cs typeface="Times New Roman" panose="02020603050405020304" pitchFamily="18" charset="0"/>
              </a:rPr>
              <a:t> </a:t>
            </a:r>
          </a:p>
          <a:p>
            <a:endParaRPr lang="en-US" dirty="0"/>
          </a:p>
        </p:txBody>
      </p:sp>
      <p:sp>
        <p:nvSpPr>
          <p:cNvPr id="7" name="TextBox 6">
            <a:extLst>
              <a:ext uri="{FF2B5EF4-FFF2-40B4-BE49-F238E27FC236}">
                <a16:creationId xmlns:a16="http://schemas.microsoft.com/office/drawing/2014/main" id="{6DDC0530-2B82-A840-B460-CC1739361546}"/>
              </a:ext>
            </a:extLst>
          </p:cNvPr>
          <p:cNvSpPr txBox="1"/>
          <p:nvPr/>
        </p:nvSpPr>
        <p:spPr>
          <a:xfrm>
            <a:off x="4473902" y="866273"/>
            <a:ext cx="2478504" cy="400110"/>
          </a:xfrm>
          <a:prstGeom prst="rect">
            <a:avLst/>
          </a:prstGeom>
          <a:noFill/>
        </p:spPr>
        <p:txBody>
          <a:bodyPr wrap="square" rtlCol="0">
            <a:spAutoFit/>
          </a:bodyPr>
          <a:lstStyle/>
          <a:p>
            <a:pPr marL="457200" indent="-381000">
              <a:spcBef>
                <a:spcPts val="600"/>
              </a:spcBef>
              <a:buClr>
                <a:srgbClr val="FFCD00"/>
              </a:buClr>
              <a:buSzPts val="2400"/>
              <a:buFont typeface="Quattrocento Sans"/>
              <a:buChar char="◉"/>
            </a:pPr>
            <a:r>
              <a:rPr lang="en-US" sz="2000" b="1" dirty="0">
                <a:solidFill>
                  <a:schemeClr val="dk1"/>
                </a:solidFill>
                <a:highlight>
                  <a:schemeClr val="accent1"/>
                </a:highlight>
                <a:latin typeface="Times New Roman" panose="02020603050405020304" pitchFamily="18" charset="0"/>
                <a:cs typeface="Times New Roman" panose="02020603050405020304" pitchFamily="18" charset="0"/>
              </a:rPr>
              <a:t>Questions : </a:t>
            </a:r>
          </a:p>
        </p:txBody>
      </p:sp>
      <p:grpSp>
        <p:nvGrpSpPr>
          <p:cNvPr id="8" name="Group 7">
            <a:extLst>
              <a:ext uri="{FF2B5EF4-FFF2-40B4-BE49-F238E27FC236}">
                <a16:creationId xmlns:a16="http://schemas.microsoft.com/office/drawing/2014/main" id="{67E2DFDC-5990-324E-A111-C001B055BD10}"/>
              </a:ext>
            </a:extLst>
          </p:cNvPr>
          <p:cNvGrpSpPr/>
          <p:nvPr/>
        </p:nvGrpSpPr>
        <p:grpSpPr>
          <a:xfrm>
            <a:off x="1298040" y="3441516"/>
            <a:ext cx="208547" cy="435600"/>
            <a:chOff x="1619288" y="2822617"/>
            <a:chExt cx="1911391" cy="2862097"/>
          </a:xfrm>
          <a:effectLst>
            <a:outerShdw blurRad="127000" dir="21000000" sy="23000" kx="-1200000" algn="bl" rotWithShape="0">
              <a:prstClr val="black">
                <a:alpha val="11000"/>
              </a:prstClr>
            </a:outerShdw>
          </a:effectLst>
        </p:grpSpPr>
        <p:sp>
          <p:nvSpPr>
            <p:cNvPr id="9" name="Graphic 56">
              <a:extLst>
                <a:ext uri="{FF2B5EF4-FFF2-40B4-BE49-F238E27FC236}">
                  <a16:creationId xmlns:a16="http://schemas.microsoft.com/office/drawing/2014/main" id="{AF06078C-FBCD-914F-8FBE-100045A1EB51}"/>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0">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4030" cap="flat">
              <a:solidFill>
                <a:schemeClr val="bg1">
                  <a:lumMod val="85000"/>
                </a:schemeClr>
              </a:solidFill>
              <a:prstDash val="solid"/>
              <a:miter/>
            </a:ln>
          </p:spPr>
          <p:txBody>
            <a:bodyPr rtlCol="0" anchor="ctr"/>
            <a:lstStyle/>
            <a:p>
              <a:endParaRPr lang="en-US" dirty="0"/>
            </a:p>
          </p:txBody>
        </p:sp>
        <p:sp>
          <p:nvSpPr>
            <p:cNvPr id="10" name="Freeform: Shape 112">
              <a:extLst>
                <a:ext uri="{FF2B5EF4-FFF2-40B4-BE49-F238E27FC236}">
                  <a16:creationId xmlns:a16="http://schemas.microsoft.com/office/drawing/2014/main" id="{9B0176EB-B4B1-3F4D-B482-994DA340605A}"/>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bg1"/>
            </a:solidFill>
            <a:ln w="2374" cap="flat">
              <a:noFill/>
              <a:prstDash val="solid"/>
              <a:miter/>
            </a:ln>
          </p:spPr>
          <p:txBody>
            <a:bodyPr rtlCol="0" anchor="ctr"/>
            <a:lstStyle/>
            <a:p>
              <a:endParaRPr lang="en-US" dirty="0">
                <a:solidFill>
                  <a:schemeClr val="accent1"/>
                </a:solidFill>
              </a:endParaRPr>
            </a:p>
          </p:txBody>
        </p:sp>
      </p:grpSp>
    </p:spTree>
    <p:extLst>
      <p:ext uri="{BB962C8B-B14F-4D97-AF65-F5344CB8AC3E}">
        <p14:creationId xmlns:p14="http://schemas.microsoft.com/office/powerpoint/2010/main" val="413011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subTitle" idx="4294967295"/>
          </p:nvPr>
        </p:nvSpPr>
        <p:spPr>
          <a:xfrm>
            <a:off x="818984" y="1818364"/>
            <a:ext cx="6573916" cy="2018540"/>
          </a:xfrm>
          <a:prstGeom prst="rect">
            <a:avLst/>
          </a:prstGeom>
        </p:spPr>
        <p:txBody>
          <a:bodyPr spcFirstLastPara="1" wrap="square" lIns="91425" tIns="91425" rIns="91425" bIns="91425" anchor="t" anchorCtr="0">
            <a:noAutofit/>
          </a:bodyPr>
          <a:lstStyle/>
          <a:p>
            <a:r>
              <a:rPr lang="en-US" sz="1400" dirty="0">
                <a:latin typeface="Times New Roman" panose="02020603050405020304" pitchFamily="18" charset="0"/>
                <a:cs typeface="Times New Roman" panose="02020603050405020304" pitchFamily="18" charset="0"/>
              </a:rPr>
              <a:t>1.Identify the parts of the periodontal instrument.</a:t>
            </a:r>
          </a:p>
          <a:p>
            <a:pPr marL="76200" indent="0">
              <a:buNone/>
            </a:pP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2.Classify the two primary use of the periodontal instruments.</a:t>
            </a:r>
          </a:p>
          <a:p>
            <a:pPr marL="76200" indent="0">
              <a:buNone/>
            </a:pPr>
            <a:r>
              <a:rPr lang="en-US" sz="1400"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3.Describe the use of the specialized periodontal instrument.</a:t>
            </a:r>
          </a:p>
          <a:p>
            <a:pPr marL="76200" indent="0">
              <a:buNone/>
            </a:pP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4.Distinguish the differences between the types of periodontal instruments.</a:t>
            </a:r>
          </a:p>
          <a:p>
            <a:pPr marL="76200" indent="0">
              <a:buNone/>
            </a:pP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5.Demonstrates the advantages of the hand scaler and ultrasonic scaler.</a:t>
            </a:r>
          </a:p>
          <a:p>
            <a:pPr marL="0" lvl="0" indent="0" algn="l" rtl="0">
              <a:spcBef>
                <a:spcPts val="600"/>
              </a:spcBef>
              <a:spcAft>
                <a:spcPts val="0"/>
              </a:spcAft>
              <a:buNone/>
            </a:pPr>
            <a:endParaRPr b="1" dirty="0"/>
          </a:p>
        </p:txBody>
      </p:sp>
      <p:cxnSp>
        <p:nvCxnSpPr>
          <p:cNvPr id="101" name="Google Shape;101;p14"/>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103" name="Google Shape;103;p14"/>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latin typeface="Times New Roman" panose="02020603050405020304" pitchFamily="18" charset="0"/>
                <a:cs typeface="Times New Roman" panose="02020603050405020304" pitchFamily="18" charset="0"/>
              </a:rPr>
              <a:t>Objectives</a:t>
            </a:r>
            <a:endParaRPr sz="3600" dirty="0">
              <a:latin typeface="Times New Roman" panose="02020603050405020304" pitchFamily="18" charset="0"/>
              <a:cs typeface="Times New Roman" panose="02020603050405020304" pitchFamily="18" charset="0"/>
            </a:endParaRPr>
          </a:p>
        </p:txBody>
      </p:sp>
      <p:cxnSp>
        <p:nvCxnSpPr>
          <p:cNvPr id="104" name="Google Shape;104;p14"/>
          <p:cNvCxnSpPr/>
          <p:nvPr/>
        </p:nvCxnSpPr>
        <p:spPr>
          <a:xfrm>
            <a:off x="4738400" y="1428750"/>
            <a:ext cx="440550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Oval 1">
            <a:extLst>
              <a:ext uri="{FF2B5EF4-FFF2-40B4-BE49-F238E27FC236}">
                <a16:creationId xmlns:a16="http://schemas.microsoft.com/office/drawing/2014/main" id="{EE133BC0-5EE1-3240-B6B6-550016DA4469}"/>
              </a:ext>
            </a:extLst>
          </p:cNvPr>
          <p:cNvSpPr/>
          <p:nvPr/>
        </p:nvSpPr>
        <p:spPr>
          <a:xfrm>
            <a:off x="954157" y="1031185"/>
            <a:ext cx="850789" cy="795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1">
            <a:extLst>
              <a:ext uri="{FF2B5EF4-FFF2-40B4-BE49-F238E27FC236}">
                <a16:creationId xmlns:a16="http://schemas.microsoft.com/office/drawing/2014/main" id="{ABA40D4C-8B72-5B47-B351-F62915DF317A}"/>
              </a:ext>
            </a:extLst>
          </p:cNvPr>
          <p:cNvSpPr/>
          <p:nvPr/>
        </p:nvSpPr>
        <p:spPr>
          <a:xfrm>
            <a:off x="1237205" y="1239235"/>
            <a:ext cx="321251" cy="43053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2011679"/>
            <a:ext cx="3869692" cy="841643"/>
          </a:xfrm>
          <a:prstGeom prst="rect">
            <a:avLst/>
          </a:prstGeom>
        </p:spPr>
        <p:txBody>
          <a:bodyPr spcFirstLastPara="1" wrap="square" lIns="91425" tIns="91425" rIns="91425" bIns="91425" anchor="b" anchorCtr="0">
            <a:noAutofit/>
          </a:bodyPr>
          <a:lstStyle/>
          <a:p>
            <a:r>
              <a:rPr lang="en-US" sz="2400" dirty="0"/>
              <a:t>Periodontal instruments </a:t>
            </a:r>
          </a:p>
        </p:txBody>
      </p:sp>
      <p:sp>
        <p:nvSpPr>
          <p:cNvPr id="111" name="Google Shape;111;p15"/>
          <p:cNvSpPr txBox="1">
            <a:spLocks noGrp="1"/>
          </p:cNvSpPr>
          <p:nvPr>
            <p:ph type="subTitle" idx="1"/>
          </p:nvPr>
        </p:nvSpPr>
        <p:spPr>
          <a:xfrm>
            <a:off x="2022300" y="2815923"/>
            <a:ext cx="5591400" cy="1247194"/>
          </a:xfrm>
          <a:prstGeom prst="rect">
            <a:avLst/>
          </a:prstGeom>
        </p:spPr>
        <p:txBody>
          <a:bodyPr spcFirstLastPara="1" wrap="square" lIns="91425" tIns="91425" rIns="91425" bIns="91425" anchor="t" anchorCtr="0">
            <a:noAutofit/>
          </a:bodyPr>
          <a:lstStyle/>
          <a:p>
            <a:pPr marL="0" lvl="0" indent="0"/>
            <a:r>
              <a:rPr lang="en-US" dirty="0">
                <a:latin typeface="Times New Roman" panose="02020603050405020304" pitchFamily="18" charset="0"/>
                <a:cs typeface="Times New Roman" panose="02020603050405020304" pitchFamily="18" charset="0"/>
              </a:rPr>
              <a:t>Periodontal instruments are designed to remove calculus, root planning surfaces, curetting the gingiva, and remove diseased tissue. </a:t>
            </a:r>
          </a:p>
          <a:p>
            <a:pPr marL="0" lvl="0" indent="0"/>
            <a:r>
              <a:rPr lang="en-US" dirty="0">
                <a:latin typeface="Times New Roman" panose="02020603050405020304" pitchFamily="18" charset="0"/>
                <a:cs typeface="Times New Roman" panose="02020603050405020304" pitchFamily="18" charset="0"/>
              </a:rPr>
              <a:t>It is performed for supra and subgingival, and it can be done using </a:t>
            </a:r>
          </a:p>
          <a:p>
            <a:pPr marL="0" lvl="0" indent="0"/>
            <a:r>
              <a:rPr lang="en-US" dirty="0">
                <a:latin typeface="Times New Roman" panose="02020603050405020304" pitchFamily="18" charset="0"/>
                <a:cs typeface="Times New Roman" panose="02020603050405020304" pitchFamily="18" charset="0"/>
              </a:rPr>
              <a:t>a non-surgical or surgical approach. </a:t>
            </a:r>
            <a:endParaRPr dirty="0">
              <a:latin typeface="Times New Roman" panose="02020603050405020304" pitchFamily="18" charset="0"/>
              <a:cs typeface="Times New Roman" panose="02020603050405020304" pitchFamily="18" charset="0"/>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8" name="Freeform 101">
            <a:extLst>
              <a:ext uri="{FF2B5EF4-FFF2-40B4-BE49-F238E27FC236}">
                <a16:creationId xmlns:a16="http://schemas.microsoft.com/office/drawing/2014/main" id="{9EC2DC7E-A04D-4145-898E-8BCB93F9865D}"/>
              </a:ext>
            </a:extLst>
          </p:cNvPr>
          <p:cNvSpPr/>
          <p:nvPr/>
        </p:nvSpPr>
        <p:spPr>
          <a:xfrm>
            <a:off x="1262658" y="2356480"/>
            <a:ext cx="321251" cy="43053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594302" y="683812"/>
            <a:ext cx="5059076" cy="2592125"/>
          </a:xfrm>
          <a:prstGeom prst="rect">
            <a:avLst/>
          </a:prstGeom>
        </p:spPr>
        <p:txBody>
          <a:bodyPr spcFirstLastPara="1" wrap="square" lIns="91425" tIns="91425" rIns="91425" bIns="91425" anchor="b" anchorCtr="0">
            <a:noAutofit/>
          </a:bodyPr>
          <a:lstStyle/>
          <a:p>
            <a:pPr marL="76200" lvl="0" indent="0">
              <a:buNone/>
            </a:pPr>
            <a:r>
              <a:rPr lang="en-US" sz="1600" i="0" dirty="0">
                <a:latin typeface="Times New Roman" panose="02020603050405020304" pitchFamily="18" charset="0"/>
                <a:cs typeface="Times New Roman" panose="02020603050405020304" pitchFamily="18" charset="0"/>
              </a:rPr>
              <a:t>Periodontal instruments can be divided into:</a:t>
            </a:r>
          </a:p>
          <a:p>
            <a:pPr lvl="0" algn="r"/>
            <a:r>
              <a:rPr lang="en-US" sz="1600" i="0" dirty="0">
                <a:latin typeface="Times New Roman" panose="02020603050405020304" pitchFamily="18" charset="0"/>
                <a:cs typeface="Times New Roman" panose="02020603050405020304" pitchFamily="18" charset="0"/>
              </a:rPr>
              <a:t> </a:t>
            </a:r>
            <a:r>
              <a:rPr lang="en-US" sz="1600" i="0" dirty="0">
                <a:highlight>
                  <a:schemeClr val="accent1"/>
                </a:highlight>
                <a:latin typeface="Times New Roman" panose="02020603050405020304" pitchFamily="18" charset="0"/>
                <a:cs typeface="Times New Roman" panose="02020603050405020304" pitchFamily="18" charset="0"/>
              </a:rPr>
              <a:t>Assessment Instruments. </a:t>
            </a:r>
          </a:p>
          <a:p>
            <a:pPr lvl="0" algn="r"/>
            <a:r>
              <a:rPr lang="en-US" sz="1600" i="0" dirty="0">
                <a:highlight>
                  <a:schemeClr val="accent1"/>
                </a:highlight>
                <a:latin typeface="Times New Roman" panose="02020603050405020304" pitchFamily="18" charset="0"/>
                <a:cs typeface="Times New Roman" panose="02020603050405020304" pitchFamily="18" charset="0"/>
              </a:rPr>
              <a:t>Therapeutic Instruments.</a:t>
            </a:r>
          </a:p>
          <a:p>
            <a:pPr marL="0" lvl="0" indent="0">
              <a:buNone/>
            </a:pPr>
            <a:endParaRPr i="0" dirty="0">
              <a:latin typeface="Times New Roman" panose="02020603050405020304" pitchFamily="18" charset="0"/>
              <a:cs typeface="Times New Roman" panose="02020603050405020304" pitchFamily="18" charset="0"/>
            </a:endParaRPr>
          </a:p>
        </p:txBody>
      </p:sp>
      <p:sp>
        <p:nvSpPr>
          <p:cNvPr id="119" name="Google Shape;119;p16"/>
          <p:cNvSpPr txBox="1">
            <a:spLocks noGrp="1"/>
          </p:cNvSpPr>
          <p:nvPr>
            <p:ph type="sldNum" idx="12"/>
          </p:nvPr>
        </p:nvSpPr>
        <p:spPr>
          <a:xfrm>
            <a:off x="4297650" y="234026"/>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9" name="Oval 8">
            <a:extLst>
              <a:ext uri="{FF2B5EF4-FFF2-40B4-BE49-F238E27FC236}">
                <a16:creationId xmlns:a16="http://schemas.microsoft.com/office/drawing/2014/main" id="{105DA2BE-C8BA-0144-85C3-C35A24A30B95}"/>
              </a:ext>
            </a:extLst>
          </p:cNvPr>
          <p:cNvSpPr/>
          <p:nvPr/>
        </p:nvSpPr>
        <p:spPr>
          <a:xfrm>
            <a:off x="4024423" y="2934962"/>
            <a:ext cx="1095154" cy="1297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3F3397D-E0BA-8449-8386-4654270A5C21}"/>
              </a:ext>
            </a:extLst>
          </p:cNvPr>
          <p:cNvGrpSpPr/>
          <p:nvPr/>
        </p:nvGrpSpPr>
        <p:grpSpPr>
          <a:xfrm>
            <a:off x="4252140" y="2989946"/>
            <a:ext cx="639720" cy="1070775"/>
            <a:chOff x="1619288" y="2822617"/>
            <a:chExt cx="1911391" cy="2862097"/>
          </a:xfrm>
          <a:effectLst>
            <a:outerShdw blurRad="127000" dir="21000000" sy="23000" kx="-1200000" algn="bl" rotWithShape="0">
              <a:prstClr val="black">
                <a:alpha val="11000"/>
              </a:prstClr>
            </a:outerShdw>
          </a:effectLst>
        </p:grpSpPr>
        <p:sp>
          <p:nvSpPr>
            <p:cNvPr id="16" name="Graphic 56">
              <a:extLst>
                <a:ext uri="{FF2B5EF4-FFF2-40B4-BE49-F238E27FC236}">
                  <a16:creationId xmlns:a16="http://schemas.microsoft.com/office/drawing/2014/main" id="{B4B57E83-CA03-E84D-BD26-2E0DE318C33A}"/>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dirty="0"/>
            </a:p>
          </p:txBody>
        </p:sp>
        <p:sp>
          <p:nvSpPr>
            <p:cNvPr id="17" name="Freeform: Shape 112">
              <a:extLst>
                <a:ext uri="{FF2B5EF4-FFF2-40B4-BE49-F238E27FC236}">
                  <a16:creationId xmlns:a16="http://schemas.microsoft.com/office/drawing/2014/main" id="{0D2A204A-005D-214C-9B1B-CD200D2DCEC3}"/>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bg1"/>
            </a:solidFill>
            <a:ln w="2374" cap="flat">
              <a:noFill/>
              <a:prstDash val="solid"/>
              <a:miter/>
            </a:ln>
          </p:spPr>
          <p:txBody>
            <a:bodyPr rtlCol="0" anchor="ctr"/>
            <a:lstStyle/>
            <a:p>
              <a:endParaRPr lang="en-US" dirty="0">
                <a:solidFill>
                  <a:schemeClr val="accent1"/>
                </a:solidFill>
              </a:endParaRPr>
            </a:p>
          </p:txBody>
        </p:sp>
      </p:grpSp>
      <p:pic>
        <p:nvPicPr>
          <p:cNvPr id="19" name="Picture 18" descr="Close-up of a person's mouth&#10;&#10;Description automatically generated with low confidence">
            <a:extLst>
              <a:ext uri="{FF2B5EF4-FFF2-40B4-BE49-F238E27FC236}">
                <a16:creationId xmlns:a16="http://schemas.microsoft.com/office/drawing/2014/main" id="{E42A3A87-AF8D-D744-AD39-72F8CF08D57A}"/>
              </a:ext>
            </a:extLst>
          </p:cNvPr>
          <p:cNvPicPr>
            <a:picLocks noChangeAspect="1"/>
          </p:cNvPicPr>
          <p:nvPr/>
        </p:nvPicPr>
        <p:blipFill>
          <a:blip r:embed="rId3">
            <a:alphaModFix/>
          </a:blip>
          <a:stretch>
            <a:fillRect/>
          </a:stretch>
        </p:blipFill>
        <p:spPr>
          <a:xfrm>
            <a:off x="6774511" y="234026"/>
            <a:ext cx="2274073" cy="24143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descr="A picture containing indoor&#10;&#10;Description automatically generated">
            <a:extLst>
              <a:ext uri="{FF2B5EF4-FFF2-40B4-BE49-F238E27FC236}">
                <a16:creationId xmlns:a16="http://schemas.microsoft.com/office/drawing/2014/main" id="{F801110A-C25C-0840-ABD4-03570A5CC665}"/>
              </a:ext>
            </a:extLst>
          </p:cNvPr>
          <p:cNvPicPr>
            <a:picLocks noChangeAspect="1"/>
          </p:cNvPicPr>
          <p:nvPr/>
        </p:nvPicPr>
        <p:blipFill>
          <a:blip r:embed="rId4">
            <a:alphaModFix/>
          </a:blip>
          <a:stretch>
            <a:fillRect/>
          </a:stretch>
        </p:blipFill>
        <p:spPr>
          <a:xfrm>
            <a:off x="5431967" y="2571750"/>
            <a:ext cx="2196548" cy="25155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TextBox 26">
            <a:extLst>
              <a:ext uri="{FF2B5EF4-FFF2-40B4-BE49-F238E27FC236}">
                <a16:creationId xmlns:a16="http://schemas.microsoft.com/office/drawing/2014/main" id="{241D9DCD-E737-0947-8F34-E3F9F3C25E51}"/>
              </a:ext>
            </a:extLst>
          </p:cNvPr>
          <p:cNvSpPr txBox="1"/>
          <p:nvPr/>
        </p:nvSpPr>
        <p:spPr>
          <a:xfrm>
            <a:off x="461176" y="500932"/>
            <a:ext cx="3450866" cy="338554"/>
          </a:xfrm>
          <a:prstGeom prst="rect">
            <a:avLst/>
          </a:prstGeom>
          <a:noFill/>
        </p:spPr>
        <p:txBody>
          <a:bodyPr wrap="square" rtlCol="0">
            <a:spAutoFit/>
          </a:bodyPr>
          <a:lstStyle/>
          <a:p>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4216468" cy="435600"/>
          </a:xfrm>
          <a:prstGeom prst="rect">
            <a:avLst/>
          </a:prstGeom>
        </p:spPr>
        <p:txBody>
          <a:bodyPr spcFirstLastPara="1" wrap="square" lIns="91425" tIns="91425" rIns="91425" bIns="91425" anchor="ctr" anchorCtr="0">
            <a:noAutofit/>
          </a:bodyPr>
          <a:lstStyle/>
          <a:p>
            <a:pPr lvl="0"/>
            <a:r>
              <a:rPr lang="en-US" sz="1400" dirty="0">
                <a:latin typeface="Times New Roman" panose="02020603050405020304" pitchFamily="18" charset="0"/>
                <a:cs typeface="Times New Roman" panose="02020603050405020304" pitchFamily="18" charset="0"/>
              </a:rPr>
              <a:t>PARTS OF THE PERIODONTAL INSTRUMENT</a:t>
            </a:r>
          </a:p>
        </p:txBody>
      </p:sp>
      <p:sp>
        <p:nvSpPr>
          <p:cNvPr id="125" name="Google Shape;125;p17"/>
          <p:cNvSpPr txBox="1">
            <a:spLocks noGrp="1"/>
          </p:cNvSpPr>
          <p:nvPr>
            <p:ph type="body" idx="1"/>
          </p:nvPr>
        </p:nvSpPr>
        <p:spPr>
          <a:xfrm>
            <a:off x="1254029" y="1331712"/>
            <a:ext cx="6188392" cy="2087349"/>
          </a:xfrm>
          <a:prstGeom prst="rect">
            <a:avLst/>
          </a:prstGeom>
        </p:spPr>
        <p:txBody>
          <a:bodyPr spcFirstLastPara="1" wrap="square" lIns="91425" tIns="91425" rIns="91425" bIns="91425" anchor="t" anchorCtr="0">
            <a:noAutofit/>
          </a:bodyPr>
          <a:lstStyle/>
          <a:p>
            <a:pPr lvl="0"/>
            <a:r>
              <a:rPr lang="en-US" sz="1400" b="1" dirty="0">
                <a:latin typeface="Times New Roman" panose="02020603050405020304" pitchFamily="18" charset="0"/>
                <a:cs typeface="Times New Roman" panose="02020603050405020304" pitchFamily="18" charset="0"/>
              </a:rPr>
              <a:t>Handle :</a:t>
            </a:r>
            <a:r>
              <a:rPr lang="en-US" sz="1400" dirty="0">
                <a:latin typeface="Times New Roman" panose="02020603050405020304" pitchFamily="18" charset="0"/>
                <a:cs typeface="Times New Roman" panose="02020603050405020304" pitchFamily="18" charset="0"/>
              </a:rPr>
              <a:t> For holding the instrument. </a:t>
            </a:r>
          </a:p>
          <a:p>
            <a:pPr marL="76200" lvl="0" indent="0">
              <a:buNone/>
            </a:pPr>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Shank : </a:t>
            </a:r>
            <a:r>
              <a:rPr lang="en-US" sz="1400" dirty="0">
                <a:latin typeface="Times New Roman" panose="02020603050405020304" pitchFamily="18" charset="0"/>
                <a:cs typeface="Times New Roman" panose="02020603050405020304" pitchFamily="18" charset="0"/>
              </a:rPr>
              <a:t>Located between the handle and the working-end. </a:t>
            </a:r>
          </a:p>
          <a:p>
            <a:pPr marL="76200" lvl="0" indent="0">
              <a:buNone/>
            </a:pPr>
            <a:endParaRPr lang="en-US" sz="1400" b="1" dirty="0">
              <a:latin typeface="Times New Roman" panose="02020603050405020304" pitchFamily="18" charset="0"/>
              <a:cs typeface="Times New Roman" panose="02020603050405020304" pitchFamily="18" charset="0"/>
            </a:endParaRPr>
          </a:p>
          <a:p>
            <a:pPr lvl="0"/>
            <a:r>
              <a:rPr lang="en-US" sz="1400" b="1" dirty="0">
                <a:latin typeface="Times New Roman" panose="02020603050405020304" pitchFamily="18" charset="0"/>
                <a:cs typeface="Times New Roman" panose="02020603050405020304" pitchFamily="18" charset="0"/>
              </a:rPr>
              <a:t>Working-End: </a:t>
            </a:r>
            <a:r>
              <a:rPr lang="en-US" sz="1400" dirty="0">
                <a:latin typeface="Times New Roman" panose="02020603050405020304" pitchFamily="18" charset="0"/>
                <a:cs typeface="Times New Roman" panose="02020603050405020304" pitchFamily="18" charset="0"/>
              </a:rPr>
              <a:t>The part that does the work. </a:t>
            </a:r>
            <a:endParaRPr sz="1400" dirty="0">
              <a:latin typeface="Times New Roman" panose="02020603050405020304" pitchFamily="18" charset="0"/>
              <a:cs typeface="Times New Roman" panose="02020603050405020304" pitchFamily="18" charset="0"/>
            </a:endParaRPr>
          </a:p>
          <a:p>
            <a:pPr marL="0" lvl="0" indent="0" algn="l" rtl="0">
              <a:spcBef>
                <a:spcPts val="600"/>
              </a:spcBef>
              <a:spcAft>
                <a:spcPts val="0"/>
              </a:spcAft>
              <a:buNone/>
            </a:pPr>
            <a:endParaRPr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0" name="Group 9">
            <a:extLst>
              <a:ext uri="{FF2B5EF4-FFF2-40B4-BE49-F238E27FC236}">
                <a16:creationId xmlns:a16="http://schemas.microsoft.com/office/drawing/2014/main" id="{F0E86497-6C0C-ED47-B4CF-38A9FC154419}"/>
              </a:ext>
            </a:extLst>
          </p:cNvPr>
          <p:cNvGrpSpPr/>
          <p:nvPr/>
        </p:nvGrpSpPr>
        <p:grpSpPr>
          <a:xfrm>
            <a:off x="914400" y="924672"/>
            <a:ext cx="238338" cy="339585"/>
            <a:chOff x="1619288" y="2822617"/>
            <a:chExt cx="1911391" cy="2862097"/>
          </a:xfrm>
          <a:effectLst>
            <a:outerShdw blurRad="127000" dir="21000000" sy="23000" kx="-1200000" algn="bl" rotWithShape="0">
              <a:prstClr val="black">
                <a:alpha val="11000"/>
              </a:prstClr>
            </a:outerShdw>
          </a:effectLst>
        </p:grpSpPr>
        <p:sp>
          <p:nvSpPr>
            <p:cNvPr id="11" name="Graphic 56">
              <a:extLst>
                <a:ext uri="{FF2B5EF4-FFF2-40B4-BE49-F238E27FC236}">
                  <a16:creationId xmlns:a16="http://schemas.microsoft.com/office/drawing/2014/main" id="{91486C8C-C0C8-384F-ACBC-3765C416073A}"/>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dirty="0"/>
            </a:p>
          </p:txBody>
        </p:sp>
        <p:sp>
          <p:nvSpPr>
            <p:cNvPr id="12" name="Freeform: Shape 112">
              <a:extLst>
                <a:ext uri="{FF2B5EF4-FFF2-40B4-BE49-F238E27FC236}">
                  <a16:creationId xmlns:a16="http://schemas.microsoft.com/office/drawing/2014/main" id="{D152F38A-2AEA-DB42-AA28-35EB2B0BE3CC}"/>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bg1"/>
            </a:solidFill>
            <a:ln w="2374" cap="flat">
              <a:noFill/>
              <a:prstDash val="solid"/>
              <a:miter/>
            </a:ln>
          </p:spPr>
          <p:txBody>
            <a:bodyPr rtlCol="0" anchor="ctr"/>
            <a:lstStyle/>
            <a:p>
              <a:endParaRPr lang="en-US" dirty="0">
                <a:solidFill>
                  <a:schemeClr val="accent1"/>
                </a:solidFill>
              </a:endParaRPr>
            </a:p>
          </p:txBody>
        </p:sp>
      </p:grpSp>
      <p:pic>
        <p:nvPicPr>
          <p:cNvPr id="3" name="Picture 2" descr="A picture containing diagram&#10;&#10;Description automatically generated">
            <a:extLst>
              <a:ext uri="{FF2B5EF4-FFF2-40B4-BE49-F238E27FC236}">
                <a16:creationId xmlns:a16="http://schemas.microsoft.com/office/drawing/2014/main" id="{423B37C4-9BE7-6D45-8AE5-6B17C49C4AB4}"/>
              </a:ext>
            </a:extLst>
          </p:cNvPr>
          <p:cNvPicPr>
            <a:picLocks noChangeAspect="1"/>
          </p:cNvPicPr>
          <p:nvPr/>
        </p:nvPicPr>
        <p:blipFill>
          <a:blip r:embed="rId3"/>
          <a:stretch>
            <a:fillRect/>
          </a:stretch>
        </p:blipFill>
        <p:spPr>
          <a:xfrm>
            <a:off x="1701579" y="3181561"/>
            <a:ext cx="6350000" cy="1346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idx="4294967295"/>
          </p:nvPr>
        </p:nvSpPr>
        <p:spPr>
          <a:xfrm>
            <a:off x="218190" y="134577"/>
            <a:ext cx="5896362" cy="1159800"/>
          </a:xfrm>
          <a:prstGeom prst="rect">
            <a:avLst/>
          </a:prstGeom>
        </p:spPr>
        <p:txBody>
          <a:bodyPr spcFirstLastPara="1" wrap="square" lIns="91425" tIns="91425" rIns="91425" bIns="91425" anchor="ctr" anchorCtr="0">
            <a:noAutofit/>
          </a:bodyPr>
          <a:lstStyle/>
          <a:p>
            <a:pPr lvl="0"/>
            <a:r>
              <a:rPr lang="en-US" dirty="0">
                <a:highlight>
                  <a:schemeClr val="accent1"/>
                </a:highlight>
              </a:rPr>
              <a:t>Single ended and Double- ended Designed </a:t>
            </a:r>
          </a:p>
        </p:txBody>
      </p:sp>
      <p:sp>
        <p:nvSpPr>
          <p:cNvPr id="137" name="Google Shape;137;p18"/>
          <p:cNvSpPr txBox="1">
            <a:spLocks noGrp="1"/>
          </p:cNvSpPr>
          <p:nvPr>
            <p:ph type="subTitle" idx="4294967295"/>
          </p:nvPr>
        </p:nvSpPr>
        <p:spPr>
          <a:xfrm>
            <a:off x="544824" y="1668728"/>
            <a:ext cx="5241000" cy="784800"/>
          </a:xfrm>
          <a:prstGeom prst="rect">
            <a:avLst/>
          </a:prstGeom>
        </p:spPr>
        <p:txBody>
          <a:bodyPr spcFirstLastPara="1" wrap="square" lIns="91425" tIns="91425" rIns="91425" bIns="91425" anchor="t" anchorCtr="0">
            <a:noAutofit/>
          </a:bodyPr>
          <a:lstStyle/>
          <a:p>
            <a:pPr lvl="0"/>
            <a:r>
              <a:rPr lang="en-US" sz="1600" b="1" dirty="0">
                <a:latin typeface="Times New Roman" panose="02020603050405020304" pitchFamily="18" charset="0"/>
                <a:cs typeface="Times New Roman" panose="02020603050405020304" pitchFamily="18" charset="0"/>
              </a:rPr>
              <a:t>Single-ended instruments</a:t>
            </a:r>
            <a:r>
              <a:rPr lang="en-US" sz="1600" dirty="0">
                <a:latin typeface="Times New Roman" panose="02020603050405020304" pitchFamily="18" charset="0"/>
                <a:cs typeface="Times New Roman" panose="02020603050405020304" pitchFamily="18" charset="0"/>
              </a:rPr>
              <a:t> are less efficient to use because the clinician must stop more often to lay down one instrument and pick up another.</a:t>
            </a:r>
          </a:p>
          <a:p>
            <a:pPr lvl="0"/>
            <a:endParaRPr lang="en-US" sz="1600" dirty="0">
              <a:latin typeface="Times New Roman" panose="02020603050405020304" pitchFamily="18" charset="0"/>
              <a:cs typeface="Times New Roman" panose="02020603050405020304" pitchFamily="18" charset="0"/>
            </a:endParaRPr>
          </a:p>
          <a:p>
            <a:pPr marL="76200" lvl="0" indent="0">
              <a:buNone/>
            </a:pPr>
            <a:endParaRPr lang="en-US" sz="1600" dirty="0">
              <a:latin typeface="Times New Roman" panose="02020603050405020304" pitchFamily="18" charset="0"/>
              <a:cs typeface="Times New Roman" panose="02020603050405020304" pitchFamily="18" charset="0"/>
            </a:endParaRPr>
          </a:p>
          <a:p>
            <a:pPr marL="76200" lvl="0" indent="0">
              <a:buNone/>
            </a:pPr>
            <a:endParaRPr lang="en-US" sz="1600" dirty="0">
              <a:latin typeface="Times New Roman" panose="02020603050405020304" pitchFamily="18" charset="0"/>
              <a:cs typeface="Times New Roman" panose="02020603050405020304" pitchFamily="18" charset="0"/>
            </a:endParaRPr>
          </a:p>
          <a:p>
            <a:pPr lvl="0"/>
            <a:r>
              <a:rPr lang="en-US" sz="1600" b="1" dirty="0">
                <a:latin typeface="Times New Roman" panose="02020603050405020304" pitchFamily="18" charset="0"/>
                <a:cs typeface="Times New Roman" panose="02020603050405020304" pitchFamily="18" charset="0"/>
              </a:rPr>
              <a:t>Double-ended instruments </a:t>
            </a:r>
            <a:r>
              <a:rPr lang="en-US" sz="1600" dirty="0">
                <a:latin typeface="Times New Roman" panose="02020603050405020304" pitchFamily="18" charset="0"/>
                <a:cs typeface="Times New Roman" panose="02020603050405020304" pitchFamily="18" charset="0"/>
              </a:rPr>
              <a:t>allow the clinician to simply flip the instrument to use the other working-end.</a:t>
            </a:r>
          </a:p>
          <a:p>
            <a:endParaRPr lang="en-US" dirty="0"/>
          </a:p>
          <a:p>
            <a:pPr marL="0" lvl="0" indent="0" algn="ctr" rtl="0">
              <a:spcBef>
                <a:spcPts val="600"/>
              </a:spcBef>
              <a:spcAft>
                <a:spcPts val="0"/>
              </a:spcAft>
              <a:buNone/>
            </a:pPr>
            <a:endParaRPr sz="1800" dirty="0"/>
          </a:p>
        </p:txBody>
      </p:sp>
      <p:cxnSp>
        <p:nvCxnSpPr>
          <p:cNvPr id="138" name="Google Shape;138;p18"/>
          <p:cNvCxnSpPr/>
          <p:nvPr/>
        </p:nvCxnSpPr>
        <p:spPr>
          <a:xfrm>
            <a:off x="-6025" y="1668728"/>
            <a:ext cx="9162000" cy="0"/>
          </a:xfrm>
          <a:prstGeom prst="straightConnector1">
            <a:avLst/>
          </a:prstGeom>
          <a:noFill/>
          <a:ln w="9525" cap="flat" cmpd="sng">
            <a:solidFill>
              <a:srgbClr val="CCCCCC"/>
            </a:solidFill>
            <a:prstDash val="solid"/>
            <a:round/>
            <a:headEnd type="none" w="med" len="med"/>
            <a:tailEnd type="none" w="med" len="med"/>
          </a:ln>
        </p:spPr>
      </p:cxnSp>
      <p:sp>
        <p:nvSpPr>
          <p:cNvPr id="139" name="Google Shape;139;p18"/>
          <p:cNvSpPr/>
          <p:nvPr/>
        </p:nvSpPr>
        <p:spPr>
          <a:xfrm>
            <a:off x="6015919" y="565024"/>
            <a:ext cx="2909891" cy="2853179"/>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4" name="Picture 3" descr="Shape&#10;&#10;Description automatically generated with low confidence">
            <a:extLst>
              <a:ext uri="{FF2B5EF4-FFF2-40B4-BE49-F238E27FC236}">
                <a16:creationId xmlns:a16="http://schemas.microsoft.com/office/drawing/2014/main" id="{5D0111CB-3C6A-3744-A613-07E3610950B6}"/>
              </a:ext>
            </a:extLst>
          </p:cNvPr>
          <p:cNvPicPr>
            <a:picLocks noChangeAspect="1"/>
          </p:cNvPicPr>
          <p:nvPr/>
        </p:nvPicPr>
        <p:blipFill>
          <a:blip r:embed="rId3"/>
          <a:stretch>
            <a:fillRect/>
          </a:stretch>
        </p:blipFill>
        <p:spPr>
          <a:xfrm rot="1050888">
            <a:off x="6843532" y="1389637"/>
            <a:ext cx="1686009" cy="1686009"/>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ACCA0D63-C460-6544-9684-30CA3D40CCE5}"/>
              </a:ext>
            </a:extLst>
          </p:cNvPr>
          <p:cNvPicPr>
            <a:picLocks noChangeAspect="1"/>
          </p:cNvPicPr>
          <p:nvPr/>
        </p:nvPicPr>
        <p:blipFill>
          <a:blip r:embed="rId4"/>
          <a:stretch>
            <a:fillRect/>
          </a:stretch>
        </p:blipFill>
        <p:spPr>
          <a:xfrm rot="17298007">
            <a:off x="6344434" y="620590"/>
            <a:ext cx="1914171" cy="19141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9"/>
          <p:cNvSpPr txBox="1">
            <a:spLocks noGrp="1"/>
          </p:cNvSpPr>
          <p:nvPr>
            <p:ph type="title"/>
          </p:nvPr>
        </p:nvSpPr>
        <p:spPr>
          <a:xfrm>
            <a:off x="1381250" y="719908"/>
            <a:ext cx="3878400" cy="845224"/>
          </a:xfrm>
          <a:prstGeom prst="rect">
            <a:avLst/>
          </a:prstGeom>
        </p:spPr>
        <p:txBody>
          <a:bodyPr spcFirstLastPara="1" wrap="square" lIns="91425" tIns="91425" rIns="91425" bIns="91425" anchor="ctr" anchorCtr="0">
            <a:noAutofit/>
          </a:bodyPr>
          <a:lstStyle/>
          <a:p>
            <a:pPr lvl="0"/>
            <a:r>
              <a:rPr lang="en-US" sz="1600" dirty="0">
                <a:latin typeface="Times New Roman" panose="02020603050405020304" pitchFamily="18" charset="0"/>
                <a:cs typeface="Times New Roman" panose="02020603050405020304" pitchFamily="18" charset="0"/>
              </a:rPr>
              <a:t>Use of periodontal instruments for Dental hygiene: </a:t>
            </a:r>
            <a:endParaRPr sz="1600" dirty="0">
              <a:latin typeface="Times New Roman" panose="02020603050405020304" pitchFamily="18" charset="0"/>
              <a:cs typeface="Times New Roman" panose="02020603050405020304" pitchFamily="18" charset="0"/>
            </a:endParaRPr>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1" name="Freeform 101">
            <a:extLst>
              <a:ext uri="{FF2B5EF4-FFF2-40B4-BE49-F238E27FC236}">
                <a16:creationId xmlns:a16="http://schemas.microsoft.com/office/drawing/2014/main" id="{69E43AC5-6A74-7742-8830-4C2C3D665E1D}"/>
              </a:ext>
            </a:extLst>
          </p:cNvPr>
          <p:cNvSpPr/>
          <p:nvPr/>
        </p:nvSpPr>
        <p:spPr>
          <a:xfrm>
            <a:off x="914400" y="997160"/>
            <a:ext cx="231805" cy="290720"/>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Freeform 101">
            <a:extLst>
              <a:ext uri="{FF2B5EF4-FFF2-40B4-BE49-F238E27FC236}">
                <a16:creationId xmlns:a16="http://schemas.microsoft.com/office/drawing/2014/main" id="{4D455091-489A-A24A-976D-10DF460D81BE}"/>
              </a:ext>
            </a:extLst>
          </p:cNvPr>
          <p:cNvSpPr>
            <a:spLocks noGrp="1"/>
          </p:cNvSpPr>
          <p:nvPr>
            <p:ph type="body" idx="1"/>
          </p:nvPr>
        </p:nvSpPr>
        <p:spPr>
          <a:xfrm>
            <a:off x="842839" y="1619250"/>
            <a:ext cx="3964112" cy="3230563"/>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Times New Roman" panose="02020603050405020304" pitchFamily="18" charset="0"/>
                <a:cs typeface="Times New Roman" panose="02020603050405020304" pitchFamily="18" charset="0"/>
              </a:rPr>
              <a:t>Remove calculus</a:t>
            </a:r>
          </a:p>
          <a:p>
            <a:pPr marL="101600" indent="0">
              <a:buNone/>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Smooth root surfaces</a:t>
            </a:r>
          </a:p>
          <a:p>
            <a:pPr marL="101600" indent="0">
              <a:buNone/>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Measure periodontal pockets</a:t>
            </a:r>
          </a:p>
          <a:p>
            <a:endParaRPr lang="en-US" dirty="0"/>
          </a:p>
        </p:txBody>
      </p:sp>
      <p:pic>
        <p:nvPicPr>
          <p:cNvPr id="3" name="Picture 2" descr="Diagram&#10;&#10;Description automatically generated">
            <a:extLst>
              <a:ext uri="{FF2B5EF4-FFF2-40B4-BE49-F238E27FC236}">
                <a16:creationId xmlns:a16="http://schemas.microsoft.com/office/drawing/2014/main" id="{8C4179FA-27DB-F343-8BD7-9BDD486D8F3A}"/>
              </a:ext>
            </a:extLst>
          </p:cNvPr>
          <p:cNvPicPr>
            <a:picLocks noChangeAspect="1"/>
          </p:cNvPicPr>
          <p:nvPr/>
        </p:nvPicPr>
        <p:blipFill>
          <a:blip r:embed="rId3"/>
          <a:stretch>
            <a:fillRect/>
          </a:stretch>
        </p:blipFill>
        <p:spPr>
          <a:xfrm>
            <a:off x="3987169" y="1287880"/>
            <a:ext cx="3775581" cy="35619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49" y="896111"/>
            <a:ext cx="5051355" cy="527171"/>
          </a:xfrm>
          <a:prstGeom prst="rect">
            <a:avLst/>
          </a:prstGeom>
        </p:spPr>
        <p:txBody>
          <a:bodyPr spcFirstLastPara="1" wrap="square" lIns="91425" tIns="91425" rIns="91425" bIns="91425" anchor="ctr" anchorCtr="0">
            <a:noAutofit/>
          </a:bodyPr>
          <a:lstStyle/>
          <a:p>
            <a:r>
              <a:rPr lang="en-US" sz="1600" dirty="0">
                <a:latin typeface="Times New Roman" panose="02020603050405020304" pitchFamily="18" charset="0"/>
                <a:cs typeface="Times New Roman" panose="02020603050405020304" pitchFamily="18" charset="0"/>
              </a:rPr>
              <a:t>Classifications of Periodontal Instruments: </a:t>
            </a:r>
          </a:p>
        </p:txBody>
      </p:sp>
      <p:sp>
        <p:nvSpPr>
          <p:cNvPr id="171" name="Google Shape;171;p20"/>
          <p:cNvSpPr txBox="1">
            <a:spLocks noGrp="1"/>
          </p:cNvSpPr>
          <p:nvPr>
            <p:ph type="body" idx="1"/>
          </p:nvPr>
        </p:nvSpPr>
        <p:spPr>
          <a:xfrm>
            <a:off x="3617724" y="1767087"/>
            <a:ext cx="2729574" cy="3122400"/>
          </a:xfrm>
          <a:prstGeom prst="rect">
            <a:avLst/>
          </a:prstGeom>
        </p:spPr>
        <p:txBody>
          <a:bodyPr spcFirstLastPara="1" wrap="square" lIns="91425" tIns="91425" rIns="91425" bIns="91425" anchor="t" anchorCtr="0">
            <a:noAutofit/>
          </a:bodyPr>
          <a:lstStyle/>
          <a:p>
            <a:pPr marL="0" lvl="0" indent="0">
              <a:buNone/>
            </a:pPr>
            <a:r>
              <a:rPr lang="en-US" dirty="0">
                <a:highlight>
                  <a:schemeClr val="accent1"/>
                </a:highlight>
                <a:latin typeface="Times New Roman" panose="02020603050405020304" pitchFamily="18" charset="0"/>
                <a:cs typeface="Times New Roman" panose="02020603050405020304" pitchFamily="18" charset="0"/>
              </a:rPr>
              <a:t>Assessment Instruments </a:t>
            </a:r>
          </a:p>
          <a:p>
            <a:pPr lvl="0"/>
            <a:r>
              <a:rPr lang="en-US" sz="1600" dirty="0">
                <a:latin typeface="Times New Roman" panose="02020603050405020304" pitchFamily="18" charset="0"/>
                <a:cs typeface="Times New Roman" panose="02020603050405020304" pitchFamily="18" charset="0"/>
              </a:rPr>
              <a:t>Periodontal Explorers</a:t>
            </a:r>
          </a:p>
          <a:p>
            <a:pPr lvl="0"/>
            <a:r>
              <a:rPr lang="en-US" sz="1600" dirty="0">
                <a:latin typeface="Times New Roman" panose="02020603050405020304" pitchFamily="18" charset="0"/>
                <a:cs typeface="Times New Roman" panose="02020603050405020304" pitchFamily="18" charset="0"/>
              </a:rPr>
              <a:t>Periodontal Probes</a:t>
            </a:r>
          </a:p>
        </p:txBody>
      </p:sp>
      <p:sp>
        <p:nvSpPr>
          <p:cNvPr id="172" name="Google Shape;172;p20"/>
          <p:cNvSpPr txBox="1">
            <a:spLocks noGrp="1"/>
          </p:cNvSpPr>
          <p:nvPr>
            <p:ph type="body" idx="2"/>
          </p:nvPr>
        </p:nvSpPr>
        <p:spPr>
          <a:xfrm>
            <a:off x="463559" y="1767087"/>
            <a:ext cx="3154165" cy="2606130"/>
          </a:xfrm>
          <a:prstGeom prst="rect">
            <a:avLst/>
          </a:prstGeom>
        </p:spPr>
        <p:txBody>
          <a:bodyPr spcFirstLastPara="1" wrap="square" lIns="91425" tIns="91425" rIns="91425" bIns="91425" anchor="t" anchorCtr="0">
            <a:noAutofit/>
          </a:bodyPr>
          <a:lstStyle/>
          <a:p>
            <a:pPr marL="0" indent="0">
              <a:buNone/>
            </a:pPr>
            <a:r>
              <a:rPr lang="en-US" dirty="0">
                <a:highlight>
                  <a:schemeClr val="accent1"/>
                </a:highlight>
                <a:latin typeface="Times New Roman" panose="02020603050405020304" pitchFamily="18" charset="0"/>
                <a:cs typeface="Times New Roman" panose="02020603050405020304" pitchFamily="18" charset="0"/>
              </a:rPr>
              <a:t>Therapeutic Instruments</a:t>
            </a:r>
          </a:p>
          <a:p>
            <a:pPr lvl="0"/>
            <a:r>
              <a:rPr lang="en-US" sz="1600" dirty="0">
                <a:latin typeface="Times New Roman" panose="02020603050405020304" pitchFamily="18" charset="0"/>
                <a:cs typeface="Times New Roman" panose="02020603050405020304" pitchFamily="18" charset="0"/>
              </a:rPr>
              <a:t>Periodontal Scalers  </a:t>
            </a:r>
          </a:p>
          <a:p>
            <a:pPr lvl="0"/>
            <a:r>
              <a:rPr lang="en-US" sz="1600" dirty="0">
                <a:latin typeface="Times New Roman" panose="02020603050405020304" pitchFamily="18" charset="0"/>
                <a:cs typeface="Times New Roman" panose="02020603050405020304" pitchFamily="18" charset="0"/>
              </a:rPr>
              <a:t>Periodontal Curettes </a:t>
            </a:r>
          </a:p>
          <a:p>
            <a:pPr lvl="0"/>
            <a:r>
              <a:rPr lang="en-US" sz="1600" dirty="0">
                <a:latin typeface="Times New Roman" panose="02020603050405020304" pitchFamily="18" charset="0"/>
                <a:cs typeface="Times New Roman" panose="02020603050405020304" pitchFamily="18" charset="0"/>
              </a:rPr>
              <a:t>Periodontal Files </a:t>
            </a:r>
          </a:p>
          <a:p>
            <a:pPr lvl="0"/>
            <a:r>
              <a:rPr lang="en-US" sz="1600" dirty="0">
                <a:latin typeface="Times New Roman" panose="02020603050405020304" pitchFamily="18" charset="0"/>
                <a:cs typeface="Times New Roman" panose="02020603050405020304" pitchFamily="18" charset="0"/>
              </a:rPr>
              <a:t>Ultrasonic</a:t>
            </a:r>
          </a:p>
          <a:p>
            <a:pPr marL="0" lvl="0" indent="0" algn="l" rtl="0">
              <a:spcBef>
                <a:spcPts val="600"/>
              </a:spcBef>
              <a:spcAft>
                <a:spcPts val="0"/>
              </a:spcAft>
              <a:buNone/>
            </a:pPr>
            <a:endParaRPr b="1" dirty="0">
              <a:highlight>
                <a:schemeClr val="accent1"/>
              </a:highlight>
            </a:endParaRPr>
          </a:p>
        </p:txBody>
      </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2" name="Group 11">
            <a:extLst>
              <a:ext uri="{FF2B5EF4-FFF2-40B4-BE49-F238E27FC236}">
                <a16:creationId xmlns:a16="http://schemas.microsoft.com/office/drawing/2014/main" id="{7D420761-62BB-2E43-BC62-A07AA49F46C8}"/>
              </a:ext>
            </a:extLst>
          </p:cNvPr>
          <p:cNvGrpSpPr/>
          <p:nvPr/>
        </p:nvGrpSpPr>
        <p:grpSpPr>
          <a:xfrm>
            <a:off x="882455" y="922937"/>
            <a:ext cx="252164" cy="327880"/>
            <a:chOff x="1619288" y="2822617"/>
            <a:chExt cx="1911391" cy="2862097"/>
          </a:xfrm>
          <a:effectLst>
            <a:outerShdw blurRad="127000" dir="21000000" sy="23000" kx="-1200000" algn="bl" rotWithShape="0">
              <a:prstClr val="black">
                <a:alpha val="11000"/>
              </a:prstClr>
            </a:outerShdw>
          </a:effectLst>
        </p:grpSpPr>
        <p:sp>
          <p:nvSpPr>
            <p:cNvPr id="13" name="Graphic 56">
              <a:extLst>
                <a:ext uri="{FF2B5EF4-FFF2-40B4-BE49-F238E27FC236}">
                  <a16:creationId xmlns:a16="http://schemas.microsoft.com/office/drawing/2014/main" id="{DB99FF1C-86CE-6B4F-A358-99733876ED31}"/>
                </a:ext>
              </a:extLst>
            </p:cNvPr>
            <p:cNvSpPr/>
            <p:nvPr/>
          </p:nvSpPr>
          <p:spPr>
            <a:xfrm>
              <a:off x="2027897" y="3607755"/>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10">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dirty="0"/>
            </a:p>
          </p:txBody>
        </p:sp>
        <p:sp>
          <p:nvSpPr>
            <p:cNvPr id="14" name="Freeform: Shape 112">
              <a:extLst>
                <a:ext uri="{FF2B5EF4-FFF2-40B4-BE49-F238E27FC236}">
                  <a16:creationId xmlns:a16="http://schemas.microsoft.com/office/drawing/2014/main" id="{CA0EE022-1792-A34F-94D3-31CF1D44DA29}"/>
                </a:ext>
              </a:extLst>
            </p:cNvPr>
            <p:cNvSpPr/>
            <p:nvPr/>
          </p:nvSpPr>
          <p:spPr>
            <a:xfrm rot="900000">
              <a:off x="1619288" y="2822617"/>
              <a:ext cx="611164" cy="2862097"/>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chemeClr val="bg1"/>
            </a:solidFill>
            <a:ln w="2374" cap="flat">
              <a:noFill/>
              <a:prstDash val="solid"/>
              <a:miter/>
            </a:ln>
          </p:spPr>
          <p:txBody>
            <a:bodyPr rtlCol="0" anchor="ctr"/>
            <a:lstStyle/>
            <a:p>
              <a:endParaRPr lang="en-US" dirty="0">
                <a:solidFill>
                  <a:schemeClr val="accent1"/>
                </a:solidFill>
              </a:endParaRPr>
            </a:p>
          </p:txBody>
        </p:sp>
      </p:grpSp>
    </p:spTree>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{E6DBD511-F43C-5A45-89E5-C323E41D9BE9}tf10001123</Template>
  <TotalTime>293</TotalTime>
  <Words>1240</Words>
  <Application>Microsoft Macintosh PowerPoint</Application>
  <PresentationFormat>On-screen Show (16:9)</PresentationFormat>
  <Paragraphs>218</Paragraphs>
  <Slides>27</Slides>
  <Notes>23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Times New Roman</vt:lpstr>
      <vt:lpstr>Lora</vt:lpstr>
      <vt:lpstr>Calibri</vt:lpstr>
      <vt:lpstr>Arial</vt:lpstr>
      <vt:lpstr>Quattrocento Sans</vt:lpstr>
      <vt:lpstr>Viola template</vt:lpstr>
      <vt:lpstr>Periodontal Instruments </vt:lpstr>
      <vt:lpstr>PowerPoint Presentation</vt:lpstr>
      <vt:lpstr>Objectives</vt:lpstr>
      <vt:lpstr>Periodontal instruments </vt:lpstr>
      <vt:lpstr>PowerPoint Presentation</vt:lpstr>
      <vt:lpstr>PARTS OF THE PERIODONTAL INSTRUMENT</vt:lpstr>
      <vt:lpstr>Single ended and Double- ended Designed </vt:lpstr>
      <vt:lpstr>Use of periodontal instruments for Dental hygiene: </vt:lpstr>
      <vt:lpstr>Classifications of Periodontal Instruments: </vt:lpstr>
      <vt:lpstr>Periodontal Explorers </vt:lpstr>
      <vt:lpstr>PowerPoint Presentation</vt:lpstr>
      <vt:lpstr>Types of Periodontal probes </vt:lpstr>
      <vt:lpstr>Furcation probes </vt:lpstr>
      <vt:lpstr>Periodontal Scalers:</vt:lpstr>
      <vt:lpstr>Periodontal Scalers:</vt:lpstr>
      <vt:lpstr>Types of Sickle Scalers:</vt:lpstr>
      <vt:lpstr>Periodontal Curettes: </vt:lpstr>
      <vt:lpstr>Types of periodontal curettes: </vt:lpstr>
      <vt:lpstr>Types of periodontal curettes: </vt:lpstr>
      <vt:lpstr>Types and using for Gracey Curettes </vt:lpstr>
      <vt:lpstr>PowerPoint Presentation</vt:lpstr>
      <vt:lpstr>Periodontal Files: </vt:lpstr>
      <vt:lpstr>PowerPoint Presentation</vt:lpstr>
      <vt:lpstr>Ultrasonic Used for: </vt:lpstr>
      <vt:lpstr>Hand and Ultrasonic Scaling:   </vt:lpstr>
      <vt:lpstr>PowerPoint Presentation</vt:lpstr>
      <vt:lpstr>Critical Thinking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Periodontal Instrument </dc:title>
  <cp:lastModifiedBy>Alhamrayn, Hisham</cp:lastModifiedBy>
  <cp:revision>5</cp:revision>
  <dcterms:modified xsi:type="dcterms:W3CDTF">2022-03-29T02:08:16Z</dcterms:modified>
</cp:coreProperties>
</file>