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5"/>
    <p:restoredTop sz="83099"/>
  </p:normalViewPr>
  <p:slideViewPr>
    <p:cSldViewPr snapToGrid="0" snapToObjects="1">
      <p:cViewPr varScale="1">
        <p:scale>
          <a:sx n="90" d="100"/>
          <a:sy n="90" d="100"/>
        </p:scale>
        <p:origin x="1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A944F-BC61-A545-832E-A31DCF1CA806}" type="datetimeFigureOut">
              <a:rPr lang="en-US" smtClean="0"/>
              <a:t>4/3/22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E4E7F-5B6C-C34F-8D1B-8BC2E3DC93ED}" type="slidenum">
              <a:rPr lang="en-US" smtClean="0"/>
              <a:t>‹#›</a:t>
            </a:fld>
            <a:endParaRPr lang="en-US"/>
          </a:p>
        </p:txBody>
      </p:sp>
    </p:spTree>
    <p:extLst>
      <p:ext uri="{BB962C8B-B14F-4D97-AF65-F5344CB8AC3E}">
        <p14:creationId xmlns:p14="http://schemas.microsoft.com/office/powerpoint/2010/main" val="32244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accurate record of the dimensional characteristics of oral soft &amp; hard tissues structures is vital in dentistry. Today we will discuss the relationship between impression material and dental health.</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1</a:t>
            </a:fld>
            <a:endParaRPr lang="en-US"/>
          </a:p>
        </p:txBody>
      </p:sp>
    </p:spTree>
    <p:extLst>
      <p:ext uri="{BB962C8B-B14F-4D97-AF65-F5344CB8AC3E}">
        <p14:creationId xmlns:p14="http://schemas.microsoft.com/office/powerpoint/2010/main" val="106271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rarely used now due to the need for special conditioning units and water-cooled trays for impression taking.</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16</a:t>
            </a:fld>
            <a:endParaRPr lang="en-US"/>
          </a:p>
        </p:txBody>
      </p:sp>
    </p:spTree>
    <p:extLst>
      <p:ext uri="{BB962C8B-B14F-4D97-AF65-F5344CB8AC3E}">
        <p14:creationId xmlns:p14="http://schemas.microsoft.com/office/powerpoint/2010/main" val="91397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When accuracy is needed, such as when preparing crowns and bridges or implant placement, elastomers are necessary.</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20</a:t>
            </a:fld>
            <a:endParaRPr lang="en-US"/>
          </a:p>
        </p:txBody>
      </p:sp>
    </p:spTree>
    <p:extLst>
      <p:ext uri="{BB962C8B-B14F-4D97-AF65-F5344CB8AC3E}">
        <p14:creationId xmlns:p14="http://schemas.microsoft.com/office/powerpoint/2010/main" val="365139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impression materials must be both safe and easy to manipulate for the patient.</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2</a:t>
            </a:fld>
            <a:endParaRPr lang="en-US"/>
          </a:p>
        </p:txBody>
      </p:sp>
    </p:spTree>
    <p:extLst>
      <p:ext uri="{BB962C8B-B14F-4D97-AF65-F5344CB8AC3E}">
        <p14:creationId xmlns:p14="http://schemas.microsoft.com/office/powerpoint/2010/main" val="146579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Dental impressions let dental work to be performed even when the patient is not present.</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4</a:t>
            </a:fld>
            <a:endParaRPr lang="en-US"/>
          </a:p>
        </p:txBody>
      </p:sp>
    </p:spTree>
    <p:extLst>
      <p:ext uri="{BB962C8B-B14F-4D97-AF65-F5344CB8AC3E}">
        <p14:creationId xmlns:p14="http://schemas.microsoft.com/office/powerpoint/2010/main" val="256814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Non-elastics material cannot be used in areas where undercuts</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7</a:t>
            </a:fld>
            <a:endParaRPr lang="en-US"/>
          </a:p>
        </p:txBody>
      </p:sp>
    </p:spTree>
    <p:extLst>
      <p:ext uri="{BB962C8B-B14F-4D97-AF65-F5344CB8AC3E}">
        <p14:creationId xmlns:p14="http://schemas.microsoft.com/office/powerpoint/2010/main" val="184976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hydro mean water, colloids mean gelatin substance</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8</a:t>
            </a:fld>
            <a:endParaRPr lang="en-US"/>
          </a:p>
        </p:txBody>
      </p:sp>
    </p:spTree>
    <p:extLst>
      <p:ext uri="{BB962C8B-B14F-4D97-AF65-F5344CB8AC3E}">
        <p14:creationId xmlns:p14="http://schemas.microsoft.com/office/powerpoint/2010/main" val="374283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9</a:t>
            </a:fld>
            <a:endParaRPr lang="en-US"/>
          </a:p>
        </p:txBody>
      </p:sp>
    </p:spTree>
    <p:extLst>
      <p:ext uri="{BB962C8B-B14F-4D97-AF65-F5344CB8AC3E}">
        <p14:creationId xmlns:p14="http://schemas.microsoft.com/office/powerpoint/2010/main" val="63079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(it can be reused in the same patient if an impression needs to be repeated). It is known as a modeling compound).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 1857, Charles Stent created a thermoplastic modeling compound similar to today's impression compound</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12</a:t>
            </a:fld>
            <a:endParaRPr lang="en-US"/>
          </a:p>
        </p:txBody>
      </p:sp>
    </p:spTree>
    <p:extLst>
      <p:ext uri="{BB962C8B-B14F-4D97-AF65-F5344CB8AC3E}">
        <p14:creationId xmlns:p14="http://schemas.microsoft.com/office/powerpoint/2010/main" val="201763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It is wash impression</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14</a:t>
            </a:fld>
            <a:endParaRPr lang="en-US"/>
          </a:p>
        </p:txBody>
      </p:sp>
    </p:spTree>
    <p:extLst>
      <p:ext uri="{BB962C8B-B14F-4D97-AF65-F5344CB8AC3E}">
        <p14:creationId xmlns:p14="http://schemas.microsoft.com/office/powerpoint/2010/main" val="108635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Wax was the only impression material used in dentistry until the mid-19th century</a:t>
            </a:r>
          </a:p>
          <a:p>
            <a:endParaRPr lang="en-US" dirty="0"/>
          </a:p>
        </p:txBody>
      </p:sp>
      <p:sp>
        <p:nvSpPr>
          <p:cNvPr id="4" name="Slide Number Placeholder 3"/>
          <p:cNvSpPr>
            <a:spLocks noGrp="1"/>
          </p:cNvSpPr>
          <p:nvPr>
            <p:ph type="sldNum" sz="quarter" idx="5"/>
          </p:nvPr>
        </p:nvSpPr>
        <p:spPr/>
        <p:txBody>
          <a:bodyPr/>
          <a:lstStyle/>
          <a:p>
            <a:fld id="{E15E4E7F-5B6C-C34F-8D1B-8BC2E3DC93ED}" type="slidenum">
              <a:rPr lang="en-US" smtClean="0"/>
              <a:t>15</a:t>
            </a:fld>
            <a:endParaRPr lang="en-US"/>
          </a:p>
        </p:txBody>
      </p:sp>
    </p:spTree>
    <p:extLst>
      <p:ext uri="{BB962C8B-B14F-4D97-AF65-F5344CB8AC3E}">
        <p14:creationId xmlns:p14="http://schemas.microsoft.com/office/powerpoint/2010/main" val="8418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4/3/22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4/3/22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4/3/22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4/3/22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4/3/22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ideo" Target="https://www.youtube.com/embed/47zi8VJPAyY?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D2E7-C03B-4245-AF0B-5AD9177F8526}"/>
              </a:ext>
            </a:extLst>
          </p:cNvPr>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Impression Materials </a:t>
            </a:r>
          </a:p>
        </p:txBody>
      </p:sp>
      <p:sp>
        <p:nvSpPr>
          <p:cNvPr id="3" name="Subtitle 2">
            <a:extLst>
              <a:ext uri="{FF2B5EF4-FFF2-40B4-BE49-F238E27FC236}">
                <a16:creationId xmlns:a16="http://schemas.microsoft.com/office/drawing/2014/main" id="{4910D836-873E-7247-8B34-55A3D5277D15}"/>
              </a:ext>
            </a:extLst>
          </p:cNvPr>
          <p:cNvSpPr>
            <a:spLocks noGrp="1"/>
          </p:cNvSpPr>
          <p:nvPr>
            <p:ph type="subTitle" idx="1"/>
          </p:nvPr>
        </p:nvSpPr>
        <p:spPr/>
        <p:txBody>
          <a:bodyPr>
            <a:normAutofit/>
          </a:bodyPr>
          <a:lstStyle/>
          <a:p>
            <a:pPr algn="l"/>
            <a:r>
              <a:rPr lang="en-US" sz="2000" dirty="0"/>
              <a:t>By: Hisham Alhamrayn</a:t>
            </a:r>
          </a:p>
        </p:txBody>
      </p:sp>
    </p:spTree>
    <p:extLst>
      <p:ext uri="{BB962C8B-B14F-4D97-AF65-F5344CB8AC3E}">
        <p14:creationId xmlns:p14="http://schemas.microsoft.com/office/powerpoint/2010/main" val="333146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90396-D37E-CA41-9C3A-D9B1657757C6}"/>
              </a:ext>
            </a:extLst>
          </p:cNvPr>
          <p:cNvSpPr>
            <a:spLocks noGrp="1"/>
          </p:cNvSpPr>
          <p:nvPr>
            <p:ph type="title"/>
          </p:nvPr>
        </p:nvSpPr>
        <p:spPr>
          <a:xfrm>
            <a:off x="784743" y="685800"/>
            <a:ext cx="5793475" cy="1485900"/>
          </a:xfrm>
        </p:spPr>
        <p:txBody>
          <a:bodyPr>
            <a:normAutofit/>
          </a:bodyPr>
          <a:lstStyle/>
          <a:p>
            <a:r>
              <a:rPr lang="en-US">
                <a:latin typeface="Times New Roman" panose="02020603050405020304" pitchFamily="18" charset="0"/>
                <a:cs typeface="Times New Roman" panose="02020603050405020304" pitchFamily="18" charset="0"/>
              </a:rPr>
              <a:t>Impression Plaster:</a:t>
            </a:r>
            <a:br>
              <a:rPr lang="en-US" dirty="0"/>
            </a:br>
            <a:endParaRPr lang="en-US" dirty="0"/>
          </a:p>
        </p:txBody>
      </p:sp>
      <p:sp>
        <p:nvSpPr>
          <p:cNvPr id="3" name="Content Placeholder 2">
            <a:extLst>
              <a:ext uri="{FF2B5EF4-FFF2-40B4-BE49-F238E27FC236}">
                <a16:creationId xmlns:a16="http://schemas.microsoft.com/office/drawing/2014/main" id="{8FCAC197-5535-8242-B869-B7151B1EAC94}"/>
              </a:ext>
            </a:extLst>
          </p:cNvPr>
          <p:cNvSpPr>
            <a:spLocks noGrp="1"/>
          </p:cNvSpPr>
          <p:nvPr>
            <p:ph idx="1"/>
          </p:nvPr>
        </p:nvSpPr>
        <p:spPr>
          <a:xfrm>
            <a:off x="784743" y="2286000"/>
            <a:ext cx="5793475" cy="3581400"/>
          </a:xfrm>
        </p:spPr>
        <p:txBody>
          <a:bodyPr>
            <a:normAutofit/>
          </a:bodyPr>
          <a:lstStyle/>
          <a:p>
            <a:r>
              <a:rPr lang="en-US"/>
              <a:t>Used for final impression for a complete denture.</a:t>
            </a:r>
          </a:p>
          <a:p>
            <a:r>
              <a:rPr lang="en-US"/>
              <a:t>Rarely used these days</a:t>
            </a:r>
          </a:p>
          <a:p>
            <a:endParaRPr lang="en-US" dirty="0"/>
          </a:p>
        </p:txBody>
      </p:sp>
      <p:sp>
        <p:nvSpPr>
          <p:cNvPr id="75" name="Rectangle 74">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00" name="Picture 4" descr="From Plaster to Polyvinyls: A Review of Dental Impression Materials |  Dentalcompare.com">
            <a:extLst>
              <a:ext uri="{FF2B5EF4-FFF2-40B4-BE49-F238E27FC236}">
                <a16:creationId xmlns:a16="http://schemas.microsoft.com/office/drawing/2014/main" id="{E4F84331-9BFD-AC40-AE94-52C4D812D3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98729" y="643467"/>
            <a:ext cx="3606800" cy="27051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098" name="Picture 2" descr="Dentistry and Medicine: Non Elastic Impression Materials-Prosthetic  Dentistry Lecture Note">
            <a:extLst>
              <a:ext uri="{FF2B5EF4-FFF2-40B4-BE49-F238E27FC236}">
                <a16:creationId xmlns:a16="http://schemas.microsoft.com/office/drawing/2014/main" id="{E34C9E93-5B4A-E544-8F92-3DD769BC0E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7090" y="3562285"/>
            <a:ext cx="3730079" cy="259939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2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D8C5-CE54-FA4C-98EB-52BD768F417B}"/>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Impression Plaster:</a:t>
            </a:r>
            <a:br>
              <a:rPr lang="en-US" dirty="0"/>
            </a:br>
            <a:endParaRPr lang="en-US" dirty="0"/>
          </a:p>
        </p:txBody>
      </p:sp>
      <p:sp>
        <p:nvSpPr>
          <p:cNvPr id="3" name="Text Placeholder 2">
            <a:extLst>
              <a:ext uri="{FF2B5EF4-FFF2-40B4-BE49-F238E27FC236}">
                <a16:creationId xmlns:a16="http://schemas.microsoft.com/office/drawing/2014/main" id="{D23F8B0D-A48C-1349-B761-EC26FDF1B61C}"/>
              </a:ext>
            </a:extLst>
          </p:cNvPr>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3A890070-1850-024F-99A7-1E32E5412AFD}"/>
              </a:ext>
            </a:extLst>
          </p:cNvPr>
          <p:cNvSpPr>
            <a:spLocks noGrp="1"/>
          </p:cNvSpPr>
          <p:nvPr>
            <p:ph sz="half" idx="2"/>
          </p:nvPr>
        </p:nvSpPr>
        <p:spPr/>
        <p:txBody>
          <a:bodyPr/>
          <a:lstStyle/>
          <a:p>
            <a:pPr lvl="0"/>
            <a:r>
              <a:rPr lang="en-US" sz="1800" dirty="0">
                <a:latin typeface="Times New Roman" panose="02020603050405020304" pitchFamily="18" charset="0"/>
                <a:cs typeface="Times New Roman" panose="02020603050405020304" pitchFamily="18" charset="0"/>
              </a:rPr>
              <a:t>Simple to mix</a:t>
            </a:r>
          </a:p>
          <a:p>
            <a:pPr lvl="0"/>
            <a:r>
              <a:rPr lang="en-US" sz="1800" dirty="0">
                <a:latin typeface="Times New Roman" panose="02020603050405020304" pitchFamily="18" charset="0"/>
                <a:cs typeface="Times New Roman" panose="02020603050405020304" pitchFamily="18" charset="0"/>
              </a:rPr>
              <a:t>Work time 2-3 minutes</a:t>
            </a:r>
          </a:p>
          <a:p>
            <a:pPr lvl="0"/>
            <a:r>
              <a:rPr lang="en-US" sz="1800" dirty="0">
                <a:latin typeface="Times New Roman" panose="02020603050405020304" pitchFamily="18" charset="0"/>
                <a:cs typeface="Times New Roman" panose="02020603050405020304" pitchFamily="18" charset="0"/>
              </a:rPr>
              <a:t>Set time 2-3 minutes</a:t>
            </a:r>
          </a:p>
          <a:p>
            <a:pPr lvl="0"/>
            <a:r>
              <a:rPr lang="en-US" sz="1800" dirty="0">
                <a:latin typeface="Times New Roman" panose="02020603050405020304" pitchFamily="18" charset="0"/>
                <a:cs typeface="Times New Roman" panose="02020603050405020304" pitchFamily="18" charset="0"/>
              </a:rPr>
              <a:t>Low cost </a:t>
            </a:r>
          </a:p>
          <a:p>
            <a:pPr lvl="0"/>
            <a:r>
              <a:rPr lang="en-US" sz="1800" dirty="0">
                <a:latin typeface="Times New Roman" panose="02020603050405020304" pitchFamily="18" charset="0"/>
                <a:cs typeface="Times New Roman" panose="02020603050405020304" pitchFamily="18" charset="0"/>
              </a:rPr>
              <a:t>Good accuracy and dimensional stability </a:t>
            </a:r>
          </a:p>
          <a:p>
            <a:endParaRPr lang="en-US" dirty="0"/>
          </a:p>
        </p:txBody>
      </p:sp>
      <p:sp>
        <p:nvSpPr>
          <p:cNvPr id="5" name="Text Placeholder 4">
            <a:extLst>
              <a:ext uri="{FF2B5EF4-FFF2-40B4-BE49-F238E27FC236}">
                <a16:creationId xmlns:a16="http://schemas.microsoft.com/office/drawing/2014/main" id="{F50BE4D5-4828-5341-BB42-C51ADD58FEE0}"/>
              </a:ext>
            </a:extLst>
          </p:cNvPr>
          <p:cNvSpPr>
            <a:spLocks noGrp="1"/>
          </p:cNvSpPr>
          <p:nvPr>
            <p:ph type="body" sz="quarter" idx="3"/>
          </p:nvPr>
        </p:nvSpPr>
        <p:spPr/>
        <p:txBody>
          <a:bodyPr/>
          <a:lstStyle/>
          <a:p>
            <a:r>
              <a:rPr lang="en-US" b="1" dirty="0">
                <a:latin typeface="Times New Roman" panose="02020603050405020304" pitchFamily="18" charset="0"/>
                <a:cs typeface="Times New Roman" panose="02020603050405020304" pitchFamily="18" charset="0"/>
              </a:rPr>
              <a:t>Disadvantages:</a:t>
            </a:r>
          </a:p>
          <a:p>
            <a:endParaRPr lang="en-US" dirty="0"/>
          </a:p>
        </p:txBody>
      </p:sp>
      <p:sp>
        <p:nvSpPr>
          <p:cNvPr id="6" name="Content Placeholder 5">
            <a:extLst>
              <a:ext uri="{FF2B5EF4-FFF2-40B4-BE49-F238E27FC236}">
                <a16:creationId xmlns:a16="http://schemas.microsoft.com/office/drawing/2014/main" id="{0C3CE59A-E93D-F942-9011-CD77A57AE222}"/>
              </a:ext>
            </a:extLst>
          </p:cNvPr>
          <p:cNvSpPr>
            <a:spLocks noGrp="1"/>
          </p:cNvSpPr>
          <p:nvPr>
            <p:ph sz="quarter" idx="4"/>
          </p:nvPr>
        </p:nvSpPr>
        <p:spPr/>
        <p:txBody>
          <a:bodyPr/>
          <a:lstStyle/>
          <a:p>
            <a:pPr lvl="0"/>
            <a:r>
              <a:rPr lang="en-US" sz="1800" dirty="0">
                <a:latin typeface="Times New Roman" panose="02020603050405020304" pitchFamily="18" charset="0"/>
                <a:cs typeface="Times New Roman" panose="02020603050405020304" pitchFamily="18" charset="0"/>
              </a:rPr>
              <a:t>Insufficient strength</a:t>
            </a:r>
          </a:p>
          <a:p>
            <a:pPr lvl="0"/>
            <a:r>
              <a:rPr lang="en-US" sz="1800" dirty="0">
                <a:latin typeface="Times New Roman" panose="02020603050405020304" pitchFamily="18" charset="0"/>
                <a:cs typeface="Times New Roman" panose="02020603050405020304" pitchFamily="18" charset="0"/>
              </a:rPr>
              <a:t>rough surface finish </a:t>
            </a:r>
          </a:p>
          <a:p>
            <a:pPr lvl="0"/>
            <a:r>
              <a:rPr lang="en-US" sz="1800" dirty="0">
                <a:latin typeface="Times New Roman" panose="02020603050405020304" pitchFamily="18" charset="0"/>
                <a:cs typeface="Times New Roman" panose="02020603050405020304" pitchFamily="18" charset="0"/>
              </a:rPr>
              <a:t>Abrasion resistance is poor</a:t>
            </a:r>
          </a:p>
          <a:p>
            <a:pPr lvl="0"/>
            <a:r>
              <a:rPr lang="en-US" sz="1800" dirty="0">
                <a:latin typeface="Times New Roman" panose="02020603050405020304" pitchFamily="18" charset="0"/>
                <a:cs typeface="Times New Roman" panose="02020603050405020304" pitchFamily="18" charset="0"/>
              </a:rPr>
              <a:t>Rigid when set </a:t>
            </a:r>
          </a:p>
          <a:p>
            <a:endParaRPr lang="en-US" dirty="0"/>
          </a:p>
        </p:txBody>
      </p:sp>
    </p:spTree>
    <p:extLst>
      <p:ext uri="{BB962C8B-B14F-4D97-AF65-F5344CB8AC3E}">
        <p14:creationId xmlns:p14="http://schemas.microsoft.com/office/powerpoint/2010/main" val="115755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6" name="Rectangle 72">
            <a:extLst>
              <a:ext uri="{FF2B5EF4-FFF2-40B4-BE49-F238E27FC236}">
                <a16:creationId xmlns:a16="http://schemas.microsoft.com/office/drawing/2014/main" id="{825E602A-53EB-4CB1-9633-3EC058740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E3DC7-A77C-E94B-A373-EE649A1A6043}"/>
              </a:ext>
            </a:extLst>
          </p:cNvPr>
          <p:cNvSpPr>
            <a:spLocks noGrp="1"/>
          </p:cNvSpPr>
          <p:nvPr>
            <p:ph type="title"/>
          </p:nvPr>
        </p:nvSpPr>
        <p:spPr>
          <a:xfrm>
            <a:off x="5100824" y="685800"/>
            <a:ext cx="6176776" cy="1485900"/>
          </a:xfrm>
        </p:spPr>
        <p:txBody>
          <a:bodyPr>
            <a:normAutofit/>
          </a:bodyPr>
          <a:lstStyle/>
          <a:p>
            <a:r>
              <a:rPr lang="en-US" sz="4000" b="1" dirty="0">
                <a:latin typeface="Times New Roman" panose="02020603050405020304" pitchFamily="18" charset="0"/>
                <a:cs typeface="Times New Roman" panose="02020603050405020304" pitchFamily="18" charset="0"/>
              </a:rPr>
              <a:t>Impression compound: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5122" name="Picture 2" descr="Maarc Impression Compound Cake (Maarc) | Dental Product | Pearson Dental">
            <a:extLst>
              <a:ext uri="{FF2B5EF4-FFF2-40B4-BE49-F238E27FC236}">
                <a16:creationId xmlns:a16="http://schemas.microsoft.com/office/drawing/2014/main" id="{A2EBBDF0-596A-E242-9173-FF1956A9B8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452" y="643467"/>
            <a:ext cx="3402641" cy="27051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124" name="Picture 4" descr="Preclinical Prosthodontics : Maxillary Edentulous Arch Impression Making - Impression  Compound. - YouTube">
            <a:extLst>
              <a:ext uri="{FF2B5EF4-FFF2-40B4-BE49-F238E27FC236}">
                <a16:creationId xmlns:a16="http://schemas.microsoft.com/office/drawing/2014/main" id="{C417E603-2B48-F042-91C1-F63793DA1E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1733" y="3812899"/>
            <a:ext cx="3730079" cy="209816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127" name="Rectangle 74">
            <a:extLst>
              <a:ext uri="{FF2B5EF4-FFF2-40B4-BE49-F238E27FC236}">
                <a16:creationId xmlns:a16="http://schemas.microsoft.com/office/drawing/2014/main" id="{E832F3F2-2294-4A8D-ABDC-234B853C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EC1381-FC05-394F-8B71-B2607F8558FF}"/>
              </a:ext>
            </a:extLst>
          </p:cNvPr>
          <p:cNvSpPr>
            <a:spLocks noGrp="1"/>
          </p:cNvSpPr>
          <p:nvPr>
            <p:ph idx="1"/>
          </p:nvPr>
        </p:nvSpPr>
        <p:spPr>
          <a:xfrm>
            <a:off x="5100824" y="2286000"/>
            <a:ext cx="6176776" cy="35814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thermoplastic, rigid and reversible impression material.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Types of impression compound: </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Types1: Low fusing impression compound. Making primary impression for an edentulous ridge.</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Types 2: High fusing impression compound. Making impression tray.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7F7F-5F99-9F48-9CAF-6B9CF4F0AD1F}"/>
              </a:ext>
            </a:extLst>
          </p:cNvPr>
          <p:cNvSpPr>
            <a:spLocks noGrp="1"/>
          </p:cNvSpPr>
          <p:nvPr>
            <p:ph type="title"/>
          </p:nvPr>
        </p:nvSpPr>
        <p:spPr>
          <a:xfrm>
            <a:off x="1371600" y="685800"/>
            <a:ext cx="9601200" cy="823912"/>
          </a:xfrm>
        </p:spPr>
        <p:txBody>
          <a:bodyPr/>
          <a:lstStyle/>
          <a:p>
            <a:r>
              <a:rPr lang="en-US" b="1" dirty="0">
                <a:latin typeface="Times New Roman" panose="02020603050405020304" pitchFamily="18" charset="0"/>
                <a:cs typeface="Times New Roman" panose="02020603050405020304" pitchFamily="18" charset="0"/>
              </a:rPr>
              <a:t>Impression compound: </a:t>
            </a:r>
            <a:endParaRPr lang="en-US" dirty="0"/>
          </a:p>
        </p:txBody>
      </p:sp>
      <p:sp>
        <p:nvSpPr>
          <p:cNvPr id="3" name="Text Placeholder 2">
            <a:extLst>
              <a:ext uri="{FF2B5EF4-FFF2-40B4-BE49-F238E27FC236}">
                <a16:creationId xmlns:a16="http://schemas.microsoft.com/office/drawing/2014/main" id="{ACB63A3F-722F-6847-BBB2-5D104292786A}"/>
              </a:ext>
            </a:extLst>
          </p:cNvPr>
          <p:cNvSpPr>
            <a:spLocks noGrp="1"/>
          </p:cNvSpPr>
          <p:nvPr>
            <p:ph type="body" idx="1"/>
          </p:nvPr>
        </p:nvSpPr>
        <p:spPr>
          <a:xfrm>
            <a:off x="1371600" y="1995503"/>
            <a:ext cx="4443984" cy="823912"/>
          </a:xfrm>
        </p:spPr>
        <p:txBody>
          <a:bodyPr/>
          <a:lstStyle/>
          <a:p>
            <a:r>
              <a:rPr lang="en-US" sz="2000" b="1" dirty="0">
                <a:latin typeface="Times New Roman" panose="02020603050405020304" pitchFamily="18" charset="0"/>
                <a:cs typeface="Times New Roman" panose="02020603050405020304" pitchFamily="18" charset="0"/>
              </a:rPr>
              <a:t>Advantages:</a:t>
            </a:r>
          </a:p>
          <a:p>
            <a:endParaRPr lang="en-US" dirty="0"/>
          </a:p>
        </p:txBody>
      </p:sp>
      <p:sp>
        <p:nvSpPr>
          <p:cNvPr id="4" name="Content Placeholder 3">
            <a:extLst>
              <a:ext uri="{FF2B5EF4-FFF2-40B4-BE49-F238E27FC236}">
                <a16:creationId xmlns:a16="http://schemas.microsoft.com/office/drawing/2014/main" id="{C7867943-CEDA-4C44-942E-93125E6B7F5B}"/>
              </a:ext>
            </a:extLst>
          </p:cNvPr>
          <p:cNvSpPr>
            <a:spLocks noGrp="1"/>
          </p:cNvSpPr>
          <p:nvPr>
            <p:ph sz="half" idx="2"/>
          </p:nvPr>
        </p:nvSpPr>
        <p:spPr>
          <a:xfrm>
            <a:off x="1371600" y="2819415"/>
            <a:ext cx="4443984" cy="3047985"/>
          </a:xfrm>
        </p:spPr>
        <p:txBody>
          <a:bodyPr/>
          <a:lstStyle/>
          <a:p>
            <a:pPr lvl="0">
              <a:lnSpc>
                <a:spcPct val="150000"/>
              </a:lnSpc>
            </a:pPr>
            <a:r>
              <a:rPr lang="en-US" sz="1800" dirty="0">
                <a:latin typeface="Times New Roman" panose="02020603050405020304" pitchFamily="18" charset="0"/>
                <a:cs typeface="Times New Roman" panose="02020603050405020304" pitchFamily="18" charset="0"/>
              </a:rPr>
              <a:t>Added or removed until achieved a good impression.</a:t>
            </a:r>
          </a:p>
          <a:p>
            <a:pPr lvl="0">
              <a:lnSpc>
                <a:spcPct val="150000"/>
              </a:lnSpc>
            </a:pPr>
            <a:r>
              <a:rPr lang="en-US" sz="1800" dirty="0">
                <a:latin typeface="Times New Roman" panose="02020603050405020304" pitchFamily="18" charset="0"/>
                <a:cs typeface="Times New Roman" panose="02020603050405020304" pitchFamily="18" charset="0"/>
              </a:rPr>
              <a:t>Reused for the same patient.</a:t>
            </a:r>
          </a:p>
          <a:p>
            <a:endParaRPr lang="en-US" dirty="0"/>
          </a:p>
        </p:txBody>
      </p:sp>
      <p:sp>
        <p:nvSpPr>
          <p:cNvPr id="5" name="Text Placeholder 4">
            <a:extLst>
              <a:ext uri="{FF2B5EF4-FFF2-40B4-BE49-F238E27FC236}">
                <a16:creationId xmlns:a16="http://schemas.microsoft.com/office/drawing/2014/main" id="{D48FA2E5-73B1-BD45-885C-FC69AE9EB853}"/>
              </a:ext>
            </a:extLst>
          </p:cNvPr>
          <p:cNvSpPr>
            <a:spLocks noGrp="1"/>
          </p:cNvSpPr>
          <p:nvPr>
            <p:ph type="body" sz="quarter" idx="3"/>
          </p:nvPr>
        </p:nvSpPr>
        <p:spPr>
          <a:xfrm>
            <a:off x="6525014" y="1995503"/>
            <a:ext cx="4443984" cy="823912"/>
          </a:xfrm>
        </p:spPr>
        <p:txBody>
          <a:bodyPr/>
          <a:lstStyle/>
          <a:p>
            <a:r>
              <a:rPr lang="en-US" sz="2000" b="1" dirty="0">
                <a:latin typeface="Times New Roman" panose="02020603050405020304" pitchFamily="18" charset="0"/>
                <a:cs typeface="Times New Roman" panose="02020603050405020304" pitchFamily="18" charset="0"/>
              </a:rPr>
              <a:t>Disadvantage:</a:t>
            </a:r>
          </a:p>
          <a:p>
            <a:endParaRPr lang="en-US" dirty="0"/>
          </a:p>
        </p:txBody>
      </p:sp>
      <p:sp>
        <p:nvSpPr>
          <p:cNvPr id="6" name="Content Placeholder 5">
            <a:extLst>
              <a:ext uri="{FF2B5EF4-FFF2-40B4-BE49-F238E27FC236}">
                <a16:creationId xmlns:a16="http://schemas.microsoft.com/office/drawing/2014/main" id="{99C31BB6-B400-8F4E-99B6-7F8B9C9EDB5E}"/>
              </a:ext>
            </a:extLst>
          </p:cNvPr>
          <p:cNvSpPr>
            <a:spLocks noGrp="1"/>
          </p:cNvSpPr>
          <p:nvPr>
            <p:ph sz="quarter" idx="4"/>
          </p:nvPr>
        </p:nvSpPr>
        <p:spPr>
          <a:xfrm>
            <a:off x="6525014" y="2819415"/>
            <a:ext cx="4443984" cy="3047985"/>
          </a:xfrm>
        </p:spPr>
        <p:txBody>
          <a:bodyPr/>
          <a:lstStyle/>
          <a:p>
            <a:pPr>
              <a:lnSpc>
                <a:spcPct val="150000"/>
              </a:lnSpc>
            </a:pPr>
            <a:r>
              <a:rPr lang="en-US" sz="1800" dirty="0">
                <a:latin typeface="Times New Roman" panose="02020603050405020304" pitchFamily="18" charset="0"/>
                <a:cs typeface="Times New Roman" panose="02020603050405020304" pitchFamily="18" charset="0"/>
              </a:rPr>
              <a:t>Not record fine details.</a:t>
            </a:r>
          </a:p>
          <a:p>
            <a:pPr>
              <a:lnSpc>
                <a:spcPct val="150000"/>
              </a:lnSpc>
            </a:pPr>
            <a:r>
              <a:rPr lang="en-US" sz="1800" dirty="0">
                <a:latin typeface="Times New Roman" panose="02020603050405020304" pitchFamily="18" charset="0"/>
                <a:cs typeface="Times New Roman" panose="02020603050405020304" pitchFamily="18" charset="0"/>
              </a:rPr>
              <a:t>Poor dimensional stability</a:t>
            </a:r>
          </a:p>
          <a:p>
            <a:endParaRPr lang="en-US" dirty="0"/>
          </a:p>
        </p:txBody>
      </p:sp>
    </p:spTree>
    <p:extLst>
      <p:ext uri="{BB962C8B-B14F-4D97-AF65-F5344CB8AC3E}">
        <p14:creationId xmlns:p14="http://schemas.microsoft.com/office/powerpoint/2010/main" val="254439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97BB-2210-6446-A087-173271EEF8A1}"/>
              </a:ext>
            </a:extLst>
          </p:cNvPr>
          <p:cNvSpPr>
            <a:spLocks noGrp="1"/>
          </p:cNvSpPr>
          <p:nvPr>
            <p:ph type="title"/>
          </p:nvPr>
        </p:nvSpPr>
        <p:spPr>
          <a:xfrm>
            <a:off x="1390650" y="685800"/>
            <a:ext cx="9886950" cy="1485900"/>
          </a:xfrm>
        </p:spPr>
        <p:txBody>
          <a:bodyPr>
            <a:normAutofit/>
          </a:bodyPr>
          <a:lstStyle/>
          <a:p>
            <a:r>
              <a:rPr lang="en-US" sz="2400" b="1">
                <a:latin typeface="Times New Roman" panose="02020603050405020304" pitchFamily="18" charset="0"/>
                <a:cs typeface="Times New Roman" panose="02020603050405020304" pitchFamily="18" charset="0"/>
              </a:rPr>
              <a:t>Zinc oxide-eugenol:</a:t>
            </a:r>
            <a:br>
              <a:rPr lang="en-US" sz="2400" b="1">
                <a:latin typeface="Times New Roman" panose="02020603050405020304" pitchFamily="18" charset="0"/>
                <a:cs typeface="Times New Roman" panose="02020603050405020304" pitchFamily="18" charset="0"/>
              </a:rPr>
            </a:b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Used for final impression for complete denture</a:t>
            </a:r>
            <a:br>
              <a:rPr lang="en-US" sz="240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p:txBody>
      </p:sp>
      <p:pic>
        <p:nvPicPr>
          <p:cNvPr id="8194" name="Picture 2" descr="S.S. White Zinc Oxide Impression Paste (150g + 60g) | LavaDent Online">
            <a:extLst>
              <a:ext uri="{FF2B5EF4-FFF2-40B4-BE49-F238E27FC236}">
                <a16:creationId xmlns:a16="http://schemas.microsoft.com/office/drawing/2014/main" id="{06AF004A-E148-A946-BBC8-66A333033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1" r="3" b="3"/>
          <a:stretch/>
        </p:blipFill>
        <p:spPr bwMode="auto">
          <a:xfrm>
            <a:off x="1390649" y="2401556"/>
            <a:ext cx="3211495" cy="3466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2B5376-D04B-B249-B1FE-F581FD07712F}"/>
              </a:ext>
            </a:extLst>
          </p:cNvPr>
          <p:cNvSpPr>
            <a:spLocks noGrp="1"/>
          </p:cNvSpPr>
          <p:nvPr>
            <p:ph idx="1"/>
          </p:nvPr>
        </p:nvSpPr>
        <p:spPr>
          <a:xfrm>
            <a:off x="5367525" y="2171700"/>
            <a:ext cx="6176776" cy="1733341"/>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dirty="0">
                <a:latin typeface="Times New Roman" panose="02020603050405020304" pitchFamily="18" charset="0"/>
                <a:cs typeface="Times New Roman" panose="02020603050405020304" pitchFamily="18" charset="0"/>
              </a:rPr>
              <a:t>Low-cost and simple to use</a:t>
            </a:r>
          </a:p>
          <a:p>
            <a:pPr>
              <a:buFont typeface="Wingdings" pitchFamily="2" charset="2"/>
              <a:buChar char="§"/>
            </a:pPr>
            <a:r>
              <a:rPr lang="en-US" dirty="0">
                <a:latin typeface="Times New Roman" panose="02020603050405020304" pitchFamily="18" charset="0"/>
                <a:cs typeface="Times New Roman" panose="02020603050405020304" pitchFamily="18" charset="0"/>
              </a:rPr>
              <a:t>Good flow aids in the recording of small details</a:t>
            </a:r>
          </a:p>
          <a:p>
            <a:pPr>
              <a:buFont typeface="Wingdings" pitchFamily="2" charset="2"/>
              <a:buChar char="§"/>
            </a:pPr>
            <a:r>
              <a:rPr lang="en-US" dirty="0">
                <a:latin typeface="Times New Roman" panose="02020603050405020304" pitchFamily="18" charset="0"/>
                <a:cs typeface="Times New Roman" panose="02020603050405020304" pitchFamily="18" charset="0"/>
              </a:rPr>
              <a:t>Good dimensional stability </a:t>
            </a:r>
          </a:p>
          <a:p>
            <a:endParaRPr lang="en-US" dirty="0"/>
          </a:p>
        </p:txBody>
      </p:sp>
      <p:sp>
        <p:nvSpPr>
          <p:cNvPr id="5" name="TextBox 4">
            <a:extLst>
              <a:ext uri="{FF2B5EF4-FFF2-40B4-BE49-F238E27FC236}">
                <a16:creationId xmlns:a16="http://schemas.microsoft.com/office/drawing/2014/main" id="{D62FE41C-381A-3441-BED1-E83EA8F067D7}"/>
              </a:ext>
            </a:extLst>
          </p:cNvPr>
          <p:cNvSpPr txBox="1"/>
          <p:nvPr/>
        </p:nvSpPr>
        <p:spPr>
          <a:xfrm>
            <a:off x="5367525" y="4285178"/>
            <a:ext cx="5705128" cy="2443746"/>
          </a:xfrm>
          <a:prstGeom prst="rect">
            <a:avLst/>
          </a:prstGeom>
          <a:noFill/>
        </p:spPr>
        <p:txBody>
          <a:bodyPr wrap="square" rtlCol="0">
            <a:spAutoFit/>
          </a:bodyPr>
          <a:lstStyle/>
          <a:p>
            <a:pPr defTabSz="914400">
              <a:lnSpc>
                <a:spcPct val="94000"/>
              </a:lnSpc>
              <a:spcBef>
                <a:spcPts val="1000"/>
              </a:spcBef>
              <a:spcAft>
                <a:spcPts val="200"/>
              </a:spcAft>
              <a:buFont typeface="Franklin Gothic Book" panose="020B0503020102020204" pitchFamily="34" charset="0"/>
            </a:pPr>
            <a:r>
              <a:rPr lang="en-US" sz="2000" b="1" dirty="0">
                <a:solidFill>
                  <a:schemeClr val="tx2"/>
                </a:solidFill>
                <a:latin typeface="Times New Roman" panose="02020603050405020304" pitchFamily="18" charset="0"/>
                <a:cs typeface="Times New Roman" panose="02020603050405020304" pitchFamily="18" charset="0"/>
              </a:rPr>
              <a:t>Disadvantage:</a:t>
            </a:r>
          </a:p>
          <a:p>
            <a:pPr defTabSz="914400">
              <a:lnSpc>
                <a:spcPct val="94000"/>
              </a:lnSpc>
              <a:spcBef>
                <a:spcPts val="1000"/>
              </a:spcBef>
              <a:spcAft>
                <a:spcPts val="200"/>
              </a:spcAft>
              <a:buFont typeface="Franklin Gothic Book" panose="020B0503020102020204" pitchFamily="34" charset="0"/>
            </a:pPr>
            <a:r>
              <a:rPr lang="en-US" sz="2000" b="1" dirty="0">
                <a:solidFill>
                  <a:schemeClr val="tx2"/>
                </a:solidFill>
                <a:latin typeface="Times New Roman" panose="02020603050405020304" pitchFamily="18" charset="0"/>
                <a:cs typeface="Times New Roman" panose="02020603050405020304" pitchFamily="18" charset="0"/>
              </a:rPr>
              <a:t> </a:t>
            </a:r>
          </a:p>
          <a:p>
            <a:pPr marL="342900" indent="-342900" defTabSz="914400">
              <a:lnSpc>
                <a:spcPct val="94000"/>
              </a:lnSpc>
              <a:spcBef>
                <a:spcPts val="1000"/>
              </a:spcBef>
              <a:spcAft>
                <a:spcPts val="200"/>
              </a:spcAft>
              <a:buFont typeface="Wingdings" pitchFamily="2" charset="2"/>
              <a:buChar char="§"/>
            </a:pPr>
            <a:r>
              <a:rPr lang="en-US" sz="2000" dirty="0">
                <a:solidFill>
                  <a:schemeClr val="tx2"/>
                </a:solidFill>
                <a:latin typeface="Times New Roman" panose="02020603050405020304" pitchFamily="18" charset="0"/>
                <a:cs typeface="Times New Roman" panose="02020603050405020304" pitchFamily="18" charset="0"/>
              </a:rPr>
              <a:t>Setting time varies depending on temperature and humidity</a:t>
            </a:r>
          </a:p>
          <a:p>
            <a:pPr marL="342900" indent="-342900" defTabSz="914400">
              <a:lnSpc>
                <a:spcPct val="94000"/>
              </a:lnSpc>
              <a:spcBef>
                <a:spcPts val="1000"/>
              </a:spcBef>
              <a:spcAft>
                <a:spcPts val="200"/>
              </a:spcAft>
              <a:buFont typeface="Wingdings" pitchFamily="2" charset="2"/>
              <a:buChar char="§"/>
            </a:pPr>
            <a:r>
              <a:rPr lang="en-US" sz="2000" dirty="0">
                <a:solidFill>
                  <a:schemeClr val="tx2"/>
                </a:solidFill>
                <a:latin typeface="Times New Roman" panose="02020603050405020304" pitchFamily="18" charset="0"/>
                <a:cs typeface="Times New Roman" panose="02020603050405020304" pitchFamily="18" charset="0"/>
              </a:rPr>
              <a:t>It is not compatible with stock trays</a:t>
            </a:r>
          </a:p>
          <a:p>
            <a:pPr marL="342900" indent="-342900" defTabSz="914400">
              <a:lnSpc>
                <a:spcPct val="94000"/>
              </a:lnSpc>
              <a:spcBef>
                <a:spcPts val="1000"/>
              </a:spcBef>
              <a:spcAft>
                <a:spcPts val="200"/>
              </a:spcAft>
              <a:buFont typeface="Wingdings" pitchFamily="2" charset="2"/>
              <a:buChar char="§"/>
            </a:pPr>
            <a:r>
              <a:rPr lang="en-US" sz="2000" dirty="0">
                <a:solidFill>
                  <a:schemeClr val="tx2"/>
                </a:solidFill>
                <a:latin typeface="Times New Roman" panose="02020603050405020304" pitchFamily="18" charset="0"/>
                <a:cs typeface="Times New Roman" panose="02020603050405020304" pitchFamily="18" charset="0"/>
              </a:rPr>
              <a:t>Fragile</a:t>
            </a:r>
          </a:p>
        </p:txBody>
      </p:sp>
    </p:spTree>
    <p:extLst>
      <p:ext uri="{BB962C8B-B14F-4D97-AF65-F5344CB8AC3E}">
        <p14:creationId xmlns:p14="http://schemas.microsoft.com/office/powerpoint/2010/main" val="34484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8A3D2-59C4-434B-B81A-3800391A7B32}"/>
              </a:ext>
            </a:extLst>
          </p:cNvPr>
          <p:cNvSpPr>
            <a:spLocks noGrp="1"/>
          </p:cNvSpPr>
          <p:nvPr>
            <p:ph type="title"/>
          </p:nvPr>
        </p:nvSpPr>
        <p:spPr>
          <a:xfrm>
            <a:off x="5100824" y="685800"/>
            <a:ext cx="6176776" cy="1485900"/>
          </a:xfrm>
        </p:spPr>
        <p:txBody>
          <a:bodyPr>
            <a:normAutofit/>
          </a:bodyPr>
          <a:lstStyle/>
          <a:p>
            <a:r>
              <a:rPr lang="en-US">
                <a:latin typeface="Times New Roman" panose="02020603050405020304" pitchFamily="18" charset="0"/>
                <a:cs typeface="Times New Roman" panose="02020603050405020304" pitchFamily="18" charset="0"/>
              </a:rPr>
              <a:t>Impression waxes: </a:t>
            </a:r>
          </a:p>
        </p:txBody>
      </p:sp>
      <p:pic>
        <p:nvPicPr>
          <p:cNvPr id="9220" name="Picture 4" descr="DIFFERENT SPACER DESIGNS IN COMPLETE DENTURE PROSTHODONTICS">
            <a:extLst>
              <a:ext uri="{FF2B5EF4-FFF2-40B4-BE49-F238E27FC236}">
                <a16:creationId xmlns:a16="http://schemas.microsoft.com/office/drawing/2014/main" id="{CAAB5A16-A605-4944-BBD3-C1D466DB89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29" r="27611" b="-1"/>
          <a:stretch/>
        </p:blipFill>
        <p:spPr bwMode="auto">
          <a:xfrm>
            <a:off x="20" y="-1"/>
            <a:ext cx="4373525" cy="343808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ase Plate Wax | Kerr Dental">
            <a:extLst>
              <a:ext uri="{FF2B5EF4-FFF2-40B4-BE49-F238E27FC236}">
                <a16:creationId xmlns:a16="http://schemas.microsoft.com/office/drawing/2014/main" id="{3855FC84-C058-114F-A351-EFD6EBA0A0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58" r="2" b="10739"/>
          <a:stretch/>
        </p:blipFill>
        <p:spPr bwMode="auto">
          <a:xfrm>
            <a:off x="20" y="3438457"/>
            <a:ext cx="4373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0F65886-1547-D84E-B7B2-D21404B127A5}"/>
              </a:ext>
            </a:extLst>
          </p:cNvPr>
          <p:cNvSpPr>
            <a:spLocks noGrp="1"/>
          </p:cNvSpPr>
          <p:nvPr>
            <p:ph idx="1"/>
          </p:nvPr>
        </p:nvSpPr>
        <p:spPr>
          <a:xfrm>
            <a:off x="5100824" y="2286000"/>
            <a:ext cx="6176776" cy="3581400"/>
          </a:xfrm>
        </p:spPr>
        <p:txBody>
          <a:bodyPr>
            <a:normAutofit/>
          </a:bodyPr>
          <a:lstStyle/>
          <a:p>
            <a:pPr lvl="0"/>
            <a:r>
              <a:rPr lang="en-US">
                <a:latin typeface="Times New Roman" panose="02020603050405020304" pitchFamily="18" charset="0"/>
                <a:cs typeface="Times New Roman" panose="02020603050405020304" pitchFamily="18" charset="0"/>
              </a:rPr>
              <a:t>Used to record the edentulous ridge </a:t>
            </a:r>
          </a:p>
          <a:p>
            <a:pPr lvl="0"/>
            <a:r>
              <a:rPr lang="en-US">
                <a:latin typeface="Times New Roman" panose="02020603050405020304" pitchFamily="18" charset="0"/>
                <a:cs typeface="Times New Roman" panose="02020603050405020304" pitchFamily="18" charset="0"/>
              </a:rPr>
              <a:t>Used to correct a small imperfection in other impressions.</a:t>
            </a:r>
          </a:p>
          <a:p>
            <a:pPr lvl="0"/>
            <a:r>
              <a:rPr lang="en-US">
                <a:latin typeface="Times New Roman" panose="02020603050405020304" pitchFamily="18" charset="0"/>
                <a:cs typeface="Times New Roman" panose="02020603050405020304" pitchFamily="18" charset="0"/>
              </a:rPr>
              <a:t>Used as bite registration </a:t>
            </a:r>
          </a:p>
          <a:p>
            <a:endParaRPr lang="en-US" dirty="0"/>
          </a:p>
        </p:txBody>
      </p:sp>
    </p:spTree>
    <p:extLst>
      <p:ext uri="{BB962C8B-B14F-4D97-AF65-F5344CB8AC3E}">
        <p14:creationId xmlns:p14="http://schemas.microsoft.com/office/powerpoint/2010/main" val="191208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64BA-EFB6-BB46-AFE5-BA3989183B43}"/>
              </a:ext>
            </a:extLst>
          </p:cNvPr>
          <p:cNvSpPr>
            <a:spLocks noGrp="1"/>
          </p:cNvSpPr>
          <p:nvPr>
            <p:ph type="title"/>
          </p:nvPr>
        </p:nvSpPr>
        <p:spPr>
          <a:xfrm>
            <a:off x="1371600" y="685800"/>
            <a:ext cx="7363838" cy="1485900"/>
          </a:xfrm>
        </p:spPr>
        <p:txBody>
          <a:bodyPr>
            <a:normAutofit fontScale="90000"/>
          </a:bodyPr>
          <a:lstStyle/>
          <a:p>
            <a:r>
              <a:rPr lang="en-US" dirty="0">
                <a:latin typeface="Times New Roman" panose="02020603050405020304" pitchFamily="18" charset="0"/>
                <a:cs typeface="Times New Roman" panose="02020603050405020304" pitchFamily="18" charset="0"/>
              </a:rPr>
              <a:t>Hydrocolloid impression: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a:t>
            </a:r>
            <a:r>
              <a:rPr lang="en-US" sz="3100" b="1" dirty="0">
                <a:latin typeface="Times New Roman" panose="02020603050405020304" pitchFamily="18" charset="0"/>
                <a:cs typeface="Times New Roman" panose="02020603050405020304" pitchFamily="18" charset="0"/>
              </a:rPr>
              <a:t>Agar (Reversible)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B4E29E-7147-EC4F-87F4-3024B927017C}"/>
              </a:ext>
            </a:extLst>
          </p:cNvPr>
          <p:cNvSpPr>
            <a:spLocks noGrp="1"/>
          </p:cNvSpPr>
          <p:nvPr>
            <p:ph idx="1"/>
          </p:nvPr>
        </p:nvSpPr>
        <p:spPr>
          <a:xfrm>
            <a:off x="1371600" y="2675531"/>
            <a:ext cx="3282694" cy="3581400"/>
          </a:xfrm>
        </p:spPr>
        <p:txBody>
          <a:bodyPr>
            <a:normAutofit/>
          </a:bodyPr>
          <a:lstStyle/>
          <a:p>
            <a:pPr lvl="0"/>
            <a:r>
              <a:rPr lang="en-US" dirty="0">
                <a:latin typeface="Times New Roman" panose="02020603050405020304" pitchFamily="18" charset="0"/>
                <a:cs typeface="Times New Roman" panose="02020603050405020304" pitchFamily="18" charset="0"/>
              </a:rPr>
              <a:t>Used for crown and bridge impression. </a:t>
            </a:r>
          </a:p>
          <a:p>
            <a:pPr lvl="0"/>
            <a:r>
              <a:rPr lang="en-US" dirty="0">
                <a:latin typeface="Times New Roman" panose="02020603050405020304" pitchFamily="18" charset="0"/>
                <a:cs typeface="Times New Roman" panose="02020603050405020304" pitchFamily="18" charset="0"/>
              </a:rPr>
              <a:t>rarely used now</a:t>
            </a:r>
          </a:p>
          <a:p>
            <a:pPr lvl="0"/>
            <a:r>
              <a:rPr lang="en-US" dirty="0">
                <a:latin typeface="Times New Roman" panose="02020603050405020304" pitchFamily="18" charset="0"/>
                <a:cs typeface="Times New Roman" panose="02020603050405020304" pitchFamily="18" charset="0"/>
              </a:rPr>
              <a:t>the first elastic impression material to be used in dentistry.</a:t>
            </a:r>
          </a:p>
          <a:p>
            <a:endParaRPr lang="en-US" dirty="0"/>
          </a:p>
        </p:txBody>
      </p:sp>
      <p:pic>
        <p:nvPicPr>
          <p:cNvPr id="10242" name="Picture 2" descr="JaypeeDigital | eBook Reader">
            <a:extLst>
              <a:ext uri="{FF2B5EF4-FFF2-40B4-BE49-F238E27FC236}">
                <a16:creationId xmlns:a16="http://schemas.microsoft.com/office/drawing/2014/main" id="{CE7DC3E4-6E2E-5840-BF61-62AA2C17B8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1467" y="2675531"/>
            <a:ext cx="6517065" cy="280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4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84C5-7295-8B42-A160-8E48E648CFFD}"/>
              </a:ext>
            </a:extLst>
          </p:cNvPr>
          <p:cNvSpPr>
            <a:spLocks noGrp="1"/>
          </p:cNvSpPr>
          <p:nvPr>
            <p:ph type="title"/>
          </p:nvPr>
        </p:nvSpPr>
        <p:spPr>
          <a:xfrm>
            <a:off x="1295400" y="247650"/>
            <a:ext cx="9601200" cy="1485900"/>
          </a:xfrm>
        </p:spPr>
        <p:txBody>
          <a:bodyPr/>
          <a:lstStyle/>
          <a:p>
            <a:r>
              <a:rPr lang="en-US" sz="4000" dirty="0">
                <a:latin typeface="Times New Roman" panose="02020603050405020304" pitchFamily="18" charset="0"/>
                <a:cs typeface="Times New Roman" panose="02020603050405020304" pitchFamily="18" charset="0"/>
              </a:rPr>
              <a:t>The agar impression </a:t>
            </a:r>
            <a:br>
              <a:rPr lang="en-US" dirty="0"/>
            </a:br>
            <a:endParaRPr lang="en-US" dirty="0"/>
          </a:p>
        </p:txBody>
      </p:sp>
      <p:sp>
        <p:nvSpPr>
          <p:cNvPr id="3" name="Text Placeholder 2">
            <a:extLst>
              <a:ext uri="{FF2B5EF4-FFF2-40B4-BE49-F238E27FC236}">
                <a16:creationId xmlns:a16="http://schemas.microsoft.com/office/drawing/2014/main" id="{AADFC02A-A60F-2E46-96DD-EED5FE11C469}"/>
              </a:ext>
            </a:extLst>
          </p:cNvPr>
          <p:cNvSpPr>
            <a:spLocks noGrp="1"/>
          </p:cNvSpPr>
          <p:nvPr>
            <p:ph type="body" idx="1"/>
          </p:nvPr>
        </p:nvSpPr>
        <p:spPr/>
        <p:txBody>
          <a:bodyPr/>
          <a:lstStyle/>
          <a:p>
            <a:r>
              <a:rPr lang="en-US" sz="2400" b="1" dirty="0">
                <a:latin typeface="Times New Roman" panose="02020603050405020304" pitchFamily="18" charset="0"/>
                <a:cs typeface="Times New Roman" panose="02020603050405020304" pitchFamily="18" charset="0"/>
              </a:rPr>
              <a:t>Advantages: </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F01F18C-75AC-EC4E-B160-214E184376C0}"/>
              </a:ext>
            </a:extLst>
          </p:cNvPr>
          <p:cNvSpPr>
            <a:spLocks noGrp="1"/>
          </p:cNvSpPr>
          <p:nvPr>
            <p:ph sz="half" idx="2"/>
          </p:nvPr>
        </p:nvSpPr>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Dimensionally accurate</a:t>
            </a:r>
          </a:p>
          <a:p>
            <a:pPr>
              <a:lnSpc>
                <a:spcPct val="150000"/>
              </a:lnSpc>
            </a:pPr>
            <a:r>
              <a:rPr lang="en-US" dirty="0">
                <a:latin typeface="Times New Roman" panose="02020603050405020304" pitchFamily="18" charset="0"/>
                <a:cs typeface="Times New Roman" panose="02020603050405020304" pitchFamily="18" charset="0"/>
              </a:rPr>
              <a:t>No mixing is required</a:t>
            </a:r>
          </a:p>
          <a:p>
            <a:pPr>
              <a:lnSpc>
                <a:spcPct val="150000"/>
              </a:lnSpc>
            </a:pPr>
            <a:r>
              <a:rPr lang="en-US" dirty="0">
                <a:latin typeface="Times New Roman" panose="02020603050405020304" pitchFamily="18" charset="0"/>
                <a:cs typeface="Times New Roman" panose="02020603050405020304" pitchFamily="18" charset="0"/>
              </a:rPr>
              <a:t>Reversible</a:t>
            </a:r>
          </a:p>
          <a:p>
            <a:pPr>
              <a:lnSpc>
                <a:spcPct val="150000"/>
              </a:lnSpc>
            </a:pPr>
            <a:r>
              <a:rPr lang="en-US" dirty="0">
                <a:latin typeface="Times New Roman" panose="02020603050405020304" pitchFamily="18" charset="0"/>
                <a:cs typeface="Times New Roman" panose="02020603050405020304" pitchFamily="18" charset="0"/>
              </a:rPr>
              <a:t>Affordable</a:t>
            </a:r>
          </a:p>
          <a:p>
            <a:endParaRPr lang="en-US" dirty="0"/>
          </a:p>
        </p:txBody>
      </p:sp>
      <p:sp>
        <p:nvSpPr>
          <p:cNvPr id="5" name="Text Placeholder 4">
            <a:extLst>
              <a:ext uri="{FF2B5EF4-FFF2-40B4-BE49-F238E27FC236}">
                <a16:creationId xmlns:a16="http://schemas.microsoft.com/office/drawing/2014/main" id="{32F6A503-84AB-D049-8AB7-C3554829E557}"/>
              </a:ext>
            </a:extLst>
          </p:cNvPr>
          <p:cNvSpPr>
            <a:spLocks noGrp="1"/>
          </p:cNvSpPr>
          <p:nvPr>
            <p:ph type="body" sz="quarter" idx="3"/>
          </p:nvPr>
        </p:nvSpPr>
        <p:spPr/>
        <p:txBody>
          <a:bodyPr/>
          <a:lstStyle/>
          <a:p>
            <a:r>
              <a:rPr lang="en-US" sz="2400" b="1" dirty="0">
                <a:latin typeface="Times New Roman" panose="02020603050405020304" pitchFamily="18" charset="0"/>
                <a:cs typeface="Times New Roman" panose="02020603050405020304" pitchFamily="18" charset="0"/>
              </a:rPr>
              <a:t>Disadvantages:</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3124C90A-7002-1741-9E69-3345572ED248}"/>
              </a:ext>
            </a:extLst>
          </p:cNvPr>
          <p:cNvSpPr>
            <a:spLocks noGrp="1"/>
          </p:cNvSpPr>
          <p:nvPr>
            <p:ph sz="quarter" idx="4"/>
          </p:nvPr>
        </p:nvSpPr>
        <p:spPr/>
        <p:txBody>
          <a:bodyPr>
            <a:normAutofit/>
          </a:bodyPr>
          <a:lstStyle/>
          <a:p>
            <a:pPr>
              <a:lnSpc>
                <a:spcPct val="120000"/>
              </a:lnSpc>
            </a:pPr>
            <a:r>
              <a:rPr lang="en-US" dirty="0">
                <a:latin typeface="Times New Roman" panose="02020603050405020304" pitchFamily="18" charset="0"/>
                <a:cs typeface="Times New Roman" panose="02020603050405020304" pitchFamily="18" charset="0"/>
              </a:rPr>
              <a:t>Tears easily</a:t>
            </a:r>
          </a:p>
          <a:p>
            <a:pPr>
              <a:lnSpc>
                <a:spcPct val="120000"/>
              </a:lnSpc>
            </a:pPr>
            <a:r>
              <a:rPr lang="en-US" dirty="0">
                <a:latin typeface="Times New Roman" panose="02020603050405020304" pitchFamily="18" charset="0"/>
                <a:cs typeface="Times New Roman" panose="02020603050405020304" pitchFamily="18" charset="0"/>
              </a:rPr>
              <a:t>Dimensional instability</a:t>
            </a:r>
          </a:p>
          <a:p>
            <a:pPr>
              <a:lnSpc>
                <a:spcPct val="120000"/>
              </a:lnSpc>
            </a:pPr>
            <a:r>
              <a:rPr lang="en-US" dirty="0">
                <a:latin typeface="Times New Roman" panose="02020603050405020304" pitchFamily="18" charset="0"/>
                <a:cs typeface="Times New Roman" panose="02020603050405020304" pitchFamily="18" charset="0"/>
              </a:rPr>
              <a:t>Infection control is a difficult task.</a:t>
            </a:r>
          </a:p>
          <a:p>
            <a:pPr>
              <a:lnSpc>
                <a:spcPct val="120000"/>
              </a:lnSpc>
            </a:pPr>
            <a:r>
              <a:rPr lang="en-US" dirty="0">
                <a:latin typeface="Times New Roman" panose="02020603050405020304" pitchFamily="18" charset="0"/>
                <a:cs typeface="Times New Roman" panose="02020603050405020304" pitchFamily="18" charset="0"/>
              </a:rPr>
              <a:t>Material prepared in advanced</a:t>
            </a:r>
          </a:p>
          <a:p>
            <a:pPr>
              <a:lnSpc>
                <a:spcPct val="120000"/>
              </a:lnSpc>
            </a:pPr>
            <a:r>
              <a:rPr lang="en-US" dirty="0">
                <a:latin typeface="Times New Roman" panose="02020603050405020304" pitchFamily="18" charset="0"/>
                <a:cs typeface="Times New Roman" panose="02020603050405020304" pitchFamily="18" charset="0"/>
              </a:rPr>
              <a:t>Water bath is required </a:t>
            </a:r>
          </a:p>
          <a:p>
            <a:endParaRPr lang="en-US" dirty="0"/>
          </a:p>
        </p:txBody>
      </p:sp>
    </p:spTree>
    <p:extLst>
      <p:ext uri="{BB962C8B-B14F-4D97-AF65-F5344CB8AC3E}">
        <p14:creationId xmlns:p14="http://schemas.microsoft.com/office/powerpoint/2010/main" val="223634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A7CC9-1064-4F46-A2A8-7EEB6DA2CE2A}"/>
              </a:ext>
            </a:extLst>
          </p:cNvPr>
          <p:cNvSpPr>
            <a:spLocks noGrp="1"/>
          </p:cNvSpPr>
          <p:nvPr>
            <p:ph type="title"/>
          </p:nvPr>
        </p:nvSpPr>
        <p:spPr>
          <a:xfrm>
            <a:off x="389107" y="685800"/>
            <a:ext cx="6189112" cy="1485900"/>
          </a:xfrm>
        </p:spPr>
        <p:txBody>
          <a:bodyPr>
            <a:normAutofit fontScale="90000"/>
          </a:bodyPr>
          <a:lstStyle/>
          <a:p>
            <a:r>
              <a:rPr lang="en-US" b="1" dirty="0">
                <a:latin typeface="Times New Roman" panose="02020603050405020304" pitchFamily="18" charset="0"/>
                <a:cs typeface="Times New Roman" panose="02020603050405020304" pitchFamily="18" charset="0"/>
              </a:rPr>
              <a:t>Hydrocolloid impression: </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2- Irreversible (Alginate):</a:t>
            </a:r>
            <a:r>
              <a:rPr lang="en-US" sz="2700" dirty="0">
                <a:latin typeface="Times New Roman" panose="02020603050405020304" pitchFamily="18" charset="0"/>
                <a:cs typeface="Times New Roman" panose="02020603050405020304" pitchFamily="18" charset="0"/>
              </a:rPr>
              <a:t> </a:t>
            </a:r>
            <a:endParaRPr lang="en-US" sz="27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8DBC50-F967-F94A-9B8A-15FADA19BB73}"/>
              </a:ext>
            </a:extLst>
          </p:cNvPr>
          <p:cNvSpPr>
            <a:spLocks noGrp="1"/>
          </p:cNvSpPr>
          <p:nvPr>
            <p:ph idx="1"/>
          </p:nvPr>
        </p:nvSpPr>
        <p:spPr>
          <a:xfrm>
            <a:off x="784743" y="2286000"/>
            <a:ext cx="5793475" cy="3581400"/>
          </a:xfrm>
        </p:spPr>
        <p:txBody>
          <a:bodyPr>
            <a:normAutofit/>
          </a:bodyPr>
          <a:lstStyle/>
          <a:p>
            <a:pPr lvl="0"/>
            <a:r>
              <a:rPr lang="en-US">
                <a:latin typeface="Times New Roman" panose="02020603050405020304" pitchFamily="18" charset="0"/>
                <a:cs typeface="Times New Roman" panose="02020603050405020304" pitchFamily="18" charset="0"/>
              </a:rPr>
              <a:t>Most widely used impression material</a:t>
            </a:r>
          </a:p>
          <a:p>
            <a:pPr lvl="0"/>
            <a:r>
              <a:rPr lang="en-US">
                <a:latin typeface="Times New Roman" panose="02020603050405020304" pitchFamily="18" charset="0"/>
                <a:cs typeface="Times New Roman" panose="02020603050405020304" pitchFamily="18" charset="0"/>
              </a:rPr>
              <a:t>Used as Diagnostic casts for treatment planning</a:t>
            </a:r>
          </a:p>
          <a:p>
            <a:endParaRPr lang="en-US" dirty="0"/>
          </a:p>
        </p:txBody>
      </p:sp>
      <p:sp>
        <p:nvSpPr>
          <p:cNvPr id="11269" name="Rectangle 136">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266" name="Picture 2" descr="Figure, Fig3- Mixing of alginate for...] - StatPearls - NCBI Bookshelf">
            <a:extLst>
              <a:ext uri="{FF2B5EF4-FFF2-40B4-BE49-F238E27FC236}">
                <a16:creationId xmlns:a16="http://schemas.microsoft.com/office/drawing/2014/main" id="{7ADF7483-714A-7A47-B616-6CF068C91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50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6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8577-FA24-D745-8EF0-12BD305218BE}"/>
              </a:ext>
            </a:extLst>
          </p:cNvPr>
          <p:cNvSpPr>
            <a:spLocks noGrp="1"/>
          </p:cNvSpPr>
          <p:nvPr>
            <p:ph type="title"/>
          </p:nvPr>
        </p:nvSpPr>
        <p:spPr>
          <a:xfrm>
            <a:off x="1371600" y="685800"/>
            <a:ext cx="9601200" cy="1084634"/>
          </a:xfrm>
        </p:spPr>
        <p:txBody>
          <a:bodyPr>
            <a:normAutofit/>
          </a:bodyPr>
          <a:lstStyle/>
          <a:p>
            <a:r>
              <a:rPr lang="en-US" sz="4000" dirty="0">
                <a:latin typeface="Times New Roman" panose="02020603050405020304" pitchFamily="18" charset="0"/>
                <a:cs typeface="Times New Roman" panose="02020603050405020304" pitchFamily="18" charset="0"/>
              </a:rPr>
              <a:t>The Alginate Impression</a:t>
            </a:r>
          </a:p>
        </p:txBody>
      </p:sp>
      <p:sp>
        <p:nvSpPr>
          <p:cNvPr id="3" name="Text Placeholder 2">
            <a:extLst>
              <a:ext uri="{FF2B5EF4-FFF2-40B4-BE49-F238E27FC236}">
                <a16:creationId xmlns:a16="http://schemas.microsoft.com/office/drawing/2014/main" id="{BDE34DD1-1E74-9846-9358-882E65E7EF82}"/>
              </a:ext>
            </a:extLst>
          </p:cNvPr>
          <p:cNvSpPr>
            <a:spLocks noGrp="1"/>
          </p:cNvSpPr>
          <p:nvPr>
            <p:ph type="body" idx="1"/>
          </p:nvPr>
        </p:nvSpPr>
        <p:spPr/>
        <p:txBody>
          <a:bodyPr/>
          <a:lstStyle/>
          <a:p>
            <a:r>
              <a:rPr lang="en-US" sz="2400" b="1" dirty="0">
                <a:latin typeface="Times New Roman" panose="02020603050405020304" pitchFamily="18" charset="0"/>
                <a:cs typeface="Times New Roman" panose="02020603050405020304" pitchFamily="18" charset="0"/>
              </a:rPr>
              <a:t>Advantages:</a:t>
            </a:r>
          </a:p>
          <a:p>
            <a:endParaRPr lang="en-US" dirty="0"/>
          </a:p>
        </p:txBody>
      </p:sp>
      <p:sp>
        <p:nvSpPr>
          <p:cNvPr id="4" name="Content Placeholder 3">
            <a:extLst>
              <a:ext uri="{FF2B5EF4-FFF2-40B4-BE49-F238E27FC236}">
                <a16:creationId xmlns:a16="http://schemas.microsoft.com/office/drawing/2014/main" id="{7B321407-AA2D-1C4D-9FC7-C30C54170EED}"/>
              </a:ext>
            </a:extLst>
          </p:cNvPr>
          <p:cNvSpPr>
            <a:spLocks noGrp="1"/>
          </p:cNvSpPr>
          <p:nvPr>
            <p:ph sz="half" idx="2"/>
          </p:nvPr>
        </p:nvSpPr>
        <p:spPr/>
        <p:txBody>
          <a:bodyPr/>
          <a:lstStyle/>
          <a:p>
            <a:r>
              <a:rPr lang="en-US" dirty="0">
                <a:latin typeface="Times New Roman" panose="02020603050405020304" pitchFamily="18" charset="0"/>
                <a:cs typeface="Times New Roman" panose="02020603050405020304" pitchFamily="18" charset="0"/>
              </a:rPr>
              <a:t>Inexpensive</a:t>
            </a:r>
          </a:p>
          <a:p>
            <a:r>
              <a:rPr lang="en-US" dirty="0">
                <a:latin typeface="Times New Roman" panose="02020603050405020304" pitchFamily="18" charset="0"/>
                <a:cs typeface="Times New Roman" panose="02020603050405020304" pitchFamily="18" charset="0"/>
              </a:rPr>
              <a:t>Easy to use</a:t>
            </a:r>
          </a:p>
          <a:p>
            <a:r>
              <a:rPr lang="en-US" dirty="0">
                <a:latin typeface="Times New Roman" panose="02020603050405020304" pitchFamily="18" charset="0"/>
                <a:cs typeface="Times New Roman" panose="02020603050405020304" pitchFamily="18" charset="0"/>
              </a:rPr>
              <a:t>Hydrophilic</a:t>
            </a:r>
          </a:p>
          <a:p>
            <a:r>
              <a:rPr lang="en-US" dirty="0">
                <a:latin typeface="Times New Roman" panose="02020603050405020304" pitchFamily="18" charset="0"/>
                <a:cs typeface="Times New Roman" panose="02020603050405020304" pitchFamily="18" charset="0"/>
              </a:rPr>
              <a:t>Good impression</a:t>
            </a:r>
          </a:p>
          <a:p>
            <a:endParaRPr lang="en-US" dirty="0"/>
          </a:p>
        </p:txBody>
      </p:sp>
      <p:sp>
        <p:nvSpPr>
          <p:cNvPr id="5" name="Text Placeholder 4">
            <a:extLst>
              <a:ext uri="{FF2B5EF4-FFF2-40B4-BE49-F238E27FC236}">
                <a16:creationId xmlns:a16="http://schemas.microsoft.com/office/drawing/2014/main" id="{9A84CEF7-11EB-E440-916E-9F314CDE1DBC}"/>
              </a:ext>
            </a:extLst>
          </p:cNvPr>
          <p:cNvSpPr>
            <a:spLocks noGrp="1"/>
          </p:cNvSpPr>
          <p:nvPr>
            <p:ph type="body" sz="quarter" idx="3"/>
          </p:nvPr>
        </p:nvSpPr>
        <p:spPr/>
        <p:txBody>
          <a:bodyPr/>
          <a:lstStyle/>
          <a:p>
            <a:r>
              <a:rPr lang="en-US" sz="2400" b="1" dirty="0">
                <a:latin typeface="Times New Roman" panose="02020603050405020304" pitchFamily="18" charset="0"/>
                <a:cs typeface="Times New Roman" panose="02020603050405020304" pitchFamily="18" charset="0"/>
              </a:rPr>
              <a:t>Disadvantage:</a:t>
            </a:r>
          </a:p>
          <a:p>
            <a:endParaRPr lang="en-US" dirty="0"/>
          </a:p>
        </p:txBody>
      </p:sp>
      <p:sp>
        <p:nvSpPr>
          <p:cNvPr id="6" name="Content Placeholder 5">
            <a:extLst>
              <a:ext uri="{FF2B5EF4-FFF2-40B4-BE49-F238E27FC236}">
                <a16:creationId xmlns:a16="http://schemas.microsoft.com/office/drawing/2014/main" id="{0D556C22-F796-2348-AB78-3867F9CD70B6}"/>
              </a:ext>
            </a:extLst>
          </p:cNvPr>
          <p:cNvSpPr>
            <a:spLocks noGrp="1"/>
          </p:cNvSpPr>
          <p:nvPr>
            <p:ph sz="quarter" idx="4"/>
          </p:nvPr>
        </p:nvSpPr>
        <p:spPr/>
        <p:txBody>
          <a:bodyPr/>
          <a:lstStyle/>
          <a:p>
            <a:r>
              <a:rPr lang="en-US" dirty="0">
                <a:latin typeface="Times New Roman" panose="02020603050405020304" pitchFamily="18" charset="0"/>
                <a:cs typeface="Times New Roman" panose="02020603050405020304" pitchFamily="18" charset="0"/>
              </a:rPr>
              <a:t>Low tear strength </a:t>
            </a:r>
          </a:p>
          <a:p>
            <a:r>
              <a:rPr lang="en-US" dirty="0">
                <a:latin typeface="Times New Roman" panose="02020603050405020304" pitchFamily="18" charset="0"/>
                <a:cs typeface="Times New Roman" panose="02020603050405020304" pitchFamily="18" charset="0"/>
              </a:rPr>
              <a:t>Dimensional instability</a:t>
            </a:r>
          </a:p>
          <a:p>
            <a:endParaRPr lang="en-US" dirty="0"/>
          </a:p>
        </p:txBody>
      </p:sp>
    </p:spTree>
    <p:extLst>
      <p:ext uri="{BB962C8B-B14F-4D97-AF65-F5344CB8AC3E}">
        <p14:creationId xmlns:p14="http://schemas.microsoft.com/office/powerpoint/2010/main" val="263017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ades of white on Twitter | Dental humor, Dental jokes, Dentist jokes">
            <a:extLst>
              <a:ext uri="{FF2B5EF4-FFF2-40B4-BE49-F238E27FC236}">
                <a16:creationId xmlns:a16="http://schemas.microsoft.com/office/drawing/2014/main" id="{FA6503F4-2DF4-754D-8C94-2E15578988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87631" y="480515"/>
            <a:ext cx="8016737" cy="589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0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86E9-C9F4-6C4A-A192-1F7325F07B1B}"/>
              </a:ext>
            </a:extLst>
          </p:cNvPr>
          <p:cNvSpPr>
            <a:spLocks noGrp="1"/>
          </p:cNvSpPr>
          <p:nvPr>
            <p:ph type="title"/>
          </p:nvPr>
        </p:nvSpPr>
        <p:spPr>
          <a:xfrm>
            <a:off x="1390650" y="685800"/>
            <a:ext cx="9886950" cy="1485900"/>
          </a:xfrm>
        </p:spPr>
        <p:txBody>
          <a:bodyPr>
            <a:normAutofit/>
          </a:bodyPr>
          <a:lstStyle/>
          <a:p>
            <a:r>
              <a:rPr lang="en-US" sz="2400" b="1">
                <a:latin typeface="Times New Roman" panose="02020603050405020304" pitchFamily="18" charset="0"/>
                <a:cs typeface="Times New Roman" panose="02020603050405020304" pitchFamily="18" charset="0"/>
              </a:rPr>
              <a:t>Elastomers impression: </a:t>
            </a:r>
            <a:br>
              <a:rPr lang="en-US" sz="2400" b="1">
                <a:latin typeface="Times New Roman" panose="02020603050405020304" pitchFamily="18" charset="0"/>
                <a:cs typeface="Times New Roman" panose="02020603050405020304" pitchFamily="18" charset="0"/>
              </a:rPr>
            </a:br>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1-Polysulfide:</a:t>
            </a:r>
            <a:br>
              <a:rPr lang="en-US" sz="2400"/>
            </a:br>
            <a:endParaRPr lang="en-US" sz="2400">
              <a:latin typeface="Times New Roman" panose="02020603050405020304" pitchFamily="18" charset="0"/>
              <a:cs typeface="Times New Roman" panose="02020603050405020304" pitchFamily="18" charset="0"/>
            </a:endParaRPr>
          </a:p>
        </p:txBody>
      </p:sp>
      <p:pic>
        <p:nvPicPr>
          <p:cNvPr id="12290" name="Picture 2" descr="Dental Kerr Permlastic Regular Polysulfide Impression Material Base &amp; –  YOURDENT-USA">
            <a:extLst>
              <a:ext uri="{FF2B5EF4-FFF2-40B4-BE49-F238E27FC236}">
                <a16:creationId xmlns:a16="http://schemas.microsoft.com/office/drawing/2014/main" id="{B3D2E341-670C-F34D-8D22-BC30857666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1" r="3" b="3"/>
          <a:stretch/>
        </p:blipFill>
        <p:spPr bwMode="auto">
          <a:xfrm>
            <a:off x="1390649" y="2401556"/>
            <a:ext cx="3211495" cy="3466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6DD12A-FB6D-534D-A59C-E98756FED028}"/>
              </a:ext>
            </a:extLst>
          </p:cNvPr>
          <p:cNvSpPr>
            <a:spLocks noGrp="1"/>
          </p:cNvSpPr>
          <p:nvPr>
            <p:ph idx="1"/>
          </p:nvPr>
        </p:nvSpPr>
        <p:spPr>
          <a:xfrm>
            <a:off x="5100824" y="1257300"/>
            <a:ext cx="6176776" cy="520186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Useful For a long working time </a:t>
            </a:r>
          </a:p>
          <a:p>
            <a:pPr marL="0" indent="0">
              <a:buNone/>
            </a:pPr>
            <a:r>
              <a:rPr lang="en-US" b="1" dirty="0">
                <a:latin typeface="Times New Roman" panose="02020603050405020304" pitchFamily="18" charset="0"/>
                <a:cs typeface="Times New Roman" panose="02020603050405020304" pitchFamily="18" charset="0"/>
              </a:rPr>
              <a:t>Advantages:</a:t>
            </a:r>
          </a:p>
          <a:p>
            <a:r>
              <a:rPr lang="en-US" dirty="0">
                <a:latin typeface="Times New Roman" panose="02020603050405020304" pitchFamily="18" charset="0"/>
                <a:cs typeface="Times New Roman" panose="02020603050405020304" pitchFamily="18" charset="0"/>
              </a:rPr>
              <a:t>Long working time</a:t>
            </a:r>
          </a:p>
          <a:p>
            <a:r>
              <a:rPr lang="en-US" dirty="0">
                <a:latin typeface="Times New Roman" panose="02020603050405020304" pitchFamily="18" charset="0"/>
                <a:cs typeface="Times New Roman" panose="02020603050405020304" pitchFamily="18" charset="0"/>
              </a:rPr>
              <a:t>High tear resistance</a:t>
            </a:r>
          </a:p>
          <a:p>
            <a:r>
              <a:rPr lang="en-US" dirty="0">
                <a:latin typeface="Times New Roman" panose="02020603050405020304" pitchFamily="18" charset="0"/>
                <a:cs typeface="Times New Roman" panose="02020603050405020304" pitchFamily="18" charset="0"/>
              </a:rPr>
              <a:t>Margins easily seen</a:t>
            </a:r>
          </a:p>
          <a:p>
            <a:pPr marL="0" indent="0">
              <a:buNone/>
            </a:pPr>
            <a:r>
              <a:rPr lang="en-US" b="1" dirty="0">
                <a:latin typeface="Times New Roman" panose="02020603050405020304" pitchFamily="18" charset="0"/>
                <a:cs typeface="Times New Roman" panose="02020603050405020304" pitchFamily="18" charset="0"/>
              </a:rPr>
              <a:t>Disadvantages:</a:t>
            </a:r>
          </a:p>
          <a:p>
            <a:r>
              <a:rPr lang="en-US" dirty="0">
                <a:latin typeface="Times New Roman" panose="02020603050405020304" pitchFamily="18" charset="0"/>
                <a:cs typeface="Times New Roman" panose="02020603050405020304" pitchFamily="18" charset="0"/>
              </a:rPr>
              <a:t>Requires custom trays</a:t>
            </a:r>
          </a:p>
          <a:p>
            <a:r>
              <a:rPr lang="en-US" dirty="0">
                <a:latin typeface="Times New Roman" panose="02020603050405020304" pitchFamily="18" charset="0"/>
                <a:cs typeface="Times New Roman" panose="02020603050405020304" pitchFamily="18" charset="0"/>
              </a:rPr>
              <a:t>Good with stone</a:t>
            </a:r>
          </a:p>
          <a:p>
            <a:r>
              <a:rPr lang="en-US" dirty="0">
                <a:latin typeface="Times New Roman" panose="02020603050405020304" pitchFamily="18" charset="0"/>
                <a:cs typeface="Times New Roman" panose="02020603050405020304" pitchFamily="18" charset="0"/>
              </a:rPr>
              <a:t>Stains clothing</a:t>
            </a:r>
          </a:p>
          <a:p>
            <a:r>
              <a:rPr lang="en-US" dirty="0">
                <a:latin typeface="Times New Roman" panose="02020603050405020304" pitchFamily="18" charset="0"/>
                <a:cs typeface="Times New Roman" panose="02020603050405020304" pitchFamily="18" charset="0"/>
              </a:rPr>
              <a:t>Bad odor.</a:t>
            </a:r>
          </a:p>
          <a:p>
            <a:r>
              <a:rPr lang="en-US" dirty="0">
                <a:latin typeface="Times New Roman" panose="02020603050405020304" pitchFamily="18" charset="0"/>
                <a:cs typeface="Times New Roman" panose="02020603050405020304" pitchFamily="18" charset="0"/>
              </a:rPr>
              <a:t>Impression to be poured within 1 hour</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7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951A-9CC5-B449-BBEC-E08F7334B4C3}"/>
              </a:ext>
            </a:extLst>
          </p:cNvPr>
          <p:cNvSpPr>
            <a:spLocks noGrp="1"/>
          </p:cNvSpPr>
          <p:nvPr>
            <p:ph type="title"/>
          </p:nvPr>
        </p:nvSpPr>
        <p:spPr>
          <a:xfrm>
            <a:off x="1023562" y="685800"/>
            <a:ext cx="10493524" cy="1485900"/>
          </a:xfrm>
        </p:spPr>
        <p:txBody>
          <a:bodyPr>
            <a:normAutofit/>
          </a:bodyPr>
          <a:lstStyle/>
          <a:p>
            <a:r>
              <a:rPr lang="en-US" b="1" dirty="0">
                <a:latin typeface="Times New Roman" panose="02020603050405020304" pitchFamily="18" charset="0"/>
                <a:cs typeface="Times New Roman" panose="02020603050405020304" pitchFamily="18" charset="0"/>
              </a:rPr>
              <a:t>2- Silicone:</a:t>
            </a:r>
            <a:br>
              <a:rPr lang="en-US" dirty="0"/>
            </a:br>
            <a:endParaRPr lang="en-US" dirty="0"/>
          </a:p>
        </p:txBody>
      </p:sp>
      <p:sp>
        <p:nvSpPr>
          <p:cNvPr id="71" name="Rectangle 7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B82B361-E916-4545-8C40-862F9D3B0D60}"/>
              </a:ext>
            </a:extLst>
          </p:cNvPr>
          <p:cNvSpPr>
            <a:spLocks noGrp="1"/>
          </p:cNvSpPr>
          <p:nvPr>
            <p:ph idx="1"/>
          </p:nvPr>
        </p:nvSpPr>
        <p:spPr>
          <a:xfrm>
            <a:off x="1023562" y="2286000"/>
            <a:ext cx="5072437" cy="3581400"/>
          </a:xfrm>
        </p:spPr>
        <p:txBody>
          <a:bodyPr>
            <a:normAutofit fontScale="77500" lnSpcReduction="20000"/>
          </a:bodyPr>
          <a:lstStyle/>
          <a:p>
            <a:pPr marL="457200" lvl="0" indent="-457200">
              <a:buFont typeface="+mj-lt"/>
              <a:buAutoNum type="alphaLcPeriod"/>
            </a:pPr>
            <a:r>
              <a:rPr lang="en-US" sz="2500" b="1" dirty="0">
                <a:latin typeface="Times New Roman" panose="02020603050405020304" pitchFamily="18" charset="0"/>
                <a:cs typeface="Times New Roman" panose="02020603050405020304" pitchFamily="18" charset="0"/>
              </a:rPr>
              <a:t>Addition Silicone:</a:t>
            </a:r>
            <a:r>
              <a:rPr lang="en-US" sz="2500" dirty="0">
                <a:latin typeface="Times New Roman" panose="02020603050405020304" pitchFamily="18" charset="0"/>
                <a:cs typeface="Times New Roman" panose="02020603050405020304" pitchFamily="18" charset="0"/>
              </a:rPr>
              <a:t> </a:t>
            </a:r>
          </a:p>
          <a:p>
            <a:pPr marL="0" lvl="0" indent="0">
              <a:buNone/>
            </a:pPr>
            <a:r>
              <a:rPr lang="en-US" sz="2500" dirty="0">
                <a:latin typeface="Times New Roman" panose="02020603050405020304" pitchFamily="18" charset="0"/>
                <a:cs typeface="Times New Roman" panose="02020603050405020304" pitchFamily="18" charset="0"/>
              </a:rPr>
              <a:t> The most widely used impression material in fixed prosthodontics</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b="1" dirty="0">
                <a:latin typeface="Times New Roman" panose="02020603050405020304" pitchFamily="18" charset="0"/>
                <a:cs typeface="Times New Roman" panose="02020603050405020304" pitchFamily="18" charset="0"/>
              </a:rPr>
              <a:t>Advantages: </a:t>
            </a:r>
          </a:p>
          <a:p>
            <a:r>
              <a:rPr lang="en-US" sz="2500" dirty="0">
                <a:latin typeface="Times New Roman" panose="02020603050405020304" pitchFamily="18" charset="0"/>
                <a:cs typeface="Times New Roman" panose="02020603050405020304" pitchFamily="18" charset="0"/>
              </a:rPr>
              <a:t>Highly accurate </a:t>
            </a:r>
          </a:p>
          <a:p>
            <a:r>
              <a:rPr lang="en-US" sz="2500" dirty="0">
                <a:latin typeface="Times New Roman" panose="02020603050405020304" pitchFamily="18" charset="0"/>
                <a:cs typeface="Times New Roman" panose="02020603050405020304" pitchFamily="18" charset="0"/>
              </a:rPr>
              <a:t>High dimensional stability </a:t>
            </a:r>
          </a:p>
          <a:p>
            <a:r>
              <a:rPr lang="en-US" sz="2500" dirty="0">
                <a:latin typeface="Times New Roman" panose="02020603050405020304" pitchFamily="18" charset="0"/>
                <a:cs typeface="Times New Roman" panose="02020603050405020304" pitchFamily="18" charset="0"/>
              </a:rPr>
              <a:t>Pour up to one week</a:t>
            </a:r>
          </a:p>
          <a:p>
            <a:pPr marL="0" indent="0">
              <a:buNone/>
            </a:pPr>
            <a:r>
              <a:rPr lang="en-US" sz="2500" b="1" dirty="0">
                <a:latin typeface="Times New Roman" panose="02020603050405020304" pitchFamily="18" charset="0"/>
                <a:cs typeface="Times New Roman" panose="02020603050405020304" pitchFamily="18" charset="0"/>
              </a:rPr>
              <a:t>Disadvantages:</a:t>
            </a:r>
          </a:p>
          <a:p>
            <a:r>
              <a:rPr lang="en-US" sz="2500" dirty="0">
                <a:latin typeface="Times New Roman" panose="02020603050405020304" pitchFamily="18" charset="0"/>
                <a:cs typeface="Times New Roman" panose="02020603050405020304" pitchFamily="18" charset="0"/>
              </a:rPr>
              <a:t>Hydrophobic</a:t>
            </a:r>
          </a:p>
          <a:p>
            <a:endParaRPr lang="en-US" sz="1500" dirty="0"/>
          </a:p>
        </p:txBody>
      </p:sp>
      <p:pic>
        <p:nvPicPr>
          <p:cNvPr id="13314" name="Picture 2" descr="Addition Silicones as impression material - Dental Science">
            <a:extLst>
              <a:ext uri="{FF2B5EF4-FFF2-40B4-BE49-F238E27FC236}">
                <a16:creationId xmlns:a16="http://schemas.microsoft.com/office/drawing/2014/main" id="{379DA526-67AC-3846-9018-DEEFDE2D47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1641" y="2638676"/>
            <a:ext cx="5105445" cy="296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8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DD12F-453F-9142-A8EE-4F2AE5C7BC55}"/>
              </a:ext>
            </a:extLst>
          </p:cNvPr>
          <p:cNvSpPr>
            <a:spLocks noGrp="1"/>
          </p:cNvSpPr>
          <p:nvPr>
            <p:ph type="title"/>
          </p:nvPr>
        </p:nvSpPr>
        <p:spPr>
          <a:xfrm>
            <a:off x="350197" y="685800"/>
            <a:ext cx="6228022" cy="1485900"/>
          </a:xfrm>
        </p:spPr>
        <p:txBody>
          <a:bodyPr>
            <a:normAutofit/>
          </a:bodyPr>
          <a:lstStyle/>
          <a:p>
            <a:r>
              <a:rPr lang="en-US" sz="4000" b="1" dirty="0">
                <a:latin typeface="Times New Roman" panose="02020603050405020304" pitchFamily="18" charset="0"/>
                <a:cs typeface="Times New Roman" panose="02020603050405020304" pitchFamily="18" charset="0"/>
              </a:rPr>
              <a:t>2- Silicon (count):</a:t>
            </a:r>
            <a:r>
              <a:rPr lang="en-US" sz="40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12D78AF-2828-BA4A-A789-23F3223B3C0A}"/>
              </a:ext>
            </a:extLst>
          </p:cNvPr>
          <p:cNvSpPr>
            <a:spLocks noGrp="1"/>
          </p:cNvSpPr>
          <p:nvPr>
            <p:ph idx="1"/>
          </p:nvPr>
        </p:nvSpPr>
        <p:spPr>
          <a:xfrm>
            <a:off x="1" y="1809345"/>
            <a:ext cx="6578218" cy="5048655"/>
          </a:xfrm>
        </p:spPr>
        <p:txBody>
          <a:bodyPr>
            <a:normAutofit lnSpcReduction="10000"/>
          </a:bodyPr>
          <a:lstStyle/>
          <a:p>
            <a:pPr marL="0" lvl="0" indent="0">
              <a:buNone/>
            </a:pPr>
            <a:r>
              <a:rPr lang="en-US" sz="1900" b="1" dirty="0">
                <a:latin typeface="Times New Roman" panose="02020603050405020304" pitchFamily="18" charset="0"/>
                <a:cs typeface="Times New Roman" panose="02020603050405020304" pitchFamily="18" charset="0"/>
              </a:rPr>
              <a:t>b. Condensation Silicone:</a:t>
            </a:r>
            <a:r>
              <a:rPr lang="en-US" sz="1900" dirty="0">
                <a:latin typeface="Times New Roman" panose="02020603050405020304" pitchFamily="18" charset="0"/>
                <a:cs typeface="Times New Roman" panose="02020603050405020304" pitchFamily="18" charset="0"/>
              </a:rPr>
              <a:t> </a:t>
            </a:r>
          </a:p>
          <a:p>
            <a:pPr marL="0" lvl="0" indent="0">
              <a:buNone/>
            </a:pPr>
            <a:r>
              <a:rPr lang="en-US" sz="1900" dirty="0">
                <a:latin typeface="Times New Roman" panose="02020603050405020304" pitchFamily="18" charset="0"/>
                <a:cs typeface="Times New Roman" panose="02020603050405020304" pitchFamily="18" charset="0"/>
              </a:rPr>
              <a:t>More affordable than other elastomeric materials </a:t>
            </a:r>
          </a:p>
          <a:p>
            <a:pPr marL="0" indent="0">
              <a:buNone/>
            </a:pPr>
            <a:r>
              <a:rPr lang="en-US" sz="1900" dirty="0">
                <a:latin typeface="Times New Roman" panose="02020603050405020304" pitchFamily="18" charset="0"/>
                <a:cs typeface="Times New Roman" panose="02020603050405020304" pitchFamily="18" charset="0"/>
              </a:rPr>
              <a:t> </a:t>
            </a:r>
          </a:p>
          <a:p>
            <a:pPr marL="0" indent="0">
              <a:buNone/>
            </a:pPr>
            <a:r>
              <a:rPr lang="en-US" sz="1900" b="1" dirty="0">
                <a:latin typeface="Times New Roman" panose="02020603050405020304" pitchFamily="18" charset="0"/>
                <a:cs typeface="Times New Roman" panose="02020603050405020304" pitchFamily="18" charset="0"/>
              </a:rPr>
              <a:t>Advantages:</a:t>
            </a:r>
          </a:p>
          <a:p>
            <a:pPr marL="0" indent="0">
              <a:buNone/>
            </a:pPr>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Excellent elasticity recovery</a:t>
            </a:r>
          </a:p>
          <a:p>
            <a:r>
              <a:rPr lang="en-US" sz="1900" dirty="0">
                <a:latin typeface="Times New Roman" panose="02020603050405020304" pitchFamily="18" charset="0"/>
                <a:cs typeface="Times New Roman" panose="02020603050405020304" pitchFamily="18" charset="0"/>
              </a:rPr>
              <a:t>Good odor and flavor.</a:t>
            </a:r>
          </a:p>
          <a:p>
            <a:r>
              <a:rPr lang="en-US" sz="1900" dirty="0">
                <a:latin typeface="Times New Roman" panose="02020603050405020304" pitchFamily="18" charset="0"/>
                <a:cs typeface="Times New Roman" panose="02020603050405020304" pitchFamily="18" charset="0"/>
              </a:rPr>
              <a:t>Accurate reproduction</a:t>
            </a:r>
          </a:p>
          <a:p>
            <a:pPr marL="0" indent="0">
              <a:buNone/>
            </a:pPr>
            <a:r>
              <a:rPr lang="en-US" sz="1900" dirty="0">
                <a:latin typeface="Times New Roman" panose="02020603050405020304" pitchFamily="18" charset="0"/>
                <a:cs typeface="Times New Roman" panose="02020603050405020304" pitchFamily="18" charset="0"/>
              </a:rPr>
              <a:t> </a:t>
            </a:r>
          </a:p>
          <a:p>
            <a:pPr marL="0" indent="0">
              <a:buNone/>
            </a:pPr>
            <a:r>
              <a:rPr lang="en-US" sz="1900" b="1" dirty="0">
                <a:latin typeface="Times New Roman" panose="02020603050405020304" pitchFamily="18" charset="0"/>
                <a:cs typeface="Times New Roman" panose="02020603050405020304" pitchFamily="18" charset="0"/>
              </a:rPr>
              <a:t>Disadvantages:</a:t>
            </a:r>
          </a:p>
          <a:p>
            <a:r>
              <a:rPr lang="en-US" sz="1900" dirty="0">
                <a:latin typeface="Times New Roman" panose="02020603050405020304" pitchFamily="18" charset="0"/>
                <a:cs typeface="Times New Roman" panose="02020603050405020304" pitchFamily="18" charset="0"/>
              </a:rPr>
              <a:t>Pour immediately</a:t>
            </a:r>
          </a:p>
          <a:p>
            <a:r>
              <a:rPr lang="en-US" sz="1900" dirty="0">
                <a:latin typeface="Times New Roman" panose="02020603050405020304" pitchFamily="18" charset="0"/>
                <a:cs typeface="Times New Roman" panose="02020603050405020304" pitchFamily="18" charset="0"/>
              </a:rPr>
              <a:t>Dimensional deformation over the time</a:t>
            </a:r>
          </a:p>
          <a:p>
            <a:endParaRPr lang="en-US" sz="1000" dirty="0"/>
          </a:p>
        </p:txBody>
      </p:sp>
      <p:sp>
        <p:nvSpPr>
          <p:cNvPr id="75" name="Rectangle 74">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0" name="Picture 4" descr="Silaxil box and kit, condensation silicones - Lascod">
            <a:extLst>
              <a:ext uri="{FF2B5EF4-FFF2-40B4-BE49-F238E27FC236}">
                <a16:creationId xmlns:a16="http://schemas.microsoft.com/office/drawing/2014/main" id="{7C200A5D-6432-FD43-BBE4-2E9D678489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8017" y="15182"/>
            <a:ext cx="3413818" cy="341381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4338" name="Picture 2" descr="SILECT® – Müller-Omicron GmbH &amp; Co. KG">
            <a:extLst>
              <a:ext uri="{FF2B5EF4-FFF2-40B4-BE49-F238E27FC236}">
                <a16:creationId xmlns:a16="http://schemas.microsoft.com/office/drawing/2014/main" id="{850648C6-7F5F-954F-B99E-69EFDA170F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2585" y="3429000"/>
            <a:ext cx="3825006" cy="341381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7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3B65-800A-5643-B978-D26398E7F91D}"/>
              </a:ext>
            </a:extLst>
          </p:cNvPr>
          <p:cNvSpPr>
            <a:spLocks noGrp="1"/>
          </p:cNvSpPr>
          <p:nvPr>
            <p:ph type="title"/>
          </p:nvPr>
        </p:nvSpPr>
        <p:spPr>
          <a:xfrm>
            <a:off x="1295400" y="471791"/>
            <a:ext cx="9601200" cy="1485900"/>
          </a:xfrm>
        </p:spPr>
        <p:txBody>
          <a:bodyPr>
            <a:normAutofit fontScale="90000"/>
          </a:bodyPr>
          <a:lstStyle/>
          <a:p>
            <a:r>
              <a:rPr lang="en-US" b="1" dirty="0">
                <a:latin typeface="Times New Roman" panose="02020603050405020304" pitchFamily="18" charset="0"/>
                <a:cs typeface="Times New Roman" panose="02020603050405020304" pitchFamily="18" charset="0"/>
              </a:rPr>
              <a:t>3- Polyether:</a:t>
            </a:r>
            <a:br>
              <a:rPr lang="en-US" dirty="0"/>
            </a:br>
            <a:br>
              <a:rPr lang="en-US" dirty="0"/>
            </a:br>
            <a:r>
              <a:rPr lang="en-US" sz="2200" dirty="0">
                <a:latin typeface="Times New Roman" panose="02020603050405020304" pitchFamily="18" charset="0"/>
                <a:cs typeface="Times New Roman" panose="02020603050405020304" pitchFamily="18" charset="0"/>
              </a:rPr>
              <a:t>Supplied in two pastes catalyst and base </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F7AA0E-BA94-0A4E-BA12-3CEE21CCF801}"/>
              </a:ext>
            </a:extLst>
          </p:cNvPr>
          <p:cNvSpPr>
            <a:spLocks noGrp="1"/>
          </p:cNvSpPr>
          <p:nvPr>
            <p:ph idx="1"/>
          </p:nvPr>
        </p:nvSpPr>
        <p:spPr>
          <a:xfrm>
            <a:off x="885217" y="2344366"/>
            <a:ext cx="3414409" cy="35814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Advantages: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Fast setting</a:t>
            </a:r>
          </a:p>
          <a:p>
            <a:r>
              <a:rPr lang="en-US" dirty="0">
                <a:latin typeface="Times New Roman" panose="02020603050405020304" pitchFamily="18" charset="0"/>
                <a:cs typeface="Times New Roman" panose="02020603050405020304" pitchFamily="18" charset="0"/>
              </a:rPr>
              <a:t>Clean</a:t>
            </a:r>
          </a:p>
          <a:p>
            <a:r>
              <a:rPr lang="en-US" dirty="0">
                <a:latin typeface="Times New Roman" panose="02020603050405020304" pitchFamily="18" charset="0"/>
                <a:cs typeface="Times New Roman" panose="02020603050405020304" pitchFamily="18" charset="0"/>
              </a:rPr>
              <a:t>Auto mix dispense</a:t>
            </a:r>
          </a:p>
          <a:p>
            <a:r>
              <a:rPr lang="en-US" dirty="0">
                <a:latin typeface="Times New Roman" panose="02020603050405020304" pitchFamily="18" charset="0"/>
                <a:cs typeface="Times New Roman" panose="02020603050405020304" pitchFamily="18" charset="0"/>
              </a:rPr>
              <a:t>Least hydrophobic</a:t>
            </a:r>
          </a:p>
          <a:p>
            <a:r>
              <a:rPr lang="en-US" dirty="0">
                <a:latin typeface="Times New Roman" panose="02020603050405020304" pitchFamily="18" charset="0"/>
                <a:cs typeface="Times New Roman" panose="02020603050405020304" pitchFamily="18" charset="0"/>
              </a:rPr>
              <a:t>Good stability</a:t>
            </a:r>
          </a:p>
          <a:p>
            <a:endParaRPr lang="en-US" dirty="0"/>
          </a:p>
        </p:txBody>
      </p:sp>
      <p:sp>
        <p:nvSpPr>
          <p:cNvPr id="4" name="TextBox 3">
            <a:extLst>
              <a:ext uri="{FF2B5EF4-FFF2-40B4-BE49-F238E27FC236}">
                <a16:creationId xmlns:a16="http://schemas.microsoft.com/office/drawing/2014/main" id="{291B397C-97C9-8E46-AA2D-4FE331289D1C}"/>
              </a:ext>
            </a:extLst>
          </p:cNvPr>
          <p:cNvSpPr txBox="1"/>
          <p:nvPr/>
        </p:nvSpPr>
        <p:spPr>
          <a:xfrm>
            <a:off x="4299626" y="2344366"/>
            <a:ext cx="3414409" cy="2677656"/>
          </a:xfrm>
          <a:prstGeom prst="rect">
            <a:avLst/>
          </a:prstGeom>
          <a:noFill/>
        </p:spPr>
        <p:txBody>
          <a:bodyPr wrap="square" rtlCol="0">
            <a:spAutoFit/>
          </a:bodyPr>
          <a:lstStyle/>
          <a:p>
            <a:pPr>
              <a:lnSpc>
                <a:spcPct val="150000"/>
              </a:lnSpc>
            </a:pPr>
            <a:r>
              <a:rPr lang="en-US" sz="2000" b="1" dirty="0">
                <a:latin typeface="Times New Roman" panose="02020603050405020304" pitchFamily="18" charset="0"/>
                <a:cs typeface="Times New Roman" panose="02020603050405020304" pitchFamily="18" charset="0"/>
              </a:rPr>
              <a:t>Disadvantages:</a:t>
            </a:r>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Bitter taste</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Absorbs water</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Leaches components</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Expensive</a:t>
            </a:r>
          </a:p>
          <a:p>
            <a:endParaRPr lang="en-US" dirty="0"/>
          </a:p>
        </p:txBody>
      </p:sp>
      <p:pic>
        <p:nvPicPr>
          <p:cNvPr id="15362" name="Picture 2" descr="Helping you meet the rising demands | British Dental Journal">
            <a:extLst>
              <a:ext uri="{FF2B5EF4-FFF2-40B4-BE49-F238E27FC236}">
                <a16:creationId xmlns:a16="http://schemas.microsoft.com/office/drawing/2014/main" id="{E2027E87-8429-A345-A189-EDEC1C03C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904" y="655343"/>
            <a:ext cx="4299624" cy="567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4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BB019-D4DA-8649-997E-06B0EBE31B08}"/>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700" b="1" cap="all"/>
              <a:t>Objectives </a:t>
            </a:r>
            <a:br>
              <a:rPr lang="en-US" sz="4700" cap="all"/>
            </a:br>
            <a:endParaRPr lang="en-US" sz="4700" cap="all"/>
          </a:p>
        </p:txBody>
      </p:sp>
      <p:sp>
        <p:nvSpPr>
          <p:cNvPr id="14"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3" name="Online Media 2" descr="Taking an Awesome Alginate Impression">
            <a:hlinkClick r:id="" action="ppaction://media"/>
            <a:extLst>
              <a:ext uri="{FF2B5EF4-FFF2-40B4-BE49-F238E27FC236}">
                <a16:creationId xmlns:a16="http://schemas.microsoft.com/office/drawing/2014/main" id="{5457C7DC-6F63-8B4E-931C-C9EC03A5EE67}"/>
              </a:ext>
            </a:extLst>
          </p:cNvPr>
          <p:cNvPicPr>
            <a:picLocks noRot="1" noChangeAspect="1"/>
          </p:cNvPicPr>
          <p:nvPr>
            <a:videoFile r:link="rId1"/>
          </p:nvPr>
        </p:nvPicPr>
        <p:blipFill>
          <a:blip r:embed="rId3"/>
          <a:stretch>
            <a:fillRect/>
          </a:stretch>
        </p:blipFill>
        <p:spPr>
          <a:xfrm>
            <a:off x="1379023" y="1929866"/>
            <a:ext cx="5659222" cy="3197460"/>
          </a:xfrm>
          <a:prstGeom prst="rect">
            <a:avLst/>
          </a:prstGeom>
        </p:spPr>
      </p:pic>
    </p:spTree>
    <p:extLst>
      <p:ext uri="{BB962C8B-B14F-4D97-AF65-F5344CB8AC3E}">
        <p14:creationId xmlns:p14="http://schemas.microsoft.com/office/powerpoint/2010/main" val="8063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17DA-63D9-D749-9EBD-E74F498E1F7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Critical Thinking Activity</a:t>
            </a:r>
            <a:br>
              <a:rPr lang="en-US" dirty="0"/>
            </a:br>
            <a:endParaRPr lang="en-US" dirty="0"/>
          </a:p>
        </p:txBody>
      </p:sp>
      <p:sp>
        <p:nvSpPr>
          <p:cNvPr id="3" name="Content Placeholder 2">
            <a:extLst>
              <a:ext uri="{FF2B5EF4-FFF2-40B4-BE49-F238E27FC236}">
                <a16:creationId xmlns:a16="http://schemas.microsoft.com/office/drawing/2014/main" id="{1683FCAB-13E3-7F48-A9EC-097C1F952D38}"/>
              </a:ext>
            </a:extLst>
          </p:cNvPr>
          <p:cNvSpPr>
            <a:spLocks noGrp="1"/>
          </p:cNvSpPr>
          <p:nvPr>
            <p:ph sz="half" idx="1"/>
          </p:nvPr>
        </p:nvSpPr>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Case:</a:t>
            </a:r>
            <a:r>
              <a:rPr lang="en-US" dirty="0">
                <a:latin typeface="Times New Roman" panose="02020603050405020304" pitchFamily="18" charset="0"/>
                <a:cs typeface="Times New Roman" panose="02020603050405020304" pitchFamily="18" charset="0"/>
              </a:rPr>
              <a:t> </a:t>
            </a:r>
          </a:p>
          <a:p>
            <a:pPr marL="0" indent="0">
              <a:lnSpc>
                <a:spcPct val="150000"/>
              </a:lnSpc>
              <a:buNone/>
            </a:pPr>
            <a:r>
              <a:rPr lang="en-US" dirty="0">
                <a:latin typeface="Times New Roman" panose="02020603050405020304" pitchFamily="18" charset="0"/>
                <a:cs typeface="Times New Roman" panose="02020603050405020304" pitchFamily="18" charset="0"/>
              </a:rPr>
              <a:t>Assume that a patient came to your dental clinic, and you checked on his teeth, and everything was great. You cleaned his teeth, and when you finished, he told you that he wanted to do a bleaching tray.</a:t>
            </a:r>
          </a:p>
          <a:p>
            <a:endParaRPr lang="en-US" dirty="0"/>
          </a:p>
        </p:txBody>
      </p:sp>
      <p:sp>
        <p:nvSpPr>
          <p:cNvPr id="4" name="Content Placeholder 3">
            <a:extLst>
              <a:ext uri="{FF2B5EF4-FFF2-40B4-BE49-F238E27FC236}">
                <a16:creationId xmlns:a16="http://schemas.microsoft.com/office/drawing/2014/main" id="{C6E6B907-96C6-2644-A24E-298ED29FB836}"/>
              </a:ext>
            </a:extLst>
          </p:cNvPr>
          <p:cNvSpPr>
            <a:spLocks noGrp="1"/>
          </p:cNvSpPr>
          <p:nvPr>
            <p:ph sz="half" idx="2"/>
          </p:nvPr>
        </p:nvSpPr>
        <p:spPr/>
        <p:txBody>
          <a:bodyPr>
            <a:normAutofit/>
          </a:bodyPr>
          <a:lstStyle/>
          <a:p>
            <a:pPr marL="0" indent="0">
              <a:buNone/>
            </a:pPr>
            <a:r>
              <a:rPr lang="en-US" dirty="0"/>
              <a:t> </a:t>
            </a:r>
          </a:p>
          <a:p>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What is the appropriate impression material can be used to do bleaching tray?</a:t>
            </a:r>
          </a:p>
          <a:p>
            <a:pPr marL="0" indent="0">
              <a:buNone/>
            </a:pPr>
            <a:r>
              <a:rPr lang="en-US"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Q :</a:t>
            </a:r>
            <a:r>
              <a:rPr lang="en-US" dirty="0">
                <a:latin typeface="Times New Roman" panose="02020603050405020304" pitchFamily="18" charset="0"/>
                <a:cs typeface="Times New Roman" panose="02020603050405020304" pitchFamily="18" charset="0"/>
              </a:rPr>
              <a:t>after you got the impression from the patient and the patient left the clinic, you noticed an imperfection in the impression. What can you do?  </a:t>
            </a:r>
          </a:p>
          <a:p>
            <a:endParaRPr lang="en-US" dirty="0"/>
          </a:p>
        </p:txBody>
      </p:sp>
    </p:spTree>
    <p:extLst>
      <p:ext uri="{BB962C8B-B14F-4D97-AF65-F5344CB8AC3E}">
        <p14:creationId xmlns:p14="http://schemas.microsoft.com/office/powerpoint/2010/main" val="185514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5CDA-B63A-6D44-BE7E-4DB1CC34F28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r>
              <a:rPr lang="en-US" dirty="0"/>
              <a:t> </a:t>
            </a:r>
          </a:p>
        </p:txBody>
      </p:sp>
      <p:sp>
        <p:nvSpPr>
          <p:cNvPr id="3" name="Content Placeholder 2">
            <a:extLst>
              <a:ext uri="{FF2B5EF4-FFF2-40B4-BE49-F238E27FC236}">
                <a16:creationId xmlns:a16="http://schemas.microsoft.com/office/drawing/2014/main" id="{43BE98A0-A59A-C34D-AF38-5F768F150F7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Define the dental impression and impression materials.</a:t>
            </a:r>
          </a:p>
          <a:p>
            <a:pPr lvl="0"/>
            <a:r>
              <a:rPr lang="en-US" dirty="0">
                <a:latin typeface="Times New Roman" panose="02020603050405020304" pitchFamily="18" charset="0"/>
                <a:cs typeface="Times New Roman" panose="02020603050405020304" pitchFamily="18" charset="0"/>
              </a:rPr>
              <a:t>List the classification of impression materials.</a:t>
            </a:r>
          </a:p>
          <a:p>
            <a:pPr lvl="0"/>
            <a:r>
              <a:rPr lang="en-US" dirty="0">
                <a:latin typeface="Times New Roman" panose="02020603050405020304" pitchFamily="18" charset="0"/>
                <a:cs typeface="Times New Roman" panose="02020603050405020304" pitchFamily="18" charset="0"/>
              </a:rPr>
              <a:t>Describe the uses of dental impression materials.</a:t>
            </a:r>
          </a:p>
          <a:p>
            <a:pPr lvl="0"/>
            <a:r>
              <a:rPr lang="en-US" dirty="0">
                <a:latin typeface="Times New Roman" panose="02020603050405020304" pitchFamily="18" charset="0"/>
                <a:cs typeface="Times New Roman" panose="02020603050405020304" pitchFamily="18" charset="0"/>
              </a:rPr>
              <a:t>Summarize the Impression techniques.</a:t>
            </a:r>
          </a:p>
          <a:p>
            <a:pPr lvl="0"/>
            <a:r>
              <a:rPr lang="en-US" dirty="0">
                <a:latin typeface="Times New Roman" panose="02020603050405020304" pitchFamily="18" charset="0"/>
                <a:cs typeface="Times New Roman" panose="02020603050405020304" pitchFamily="18" charset="0"/>
              </a:rPr>
              <a:t>Share the advantages and disadvantages of each impression material.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6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E5D8-2F99-CA46-A6D7-A4B4EE0AB705}"/>
              </a:ext>
            </a:extLst>
          </p:cNvPr>
          <p:cNvSpPr>
            <a:spLocks noGrp="1"/>
          </p:cNvSpPr>
          <p:nvPr>
            <p:ph type="title"/>
          </p:nvPr>
        </p:nvSpPr>
        <p:spPr>
          <a:xfrm>
            <a:off x="1371600" y="685800"/>
            <a:ext cx="3282695" cy="1485900"/>
          </a:xfrm>
        </p:spPr>
        <p:txBody>
          <a:bodyPr>
            <a:normAutofit/>
          </a:bodyPr>
          <a:lstStyle/>
          <a:p>
            <a:r>
              <a:rPr lang="en-US" b="1">
                <a:latin typeface="Times New Roman" panose="02020603050405020304" pitchFamily="18" charset="0"/>
                <a:cs typeface="Times New Roman" panose="02020603050405020304" pitchFamily="18" charset="0"/>
              </a:rPr>
              <a:t>Impression materials</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882887-E852-5C4F-AADB-64D5000A2FC5}"/>
              </a:ext>
            </a:extLst>
          </p:cNvPr>
          <p:cNvSpPr>
            <a:spLocks noGrp="1"/>
          </p:cNvSpPr>
          <p:nvPr>
            <p:ph idx="1"/>
          </p:nvPr>
        </p:nvSpPr>
        <p:spPr>
          <a:xfrm>
            <a:off x="824753" y="2286000"/>
            <a:ext cx="4206714" cy="4186518"/>
          </a:xfrm>
        </p:spPr>
        <p:txBody>
          <a:bodyPr>
            <a:normAutofit/>
          </a:bodyPr>
          <a:lstStyle/>
          <a:p>
            <a:r>
              <a:rPr lang="en-US" sz="1800" b="1" dirty="0">
                <a:latin typeface="Times New Roman" panose="02020603050405020304" pitchFamily="18" charset="0"/>
                <a:cs typeface="Times New Roman" panose="02020603050405020304" pitchFamily="18" charset="0"/>
              </a:rPr>
              <a:t>Impression material Definition:</a:t>
            </a:r>
            <a:endParaRPr lang="en-US" sz="1800" dirty="0">
              <a:latin typeface="Times New Roman" panose="02020603050405020304" pitchFamily="18" charset="0"/>
              <a:cs typeface="Times New Roman" panose="02020603050405020304" pitchFamily="18" charset="0"/>
            </a:endParaRPr>
          </a:p>
          <a:p>
            <a:pPr marL="0" indent="0">
              <a:lnSpc>
                <a:spcPct val="110000"/>
              </a:lnSpc>
              <a:buNone/>
            </a:pPr>
            <a:r>
              <a:rPr lang="en-US" sz="1800" dirty="0">
                <a:latin typeface="Times New Roman" panose="02020603050405020304" pitchFamily="18" charset="0"/>
                <a:cs typeface="Times New Roman" panose="02020603050405020304" pitchFamily="18" charset="0"/>
              </a:rPr>
              <a:t>The materials used to record the shape accurately and dimensional characteristics of teeth to precisely transfer the impression to the model</a:t>
            </a:r>
          </a:p>
          <a:p>
            <a:pPr marL="0" indent="0">
              <a:buNone/>
            </a:pPr>
            <a:r>
              <a:rPr lang="en-US" sz="1600" dirty="0">
                <a:latin typeface="Times New Roman" panose="02020603050405020304" pitchFamily="18" charset="0"/>
                <a:cs typeface="Times New Roman" panose="02020603050405020304" pitchFamily="18" charset="0"/>
              </a:rPr>
              <a:t> </a:t>
            </a:r>
          </a:p>
          <a:p>
            <a:r>
              <a:rPr lang="en-US" sz="1600" b="1" dirty="0">
                <a:latin typeface="Times New Roman" panose="02020603050405020304" pitchFamily="18" charset="0"/>
                <a:cs typeface="Times New Roman" panose="02020603050405020304" pitchFamily="18" charset="0"/>
              </a:rPr>
              <a:t>Dental Impression Definition:</a:t>
            </a:r>
            <a:r>
              <a:rPr lang="en-US" sz="1600" dirty="0">
                <a:latin typeface="Times New Roman" panose="02020603050405020304" pitchFamily="18" charset="0"/>
                <a:cs typeface="Times New Roman" panose="02020603050405020304" pitchFamily="18" charset="0"/>
              </a:rPr>
              <a:t>  </a:t>
            </a:r>
          </a:p>
          <a:p>
            <a:pPr marL="0" indent="0">
              <a:lnSpc>
                <a:spcPct val="110000"/>
              </a:lnSpc>
              <a:buNone/>
            </a:pPr>
            <a:r>
              <a:rPr lang="en-US" sz="1800" dirty="0">
                <a:latin typeface="Times New Roman" panose="02020603050405020304" pitchFamily="18" charset="0"/>
                <a:cs typeface="Times New Roman" panose="02020603050405020304" pitchFamily="18" charset="0"/>
              </a:rPr>
              <a:t>The dental impression is the negative replica of the oral soft &amp; hard tissues. </a:t>
            </a:r>
          </a:p>
          <a:p>
            <a:pPr marL="0" indent="0">
              <a:buNone/>
            </a:pPr>
            <a:endParaRPr lang="en-US" sz="1600" dirty="0"/>
          </a:p>
        </p:txBody>
      </p:sp>
      <p:pic>
        <p:nvPicPr>
          <p:cNvPr id="2050" name="Picture 2" descr="A Guide to Selecting Impression Material">
            <a:extLst>
              <a:ext uri="{FF2B5EF4-FFF2-40B4-BE49-F238E27FC236}">
                <a16:creationId xmlns:a16="http://schemas.microsoft.com/office/drawing/2014/main" id="{298AB62A-CB8B-2544-A517-A9AFC3A00F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1467" y="1330153"/>
            <a:ext cx="6517065" cy="387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3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EE3A-3D0A-D74E-BF57-AE12ED6D6CE9}"/>
              </a:ext>
            </a:extLst>
          </p:cNvPr>
          <p:cNvSpPr>
            <a:spLocks noGrp="1"/>
          </p:cNvSpPr>
          <p:nvPr>
            <p:ph type="title"/>
          </p:nvPr>
        </p:nvSpPr>
        <p:spPr>
          <a:xfrm>
            <a:off x="1371600" y="685800"/>
            <a:ext cx="9601200" cy="786161"/>
          </a:xfrm>
        </p:spPr>
        <p:txBody>
          <a:bodyPr/>
          <a:lstStyle/>
          <a:p>
            <a:r>
              <a:rPr lang="en-US" dirty="0">
                <a:latin typeface="Times New Roman" panose="02020603050405020304" pitchFamily="18" charset="0"/>
                <a:cs typeface="Times New Roman" panose="02020603050405020304" pitchFamily="18" charset="0"/>
              </a:rPr>
              <a:t>Uses of dental impression materials: </a:t>
            </a:r>
          </a:p>
        </p:txBody>
      </p:sp>
      <p:sp>
        <p:nvSpPr>
          <p:cNvPr id="3" name="Content Placeholder 2">
            <a:extLst>
              <a:ext uri="{FF2B5EF4-FFF2-40B4-BE49-F238E27FC236}">
                <a16:creationId xmlns:a16="http://schemas.microsoft.com/office/drawing/2014/main" id="{4EE95F46-4FE3-B447-9405-523A16421B19}"/>
              </a:ext>
            </a:extLst>
          </p:cNvPr>
          <p:cNvSpPr>
            <a:spLocks noGrp="1"/>
          </p:cNvSpPr>
          <p:nvPr>
            <p:ph idx="1"/>
          </p:nvPr>
        </p:nvSpPr>
        <p:spPr>
          <a:xfrm>
            <a:off x="1371600" y="1471961"/>
            <a:ext cx="9601200" cy="4395439"/>
          </a:xfrm>
        </p:spPr>
        <p:txBody>
          <a:bodyPr/>
          <a:lstStyle/>
          <a:p>
            <a:pPr>
              <a:lnSpc>
                <a:spcPct val="200000"/>
              </a:lnSpc>
            </a:pPr>
            <a:r>
              <a:rPr lang="en-US" sz="1800" dirty="0">
                <a:latin typeface="Times New Roman" panose="02020603050405020304" pitchFamily="18" charset="0"/>
                <a:cs typeface="Times New Roman" panose="02020603050405020304" pitchFamily="18" charset="0"/>
              </a:rPr>
              <a:t>The dental impression materials are used to copy the oral soft &amp; hard tissues for:</a:t>
            </a:r>
          </a:p>
          <a:p>
            <a:pPr>
              <a:lnSpc>
                <a:spcPct val="200000"/>
              </a:lnSpc>
            </a:pPr>
            <a:r>
              <a:rPr lang="en-US" sz="1800" dirty="0">
                <a:latin typeface="Times New Roman" panose="02020603050405020304" pitchFamily="18" charset="0"/>
                <a:cs typeface="Times New Roman" panose="02020603050405020304" pitchFamily="18" charset="0"/>
              </a:rPr>
              <a:t>- Analyze and diagnose a clinical case</a:t>
            </a:r>
          </a:p>
          <a:p>
            <a:pPr>
              <a:lnSpc>
                <a:spcPct val="200000"/>
              </a:lnSpc>
            </a:pPr>
            <a:r>
              <a:rPr lang="en-US" sz="1800" dirty="0">
                <a:latin typeface="Times New Roman" panose="02020603050405020304" pitchFamily="18" charset="0"/>
                <a:cs typeface="Times New Roman" panose="02020603050405020304" pitchFamily="18" charset="0"/>
              </a:rPr>
              <a:t>- Build occlusal splints and mouthguards</a:t>
            </a:r>
          </a:p>
          <a:p>
            <a:pPr>
              <a:lnSpc>
                <a:spcPct val="200000"/>
              </a:lnSpc>
            </a:pPr>
            <a:r>
              <a:rPr lang="en-US" sz="1800" dirty="0">
                <a:latin typeface="Times New Roman" panose="02020603050405020304" pitchFamily="18" charset="0"/>
                <a:cs typeface="Times New Roman" panose="02020603050405020304" pitchFamily="18" charset="0"/>
              </a:rPr>
              <a:t>- Treatment planning</a:t>
            </a:r>
          </a:p>
          <a:p>
            <a:pPr>
              <a:lnSpc>
                <a:spcPct val="200000"/>
              </a:lnSpc>
            </a:pPr>
            <a:r>
              <a:rPr lang="en-US" sz="1800" dirty="0">
                <a:latin typeface="Times New Roman" panose="02020603050405020304" pitchFamily="18" charset="0"/>
                <a:cs typeface="Times New Roman" panose="02020603050405020304" pitchFamily="18" charset="0"/>
              </a:rPr>
              <a:t>- Maintaining records</a:t>
            </a:r>
          </a:p>
          <a:p>
            <a:endParaRPr lang="en-US" dirty="0"/>
          </a:p>
        </p:txBody>
      </p:sp>
    </p:spTree>
    <p:extLst>
      <p:ext uri="{BB962C8B-B14F-4D97-AF65-F5344CB8AC3E}">
        <p14:creationId xmlns:p14="http://schemas.microsoft.com/office/powerpoint/2010/main" val="219611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ADBC3-4D17-D74E-9777-EC768AF116BC}"/>
              </a:ext>
            </a:extLst>
          </p:cNvPr>
          <p:cNvSpPr>
            <a:spLocks noGrp="1"/>
          </p:cNvSpPr>
          <p:nvPr>
            <p:ph type="title"/>
          </p:nvPr>
        </p:nvSpPr>
        <p:spPr>
          <a:xfrm>
            <a:off x="1021750" y="4531058"/>
            <a:ext cx="4913384" cy="1683474"/>
          </a:xfrm>
        </p:spPr>
        <p:txBody>
          <a:bodyPr>
            <a:normAutofit/>
          </a:bodyPr>
          <a:lstStyle/>
          <a:p>
            <a:r>
              <a:rPr lang="en-US" b="1" dirty="0">
                <a:latin typeface="Times New Roman" panose="02020603050405020304" pitchFamily="18" charset="0"/>
                <a:cs typeface="Times New Roman" panose="02020603050405020304" pitchFamily="18" charset="0"/>
              </a:rPr>
              <a:t>Impression techniques:</a:t>
            </a:r>
            <a:endParaRPr lang="en-US" dirty="0">
              <a:latin typeface="Times New Roman" panose="02020603050405020304" pitchFamily="18" charset="0"/>
              <a:cs typeface="Times New Roman" panose="02020603050405020304" pitchFamily="18" charset="0"/>
            </a:endParaRPr>
          </a:p>
        </p:txBody>
      </p:sp>
      <p:pic>
        <p:nvPicPr>
          <p:cNvPr id="3074" name="Picture 2" descr="Overcoming the fiscal drain of repeating final impressions | Dental  Economics">
            <a:extLst>
              <a:ext uri="{FF2B5EF4-FFF2-40B4-BE49-F238E27FC236}">
                <a16:creationId xmlns:a16="http://schemas.microsoft.com/office/drawing/2014/main" id="{76A701B3-7BAB-994C-BDFE-E3C159183B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36" r="2" b="12432"/>
          <a:stretch/>
        </p:blipFill>
        <p:spPr bwMode="auto">
          <a:xfrm>
            <a:off x="1" y="10"/>
            <a:ext cx="6050279" cy="3732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indoor, tableware, spectacles, goggles&#10;&#10;Description automatically generated">
            <a:extLst>
              <a:ext uri="{FF2B5EF4-FFF2-40B4-BE49-F238E27FC236}">
                <a16:creationId xmlns:a16="http://schemas.microsoft.com/office/drawing/2014/main" id="{154340BD-0656-044D-BED7-91A472682C5B}"/>
              </a:ext>
            </a:extLst>
          </p:cNvPr>
          <p:cNvPicPr>
            <a:picLocks noChangeAspect="1"/>
          </p:cNvPicPr>
          <p:nvPr/>
        </p:nvPicPr>
        <p:blipFill rotWithShape="1">
          <a:blip r:embed="rId3"/>
          <a:srcRect t="10847" r="2" b="6896"/>
          <a:stretch/>
        </p:blipFill>
        <p:spPr>
          <a:xfrm>
            <a:off x="6138672" y="10"/>
            <a:ext cx="6050280" cy="3732653"/>
          </a:xfrm>
          <a:prstGeom prst="rect">
            <a:avLst/>
          </a:prstGeom>
        </p:spPr>
      </p:pic>
      <p:sp>
        <p:nvSpPr>
          <p:cNvPr id="73" name="Freeform: Shape 72">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 name="Content Placeholder 2">
            <a:extLst>
              <a:ext uri="{FF2B5EF4-FFF2-40B4-BE49-F238E27FC236}">
                <a16:creationId xmlns:a16="http://schemas.microsoft.com/office/drawing/2014/main" id="{61C52E40-6549-8242-A2A1-2B1C3DDB767E}"/>
              </a:ext>
            </a:extLst>
          </p:cNvPr>
          <p:cNvSpPr>
            <a:spLocks noGrp="1"/>
          </p:cNvSpPr>
          <p:nvPr>
            <p:ph idx="1"/>
          </p:nvPr>
        </p:nvSpPr>
        <p:spPr>
          <a:xfrm>
            <a:off x="6253810" y="4531059"/>
            <a:ext cx="4718989" cy="1683474"/>
          </a:xfrm>
        </p:spPr>
        <p:txBody>
          <a:bodyPr>
            <a:normAutofit/>
          </a:bodyPr>
          <a:lstStyle/>
          <a:p>
            <a:r>
              <a:rPr lang="en-US" sz="1800" dirty="0">
                <a:latin typeface="Times New Roman" panose="02020603050405020304" pitchFamily="18" charset="0"/>
                <a:cs typeface="Times New Roman" panose="02020603050405020304" pitchFamily="18" charset="0"/>
              </a:rPr>
              <a:t>1-	Full dentures impression</a:t>
            </a:r>
          </a:p>
          <a:p>
            <a:r>
              <a:rPr lang="en-US" sz="1800" dirty="0">
                <a:latin typeface="Times New Roman" panose="02020603050405020304" pitchFamily="18" charset="0"/>
                <a:cs typeface="Times New Roman" panose="02020603050405020304" pitchFamily="18" charset="0"/>
              </a:rPr>
              <a:t>2-	Partial dentures impression </a:t>
            </a:r>
          </a:p>
          <a:p>
            <a:r>
              <a:rPr lang="en-US" sz="1800" dirty="0">
                <a:latin typeface="Times New Roman" panose="02020603050405020304" pitchFamily="18" charset="0"/>
                <a:cs typeface="Times New Roman" panose="02020603050405020304" pitchFamily="18" charset="0"/>
              </a:rPr>
              <a:t>3-	Fixed prosthodontics </a:t>
            </a:r>
          </a:p>
          <a:p>
            <a:endParaRPr lang="en-US" sz="1800" dirty="0"/>
          </a:p>
        </p:txBody>
      </p:sp>
      <p:sp>
        <p:nvSpPr>
          <p:cNvPr id="75" name="Freeform: Shape 74">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309900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BAD1-C84B-6D4C-AE97-BBDEFB40184F}"/>
              </a:ext>
            </a:extLst>
          </p:cNvPr>
          <p:cNvSpPr>
            <a:spLocks noGrp="1"/>
          </p:cNvSpPr>
          <p:nvPr>
            <p:ph type="title"/>
          </p:nvPr>
        </p:nvSpPr>
        <p:spPr>
          <a:xfrm>
            <a:off x="1371600" y="685800"/>
            <a:ext cx="9601200" cy="808463"/>
          </a:xfrm>
        </p:spPr>
        <p:txBody>
          <a:bodyPr>
            <a:normAutofit fontScale="90000"/>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Classification of impression materials</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FA276C-AADF-714C-A1E1-CCA9265BCBFE}"/>
              </a:ext>
            </a:extLst>
          </p:cNvPr>
          <p:cNvSpPr>
            <a:spLocks noGrp="1"/>
          </p:cNvSpPr>
          <p:nvPr>
            <p:ph idx="1"/>
          </p:nvPr>
        </p:nvSpPr>
        <p:spPr>
          <a:xfrm>
            <a:off x="1371600" y="1494263"/>
            <a:ext cx="9601200" cy="4373137"/>
          </a:xfrm>
        </p:spPr>
        <p:txBody>
          <a:bodyPr/>
          <a:lstStyle/>
          <a:p>
            <a:pPr marL="457200" lvl="0" indent="-457200">
              <a:buFont typeface="+mj-lt"/>
              <a:buAutoNum type="arabicPeriod"/>
            </a:pPr>
            <a:r>
              <a:rPr lang="en-US" b="1" dirty="0">
                <a:latin typeface="Times New Roman" panose="02020603050405020304" pitchFamily="18" charset="0"/>
                <a:cs typeface="Times New Roman" panose="02020603050405020304" pitchFamily="18" charset="0"/>
              </a:rPr>
              <a:t>Non-elastic (Rigid): </a:t>
            </a:r>
            <a:endParaRPr lang="en-US"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Material is complex and not suitable for the final impression.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Types of non-elastics:</a:t>
            </a:r>
            <a:endParaRPr lang="en-US"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Impression Plaster </a:t>
            </a:r>
          </a:p>
          <a:p>
            <a:r>
              <a:rPr lang="en-US" sz="1800" dirty="0">
                <a:latin typeface="Times New Roman" panose="02020603050405020304" pitchFamily="18" charset="0"/>
                <a:cs typeface="Times New Roman" panose="02020603050405020304" pitchFamily="18" charset="0"/>
              </a:rPr>
              <a:t>-	Impression compound </a:t>
            </a:r>
          </a:p>
          <a:p>
            <a:r>
              <a:rPr lang="en-US" sz="1800" dirty="0">
                <a:latin typeface="Times New Roman" panose="02020603050405020304" pitchFamily="18" charset="0"/>
                <a:cs typeface="Times New Roman" panose="02020603050405020304" pitchFamily="18" charset="0"/>
              </a:rPr>
              <a:t>-	Zinc oxide-eugenol</a:t>
            </a:r>
          </a:p>
          <a:p>
            <a:r>
              <a:rPr lang="en-US" sz="1800" dirty="0">
                <a:latin typeface="Times New Roman" panose="02020603050405020304" pitchFamily="18" charset="0"/>
                <a:cs typeface="Times New Roman" panose="02020603050405020304" pitchFamily="18" charset="0"/>
              </a:rPr>
              <a:t>-	Impression waxes</a:t>
            </a:r>
          </a:p>
          <a:p>
            <a:endParaRPr lang="en-US" dirty="0"/>
          </a:p>
        </p:txBody>
      </p:sp>
    </p:spTree>
    <p:extLst>
      <p:ext uri="{BB962C8B-B14F-4D97-AF65-F5344CB8AC3E}">
        <p14:creationId xmlns:p14="http://schemas.microsoft.com/office/powerpoint/2010/main" val="21107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369D-0A41-314D-AF96-6F4C916318AC}"/>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Classification of impression materials (count):</a:t>
            </a:r>
          </a:p>
        </p:txBody>
      </p:sp>
      <p:sp>
        <p:nvSpPr>
          <p:cNvPr id="3" name="Content Placeholder 2">
            <a:extLst>
              <a:ext uri="{FF2B5EF4-FFF2-40B4-BE49-F238E27FC236}">
                <a16:creationId xmlns:a16="http://schemas.microsoft.com/office/drawing/2014/main" id="{BC5B7F76-928B-6740-8EAF-34D7E671D85B}"/>
              </a:ext>
            </a:extLst>
          </p:cNvPr>
          <p:cNvSpPr>
            <a:spLocks noGrp="1"/>
          </p:cNvSpPr>
          <p:nvPr>
            <p:ph idx="1"/>
          </p:nvPr>
        </p:nvSpPr>
        <p:spPr>
          <a:xfrm>
            <a:off x="1371600" y="2171700"/>
            <a:ext cx="9601200" cy="4462182"/>
          </a:xfrm>
        </p:spPr>
        <p:txBody>
          <a:bodyPr>
            <a:normAutofit fontScale="85000" lnSpcReduction="20000"/>
          </a:bodyPr>
          <a:lstStyle/>
          <a:p>
            <a:pPr marL="0" lvl="0" indent="0">
              <a:buNone/>
            </a:pPr>
            <a:r>
              <a:rPr lang="en-US" sz="2600" b="1" dirty="0">
                <a:latin typeface="Times New Roman" panose="02020603050405020304" pitchFamily="18" charset="0"/>
                <a:cs typeface="Times New Roman" panose="02020603050405020304" pitchFamily="18" charset="0"/>
              </a:rPr>
              <a:t>2- Elastic:</a:t>
            </a:r>
            <a:r>
              <a:rPr lang="en-US" sz="2600" dirty="0">
                <a:latin typeface="Times New Roman" panose="02020603050405020304" pitchFamily="18" charset="0"/>
                <a:cs typeface="Times New Roman" panose="02020603050405020304" pitchFamily="18" charset="0"/>
              </a:rPr>
              <a:t> </a:t>
            </a:r>
          </a:p>
          <a:p>
            <a:pPr marL="0" indent="0">
              <a:buNone/>
            </a:pPr>
            <a:r>
              <a:rPr lang="en-US" sz="2300" dirty="0">
                <a:latin typeface="Times New Roman" panose="02020603050405020304" pitchFamily="18" charset="0"/>
                <a:cs typeface="Times New Roman" panose="02020603050405020304" pitchFamily="18" charset="0"/>
              </a:rPr>
              <a:t> The elastic is flexible at the time of removal from the mouth</a:t>
            </a:r>
          </a:p>
          <a:p>
            <a:pPr marL="0" indent="0">
              <a:buNone/>
            </a:pPr>
            <a:r>
              <a:rPr lang="en-US" sz="2300" dirty="0">
                <a:latin typeface="Times New Roman" panose="02020603050405020304" pitchFamily="18" charset="0"/>
                <a:cs typeface="Times New Roman" panose="02020603050405020304" pitchFamily="18" charset="0"/>
              </a:rPr>
              <a:t> </a:t>
            </a:r>
          </a:p>
          <a:p>
            <a:pPr marL="0" indent="0">
              <a:buNone/>
            </a:pPr>
            <a:r>
              <a:rPr lang="en-US" sz="2600" b="1" dirty="0">
                <a:latin typeface="Times New Roman" panose="02020603050405020304" pitchFamily="18" charset="0"/>
                <a:cs typeface="Times New Roman" panose="02020603050405020304" pitchFamily="18" charset="0"/>
              </a:rPr>
              <a:t>Types of elastics: </a:t>
            </a:r>
            <a:endParaRPr lang="en-US" sz="2600" dirty="0">
              <a:latin typeface="Times New Roman" panose="02020603050405020304" pitchFamily="18" charset="0"/>
              <a:cs typeface="Times New Roman" panose="02020603050405020304" pitchFamily="18" charset="0"/>
            </a:endParaRPr>
          </a:p>
          <a:p>
            <a:pPr marL="457200" lvl="0" indent="-457200">
              <a:buFont typeface="+mj-lt"/>
              <a:buAutoNum type="alphaLcPeriod"/>
            </a:pPr>
            <a:r>
              <a:rPr lang="en-US" sz="2300" b="1" dirty="0">
                <a:latin typeface="Times New Roman" panose="02020603050405020304" pitchFamily="18" charset="0"/>
                <a:cs typeface="Times New Roman" panose="02020603050405020304" pitchFamily="18" charset="0"/>
              </a:rPr>
              <a:t>Hydrocolloids:</a:t>
            </a:r>
          </a:p>
          <a:p>
            <a:pPr marL="514350" indent="-514350">
              <a:buFont typeface="+mj-lt"/>
              <a:buAutoNum type="romanLcPeriod"/>
            </a:pPr>
            <a:r>
              <a:rPr lang="en-US" sz="2300" dirty="0">
                <a:latin typeface="Times New Roman" panose="02020603050405020304" pitchFamily="18" charset="0"/>
                <a:cs typeface="Times New Roman" panose="02020603050405020304" pitchFamily="18" charset="0"/>
              </a:rPr>
              <a:t> Reversible (Agar)</a:t>
            </a:r>
          </a:p>
          <a:p>
            <a:pPr marL="514350" indent="-514350">
              <a:buFont typeface="+mj-lt"/>
              <a:buAutoNum type="romanLcPeriod"/>
            </a:pPr>
            <a:r>
              <a:rPr lang="en-US" sz="2300" dirty="0">
                <a:latin typeface="Times New Roman" panose="02020603050405020304" pitchFamily="18" charset="0"/>
                <a:cs typeface="Times New Roman" panose="02020603050405020304" pitchFamily="18" charset="0"/>
              </a:rPr>
              <a:t>Irreversible (Alginate)</a:t>
            </a:r>
          </a:p>
          <a:p>
            <a:pPr marL="0" indent="0">
              <a:buNone/>
            </a:pPr>
            <a:r>
              <a:rPr lang="en-US" sz="2300" dirty="0">
                <a:latin typeface="Times New Roman" panose="02020603050405020304" pitchFamily="18" charset="0"/>
                <a:cs typeface="Times New Roman" panose="02020603050405020304" pitchFamily="18" charset="0"/>
              </a:rPr>
              <a:t>b.       </a:t>
            </a:r>
            <a:r>
              <a:rPr lang="en-US" sz="2300" b="1" dirty="0">
                <a:latin typeface="Times New Roman" panose="02020603050405020304" pitchFamily="18" charset="0"/>
                <a:cs typeface="Times New Roman" panose="02020603050405020304" pitchFamily="18" charset="0"/>
              </a:rPr>
              <a:t>Elastomers: </a:t>
            </a:r>
          </a:p>
          <a:p>
            <a:pPr marL="514350" indent="-514350">
              <a:buFont typeface="+mj-lt"/>
              <a:buAutoNum type="romanLcPeriod"/>
            </a:pPr>
            <a:r>
              <a:rPr lang="en-US" sz="2300" dirty="0">
                <a:latin typeface="Times New Roman" panose="02020603050405020304" pitchFamily="18" charset="0"/>
                <a:cs typeface="Times New Roman" panose="02020603050405020304" pitchFamily="18" charset="0"/>
              </a:rPr>
              <a:t>- Polysulfide</a:t>
            </a:r>
          </a:p>
          <a:p>
            <a:pPr marL="514350" indent="-514350">
              <a:buFont typeface="+mj-lt"/>
              <a:buAutoNum type="romanLcPeriod"/>
            </a:pPr>
            <a:r>
              <a:rPr lang="en-US" sz="2300" dirty="0">
                <a:latin typeface="Times New Roman" panose="02020603050405020304" pitchFamily="18" charset="0"/>
                <a:cs typeface="Times New Roman" panose="02020603050405020304" pitchFamily="18" charset="0"/>
              </a:rPr>
              <a:t>- Silicones</a:t>
            </a:r>
          </a:p>
          <a:p>
            <a:pPr marL="514350" indent="-514350">
              <a:buFont typeface="+mj-lt"/>
              <a:buAutoNum type="romanLcPeriod"/>
            </a:pPr>
            <a:r>
              <a:rPr lang="en-US" sz="2300" dirty="0">
                <a:latin typeface="Times New Roman" panose="02020603050405020304" pitchFamily="18" charset="0"/>
                <a:cs typeface="Times New Roman" panose="02020603050405020304" pitchFamily="18" charset="0"/>
              </a:rPr>
              <a:t>- Polyether</a:t>
            </a:r>
          </a:p>
          <a:p>
            <a:endParaRPr lang="en-US" dirty="0"/>
          </a:p>
        </p:txBody>
      </p:sp>
    </p:spTree>
    <p:extLst>
      <p:ext uri="{BB962C8B-B14F-4D97-AF65-F5344CB8AC3E}">
        <p14:creationId xmlns:p14="http://schemas.microsoft.com/office/powerpoint/2010/main" val="162341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0E97-C54F-7741-9746-A513F9B846A3}"/>
              </a:ext>
            </a:extLst>
          </p:cNvPr>
          <p:cNvSpPr>
            <a:spLocks noGrp="1"/>
          </p:cNvSpPr>
          <p:nvPr>
            <p:ph type="title"/>
          </p:nvPr>
        </p:nvSpPr>
        <p:spPr>
          <a:xfrm>
            <a:off x="1066800" y="247650"/>
            <a:ext cx="9601200" cy="1485900"/>
          </a:xfrm>
        </p:spPr>
        <p:txBody>
          <a:bodyPr>
            <a:normAutofit/>
          </a:bodyPr>
          <a:lstStyle/>
          <a:p>
            <a:r>
              <a:rPr lang="en-US" sz="4000" dirty="0">
                <a:latin typeface="Times New Roman" panose="02020603050405020304" pitchFamily="18" charset="0"/>
                <a:cs typeface="Times New Roman" panose="02020603050405020304" pitchFamily="18" charset="0"/>
              </a:rPr>
              <a:t>Requirement for impression materials:</a:t>
            </a:r>
          </a:p>
        </p:txBody>
      </p:sp>
      <p:sp>
        <p:nvSpPr>
          <p:cNvPr id="3" name="Content Placeholder 2">
            <a:extLst>
              <a:ext uri="{FF2B5EF4-FFF2-40B4-BE49-F238E27FC236}">
                <a16:creationId xmlns:a16="http://schemas.microsoft.com/office/drawing/2014/main" id="{66583E77-6DA1-4143-A1A9-FBB42C6792F0}"/>
              </a:ext>
            </a:extLst>
          </p:cNvPr>
          <p:cNvSpPr>
            <a:spLocks noGrp="1"/>
          </p:cNvSpPr>
          <p:nvPr>
            <p:ph idx="1"/>
          </p:nvPr>
        </p:nvSpPr>
        <p:spPr>
          <a:xfrm>
            <a:off x="1066800" y="1496291"/>
            <a:ext cx="9906000" cy="4371109"/>
          </a:xfrm>
        </p:spPr>
        <p:txBody>
          <a:bodyPr>
            <a:normAutofit/>
          </a:bodyPr>
          <a:lstStyle/>
          <a:p>
            <a:pPr>
              <a:lnSpc>
                <a:spcPct val="150000"/>
              </a:lnSpc>
            </a:pPr>
            <a:r>
              <a:rPr lang="en-US" sz="1800" dirty="0"/>
              <a:t>1- Sufficiently fluid to reproduce all of the fine details.</a:t>
            </a:r>
          </a:p>
          <a:p>
            <a:pPr>
              <a:lnSpc>
                <a:spcPct val="150000"/>
              </a:lnSpc>
            </a:pPr>
            <a:r>
              <a:rPr lang="en-US" sz="1800" dirty="0"/>
              <a:t>2. Suitable setting time</a:t>
            </a:r>
          </a:p>
          <a:p>
            <a:pPr>
              <a:lnSpc>
                <a:spcPct val="150000"/>
              </a:lnSpc>
            </a:pPr>
            <a:r>
              <a:rPr lang="en-US" sz="1800" dirty="0"/>
              <a:t>3. Acceptable to the patient(pleasing odor, color, and taste)                                                                       </a:t>
            </a:r>
          </a:p>
          <a:p>
            <a:pPr>
              <a:lnSpc>
                <a:spcPct val="150000"/>
              </a:lnSpc>
            </a:pPr>
            <a:r>
              <a:rPr lang="en-US" sz="1800" dirty="0"/>
              <a:t>4. Safe (Not toxic or irritant)</a:t>
            </a:r>
          </a:p>
          <a:p>
            <a:pPr>
              <a:lnSpc>
                <a:spcPct val="150000"/>
              </a:lnSpc>
            </a:pPr>
            <a:r>
              <a:rPr lang="en-US" sz="1800" dirty="0"/>
              <a:t>5. Sufficient mechanical strength</a:t>
            </a:r>
          </a:p>
          <a:p>
            <a:pPr>
              <a:lnSpc>
                <a:spcPct val="150000"/>
              </a:lnSpc>
            </a:pPr>
            <a:r>
              <a:rPr lang="en-US" sz="1800" dirty="0"/>
              <a:t>6. Dimensionally stable</a:t>
            </a:r>
          </a:p>
          <a:p>
            <a:pPr>
              <a:lnSpc>
                <a:spcPct val="150000"/>
              </a:lnSpc>
            </a:pPr>
            <a:r>
              <a:rPr lang="en-US" sz="1800" dirty="0"/>
              <a:t>7. Good keeping qualities</a:t>
            </a:r>
          </a:p>
          <a:p>
            <a:pPr marL="0" indent="0">
              <a:buNone/>
            </a:pPr>
            <a:endParaRPr lang="en-US" dirty="0"/>
          </a:p>
        </p:txBody>
      </p:sp>
    </p:spTree>
    <p:extLst>
      <p:ext uri="{BB962C8B-B14F-4D97-AF65-F5344CB8AC3E}">
        <p14:creationId xmlns:p14="http://schemas.microsoft.com/office/powerpoint/2010/main" val="190431358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377</TotalTime>
  <Words>1070</Words>
  <Application>Microsoft Macintosh PowerPoint</Application>
  <PresentationFormat>Widescreen</PresentationFormat>
  <Paragraphs>205</Paragraphs>
  <Slides>25</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Times New Roman</vt:lpstr>
      <vt:lpstr>Wingdings</vt:lpstr>
      <vt:lpstr>Crop</vt:lpstr>
      <vt:lpstr>Impression Materials </vt:lpstr>
      <vt:lpstr>PowerPoint Presentation</vt:lpstr>
      <vt:lpstr>Objectives </vt:lpstr>
      <vt:lpstr>Impression materials </vt:lpstr>
      <vt:lpstr>Uses of dental impression materials: </vt:lpstr>
      <vt:lpstr>Impression techniques:</vt:lpstr>
      <vt:lpstr>#Classification of impression materials: </vt:lpstr>
      <vt:lpstr>Classification of impression materials (count):</vt:lpstr>
      <vt:lpstr>Requirement for impression materials:</vt:lpstr>
      <vt:lpstr>Impression Plaster: </vt:lpstr>
      <vt:lpstr>Impression Plaster: </vt:lpstr>
      <vt:lpstr>Impression compound:  </vt:lpstr>
      <vt:lpstr>Impression compound: </vt:lpstr>
      <vt:lpstr>Zinc oxide-eugenol:  Used for final impression for complete denture </vt:lpstr>
      <vt:lpstr>Impression waxes: </vt:lpstr>
      <vt:lpstr>Hydrocolloid impression:   1- Agar (Reversible)   </vt:lpstr>
      <vt:lpstr>The agar impression  </vt:lpstr>
      <vt:lpstr>Hydrocolloid impression:   2- Irreversible (Alginate): </vt:lpstr>
      <vt:lpstr>The Alginate Impression</vt:lpstr>
      <vt:lpstr>Elastomers impression:   1-Polysulfide: </vt:lpstr>
      <vt:lpstr>2- Silicone: </vt:lpstr>
      <vt:lpstr>2- Silicon (count): </vt:lpstr>
      <vt:lpstr>3- Polyether:  Supplied in two pastes catalyst and base  </vt:lpstr>
      <vt:lpstr>Objectives  </vt:lpstr>
      <vt:lpstr>Critical Thinking 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 Materials </dc:title>
  <dc:creator>Alhamrayn, Hisham</dc:creator>
  <cp:lastModifiedBy>Alhamrayn, Hisham</cp:lastModifiedBy>
  <cp:revision>2</cp:revision>
  <dcterms:created xsi:type="dcterms:W3CDTF">2022-04-02T03:54:45Z</dcterms:created>
  <dcterms:modified xsi:type="dcterms:W3CDTF">2022-04-03T09:28:54Z</dcterms:modified>
</cp:coreProperties>
</file>