
<file path=[Content_Types].xml><?xml version="1.0" encoding="utf-8"?>
<Types xmlns="http://schemas.openxmlformats.org/package/2006/content-types">
  <Default Extension="gif" ContentType="image/gi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9"/>
  </p:notesMasterIdLst>
  <p:sldIdLst>
    <p:sldId id="256" r:id="rId2"/>
    <p:sldId id="257" r:id="rId3"/>
    <p:sldId id="258" r:id="rId4"/>
    <p:sldId id="261" r:id="rId5"/>
    <p:sldId id="260" r:id="rId6"/>
    <p:sldId id="262" r:id="rId7"/>
    <p:sldId id="259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55" autoAdjust="0"/>
    <p:restoredTop sz="94660"/>
  </p:normalViewPr>
  <p:slideViewPr>
    <p:cSldViewPr snapToGrid="0">
      <p:cViewPr varScale="1">
        <p:scale>
          <a:sx n="42" d="100"/>
          <a:sy n="42" d="100"/>
        </p:scale>
        <p:origin x="72" y="4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CCE11B6-B7AD-4687-85FD-CE4A28C7DB19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56028B7-FE99-482B-9B9A-30F909A5FB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78250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Looking for details like birthdays and pet names can help in trying to guess passwords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6028B7-FE99-482B-9B9A-30F909A5FB7E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94382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Tinmouth replied with his phone number and talked to the cybercriminal who was posing as a customer service rep, and actually eventually initiated the £8,000 transfer, but it was blocked.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6028B7-FE99-482B-9B9A-30F909A5FB7E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64650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293E44A8-45F9-43ED-B985-D2F95FEB9060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E59BF172-7CF3-4242-8F51-44B3B1F88EC2}" type="slidenum">
              <a:rPr lang="en-US" smtClean="0"/>
              <a:t>‹#›</a:t>
            </a:fld>
            <a:endParaRPr lang="en-US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133123486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E44A8-45F9-43ED-B985-D2F95FEB9060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9BF172-7CF3-4242-8F51-44B3B1F88E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89152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93E44A8-45F9-43ED-B985-D2F95FEB9060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59BF172-7CF3-4242-8F51-44B3B1F88EC2}" type="slidenum">
              <a:rPr lang="en-US" smtClean="0"/>
              <a:t>‹#›</a:t>
            </a:fld>
            <a:endParaRPr lang="en-US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120521311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E44A8-45F9-43ED-B985-D2F95FEB9060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9BF172-7CF3-4242-8F51-44B3B1F88E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3736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E44A8-45F9-43ED-B985-D2F95FEB9060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9BF172-7CF3-4242-8F51-44B3B1F88E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54000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E44A8-45F9-43ED-B985-D2F95FEB9060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9BF172-7CF3-4242-8F51-44B3B1F88E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47200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E44A8-45F9-43ED-B985-D2F95FEB9060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9BF172-7CF3-4242-8F51-44B3B1F88E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72412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93E44A8-45F9-43ED-B985-D2F95FEB9060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59BF172-7CF3-4242-8F51-44B3B1F88EC2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8947283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93E44A8-45F9-43ED-B985-D2F95FEB9060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59BF172-7CF3-4242-8F51-44B3B1F88EC2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8240682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E44A8-45F9-43ED-B985-D2F95FEB9060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9BF172-7CF3-4242-8F51-44B3B1F88E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24324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E44A8-45F9-43ED-B985-D2F95FEB9060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9BF172-7CF3-4242-8F51-44B3B1F88E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33923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293E44A8-45F9-43ED-B985-D2F95FEB9060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E59BF172-7CF3-4242-8F51-44B3B1F88EC2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9902008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gi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ecureworld.io/industry-news/social-media-cyber-attack-example" TargetMode="External"/><Relationship Id="rId2" Type="http://schemas.openxmlformats.org/officeDocument/2006/relationships/hyperlink" Target="https://www.researchgate.net/publication/395339633_Exploring_the_Impact_of_Social_Media_on_Cyber_security_Threats_and_Mitigation_Strategies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901137-EC5C-5580-F692-753B63371FB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15123" y="2930107"/>
            <a:ext cx="8361229" cy="2098226"/>
          </a:xfrm>
        </p:spPr>
        <p:txBody>
          <a:bodyPr>
            <a:normAutofit fontScale="90000"/>
          </a:bodyPr>
          <a:lstStyle/>
          <a:p>
            <a:r>
              <a:rPr lang="en-US" dirty="0"/>
              <a:t>The Role of Social Media in Cybersecurity Threats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1203D2A-A6D1-F5D4-6D40-F86CD10AEC0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79902" y="5028333"/>
            <a:ext cx="6831673" cy="1086237"/>
          </a:xfrm>
        </p:spPr>
        <p:txBody>
          <a:bodyPr/>
          <a:lstStyle/>
          <a:p>
            <a:r>
              <a:rPr lang="en-US" dirty="0"/>
              <a:t>By: Jasmyn Allen</a:t>
            </a:r>
          </a:p>
        </p:txBody>
      </p:sp>
    </p:spTree>
    <p:extLst>
      <p:ext uri="{BB962C8B-B14F-4D97-AF65-F5344CB8AC3E}">
        <p14:creationId xmlns:p14="http://schemas.microsoft.com/office/powerpoint/2010/main" val="17967740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96C5A2-5A86-1553-1AD4-2A3B836256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Social Media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55FB06-53C1-A08F-018E-4C50259CE0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With over 4.6 billion global users across many platforms, social media has become an incredibly relevant part of our daily lives</a:t>
            </a:r>
          </a:p>
          <a:p>
            <a:r>
              <a:rPr lang="en-US" dirty="0"/>
              <a:t>Many benefits</a:t>
            </a:r>
          </a:p>
          <a:p>
            <a:pPr lvl="1"/>
            <a:r>
              <a:rPr lang="en-US" dirty="0"/>
              <a:t>Real-time communication (easier to stay in contact with friends and family)</a:t>
            </a:r>
          </a:p>
          <a:p>
            <a:pPr lvl="1"/>
            <a:r>
              <a:rPr lang="en-US" dirty="0"/>
              <a:t>Build communities with like-minded people</a:t>
            </a:r>
          </a:p>
          <a:p>
            <a:pPr lvl="1"/>
            <a:r>
              <a:rPr lang="en-US" dirty="0"/>
              <a:t>Self-expression</a:t>
            </a:r>
          </a:p>
          <a:p>
            <a:pPr lvl="1"/>
            <a:r>
              <a:rPr lang="en-US" dirty="0"/>
              <a:t>Fast real-time spreading of news</a:t>
            </a:r>
          </a:p>
          <a:p>
            <a:pPr lvl="1"/>
            <a:r>
              <a:rPr lang="en-US" dirty="0"/>
              <a:t>Job opportunities</a:t>
            </a:r>
          </a:p>
          <a:p>
            <a:pPr lvl="1"/>
            <a:r>
              <a:rPr lang="en-US" dirty="0"/>
              <a:t>Cost-effective promotion for businesses</a:t>
            </a:r>
          </a:p>
        </p:txBody>
      </p:sp>
    </p:spTree>
    <p:extLst>
      <p:ext uri="{BB962C8B-B14F-4D97-AF65-F5344CB8AC3E}">
        <p14:creationId xmlns:p14="http://schemas.microsoft.com/office/powerpoint/2010/main" val="16002407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ED7B48-A34B-E277-F01B-A83915D279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Social Media is Exploited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9EF87A-6292-D60D-0602-F06CA6EC76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As much as society benefits from social media, misuse and lack of cybersecurity awareness can bring vulnerabilities that bad actors can exploit</a:t>
            </a:r>
          </a:p>
          <a:p>
            <a:r>
              <a:rPr lang="en-US" dirty="0"/>
              <a:t>Attackers go through sites like Facebook, Instagram, and even LinkedIn to mine for personal information</a:t>
            </a:r>
          </a:p>
          <a:p>
            <a:pPr lvl="1"/>
            <a:r>
              <a:rPr lang="en-US" dirty="0"/>
              <a:t>Look for details like birthdays, pet names, and workplace roles and relationships</a:t>
            </a:r>
          </a:p>
          <a:p>
            <a:r>
              <a:rPr lang="en-US" dirty="0"/>
              <a:t>Social engineering stages to plan an attack</a:t>
            </a:r>
          </a:p>
          <a:p>
            <a:pPr lvl="1"/>
            <a:r>
              <a:rPr lang="en-US" dirty="0"/>
              <a:t>Information gathering: Search social media to collect information and select target</a:t>
            </a:r>
          </a:p>
          <a:p>
            <a:pPr lvl="1"/>
            <a:r>
              <a:rPr lang="en-US" dirty="0"/>
              <a:t>Relationship development: Build rapport (e.g. impersonating someone they know or relying on general agreeableness to build relationship)</a:t>
            </a:r>
          </a:p>
          <a:p>
            <a:pPr lvl="1"/>
            <a:r>
              <a:rPr lang="en-US" dirty="0"/>
              <a:t>Exploitation: Using gathered information and relationship to infiltrate</a:t>
            </a:r>
          </a:p>
          <a:p>
            <a:pPr lvl="1"/>
            <a:r>
              <a:rPr lang="en-US" dirty="0"/>
              <a:t>Execution: Accomplishing the ultimate goal (whether that’s for financial gain, political motives, or even obtaining sensitive data)</a:t>
            </a:r>
          </a:p>
        </p:txBody>
      </p:sp>
    </p:spTree>
    <p:extLst>
      <p:ext uri="{BB962C8B-B14F-4D97-AF65-F5344CB8AC3E}">
        <p14:creationId xmlns:p14="http://schemas.microsoft.com/office/powerpoint/2010/main" val="6757110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09D102-E452-8809-3C45-A275B321BF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Methods of Social Engineering Through Social Media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D31A53-62B2-0F82-1CDA-E365D64A42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b="1" dirty="0"/>
              <a:t>Phishing</a:t>
            </a:r>
            <a:r>
              <a:rPr lang="en-US" dirty="0"/>
              <a:t>: Emails sent to individuals seeking information or data</a:t>
            </a:r>
          </a:p>
          <a:p>
            <a:r>
              <a:rPr lang="en-US" b="1" dirty="0"/>
              <a:t>Spear </a:t>
            </a:r>
            <a:r>
              <a:rPr lang="en-US" b="1" dirty="0" err="1"/>
              <a:t>phishsing</a:t>
            </a:r>
            <a:r>
              <a:rPr lang="en-US" b="1" dirty="0"/>
              <a:t>: </a:t>
            </a:r>
            <a:r>
              <a:rPr lang="en-US" dirty="0"/>
              <a:t>Emails sent to and targeted toward specific individuals (relevant details to seem more credible found on social media)</a:t>
            </a:r>
          </a:p>
          <a:p>
            <a:r>
              <a:rPr lang="en-US" b="1" dirty="0"/>
              <a:t>Whaling: </a:t>
            </a:r>
            <a:r>
              <a:rPr lang="en-US" dirty="0"/>
              <a:t>Emails targeting CEOs</a:t>
            </a:r>
          </a:p>
          <a:p>
            <a:r>
              <a:rPr lang="en-US" b="1" dirty="0"/>
              <a:t>Pretexting: </a:t>
            </a:r>
            <a:r>
              <a:rPr lang="en-US" dirty="0"/>
              <a:t>An attacker impersonating a person with power or credibility (ex. Impersonating a boss or someone in high-management to get an employee to do something)</a:t>
            </a:r>
          </a:p>
          <a:p>
            <a:pPr lvl="1"/>
            <a:r>
              <a:rPr lang="en-US" dirty="0"/>
              <a:t>Attackers can and do create fake profiles to impersonate high-profile executives and well-known brands to trick customers and employees into transferring funds, spread disinformation, and many other things</a:t>
            </a:r>
          </a:p>
          <a:p>
            <a:r>
              <a:rPr lang="en-US" b="1" dirty="0"/>
              <a:t>Smishing: </a:t>
            </a:r>
            <a:r>
              <a:rPr lang="en-US" dirty="0"/>
              <a:t>Texting messages (SMS) seeking information</a:t>
            </a:r>
          </a:p>
          <a:p>
            <a:endParaRPr lang="en-US" b="1" dirty="0"/>
          </a:p>
          <a:p>
            <a:pPr marL="0" indent="0">
              <a:buNone/>
            </a:pPr>
            <a:r>
              <a:rPr lang="en-US" dirty="0"/>
              <a:t>These tactics can use information found on social media are used on individuals, employees, and higher management alike!</a:t>
            </a:r>
          </a:p>
        </p:txBody>
      </p:sp>
    </p:spTree>
    <p:extLst>
      <p:ext uri="{BB962C8B-B14F-4D97-AF65-F5344CB8AC3E}">
        <p14:creationId xmlns:p14="http://schemas.microsoft.com/office/powerpoint/2010/main" val="21165770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BEB60B-79AA-EF40-65B6-B432733D5E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04FC97-1282-E95E-C1A9-B400A80568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 descr="tweet-socia-media-phishing">
            <a:extLst>
              <a:ext uri="{FF2B5EF4-FFF2-40B4-BE49-F238E27FC236}">
                <a16:creationId xmlns:a16="http://schemas.microsoft.com/office/drawing/2014/main" id="{D8407CAE-FE9C-F2DF-D24D-B1769D844E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9690" y="1760430"/>
            <a:ext cx="4766310" cy="4106970"/>
          </a:xfrm>
          <a:prstGeom prst="rect">
            <a:avLst/>
          </a:prstGeom>
        </p:spPr>
      </p:pic>
      <p:pic>
        <p:nvPicPr>
          <p:cNvPr id="5" name="Picture 4" descr="phishing-email-barclays-bank">
            <a:extLst>
              <a:ext uri="{FF2B5EF4-FFF2-40B4-BE49-F238E27FC236}">
                <a16:creationId xmlns:a16="http://schemas.microsoft.com/office/drawing/2014/main" id="{2C38B0DA-60EF-549F-7A8F-150EC5FA55E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47319" y="857250"/>
            <a:ext cx="3867391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40383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63D372-F365-C054-8A60-B4195A090F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Mitigate Threats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D259CA-31E3-968C-8B63-116A4F71D4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Limit oversharing:</a:t>
            </a:r>
            <a:r>
              <a:rPr lang="en-US" dirty="0"/>
              <a:t> Avoid publishing real-time locations, travel plans, organizational charts, or personal identification details online</a:t>
            </a:r>
            <a:endParaRPr lang="en-US" b="1" dirty="0"/>
          </a:p>
          <a:p>
            <a:r>
              <a:rPr lang="en-US" b="1" dirty="0"/>
              <a:t>MFA:</a:t>
            </a:r>
            <a:r>
              <a:rPr lang="en-US" dirty="0"/>
              <a:t> Enabling MFA strengthens account privacy and adds an extra layer of protection in the event credentials are guessed or stolen</a:t>
            </a:r>
          </a:p>
          <a:p>
            <a:r>
              <a:rPr lang="en-US" b="1" dirty="0"/>
              <a:t>Strict organizational policies: </a:t>
            </a:r>
            <a:r>
              <a:rPr lang="en-US" dirty="0"/>
              <a:t>For organizations, establishing comprehensive social media policies that define acceptable use can greatly lower the chance of a cyberattack using information found on social media</a:t>
            </a:r>
          </a:p>
          <a:p>
            <a:r>
              <a:rPr lang="en-US" b="1" dirty="0"/>
              <a:t>Education:</a:t>
            </a:r>
            <a:r>
              <a:rPr lang="en-US" dirty="0"/>
              <a:t> Continuous awareness training for general users and employees of an organization help recognize oversharing risks and offender tactics like fake friend requests and suspicious messaging</a:t>
            </a:r>
          </a:p>
        </p:txBody>
      </p:sp>
    </p:spTree>
    <p:extLst>
      <p:ext uri="{BB962C8B-B14F-4D97-AF65-F5344CB8AC3E}">
        <p14:creationId xmlns:p14="http://schemas.microsoft.com/office/powerpoint/2010/main" val="9991108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4AAAB3-29A9-6E26-2517-004F383CA9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B616A0-2388-B8CA-FC1C-BCF5B631A0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Hossain, Md </a:t>
            </a:r>
            <a:r>
              <a:rPr lang="en-US" dirty="0" err="1"/>
              <a:t>Ishtiak</a:t>
            </a:r>
            <a:r>
              <a:rPr lang="en-US" dirty="0"/>
              <a:t>. (2025 September). </a:t>
            </a:r>
            <a:r>
              <a:rPr lang="en-US" i="1" dirty="0"/>
              <a:t>Exploring the Impact of Social Media on Cyber security Threats and Mitigation Strategies</a:t>
            </a:r>
            <a:r>
              <a:rPr lang="en-US" dirty="0"/>
              <a:t>. ResearchGate. </a:t>
            </a:r>
            <a:r>
              <a:rPr lang="en-US" dirty="0">
                <a:hlinkClick r:id="rId2"/>
              </a:rPr>
              <a:t>https://www.researchgate.net/publication/395339633_Exploring_the_Impact_of_Social_Media_on_Cyber_security_Threats_and_Mitigation_Strategies</a:t>
            </a:r>
            <a:r>
              <a:rPr lang="en-US" dirty="0"/>
              <a:t> </a:t>
            </a:r>
          </a:p>
          <a:p>
            <a:r>
              <a:rPr lang="en-US" dirty="0"/>
              <a:t>‌</a:t>
            </a:r>
            <a:r>
              <a:rPr lang="en-US" dirty="0" err="1"/>
              <a:t>SecureWorld</a:t>
            </a:r>
            <a:r>
              <a:rPr lang="en-US" dirty="0"/>
              <a:t> News Team. (2018, November 29). </a:t>
            </a:r>
            <a:r>
              <a:rPr lang="en-US" i="1" dirty="0"/>
              <a:t>Social Media Cyber Attack: A Real Life Example</a:t>
            </a:r>
            <a:r>
              <a:rPr lang="en-US" dirty="0"/>
              <a:t>. </a:t>
            </a:r>
            <a:r>
              <a:rPr lang="en-US" dirty="0" err="1"/>
              <a:t>SecureWorld</a:t>
            </a:r>
            <a:r>
              <a:rPr lang="en-US" dirty="0"/>
              <a:t>. </a:t>
            </a:r>
            <a:r>
              <a:rPr lang="en-US" dirty="0">
                <a:hlinkClick r:id="rId3"/>
              </a:rPr>
              <a:t>https://www.secureworld.io/industry-news/social-media-cyber-attack-example</a:t>
            </a:r>
            <a:r>
              <a:rPr lang="en-US" dirty="0"/>
              <a:t> </a:t>
            </a:r>
          </a:p>
          <a:p>
            <a:r>
              <a:rPr lang="en-US" dirty="0"/>
              <a:t>Module 3 Content</a:t>
            </a:r>
          </a:p>
          <a:p>
            <a:r>
              <a:rPr lang="en-US" dirty="0"/>
              <a:t>Module 6 Content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2394219"/>
      </p:ext>
    </p:extLst>
  </p:cSld>
  <p:clrMapOvr>
    <a:masterClrMapping/>
  </p:clrMapOvr>
</p:sld>
</file>

<file path=ppt/theme/theme1.xml><?xml version="1.0" encoding="utf-8"?>
<a:theme xmlns:a="http://schemas.openxmlformats.org/drawingml/2006/main" name="Crop">
  <a:themeElements>
    <a:clrScheme name="Crop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Crop</Template>
  <TotalTime>1178</TotalTime>
  <Words>590</Words>
  <Application>Microsoft Office PowerPoint</Application>
  <PresentationFormat>Widescreen</PresentationFormat>
  <Paragraphs>44</Paragraphs>
  <Slides>7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Calibri</vt:lpstr>
      <vt:lpstr>Franklin Gothic Book</vt:lpstr>
      <vt:lpstr>Crop</vt:lpstr>
      <vt:lpstr>The Role of Social Media in Cybersecurity Threats</vt:lpstr>
      <vt:lpstr>Social Media</vt:lpstr>
      <vt:lpstr>How Social Media is Exploited</vt:lpstr>
      <vt:lpstr>Methods of Social Engineering Through Social Media</vt:lpstr>
      <vt:lpstr>Example</vt:lpstr>
      <vt:lpstr>How to Mitigate Threats </vt:lpstr>
      <vt:lpstr>References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Jasmyn Allen 10624632</dc:creator>
  <cp:lastModifiedBy>Jasmyn Allen 10624632</cp:lastModifiedBy>
  <cp:revision>25</cp:revision>
  <dcterms:created xsi:type="dcterms:W3CDTF">2026-10-05T20:20:43Z</dcterms:created>
  <dcterms:modified xsi:type="dcterms:W3CDTF">2026-10-06T15:59:16Z</dcterms:modified>
</cp:coreProperties>
</file>