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B8D66-E2D2-4316-A58C-1F03683075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DAB1D3-9680-4BEA-B3D5-048EBF0822A1}">
      <dgm:prSet/>
      <dgm:spPr/>
      <dgm:t>
        <a:bodyPr/>
        <a:lstStyle/>
        <a:p>
          <a:r>
            <a:rPr lang="en-US" b="0" i="0" dirty="0"/>
            <a:t>The Genieve shelter serves victims of domestic violence, sexual assault, stalking, and human trafficking. Client A was a survivor of domestic violence who needed the services offered, such as counseling and support. Client A was able to move in </a:t>
          </a:r>
          <a:r>
            <a:rPr lang="en-US" dirty="0"/>
            <a:t>with a friend but still needed services that were offered. </a:t>
          </a:r>
        </a:p>
      </dgm:t>
    </dgm:pt>
    <dgm:pt modelId="{E6B97297-1690-4C22-BB1B-41020C6E4F2B}" type="parTrans" cxnId="{25C9351D-C20F-4316-92E3-EF10781E7FD3}">
      <dgm:prSet/>
      <dgm:spPr/>
      <dgm:t>
        <a:bodyPr/>
        <a:lstStyle/>
        <a:p>
          <a:endParaRPr lang="en-US"/>
        </a:p>
      </dgm:t>
    </dgm:pt>
    <dgm:pt modelId="{6AA88DBD-D29C-4C16-9694-BCD518AECC12}" type="sibTrans" cxnId="{25C9351D-C20F-4316-92E3-EF10781E7FD3}">
      <dgm:prSet/>
      <dgm:spPr/>
      <dgm:t>
        <a:bodyPr/>
        <a:lstStyle/>
        <a:p>
          <a:endParaRPr lang="en-US"/>
        </a:p>
      </dgm:t>
    </dgm:pt>
    <dgm:pt modelId="{D04E511E-84FD-4C2D-B9D9-47F01C23050E}">
      <dgm:prSet/>
      <dgm:spPr/>
      <dgm:t>
        <a:bodyPr/>
        <a:lstStyle/>
        <a:p>
          <a:r>
            <a:rPr lang="en-US" dirty="0"/>
            <a:t>C</a:t>
          </a:r>
          <a:r>
            <a:rPr lang="en-US" b="0" i="0" dirty="0"/>
            <a:t>lient A needs help finding affordable housing within her budget. Client </a:t>
          </a:r>
          <a:r>
            <a:rPr lang="en-US" dirty="0"/>
            <a:t>A </a:t>
          </a:r>
          <a:r>
            <a:rPr lang="en-US" b="0" i="0" dirty="0"/>
            <a:t>is a community client. A community client is a client that needs our services</a:t>
          </a:r>
          <a:r>
            <a:rPr lang="en-US" dirty="0"/>
            <a:t>, such as food distribution, counseling, or housing, we label them a community client. They also have shelter clients too, which are the clients who live at the shelters or hotels that we put them in. </a:t>
          </a:r>
        </a:p>
      </dgm:t>
    </dgm:pt>
    <dgm:pt modelId="{81AA2C77-14D0-4E08-B8EC-14FAFEA23E2B}" type="parTrans" cxnId="{120D2F30-70BB-48A0-AAC9-9E7E5CC7428A}">
      <dgm:prSet/>
      <dgm:spPr/>
      <dgm:t>
        <a:bodyPr/>
        <a:lstStyle/>
        <a:p>
          <a:endParaRPr lang="en-US"/>
        </a:p>
      </dgm:t>
    </dgm:pt>
    <dgm:pt modelId="{98F838C0-FE31-4F1A-AB4A-95EBB513D7B8}" type="sibTrans" cxnId="{120D2F30-70BB-48A0-AAC9-9E7E5CC7428A}">
      <dgm:prSet/>
      <dgm:spPr/>
      <dgm:t>
        <a:bodyPr/>
        <a:lstStyle/>
        <a:p>
          <a:endParaRPr lang="en-US"/>
        </a:p>
      </dgm:t>
    </dgm:pt>
    <dgm:pt modelId="{FD3A855F-3794-7647-8F6E-F68627D63AF4}" type="pres">
      <dgm:prSet presAssocID="{64FB8D66-E2D2-4316-A58C-1F03683075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5D933A-ED82-E643-B600-2D766F0428FA}" type="pres">
      <dgm:prSet presAssocID="{9DDAB1D3-9680-4BEA-B3D5-048EBF0822A1}" presName="hierRoot1" presStyleCnt="0"/>
      <dgm:spPr/>
    </dgm:pt>
    <dgm:pt modelId="{E2AC6D37-B691-A940-89BB-D14CAC806E85}" type="pres">
      <dgm:prSet presAssocID="{9DDAB1D3-9680-4BEA-B3D5-048EBF0822A1}" presName="composite" presStyleCnt="0"/>
      <dgm:spPr/>
    </dgm:pt>
    <dgm:pt modelId="{B0F37754-25A4-5F4E-9BC7-93CD6BFE16DF}" type="pres">
      <dgm:prSet presAssocID="{9DDAB1D3-9680-4BEA-B3D5-048EBF0822A1}" presName="background" presStyleLbl="node0" presStyleIdx="0" presStyleCnt="2"/>
      <dgm:spPr/>
    </dgm:pt>
    <dgm:pt modelId="{6D60D455-030B-544A-AADB-F2F5F35FA7F6}" type="pres">
      <dgm:prSet presAssocID="{9DDAB1D3-9680-4BEA-B3D5-048EBF0822A1}" presName="text" presStyleLbl="fgAcc0" presStyleIdx="0" presStyleCnt="2">
        <dgm:presLayoutVars>
          <dgm:chPref val="3"/>
        </dgm:presLayoutVars>
      </dgm:prSet>
      <dgm:spPr/>
    </dgm:pt>
    <dgm:pt modelId="{4AC2E519-E4BC-4246-9845-F6ADCAF9D0DC}" type="pres">
      <dgm:prSet presAssocID="{9DDAB1D3-9680-4BEA-B3D5-048EBF0822A1}" presName="hierChild2" presStyleCnt="0"/>
      <dgm:spPr/>
    </dgm:pt>
    <dgm:pt modelId="{72B7562C-1828-704A-82FA-8047148CC063}" type="pres">
      <dgm:prSet presAssocID="{D04E511E-84FD-4C2D-B9D9-47F01C23050E}" presName="hierRoot1" presStyleCnt="0"/>
      <dgm:spPr/>
    </dgm:pt>
    <dgm:pt modelId="{BEB5416E-1764-AD44-9424-A5B5C0B18A1E}" type="pres">
      <dgm:prSet presAssocID="{D04E511E-84FD-4C2D-B9D9-47F01C23050E}" presName="composite" presStyleCnt="0"/>
      <dgm:spPr/>
    </dgm:pt>
    <dgm:pt modelId="{676C35EC-2208-F948-826D-C51DCE5945AE}" type="pres">
      <dgm:prSet presAssocID="{D04E511E-84FD-4C2D-B9D9-47F01C23050E}" presName="background" presStyleLbl="node0" presStyleIdx="1" presStyleCnt="2"/>
      <dgm:spPr/>
    </dgm:pt>
    <dgm:pt modelId="{B80E08A9-D6CA-FC4E-90D7-1D217CB5A650}" type="pres">
      <dgm:prSet presAssocID="{D04E511E-84FD-4C2D-B9D9-47F01C23050E}" presName="text" presStyleLbl="fgAcc0" presStyleIdx="1" presStyleCnt="2">
        <dgm:presLayoutVars>
          <dgm:chPref val="3"/>
        </dgm:presLayoutVars>
      </dgm:prSet>
      <dgm:spPr/>
    </dgm:pt>
    <dgm:pt modelId="{4D71FAC7-7BAA-594D-ABAA-4B951319D9ED}" type="pres">
      <dgm:prSet presAssocID="{D04E511E-84FD-4C2D-B9D9-47F01C23050E}" presName="hierChild2" presStyleCnt="0"/>
      <dgm:spPr/>
    </dgm:pt>
  </dgm:ptLst>
  <dgm:cxnLst>
    <dgm:cxn modelId="{25C9351D-C20F-4316-92E3-EF10781E7FD3}" srcId="{64FB8D66-E2D2-4316-A58C-1F0368307572}" destId="{9DDAB1D3-9680-4BEA-B3D5-048EBF0822A1}" srcOrd="0" destOrd="0" parTransId="{E6B97297-1690-4C22-BB1B-41020C6E4F2B}" sibTransId="{6AA88DBD-D29C-4C16-9694-BCD518AECC12}"/>
    <dgm:cxn modelId="{120D2F30-70BB-48A0-AAC9-9E7E5CC7428A}" srcId="{64FB8D66-E2D2-4316-A58C-1F0368307572}" destId="{D04E511E-84FD-4C2D-B9D9-47F01C23050E}" srcOrd="1" destOrd="0" parTransId="{81AA2C77-14D0-4E08-B8EC-14FAFEA23E2B}" sibTransId="{98F838C0-FE31-4F1A-AB4A-95EBB513D7B8}"/>
    <dgm:cxn modelId="{3777BC57-DEAF-A14B-B886-8781272D20B2}" type="presOf" srcId="{9DDAB1D3-9680-4BEA-B3D5-048EBF0822A1}" destId="{6D60D455-030B-544A-AADB-F2F5F35FA7F6}" srcOrd="0" destOrd="0" presId="urn:microsoft.com/office/officeart/2005/8/layout/hierarchy1"/>
    <dgm:cxn modelId="{522F768D-BCAE-BD4A-93F4-A1D2A916FB73}" type="presOf" srcId="{D04E511E-84FD-4C2D-B9D9-47F01C23050E}" destId="{B80E08A9-D6CA-FC4E-90D7-1D217CB5A650}" srcOrd="0" destOrd="0" presId="urn:microsoft.com/office/officeart/2005/8/layout/hierarchy1"/>
    <dgm:cxn modelId="{DA2FA8A7-6D27-BE44-924A-431BB3BF82ED}" type="presOf" srcId="{64FB8D66-E2D2-4316-A58C-1F0368307572}" destId="{FD3A855F-3794-7647-8F6E-F68627D63AF4}" srcOrd="0" destOrd="0" presId="urn:microsoft.com/office/officeart/2005/8/layout/hierarchy1"/>
    <dgm:cxn modelId="{04C83B5B-4DB7-8648-83C2-1CED24BE762B}" type="presParOf" srcId="{FD3A855F-3794-7647-8F6E-F68627D63AF4}" destId="{555D933A-ED82-E643-B600-2D766F0428FA}" srcOrd="0" destOrd="0" presId="urn:microsoft.com/office/officeart/2005/8/layout/hierarchy1"/>
    <dgm:cxn modelId="{778514FD-4E7D-8145-968F-8360D28151F7}" type="presParOf" srcId="{555D933A-ED82-E643-B600-2D766F0428FA}" destId="{E2AC6D37-B691-A940-89BB-D14CAC806E85}" srcOrd="0" destOrd="0" presId="urn:microsoft.com/office/officeart/2005/8/layout/hierarchy1"/>
    <dgm:cxn modelId="{71006DF0-64AE-A14B-9E63-8F8C92BC4C18}" type="presParOf" srcId="{E2AC6D37-B691-A940-89BB-D14CAC806E85}" destId="{B0F37754-25A4-5F4E-9BC7-93CD6BFE16DF}" srcOrd="0" destOrd="0" presId="urn:microsoft.com/office/officeart/2005/8/layout/hierarchy1"/>
    <dgm:cxn modelId="{88B5E861-38A1-504C-BB6F-DCFD1561AB7E}" type="presParOf" srcId="{E2AC6D37-B691-A940-89BB-D14CAC806E85}" destId="{6D60D455-030B-544A-AADB-F2F5F35FA7F6}" srcOrd="1" destOrd="0" presId="urn:microsoft.com/office/officeart/2005/8/layout/hierarchy1"/>
    <dgm:cxn modelId="{0A006D68-5AA8-DB4D-ABB8-1342EAA1AE8A}" type="presParOf" srcId="{555D933A-ED82-E643-B600-2D766F0428FA}" destId="{4AC2E519-E4BC-4246-9845-F6ADCAF9D0DC}" srcOrd="1" destOrd="0" presId="urn:microsoft.com/office/officeart/2005/8/layout/hierarchy1"/>
    <dgm:cxn modelId="{B502E7A5-6BF2-2B46-AFAC-AD571042F624}" type="presParOf" srcId="{FD3A855F-3794-7647-8F6E-F68627D63AF4}" destId="{72B7562C-1828-704A-82FA-8047148CC063}" srcOrd="1" destOrd="0" presId="urn:microsoft.com/office/officeart/2005/8/layout/hierarchy1"/>
    <dgm:cxn modelId="{D3811F16-2D2D-7A43-A5F4-C69AB2C15C66}" type="presParOf" srcId="{72B7562C-1828-704A-82FA-8047148CC063}" destId="{BEB5416E-1764-AD44-9424-A5B5C0B18A1E}" srcOrd="0" destOrd="0" presId="urn:microsoft.com/office/officeart/2005/8/layout/hierarchy1"/>
    <dgm:cxn modelId="{72ED8CFF-B860-0B42-8765-C67999B66223}" type="presParOf" srcId="{BEB5416E-1764-AD44-9424-A5B5C0B18A1E}" destId="{676C35EC-2208-F948-826D-C51DCE5945AE}" srcOrd="0" destOrd="0" presId="urn:microsoft.com/office/officeart/2005/8/layout/hierarchy1"/>
    <dgm:cxn modelId="{F48CA04B-0F84-134E-90F9-60D8F82F8F9F}" type="presParOf" srcId="{BEB5416E-1764-AD44-9424-A5B5C0B18A1E}" destId="{B80E08A9-D6CA-FC4E-90D7-1D217CB5A650}" srcOrd="1" destOrd="0" presId="urn:microsoft.com/office/officeart/2005/8/layout/hierarchy1"/>
    <dgm:cxn modelId="{9FE8B434-1921-244B-994D-91498ED8494D}" type="presParOf" srcId="{72B7562C-1828-704A-82FA-8047148CC063}" destId="{4D71FAC7-7BAA-594D-ABAA-4B951319D9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0AAEE-8126-4BE0-A31A-E9136A95CD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2D4A3-2F8E-4144-B0D8-C58BC7D10154}">
      <dgm:prSet/>
      <dgm:spPr/>
      <dgm:t>
        <a:bodyPr/>
        <a:lstStyle/>
        <a:p>
          <a:r>
            <a:rPr lang="en-US" dirty="0"/>
            <a:t>Client A is now a single mom of 3 trying to self-resolve and pick up the pieces from her abusive life with her ex-partner. </a:t>
          </a:r>
        </a:p>
      </dgm:t>
    </dgm:pt>
    <dgm:pt modelId="{2B244E05-AF17-43FE-A456-91742B6CFD30}" type="parTrans" cxnId="{B0A03831-DB44-46D1-8B18-173C12EC8D91}">
      <dgm:prSet/>
      <dgm:spPr/>
      <dgm:t>
        <a:bodyPr/>
        <a:lstStyle/>
        <a:p>
          <a:endParaRPr lang="en-US"/>
        </a:p>
      </dgm:t>
    </dgm:pt>
    <dgm:pt modelId="{ED77C8BD-206D-4271-BA2E-51DE8AB59DFE}" type="sibTrans" cxnId="{B0A03831-DB44-46D1-8B18-173C12EC8D91}">
      <dgm:prSet/>
      <dgm:spPr/>
      <dgm:t>
        <a:bodyPr/>
        <a:lstStyle/>
        <a:p>
          <a:endParaRPr lang="en-US"/>
        </a:p>
      </dgm:t>
    </dgm:pt>
    <dgm:pt modelId="{C3DB7F7B-EB73-45C7-BECB-BE2E7DAF9E37}">
      <dgm:prSet/>
      <dgm:spPr/>
      <dgm:t>
        <a:bodyPr/>
        <a:lstStyle/>
        <a:p>
          <a:r>
            <a:rPr lang="en-US" dirty="0"/>
            <a:t>Client A is 28 years old.</a:t>
          </a:r>
        </a:p>
      </dgm:t>
    </dgm:pt>
    <dgm:pt modelId="{ACCFD7C1-7682-4600-B6C0-684D2D0D49C1}" type="parTrans" cxnId="{0600ECD5-7DC5-46B5-B871-AAB302C80875}">
      <dgm:prSet/>
      <dgm:spPr/>
      <dgm:t>
        <a:bodyPr/>
        <a:lstStyle/>
        <a:p>
          <a:endParaRPr lang="en-US"/>
        </a:p>
      </dgm:t>
    </dgm:pt>
    <dgm:pt modelId="{7CF80B4A-B63B-4C7D-A3BC-AC0583F636EE}" type="sibTrans" cxnId="{0600ECD5-7DC5-46B5-B871-AAB302C80875}">
      <dgm:prSet/>
      <dgm:spPr/>
      <dgm:t>
        <a:bodyPr/>
        <a:lstStyle/>
        <a:p>
          <a:endParaRPr lang="en-US"/>
        </a:p>
      </dgm:t>
    </dgm:pt>
    <dgm:pt modelId="{BB30C666-DE2C-4DAB-A00C-B6226439D9BC}">
      <dgm:prSet/>
      <dgm:spPr/>
      <dgm:t>
        <a:bodyPr/>
        <a:lstStyle/>
        <a:p>
          <a:r>
            <a:rPr lang="en-US" dirty="0"/>
            <a:t>Client A has a job, and a decent credit score.  </a:t>
          </a:r>
        </a:p>
      </dgm:t>
    </dgm:pt>
    <dgm:pt modelId="{AD7A1E5A-1776-459B-B20F-BDA5F9309ECA}" type="parTrans" cxnId="{BE009FE2-4BB2-46E9-AC92-CDD3482A4A93}">
      <dgm:prSet/>
      <dgm:spPr/>
      <dgm:t>
        <a:bodyPr/>
        <a:lstStyle/>
        <a:p>
          <a:endParaRPr lang="en-US"/>
        </a:p>
      </dgm:t>
    </dgm:pt>
    <dgm:pt modelId="{40ADBCE6-1F4A-4B9A-8B11-843EF3098E82}" type="sibTrans" cxnId="{BE009FE2-4BB2-46E9-AC92-CDD3482A4A93}">
      <dgm:prSet/>
      <dgm:spPr/>
      <dgm:t>
        <a:bodyPr/>
        <a:lstStyle/>
        <a:p>
          <a:endParaRPr lang="en-US"/>
        </a:p>
      </dgm:t>
    </dgm:pt>
    <dgm:pt modelId="{2DC2A1B3-C170-459C-9C81-D1D314D0E4EA}">
      <dgm:prSet/>
      <dgm:spPr/>
      <dgm:t>
        <a:bodyPr/>
        <a:lstStyle/>
        <a:p>
          <a:r>
            <a:rPr lang="en-US" dirty="0"/>
            <a:t>Client A has no criminal history. </a:t>
          </a:r>
        </a:p>
      </dgm:t>
    </dgm:pt>
    <dgm:pt modelId="{BE17D23F-5BD2-4DFF-90DB-9D130D20BE8A}" type="parTrans" cxnId="{613791B5-D7FA-428D-BF98-99042765ECF3}">
      <dgm:prSet/>
      <dgm:spPr/>
      <dgm:t>
        <a:bodyPr/>
        <a:lstStyle/>
        <a:p>
          <a:endParaRPr lang="en-US"/>
        </a:p>
      </dgm:t>
    </dgm:pt>
    <dgm:pt modelId="{09E3BE13-10F6-4774-8FD8-525CCB072188}" type="sibTrans" cxnId="{613791B5-D7FA-428D-BF98-99042765ECF3}">
      <dgm:prSet/>
      <dgm:spPr/>
      <dgm:t>
        <a:bodyPr/>
        <a:lstStyle/>
        <a:p>
          <a:endParaRPr lang="en-US"/>
        </a:p>
      </dgm:t>
    </dgm:pt>
    <dgm:pt modelId="{29AE00C3-3473-4EE9-886C-E784AAB60D5D}">
      <dgm:prSet/>
      <dgm:spPr/>
      <dgm:t>
        <a:bodyPr/>
        <a:lstStyle/>
        <a:p>
          <a:r>
            <a:rPr lang="en-US" dirty="0"/>
            <a:t>Client A has no family in the area. She is currently staying with a co-worker. </a:t>
          </a:r>
        </a:p>
      </dgm:t>
    </dgm:pt>
    <dgm:pt modelId="{C33DC63E-E705-4305-BBD0-AF80B368EDA0}" type="parTrans" cxnId="{21276EF9-3DF8-4416-BF23-6BB1419BCFDE}">
      <dgm:prSet/>
      <dgm:spPr/>
      <dgm:t>
        <a:bodyPr/>
        <a:lstStyle/>
        <a:p>
          <a:endParaRPr lang="en-US"/>
        </a:p>
      </dgm:t>
    </dgm:pt>
    <dgm:pt modelId="{947FFC61-C644-4BF4-982B-CBFD1BC86D69}" type="sibTrans" cxnId="{21276EF9-3DF8-4416-BF23-6BB1419BCFDE}">
      <dgm:prSet/>
      <dgm:spPr/>
      <dgm:t>
        <a:bodyPr/>
        <a:lstStyle/>
        <a:p>
          <a:endParaRPr lang="en-US"/>
        </a:p>
      </dgm:t>
    </dgm:pt>
    <dgm:pt modelId="{F108FDBF-6596-A94E-B969-D81242F53F9A}">
      <dgm:prSet/>
      <dgm:spPr/>
      <dgm:t>
        <a:bodyPr/>
        <a:lstStyle/>
        <a:p>
          <a:r>
            <a:rPr lang="en-US" dirty="0"/>
            <a:t>Client A receives TANF and food stamps. </a:t>
          </a:r>
        </a:p>
      </dgm:t>
    </dgm:pt>
    <dgm:pt modelId="{C202BADB-7FB9-6D44-9264-16329090DD5A}" type="sibTrans" cxnId="{C2F5F147-D93E-8743-9BD8-C7688F124C48}">
      <dgm:prSet/>
      <dgm:spPr/>
      <dgm:t>
        <a:bodyPr/>
        <a:lstStyle/>
        <a:p>
          <a:endParaRPr lang="en-US"/>
        </a:p>
      </dgm:t>
    </dgm:pt>
    <dgm:pt modelId="{FE6B33F0-AFA3-7E4C-A71B-445728FD503F}" type="parTrans" cxnId="{C2F5F147-D93E-8743-9BD8-C7688F124C48}">
      <dgm:prSet/>
      <dgm:spPr/>
      <dgm:t>
        <a:bodyPr/>
        <a:lstStyle/>
        <a:p>
          <a:endParaRPr lang="en-US"/>
        </a:p>
      </dgm:t>
    </dgm:pt>
    <dgm:pt modelId="{0E074867-18E3-0F49-A663-1BC897744ADE}">
      <dgm:prSet/>
      <dgm:spPr/>
      <dgm:t>
        <a:bodyPr/>
        <a:lstStyle/>
        <a:p>
          <a:r>
            <a:rPr lang="en-US" dirty="0"/>
            <a:t>Client A has a high school diploma.  </a:t>
          </a:r>
        </a:p>
      </dgm:t>
    </dgm:pt>
    <dgm:pt modelId="{C748F6FA-F55C-DE4B-9FC0-C8A686228CA8}" type="sibTrans" cxnId="{AD757FEC-F349-6340-A89F-82C2DF1A02EE}">
      <dgm:prSet/>
      <dgm:spPr/>
      <dgm:t>
        <a:bodyPr/>
        <a:lstStyle/>
        <a:p>
          <a:endParaRPr lang="en-US"/>
        </a:p>
      </dgm:t>
    </dgm:pt>
    <dgm:pt modelId="{A0293288-2C00-934A-BD30-942C90EA02BE}" type="parTrans" cxnId="{AD757FEC-F349-6340-A89F-82C2DF1A02EE}">
      <dgm:prSet/>
      <dgm:spPr/>
      <dgm:t>
        <a:bodyPr/>
        <a:lstStyle/>
        <a:p>
          <a:endParaRPr lang="en-US"/>
        </a:p>
      </dgm:t>
    </dgm:pt>
    <dgm:pt modelId="{C3E78734-8B75-D142-9831-3C46E2D2FAA7}" type="pres">
      <dgm:prSet presAssocID="{0290AAEE-8126-4BE0-A31A-E9136A95CDBD}" presName="vert0" presStyleCnt="0">
        <dgm:presLayoutVars>
          <dgm:dir/>
          <dgm:animOne val="branch"/>
          <dgm:animLvl val="lvl"/>
        </dgm:presLayoutVars>
      </dgm:prSet>
      <dgm:spPr/>
    </dgm:pt>
    <dgm:pt modelId="{FA2D4366-CE91-D144-A3E5-513EC18AA553}" type="pres">
      <dgm:prSet presAssocID="{9C22D4A3-2F8E-4144-B0D8-C58BC7D10154}" presName="thickLine" presStyleLbl="alignNode1" presStyleIdx="0" presStyleCnt="7"/>
      <dgm:spPr/>
    </dgm:pt>
    <dgm:pt modelId="{852F6943-EAAD-0E44-AF5C-9F4B70EA0B52}" type="pres">
      <dgm:prSet presAssocID="{9C22D4A3-2F8E-4144-B0D8-C58BC7D10154}" presName="horz1" presStyleCnt="0"/>
      <dgm:spPr/>
    </dgm:pt>
    <dgm:pt modelId="{E26C7AD9-7129-E540-8A63-62BBE11C349B}" type="pres">
      <dgm:prSet presAssocID="{9C22D4A3-2F8E-4144-B0D8-C58BC7D10154}" presName="tx1" presStyleLbl="revTx" presStyleIdx="0" presStyleCnt="7"/>
      <dgm:spPr/>
    </dgm:pt>
    <dgm:pt modelId="{F721002C-47C4-0D44-9BFD-C37B4A0D8733}" type="pres">
      <dgm:prSet presAssocID="{9C22D4A3-2F8E-4144-B0D8-C58BC7D10154}" presName="vert1" presStyleCnt="0"/>
      <dgm:spPr/>
    </dgm:pt>
    <dgm:pt modelId="{07A7F5EC-5981-DC46-89EC-96E252063A03}" type="pres">
      <dgm:prSet presAssocID="{C3DB7F7B-EB73-45C7-BECB-BE2E7DAF9E37}" presName="thickLine" presStyleLbl="alignNode1" presStyleIdx="1" presStyleCnt="7"/>
      <dgm:spPr/>
    </dgm:pt>
    <dgm:pt modelId="{80C65FE4-2CAE-F941-AFC9-F2140A36920D}" type="pres">
      <dgm:prSet presAssocID="{C3DB7F7B-EB73-45C7-BECB-BE2E7DAF9E37}" presName="horz1" presStyleCnt="0"/>
      <dgm:spPr/>
    </dgm:pt>
    <dgm:pt modelId="{47CC7D35-3027-954B-8488-6A8CCF10F903}" type="pres">
      <dgm:prSet presAssocID="{C3DB7F7B-EB73-45C7-BECB-BE2E7DAF9E37}" presName="tx1" presStyleLbl="revTx" presStyleIdx="1" presStyleCnt="7"/>
      <dgm:spPr/>
    </dgm:pt>
    <dgm:pt modelId="{0A48741A-91D4-484F-AC28-927F10A364D6}" type="pres">
      <dgm:prSet presAssocID="{C3DB7F7B-EB73-45C7-BECB-BE2E7DAF9E37}" presName="vert1" presStyleCnt="0"/>
      <dgm:spPr/>
    </dgm:pt>
    <dgm:pt modelId="{68BC6BDE-8890-2C40-BE9A-A7FA73640B0B}" type="pres">
      <dgm:prSet presAssocID="{BB30C666-DE2C-4DAB-A00C-B6226439D9BC}" presName="thickLine" presStyleLbl="alignNode1" presStyleIdx="2" presStyleCnt="7"/>
      <dgm:spPr/>
    </dgm:pt>
    <dgm:pt modelId="{B6913810-D945-F748-9775-70C27BC3A017}" type="pres">
      <dgm:prSet presAssocID="{BB30C666-DE2C-4DAB-A00C-B6226439D9BC}" presName="horz1" presStyleCnt="0"/>
      <dgm:spPr/>
    </dgm:pt>
    <dgm:pt modelId="{80ECCEE7-10B2-FC4B-93B3-A174D9A9238E}" type="pres">
      <dgm:prSet presAssocID="{BB30C666-DE2C-4DAB-A00C-B6226439D9BC}" presName="tx1" presStyleLbl="revTx" presStyleIdx="2" presStyleCnt="7"/>
      <dgm:spPr/>
    </dgm:pt>
    <dgm:pt modelId="{E70AD422-6189-1643-AE9B-79BE0F479A09}" type="pres">
      <dgm:prSet presAssocID="{BB30C666-DE2C-4DAB-A00C-B6226439D9BC}" presName="vert1" presStyleCnt="0"/>
      <dgm:spPr/>
    </dgm:pt>
    <dgm:pt modelId="{FA41C4C4-3F12-9746-9101-A77463FBFF2F}" type="pres">
      <dgm:prSet presAssocID="{2DC2A1B3-C170-459C-9C81-D1D314D0E4EA}" presName="thickLine" presStyleLbl="alignNode1" presStyleIdx="3" presStyleCnt="7"/>
      <dgm:spPr/>
    </dgm:pt>
    <dgm:pt modelId="{7E8557C2-20AD-E844-984C-854E15DB9DD4}" type="pres">
      <dgm:prSet presAssocID="{2DC2A1B3-C170-459C-9C81-D1D314D0E4EA}" presName="horz1" presStyleCnt="0"/>
      <dgm:spPr/>
    </dgm:pt>
    <dgm:pt modelId="{8B1CB5C6-2678-2240-B86A-207D15885B6E}" type="pres">
      <dgm:prSet presAssocID="{2DC2A1B3-C170-459C-9C81-D1D314D0E4EA}" presName="tx1" presStyleLbl="revTx" presStyleIdx="3" presStyleCnt="7"/>
      <dgm:spPr/>
    </dgm:pt>
    <dgm:pt modelId="{1A0674AB-B53C-514F-BCDD-BFB6F0FC51F3}" type="pres">
      <dgm:prSet presAssocID="{2DC2A1B3-C170-459C-9C81-D1D314D0E4EA}" presName="vert1" presStyleCnt="0"/>
      <dgm:spPr/>
    </dgm:pt>
    <dgm:pt modelId="{CC171BCB-4B20-E34D-993F-08B85421F537}" type="pres">
      <dgm:prSet presAssocID="{29AE00C3-3473-4EE9-886C-E784AAB60D5D}" presName="thickLine" presStyleLbl="alignNode1" presStyleIdx="4" presStyleCnt="7"/>
      <dgm:spPr/>
    </dgm:pt>
    <dgm:pt modelId="{D86759C3-D3D3-8E4E-B213-F717D53BD1F2}" type="pres">
      <dgm:prSet presAssocID="{29AE00C3-3473-4EE9-886C-E784AAB60D5D}" presName="horz1" presStyleCnt="0"/>
      <dgm:spPr/>
    </dgm:pt>
    <dgm:pt modelId="{27C9DD07-8C2D-2C46-AF2B-4CE94E2A0E35}" type="pres">
      <dgm:prSet presAssocID="{29AE00C3-3473-4EE9-886C-E784AAB60D5D}" presName="tx1" presStyleLbl="revTx" presStyleIdx="4" presStyleCnt="7"/>
      <dgm:spPr/>
    </dgm:pt>
    <dgm:pt modelId="{6855DB45-E8E9-F44A-86DB-8E221444AA95}" type="pres">
      <dgm:prSet presAssocID="{29AE00C3-3473-4EE9-886C-E784AAB60D5D}" presName="vert1" presStyleCnt="0"/>
      <dgm:spPr/>
    </dgm:pt>
    <dgm:pt modelId="{B584C605-AA0E-054E-9136-870D7471B1BD}" type="pres">
      <dgm:prSet presAssocID="{F108FDBF-6596-A94E-B969-D81242F53F9A}" presName="thickLine" presStyleLbl="alignNode1" presStyleIdx="5" presStyleCnt="7"/>
      <dgm:spPr/>
    </dgm:pt>
    <dgm:pt modelId="{E36F0D2A-849B-7C48-8069-3EEAEC0FC43E}" type="pres">
      <dgm:prSet presAssocID="{F108FDBF-6596-A94E-B969-D81242F53F9A}" presName="horz1" presStyleCnt="0"/>
      <dgm:spPr/>
    </dgm:pt>
    <dgm:pt modelId="{91DE1431-F473-554C-BF0E-967A6F41616B}" type="pres">
      <dgm:prSet presAssocID="{F108FDBF-6596-A94E-B969-D81242F53F9A}" presName="tx1" presStyleLbl="revTx" presStyleIdx="5" presStyleCnt="7"/>
      <dgm:spPr/>
    </dgm:pt>
    <dgm:pt modelId="{7DAF529C-0E6F-6A40-827F-1A015A7FAE1C}" type="pres">
      <dgm:prSet presAssocID="{F108FDBF-6596-A94E-B969-D81242F53F9A}" presName="vert1" presStyleCnt="0"/>
      <dgm:spPr/>
    </dgm:pt>
    <dgm:pt modelId="{EE3F1307-DD80-0347-9642-7312575C9ADF}" type="pres">
      <dgm:prSet presAssocID="{0E074867-18E3-0F49-A663-1BC897744ADE}" presName="thickLine" presStyleLbl="alignNode1" presStyleIdx="6" presStyleCnt="7"/>
      <dgm:spPr/>
    </dgm:pt>
    <dgm:pt modelId="{9D3EB357-0FB6-214D-A302-25AE778C20A9}" type="pres">
      <dgm:prSet presAssocID="{0E074867-18E3-0F49-A663-1BC897744ADE}" presName="horz1" presStyleCnt="0"/>
      <dgm:spPr/>
    </dgm:pt>
    <dgm:pt modelId="{3B3C411A-DE49-DB44-9787-76EBC1A71CAE}" type="pres">
      <dgm:prSet presAssocID="{0E074867-18E3-0F49-A663-1BC897744ADE}" presName="tx1" presStyleLbl="revTx" presStyleIdx="6" presStyleCnt="7"/>
      <dgm:spPr/>
    </dgm:pt>
    <dgm:pt modelId="{1486BB39-6CDE-2A47-9A16-C6D8E7D046EB}" type="pres">
      <dgm:prSet presAssocID="{0E074867-18E3-0F49-A663-1BC897744ADE}" presName="vert1" presStyleCnt="0"/>
      <dgm:spPr/>
    </dgm:pt>
  </dgm:ptLst>
  <dgm:cxnLst>
    <dgm:cxn modelId="{B0A03831-DB44-46D1-8B18-173C12EC8D91}" srcId="{0290AAEE-8126-4BE0-A31A-E9136A95CDBD}" destId="{9C22D4A3-2F8E-4144-B0D8-C58BC7D10154}" srcOrd="0" destOrd="0" parTransId="{2B244E05-AF17-43FE-A456-91742B6CFD30}" sibTransId="{ED77C8BD-206D-4271-BA2E-51DE8AB59DFE}"/>
    <dgm:cxn modelId="{C9DFD534-5CA7-0849-B48D-1574024D9B86}" type="presOf" srcId="{BB30C666-DE2C-4DAB-A00C-B6226439D9BC}" destId="{80ECCEE7-10B2-FC4B-93B3-A174D9A9238E}" srcOrd="0" destOrd="0" presId="urn:microsoft.com/office/officeart/2008/layout/LinedList"/>
    <dgm:cxn modelId="{0B41E738-401F-1348-A4C6-6CFDDAB69E17}" type="presOf" srcId="{0E074867-18E3-0F49-A663-1BC897744ADE}" destId="{3B3C411A-DE49-DB44-9787-76EBC1A71CAE}" srcOrd="0" destOrd="0" presId="urn:microsoft.com/office/officeart/2008/layout/LinedList"/>
    <dgm:cxn modelId="{C2F5F147-D93E-8743-9BD8-C7688F124C48}" srcId="{0290AAEE-8126-4BE0-A31A-E9136A95CDBD}" destId="{F108FDBF-6596-A94E-B969-D81242F53F9A}" srcOrd="5" destOrd="0" parTransId="{FE6B33F0-AFA3-7E4C-A71B-445728FD503F}" sibTransId="{C202BADB-7FB9-6D44-9264-16329090DD5A}"/>
    <dgm:cxn modelId="{71053054-25E0-F747-B55D-EB172D0CCADA}" type="presOf" srcId="{29AE00C3-3473-4EE9-886C-E784AAB60D5D}" destId="{27C9DD07-8C2D-2C46-AF2B-4CE94E2A0E35}" srcOrd="0" destOrd="0" presId="urn:microsoft.com/office/officeart/2008/layout/LinedList"/>
    <dgm:cxn modelId="{78D9F56C-22A2-6747-B0B2-1655AC2923C8}" type="presOf" srcId="{9C22D4A3-2F8E-4144-B0D8-C58BC7D10154}" destId="{E26C7AD9-7129-E540-8A63-62BBE11C349B}" srcOrd="0" destOrd="0" presId="urn:microsoft.com/office/officeart/2008/layout/LinedList"/>
    <dgm:cxn modelId="{613791B5-D7FA-428D-BF98-99042765ECF3}" srcId="{0290AAEE-8126-4BE0-A31A-E9136A95CDBD}" destId="{2DC2A1B3-C170-459C-9C81-D1D314D0E4EA}" srcOrd="3" destOrd="0" parTransId="{BE17D23F-5BD2-4DFF-90DB-9D130D20BE8A}" sibTransId="{09E3BE13-10F6-4774-8FD8-525CCB072188}"/>
    <dgm:cxn modelId="{82F660BA-43E8-8048-BC12-C5EA1A97FC7B}" type="presOf" srcId="{0290AAEE-8126-4BE0-A31A-E9136A95CDBD}" destId="{C3E78734-8B75-D142-9831-3C46E2D2FAA7}" srcOrd="0" destOrd="0" presId="urn:microsoft.com/office/officeart/2008/layout/LinedList"/>
    <dgm:cxn modelId="{0600ECD5-7DC5-46B5-B871-AAB302C80875}" srcId="{0290AAEE-8126-4BE0-A31A-E9136A95CDBD}" destId="{C3DB7F7B-EB73-45C7-BECB-BE2E7DAF9E37}" srcOrd="1" destOrd="0" parTransId="{ACCFD7C1-7682-4600-B6C0-684D2D0D49C1}" sibTransId="{7CF80B4A-B63B-4C7D-A3BC-AC0583F636EE}"/>
    <dgm:cxn modelId="{BE009FE2-4BB2-46E9-AC92-CDD3482A4A93}" srcId="{0290AAEE-8126-4BE0-A31A-E9136A95CDBD}" destId="{BB30C666-DE2C-4DAB-A00C-B6226439D9BC}" srcOrd="2" destOrd="0" parTransId="{AD7A1E5A-1776-459B-B20F-BDA5F9309ECA}" sibTransId="{40ADBCE6-1F4A-4B9A-8B11-843EF3098E82}"/>
    <dgm:cxn modelId="{41FD23E3-0715-7E45-A57F-6B0A42F07C5C}" type="presOf" srcId="{F108FDBF-6596-A94E-B969-D81242F53F9A}" destId="{91DE1431-F473-554C-BF0E-967A6F41616B}" srcOrd="0" destOrd="0" presId="urn:microsoft.com/office/officeart/2008/layout/LinedList"/>
    <dgm:cxn modelId="{AD757FEC-F349-6340-A89F-82C2DF1A02EE}" srcId="{0290AAEE-8126-4BE0-A31A-E9136A95CDBD}" destId="{0E074867-18E3-0F49-A663-1BC897744ADE}" srcOrd="6" destOrd="0" parTransId="{A0293288-2C00-934A-BD30-942C90EA02BE}" sibTransId="{C748F6FA-F55C-DE4B-9FC0-C8A686228CA8}"/>
    <dgm:cxn modelId="{6BD43CF4-2EEB-854B-BB30-2E5DD003F97E}" type="presOf" srcId="{C3DB7F7B-EB73-45C7-BECB-BE2E7DAF9E37}" destId="{47CC7D35-3027-954B-8488-6A8CCF10F903}" srcOrd="0" destOrd="0" presId="urn:microsoft.com/office/officeart/2008/layout/LinedList"/>
    <dgm:cxn modelId="{21276EF9-3DF8-4416-BF23-6BB1419BCFDE}" srcId="{0290AAEE-8126-4BE0-A31A-E9136A95CDBD}" destId="{29AE00C3-3473-4EE9-886C-E784AAB60D5D}" srcOrd="4" destOrd="0" parTransId="{C33DC63E-E705-4305-BBD0-AF80B368EDA0}" sibTransId="{947FFC61-C644-4BF4-982B-CBFD1BC86D69}"/>
    <dgm:cxn modelId="{174F3BFC-B4D4-DF48-BBAF-346F761FB72D}" type="presOf" srcId="{2DC2A1B3-C170-459C-9C81-D1D314D0E4EA}" destId="{8B1CB5C6-2678-2240-B86A-207D15885B6E}" srcOrd="0" destOrd="0" presId="urn:microsoft.com/office/officeart/2008/layout/LinedList"/>
    <dgm:cxn modelId="{787AC4A5-19FA-C544-9D53-275D00FCDAE1}" type="presParOf" srcId="{C3E78734-8B75-D142-9831-3C46E2D2FAA7}" destId="{FA2D4366-CE91-D144-A3E5-513EC18AA553}" srcOrd="0" destOrd="0" presId="urn:microsoft.com/office/officeart/2008/layout/LinedList"/>
    <dgm:cxn modelId="{DF184917-86BB-0643-9277-E74CDE22F5F5}" type="presParOf" srcId="{C3E78734-8B75-D142-9831-3C46E2D2FAA7}" destId="{852F6943-EAAD-0E44-AF5C-9F4B70EA0B52}" srcOrd="1" destOrd="0" presId="urn:microsoft.com/office/officeart/2008/layout/LinedList"/>
    <dgm:cxn modelId="{FB6B2AB9-DE88-334E-ABB7-CA4115CCC5C0}" type="presParOf" srcId="{852F6943-EAAD-0E44-AF5C-9F4B70EA0B52}" destId="{E26C7AD9-7129-E540-8A63-62BBE11C349B}" srcOrd="0" destOrd="0" presId="urn:microsoft.com/office/officeart/2008/layout/LinedList"/>
    <dgm:cxn modelId="{29DDC06B-8B37-7248-8611-A1CA076A0CD8}" type="presParOf" srcId="{852F6943-EAAD-0E44-AF5C-9F4B70EA0B52}" destId="{F721002C-47C4-0D44-9BFD-C37B4A0D8733}" srcOrd="1" destOrd="0" presId="urn:microsoft.com/office/officeart/2008/layout/LinedList"/>
    <dgm:cxn modelId="{9B4F793B-92CF-4B41-A0EF-096EA406CAD8}" type="presParOf" srcId="{C3E78734-8B75-D142-9831-3C46E2D2FAA7}" destId="{07A7F5EC-5981-DC46-89EC-96E252063A03}" srcOrd="2" destOrd="0" presId="urn:microsoft.com/office/officeart/2008/layout/LinedList"/>
    <dgm:cxn modelId="{6A438FD5-BC6C-9F42-A131-24658E498BB9}" type="presParOf" srcId="{C3E78734-8B75-D142-9831-3C46E2D2FAA7}" destId="{80C65FE4-2CAE-F941-AFC9-F2140A36920D}" srcOrd="3" destOrd="0" presId="urn:microsoft.com/office/officeart/2008/layout/LinedList"/>
    <dgm:cxn modelId="{4FB69E1F-437A-9349-88A7-1B7532BED439}" type="presParOf" srcId="{80C65FE4-2CAE-F941-AFC9-F2140A36920D}" destId="{47CC7D35-3027-954B-8488-6A8CCF10F903}" srcOrd="0" destOrd="0" presId="urn:microsoft.com/office/officeart/2008/layout/LinedList"/>
    <dgm:cxn modelId="{545C0614-2AB9-F64B-903C-6F5E4E062D12}" type="presParOf" srcId="{80C65FE4-2CAE-F941-AFC9-F2140A36920D}" destId="{0A48741A-91D4-484F-AC28-927F10A364D6}" srcOrd="1" destOrd="0" presId="urn:microsoft.com/office/officeart/2008/layout/LinedList"/>
    <dgm:cxn modelId="{5EECF39E-3365-324D-A17F-A664C0DFFA86}" type="presParOf" srcId="{C3E78734-8B75-D142-9831-3C46E2D2FAA7}" destId="{68BC6BDE-8890-2C40-BE9A-A7FA73640B0B}" srcOrd="4" destOrd="0" presId="urn:microsoft.com/office/officeart/2008/layout/LinedList"/>
    <dgm:cxn modelId="{671A8F66-024A-5A4D-AD39-0EE12F2E1ECA}" type="presParOf" srcId="{C3E78734-8B75-D142-9831-3C46E2D2FAA7}" destId="{B6913810-D945-F748-9775-70C27BC3A017}" srcOrd="5" destOrd="0" presId="urn:microsoft.com/office/officeart/2008/layout/LinedList"/>
    <dgm:cxn modelId="{F3E26475-A1D6-6949-BB10-AC4407CE6477}" type="presParOf" srcId="{B6913810-D945-F748-9775-70C27BC3A017}" destId="{80ECCEE7-10B2-FC4B-93B3-A174D9A9238E}" srcOrd="0" destOrd="0" presId="urn:microsoft.com/office/officeart/2008/layout/LinedList"/>
    <dgm:cxn modelId="{77AF4990-5969-B34D-880C-52450D056DC4}" type="presParOf" srcId="{B6913810-D945-F748-9775-70C27BC3A017}" destId="{E70AD422-6189-1643-AE9B-79BE0F479A09}" srcOrd="1" destOrd="0" presId="urn:microsoft.com/office/officeart/2008/layout/LinedList"/>
    <dgm:cxn modelId="{71187D46-BB89-FF4D-B20F-4428A6947856}" type="presParOf" srcId="{C3E78734-8B75-D142-9831-3C46E2D2FAA7}" destId="{FA41C4C4-3F12-9746-9101-A77463FBFF2F}" srcOrd="6" destOrd="0" presId="urn:microsoft.com/office/officeart/2008/layout/LinedList"/>
    <dgm:cxn modelId="{CA1F3535-1271-C74F-8A03-C9CD4D3897D9}" type="presParOf" srcId="{C3E78734-8B75-D142-9831-3C46E2D2FAA7}" destId="{7E8557C2-20AD-E844-984C-854E15DB9DD4}" srcOrd="7" destOrd="0" presId="urn:microsoft.com/office/officeart/2008/layout/LinedList"/>
    <dgm:cxn modelId="{9352865C-B0C5-E747-8D7B-5E417F58B32B}" type="presParOf" srcId="{7E8557C2-20AD-E844-984C-854E15DB9DD4}" destId="{8B1CB5C6-2678-2240-B86A-207D15885B6E}" srcOrd="0" destOrd="0" presId="urn:microsoft.com/office/officeart/2008/layout/LinedList"/>
    <dgm:cxn modelId="{921B5CD1-04CD-AD45-9AC1-A2597963B94D}" type="presParOf" srcId="{7E8557C2-20AD-E844-984C-854E15DB9DD4}" destId="{1A0674AB-B53C-514F-BCDD-BFB6F0FC51F3}" srcOrd="1" destOrd="0" presId="urn:microsoft.com/office/officeart/2008/layout/LinedList"/>
    <dgm:cxn modelId="{A633F815-F578-C24E-94B8-64B55C66491E}" type="presParOf" srcId="{C3E78734-8B75-D142-9831-3C46E2D2FAA7}" destId="{CC171BCB-4B20-E34D-993F-08B85421F537}" srcOrd="8" destOrd="0" presId="urn:microsoft.com/office/officeart/2008/layout/LinedList"/>
    <dgm:cxn modelId="{8CEE03DA-8AE3-8E42-A9BA-8379841974E5}" type="presParOf" srcId="{C3E78734-8B75-D142-9831-3C46E2D2FAA7}" destId="{D86759C3-D3D3-8E4E-B213-F717D53BD1F2}" srcOrd="9" destOrd="0" presId="urn:microsoft.com/office/officeart/2008/layout/LinedList"/>
    <dgm:cxn modelId="{72926E17-0DE9-8C46-8D5A-064F5AD8472E}" type="presParOf" srcId="{D86759C3-D3D3-8E4E-B213-F717D53BD1F2}" destId="{27C9DD07-8C2D-2C46-AF2B-4CE94E2A0E35}" srcOrd="0" destOrd="0" presId="urn:microsoft.com/office/officeart/2008/layout/LinedList"/>
    <dgm:cxn modelId="{5D13A3ED-C4AF-0E44-9A4F-1195B8E3FE72}" type="presParOf" srcId="{D86759C3-D3D3-8E4E-B213-F717D53BD1F2}" destId="{6855DB45-E8E9-F44A-86DB-8E221444AA95}" srcOrd="1" destOrd="0" presId="urn:microsoft.com/office/officeart/2008/layout/LinedList"/>
    <dgm:cxn modelId="{48290AAB-6CFE-AF46-ACB4-4AC623AB2243}" type="presParOf" srcId="{C3E78734-8B75-D142-9831-3C46E2D2FAA7}" destId="{B584C605-AA0E-054E-9136-870D7471B1BD}" srcOrd="10" destOrd="0" presId="urn:microsoft.com/office/officeart/2008/layout/LinedList"/>
    <dgm:cxn modelId="{6BF2354C-5892-C84D-9E21-745497BB61F3}" type="presParOf" srcId="{C3E78734-8B75-D142-9831-3C46E2D2FAA7}" destId="{E36F0D2A-849B-7C48-8069-3EEAEC0FC43E}" srcOrd="11" destOrd="0" presId="urn:microsoft.com/office/officeart/2008/layout/LinedList"/>
    <dgm:cxn modelId="{12652A89-F7D8-4F40-B0AD-29C9D6D212AC}" type="presParOf" srcId="{E36F0D2A-849B-7C48-8069-3EEAEC0FC43E}" destId="{91DE1431-F473-554C-BF0E-967A6F41616B}" srcOrd="0" destOrd="0" presId="urn:microsoft.com/office/officeart/2008/layout/LinedList"/>
    <dgm:cxn modelId="{6188DF82-7D89-F84F-B75B-88F05C9DCC4E}" type="presParOf" srcId="{E36F0D2A-849B-7C48-8069-3EEAEC0FC43E}" destId="{7DAF529C-0E6F-6A40-827F-1A015A7FAE1C}" srcOrd="1" destOrd="0" presId="urn:microsoft.com/office/officeart/2008/layout/LinedList"/>
    <dgm:cxn modelId="{076F32F4-789B-2644-AA84-A5653E006857}" type="presParOf" srcId="{C3E78734-8B75-D142-9831-3C46E2D2FAA7}" destId="{EE3F1307-DD80-0347-9642-7312575C9ADF}" srcOrd="12" destOrd="0" presId="urn:microsoft.com/office/officeart/2008/layout/LinedList"/>
    <dgm:cxn modelId="{9319B5F7-7D3B-734D-B99A-C95141009003}" type="presParOf" srcId="{C3E78734-8B75-D142-9831-3C46E2D2FAA7}" destId="{9D3EB357-0FB6-214D-A302-25AE778C20A9}" srcOrd="13" destOrd="0" presId="urn:microsoft.com/office/officeart/2008/layout/LinedList"/>
    <dgm:cxn modelId="{94D72CEB-C605-694F-98BF-A87462BF7F81}" type="presParOf" srcId="{9D3EB357-0FB6-214D-A302-25AE778C20A9}" destId="{3B3C411A-DE49-DB44-9787-76EBC1A71CAE}" srcOrd="0" destOrd="0" presId="urn:microsoft.com/office/officeart/2008/layout/LinedList"/>
    <dgm:cxn modelId="{E148760A-0C54-1F4F-AD6D-018537CB5766}" type="presParOf" srcId="{9D3EB357-0FB6-214D-A302-25AE778C20A9}" destId="{1486BB39-6CDE-2A47-9A16-C6D8E7D046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93B8D-946B-463C-AD0E-4B168AB8EF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0FC28-8C3B-48DD-8DEF-5FF403654099}">
      <dgm:prSet/>
      <dgm:spPr/>
      <dgm:t>
        <a:bodyPr/>
        <a:lstStyle/>
        <a:p>
          <a:r>
            <a:rPr lang="en-US" dirty="0"/>
            <a:t>Information and Referrals from us and other agencies </a:t>
          </a:r>
        </a:p>
      </dgm:t>
    </dgm:pt>
    <dgm:pt modelId="{68767BC6-434A-400E-8347-51A2DC272CEE}" type="parTrans" cxnId="{9F97729E-8BC7-4653-B807-2642E4B72415}">
      <dgm:prSet/>
      <dgm:spPr/>
      <dgm:t>
        <a:bodyPr/>
        <a:lstStyle/>
        <a:p>
          <a:endParaRPr lang="en-US"/>
        </a:p>
      </dgm:t>
    </dgm:pt>
    <dgm:pt modelId="{D1EB6C5A-20E0-4835-B10C-BF688E958E93}" type="sibTrans" cxnId="{9F97729E-8BC7-4653-B807-2642E4B72415}">
      <dgm:prSet/>
      <dgm:spPr/>
      <dgm:t>
        <a:bodyPr/>
        <a:lstStyle/>
        <a:p>
          <a:endParaRPr lang="en-US"/>
        </a:p>
      </dgm:t>
    </dgm:pt>
    <dgm:pt modelId="{7720D395-7F07-44EB-86A8-51C178A81BAC}">
      <dgm:prSet/>
      <dgm:spPr/>
      <dgm:t>
        <a:bodyPr/>
        <a:lstStyle/>
        <a:p>
          <a:r>
            <a:rPr lang="en-US" b="0" i="0" dirty="0"/>
            <a:t>Counseling and Support within the agency </a:t>
          </a:r>
          <a:endParaRPr lang="en-US" dirty="0"/>
        </a:p>
      </dgm:t>
    </dgm:pt>
    <dgm:pt modelId="{A3627158-0A0C-4A7E-B6A8-56E8069FB457}" type="parTrans" cxnId="{793BD796-9376-43FC-9EAF-6789309170E7}">
      <dgm:prSet/>
      <dgm:spPr/>
      <dgm:t>
        <a:bodyPr/>
        <a:lstStyle/>
        <a:p>
          <a:endParaRPr lang="en-US"/>
        </a:p>
      </dgm:t>
    </dgm:pt>
    <dgm:pt modelId="{CB799BD0-6D5B-4BEA-B425-C257635A2D2D}" type="sibTrans" cxnId="{793BD796-9376-43FC-9EAF-6789309170E7}">
      <dgm:prSet/>
      <dgm:spPr/>
      <dgm:t>
        <a:bodyPr/>
        <a:lstStyle/>
        <a:p>
          <a:endParaRPr lang="en-US"/>
        </a:p>
      </dgm:t>
    </dgm:pt>
    <dgm:pt modelId="{85C52D70-9D12-4967-B66F-D997B1532F66}">
      <dgm:prSet/>
      <dgm:spPr/>
      <dgm:t>
        <a:bodyPr/>
        <a:lstStyle/>
        <a:p>
          <a:r>
            <a:rPr lang="en-US" b="0" i="0" dirty="0"/>
            <a:t>Financial literacy seminar, which is held via zoom every other Tuesday </a:t>
          </a:r>
          <a:endParaRPr lang="en-US" dirty="0"/>
        </a:p>
      </dgm:t>
    </dgm:pt>
    <dgm:pt modelId="{BBCE74FC-0ECA-4D8F-9426-BCF1DEAF6713}" type="parTrans" cxnId="{17A8C89F-0115-4617-9CB7-81451E7C23DB}">
      <dgm:prSet/>
      <dgm:spPr/>
      <dgm:t>
        <a:bodyPr/>
        <a:lstStyle/>
        <a:p>
          <a:endParaRPr lang="en-US"/>
        </a:p>
      </dgm:t>
    </dgm:pt>
    <dgm:pt modelId="{4AFB4B6A-F880-473D-8745-95CCDBB5BEF5}" type="sibTrans" cxnId="{17A8C89F-0115-4617-9CB7-81451E7C23DB}">
      <dgm:prSet/>
      <dgm:spPr/>
      <dgm:t>
        <a:bodyPr/>
        <a:lstStyle/>
        <a:p>
          <a:endParaRPr lang="en-US"/>
        </a:p>
      </dgm:t>
    </dgm:pt>
    <dgm:pt modelId="{92CF42DA-FD39-437D-939A-D12F590035E0}">
      <dgm:prSet/>
      <dgm:spPr/>
      <dgm:t>
        <a:bodyPr/>
        <a:lstStyle/>
        <a:p>
          <a:r>
            <a:rPr lang="en-US" b="0" i="0" dirty="0"/>
            <a:t>Referral to ForKids for help with first month’s rent when obtaining housing</a:t>
          </a:r>
          <a:endParaRPr lang="en-US" dirty="0"/>
        </a:p>
      </dgm:t>
    </dgm:pt>
    <dgm:pt modelId="{D99F0BBB-3A70-4739-8561-DA2F23FFD738}" type="parTrans" cxnId="{E6B3554B-FC4D-440F-AACE-ECF1F24D7539}">
      <dgm:prSet/>
      <dgm:spPr/>
      <dgm:t>
        <a:bodyPr/>
        <a:lstStyle/>
        <a:p>
          <a:endParaRPr lang="en-US"/>
        </a:p>
      </dgm:t>
    </dgm:pt>
    <dgm:pt modelId="{28DFDDE9-2E7E-49C9-9DEE-9D0EAE157F69}" type="sibTrans" cxnId="{E6B3554B-FC4D-440F-AACE-ECF1F24D7539}">
      <dgm:prSet/>
      <dgm:spPr/>
      <dgm:t>
        <a:bodyPr/>
        <a:lstStyle/>
        <a:p>
          <a:endParaRPr lang="en-US"/>
        </a:p>
      </dgm:t>
    </dgm:pt>
    <dgm:pt modelId="{ED6378CE-BE1D-47FB-AE46-A78B598C5FA1}">
      <dgm:prSet/>
      <dgm:spPr/>
      <dgm:t>
        <a:bodyPr/>
        <a:lstStyle/>
        <a:p>
          <a:r>
            <a:rPr lang="en-US" b="0" i="0" dirty="0"/>
            <a:t>Referral to Social Services for help obtaining Section 8, which is low-income housing </a:t>
          </a:r>
          <a:endParaRPr lang="en-US" dirty="0"/>
        </a:p>
      </dgm:t>
    </dgm:pt>
    <dgm:pt modelId="{50813146-CF5F-4BA2-9A0C-B668676A8C96}" type="parTrans" cxnId="{D9B854FF-384A-4A40-9B9E-F18500D41F90}">
      <dgm:prSet/>
      <dgm:spPr/>
      <dgm:t>
        <a:bodyPr/>
        <a:lstStyle/>
        <a:p>
          <a:endParaRPr lang="en-US"/>
        </a:p>
      </dgm:t>
    </dgm:pt>
    <dgm:pt modelId="{B7FBEBF7-5F05-40B8-8096-D946D981A67A}" type="sibTrans" cxnId="{D9B854FF-384A-4A40-9B9E-F18500D41F90}">
      <dgm:prSet/>
      <dgm:spPr/>
      <dgm:t>
        <a:bodyPr/>
        <a:lstStyle/>
        <a:p>
          <a:endParaRPr lang="en-US"/>
        </a:p>
      </dgm:t>
    </dgm:pt>
    <dgm:pt modelId="{21D39732-8E38-9D44-A532-7F942BB1BDC2}" type="pres">
      <dgm:prSet presAssocID="{1DB93B8D-946B-463C-AD0E-4B168AB8EF6D}" presName="diagram" presStyleCnt="0">
        <dgm:presLayoutVars>
          <dgm:dir/>
          <dgm:resizeHandles val="exact"/>
        </dgm:presLayoutVars>
      </dgm:prSet>
      <dgm:spPr/>
    </dgm:pt>
    <dgm:pt modelId="{A73DFCD0-0394-A543-A793-018300DEB135}" type="pres">
      <dgm:prSet presAssocID="{A0E0FC28-8C3B-48DD-8DEF-5FF403654099}" presName="node" presStyleLbl="node1" presStyleIdx="0" presStyleCnt="5">
        <dgm:presLayoutVars>
          <dgm:bulletEnabled val="1"/>
        </dgm:presLayoutVars>
      </dgm:prSet>
      <dgm:spPr/>
    </dgm:pt>
    <dgm:pt modelId="{78ADCF38-190E-2A42-99A4-5CE8354EED89}" type="pres">
      <dgm:prSet presAssocID="{D1EB6C5A-20E0-4835-B10C-BF688E958E93}" presName="sibTrans" presStyleCnt="0"/>
      <dgm:spPr/>
    </dgm:pt>
    <dgm:pt modelId="{544C9B7F-0B9A-374E-8CB5-FF9068F183BC}" type="pres">
      <dgm:prSet presAssocID="{7720D395-7F07-44EB-86A8-51C178A81BAC}" presName="node" presStyleLbl="node1" presStyleIdx="1" presStyleCnt="5">
        <dgm:presLayoutVars>
          <dgm:bulletEnabled val="1"/>
        </dgm:presLayoutVars>
      </dgm:prSet>
      <dgm:spPr/>
    </dgm:pt>
    <dgm:pt modelId="{FFD336B3-14D1-454C-A054-5ADD0BE7A04C}" type="pres">
      <dgm:prSet presAssocID="{CB799BD0-6D5B-4BEA-B425-C257635A2D2D}" presName="sibTrans" presStyleCnt="0"/>
      <dgm:spPr/>
    </dgm:pt>
    <dgm:pt modelId="{0F147DAD-794C-DF4D-A75C-4882FDCB9500}" type="pres">
      <dgm:prSet presAssocID="{85C52D70-9D12-4967-B66F-D997B1532F66}" presName="node" presStyleLbl="node1" presStyleIdx="2" presStyleCnt="5">
        <dgm:presLayoutVars>
          <dgm:bulletEnabled val="1"/>
        </dgm:presLayoutVars>
      </dgm:prSet>
      <dgm:spPr/>
    </dgm:pt>
    <dgm:pt modelId="{4180DDA0-5D95-CB40-8D63-D621C9910F64}" type="pres">
      <dgm:prSet presAssocID="{4AFB4B6A-F880-473D-8745-95CCDBB5BEF5}" presName="sibTrans" presStyleCnt="0"/>
      <dgm:spPr/>
    </dgm:pt>
    <dgm:pt modelId="{8D3384D5-1BA2-014B-828C-DA594A20FA7B}" type="pres">
      <dgm:prSet presAssocID="{92CF42DA-FD39-437D-939A-D12F590035E0}" presName="node" presStyleLbl="node1" presStyleIdx="3" presStyleCnt="5">
        <dgm:presLayoutVars>
          <dgm:bulletEnabled val="1"/>
        </dgm:presLayoutVars>
      </dgm:prSet>
      <dgm:spPr/>
    </dgm:pt>
    <dgm:pt modelId="{C81E9410-6A13-7D40-A3B1-C0A442E5DBAB}" type="pres">
      <dgm:prSet presAssocID="{28DFDDE9-2E7E-49C9-9DEE-9D0EAE157F69}" presName="sibTrans" presStyleCnt="0"/>
      <dgm:spPr/>
    </dgm:pt>
    <dgm:pt modelId="{97895BE1-7D37-8642-AA25-BAA1233F94C3}" type="pres">
      <dgm:prSet presAssocID="{ED6378CE-BE1D-47FB-AE46-A78B598C5FA1}" presName="node" presStyleLbl="node1" presStyleIdx="4" presStyleCnt="5">
        <dgm:presLayoutVars>
          <dgm:bulletEnabled val="1"/>
        </dgm:presLayoutVars>
      </dgm:prSet>
      <dgm:spPr/>
    </dgm:pt>
  </dgm:ptLst>
  <dgm:cxnLst>
    <dgm:cxn modelId="{1287621D-669D-3946-B6D4-E80537506234}" type="presOf" srcId="{ED6378CE-BE1D-47FB-AE46-A78B598C5FA1}" destId="{97895BE1-7D37-8642-AA25-BAA1233F94C3}" srcOrd="0" destOrd="0" presId="urn:microsoft.com/office/officeart/2005/8/layout/default"/>
    <dgm:cxn modelId="{E6B3554B-FC4D-440F-AACE-ECF1F24D7539}" srcId="{1DB93B8D-946B-463C-AD0E-4B168AB8EF6D}" destId="{92CF42DA-FD39-437D-939A-D12F590035E0}" srcOrd="3" destOrd="0" parTransId="{D99F0BBB-3A70-4739-8561-DA2F23FFD738}" sibTransId="{28DFDDE9-2E7E-49C9-9DEE-9D0EAE157F69}"/>
    <dgm:cxn modelId="{5452204C-D296-AD40-A57C-78B6E9873EA5}" type="presOf" srcId="{92CF42DA-FD39-437D-939A-D12F590035E0}" destId="{8D3384D5-1BA2-014B-828C-DA594A20FA7B}" srcOrd="0" destOrd="0" presId="urn:microsoft.com/office/officeart/2005/8/layout/default"/>
    <dgm:cxn modelId="{4948156E-4EEB-C54D-8951-0D085F6A5C7E}" type="presOf" srcId="{1DB93B8D-946B-463C-AD0E-4B168AB8EF6D}" destId="{21D39732-8E38-9D44-A532-7F942BB1BDC2}" srcOrd="0" destOrd="0" presId="urn:microsoft.com/office/officeart/2005/8/layout/default"/>
    <dgm:cxn modelId="{793BD796-9376-43FC-9EAF-6789309170E7}" srcId="{1DB93B8D-946B-463C-AD0E-4B168AB8EF6D}" destId="{7720D395-7F07-44EB-86A8-51C178A81BAC}" srcOrd="1" destOrd="0" parTransId="{A3627158-0A0C-4A7E-B6A8-56E8069FB457}" sibTransId="{CB799BD0-6D5B-4BEA-B425-C257635A2D2D}"/>
    <dgm:cxn modelId="{9F97729E-8BC7-4653-B807-2642E4B72415}" srcId="{1DB93B8D-946B-463C-AD0E-4B168AB8EF6D}" destId="{A0E0FC28-8C3B-48DD-8DEF-5FF403654099}" srcOrd="0" destOrd="0" parTransId="{68767BC6-434A-400E-8347-51A2DC272CEE}" sibTransId="{D1EB6C5A-20E0-4835-B10C-BF688E958E93}"/>
    <dgm:cxn modelId="{17A8C89F-0115-4617-9CB7-81451E7C23DB}" srcId="{1DB93B8D-946B-463C-AD0E-4B168AB8EF6D}" destId="{85C52D70-9D12-4967-B66F-D997B1532F66}" srcOrd="2" destOrd="0" parTransId="{BBCE74FC-0ECA-4D8F-9426-BCF1DEAF6713}" sibTransId="{4AFB4B6A-F880-473D-8745-95CCDBB5BEF5}"/>
    <dgm:cxn modelId="{0230C2D4-37E6-B746-8BD8-58315DF8FE94}" type="presOf" srcId="{A0E0FC28-8C3B-48DD-8DEF-5FF403654099}" destId="{A73DFCD0-0394-A543-A793-018300DEB135}" srcOrd="0" destOrd="0" presId="urn:microsoft.com/office/officeart/2005/8/layout/default"/>
    <dgm:cxn modelId="{B1D587E3-A14C-644F-8B1B-9CBAF762E0D3}" type="presOf" srcId="{7720D395-7F07-44EB-86A8-51C178A81BAC}" destId="{544C9B7F-0B9A-374E-8CB5-FF9068F183BC}" srcOrd="0" destOrd="0" presId="urn:microsoft.com/office/officeart/2005/8/layout/default"/>
    <dgm:cxn modelId="{5A5AE7F7-7B98-8A48-86E7-FE6F406486EC}" type="presOf" srcId="{85C52D70-9D12-4967-B66F-D997B1532F66}" destId="{0F147DAD-794C-DF4D-A75C-4882FDCB9500}" srcOrd="0" destOrd="0" presId="urn:microsoft.com/office/officeart/2005/8/layout/default"/>
    <dgm:cxn modelId="{D9B854FF-384A-4A40-9B9E-F18500D41F90}" srcId="{1DB93B8D-946B-463C-AD0E-4B168AB8EF6D}" destId="{ED6378CE-BE1D-47FB-AE46-A78B598C5FA1}" srcOrd="4" destOrd="0" parTransId="{50813146-CF5F-4BA2-9A0C-B668676A8C96}" sibTransId="{B7FBEBF7-5F05-40B8-8096-D946D981A67A}"/>
    <dgm:cxn modelId="{479BE01C-89C1-4642-8E15-0E466BC28E5D}" type="presParOf" srcId="{21D39732-8E38-9D44-A532-7F942BB1BDC2}" destId="{A73DFCD0-0394-A543-A793-018300DEB135}" srcOrd="0" destOrd="0" presId="urn:microsoft.com/office/officeart/2005/8/layout/default"/>
    <dgm:cxn modelId="{250E1FDC-FC7D-7849-8C1F-9BFADBB04C2E}" type="presParOf" srcId="{21D39732-8E38-9D44-A532-7F942BB1BDC2}" destId="{78ADCF38-190E-2A42-99A4-5CE8354EED89}" srcOrd="1" destOrd="0" presId="urn:microsoft.com/office/officeart/2005/8/layout/default"/>
    <dgm:cxn modelId="{D3D54CFC-556E-8047-B272-EF7C508E4B23}" type="presParOf" srcId="{21D39732-8E38-9D44-A532-7F942BB1BDC2}" destId="{544C9B7F-0B9A-374E-8CB5-FF9068F183BC}" srcOrd="2" destOrd="0" presId="urn:microsoft.com/office/officeart/2005/8/layout/default"/>
    <dgm:cxn modelId="{3AAE32C9-17E4-9D46-A470-69ACD1DAADCD}" type="presParOf" srcId="{21D39732-8E38-9D44-A532-7F942BB1BDC2}" destId="{FFD336B3-14D1-454C-A054-5ADD0BE7A04C}" srcOrd="3" destOrd="0" presId="urn:microsoft.com/office/officeart/2005/8/layout/default"/>
    <dgm:cxn modelId="{A1735594-21F5-3D44-AC89-EA4DE5EFFEE4}" type="presParOf" srcId="{21D39732-8E38-9D44-A532-7F942BB1BDC2}" destId="{0F147DAD-794C-DF4D-A75C-4882FDCB9500}" srcOrd="4" destOrd="0" presId="urn:microsoft.com/office/officeart/2005/8/layout/default"/>
    <dgm:cxn modelId="{FDB850BD-89F3-504A-AA2C-A5FB36A89219}" type="presParOf" srcId="{21D39732-8E38-9D44-A532-7F942BB1BDC2}" destId="{4180DDA0-5D95-CB40-8D63-D621C9910F64}" srcOrd="5" destOrd="0" presId="urn:microsoft.com/office/officeart/2005/8/layout/default"/>
    <dgm:cxn modelId="{36959126-E969-8344-9BC5-2EBB2E735492}" type="presParOf" srcId="{21D39732-8E38-9D44-A532-7F942BB1BDC2}" destId="{8D3384D5-1BA2-014B-828C-DA594A20FA7B}" srcOrd="6" destOrd="0" presId="urn:microsoft.com/office/officeart/2005/8/layout/default"/>
    <dgm:cxn modelId="{418447BB-D392-8348-8472-3E9C9A02F83F}" type="presParOf" srcId="{21D39732-8E38-9D44-A532-7F942BB1BDC2}" destId="{C81E9410-6A13-7D40-A3B1-C0A442E5DBAB}" srcOrd="7" destOrd="0" presId="urn:microsoft.com/office/officeart/2005/8/layout/default"/>
    <dgm:cxn modelId="{C07B542B-91E1-5B4D-B3BB-5179E768D64D}" type="presParOf" srcId="{21D39732-8E38-9D44-A532-7F942BB1BDC2}" destId="{97895BE1-7D37-8642-AA25-BAA1233F94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37754-25A4-5F4E-9BC7-93CD6BFE16DF}">
      <dsp:nvSpPr>
        <dsp:cNvPr id="0" name=""/>
        <dsp:cNvSpPr/>
      </dsp:nvSpPr>
      <dsp:spPr>
        <a:xfrm>
          <a:off x="1350" y="200835"/>
          <a:ext cx="4738761" cy="3009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0D455-030B-544A-AADB-F2F5F35FA7F6}">
      <dsp:nvSpPr>
        <dsp:cNvPr id="0" name=""/>
        <dsp:cNvSpPr/>
      </dsp:nvSpPr>
      <dsp:spPr>
        <a:xfrm>
          <a:off x="527879" y="701037"/>
          <a:ext cx="4738761" cy="300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The Genieve shelter serves victims of domestic violence, sexual assault, stalking, and human trafficking. Client A was a survivor of domestic violence who needed the services offered, such as counseling and support. Client A was able to move in </a:t>
          </a:r>
          <a:r>
            <a:rPr lang="en-US" sz="1900" kern="1200" dirty="0"/>
            <a:t>with a friend but still needed services that were offered. </a:t>
          </a:r>
        </a:p>
      </dsp:txBody>
      <dsp:txXfrm>
        <a:off x="616013" y="789171"/>
        <a:ext cx="4562493" cy="2832845"/>
      </dsp:txXfrm>
    </dsp:sp>
    <dsp:sp modelId="{676C35EC-2208-F948-826D-C51DCE5945AE}">
      <dsp:nvSpPr>
        <dsp:cNvPr id="0" name=""/>
        <dsp:cNvSpPr/>
      </dsp:nvSpPr>
      <dsp:spPr>
        <a:xfrm>
          <a:off x="5793170" y="200835"/>
          <a:ext cx="4738761" cy="3009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E08A9-D6CA-FC4E-90D7-1D217CB5A650}">
      <dsp:nvSpPr>
        <dsp:cNvPr id="0" name=""/>
        <dsp:cNvSpPr/>
      </dsp:nvSpPr>
      <dsp:spPr>
        <a:xfrm>
          <a:off x="6319699" y="701037"/>
          <a:ext cx="4738761" cy="300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</a:t>
          </a:r>
          <a:r>
            <a:rPr lang="en-US" sz="1900" b="0" i="0" kern="1200" dirty="0"/>
            <a:t>lient A needs help finding affordable housing within her budget. Client </a:t>
          </a:r>
          <a:r>
            <a:rPr lang="en-US" sz="1900" kern="1200" dirty="0"/>
            <a:t>A </a:t>
          </a:r>
          <a:r>
            <a:rPr lang="en-US" sz="1900" b="0" i="0" kern="1200" dirty="0"/>
            <a:t>is a community client. A community client is a client that needs our services</a:t>
          </a:r>
          <a:r>
            <a:rPr lang="en-US" sz="1900" kern="1200" dirty="0"/>
            <a:t>, such as food distribution, counseling, or housing, we label them a community client. They also have shelter clients too, which are the clients who live at the shelters or hotels that we put them in. </a:t>
          </a:r>
        </a:p>
      </dsp:txBody>
      <dsp:txXfrm>
        <a:off x="6407833" y="789171"/>
        <a:ext cx="4562493" cy="2832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4366-CE91-D144-A3E5-513EC18AA553}">
      <dsp:nvSpPr>
        <dsp:cNvPr id="0" name=""/>
        <dsp:cNvSpPr/>
      </dsp:nvSpPr>
      <dsp:spPr>
        <a:xfrm>
          <a:off x="0" y="514"/>
          <a:ext cx="11059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C7AD9-7129-E540-8A63-62BBE11C349B}">
      <dsp:nvSpPr>
        <dsp:cNvPr id="0" name=""/>
        <dsp:cNvSpPr/>
      </dsp:nvSpPr>
      <dsp:spPr>
        <a:xfrm>
          <a:off x="0" y="514"/>
          <a:ext cx="11059811" cy="60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 A is now a single mom of 3 trying to self-resolve and pick up the pieces from her abusive life with her ex-partner. </a:t>
          </a:r>
        </a:p>
      </dsp:txBody>
      <dsp:txXfrm>
        <a:off x="0" y="514"/>
        <a:ext cx="11059811" cy="601750"/>
      </dsp:txXfrm>
    </dsp:sp>
    <dsp:sp modelId="{07A7F5EC-5981-DC46-89EC-96E252063A03}">
      <dsp:nvSpPr>
        <dsp:cNvPr id="0" name=""/>
        <dsp:cNvSpPr/>
      </dsp:nvSpPr>
      <dsp:spPr>
        <a:xfrm>
          <a:off x="0" y="602265"/>
          <a:ext cx="11059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C7D35-3027-954B-8488-6A8CCF10F903}">
      <dsp:nvSpPr>
        <dsp:cNvPr id="0" name=""/>
        <dsp:cNvSpPr/>
      </dsp:nvSpPr>
      <dsp:spPr>
        <a:xfrm>
          <a:off x="0" y="602265"/>
          <a:ext cx="11059811" cy="60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 A is 28 years old.</a:t>
          </a:r>
        </a:p>
      </dsp:txBody>
      <dsp:txXfrm>
        <a:off x="0" y="602265"/>
        <a:ext cx="11059811" cy="601750"/>
      </dsp:txXfrm>
    </dsp:sp>
    <dsp:sp modelId="{68BC6BDE-8890-2C40-BE9A-A7FA73640B0B}">
      <dsp:nvSpPr>
        <dsp:cNvPr id="0" name=""/>
        <dsp:cNvSpPr/>
      </dsp:nvSpPr>
      <dsp:spPr>
        <a:xfrm>
          <a:off x="0" y="1204016"/>
          <a:ext cx="11059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CCEE7-10B2-FC4B-93B3-A174D9A9238E}">
      <dsp:nvSpPr>
        <dsp:cNvPr id="0" name=""/>
        <dsp:cNvSpPr/>
      </dsp:nvSpPr>
      <dsp:spPr>
        <a:xfrm>
          <a:off x="0" y="1204016"/>
          <a:ext cx="11059811" cy="60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 A has a job, and a decent credit score.  </a:t>
          </a:r>
        </a:p>
      </dsp:txBody>
      <dsp:txXfrm>
        <a:off x="0" y="1204016"/>
        <a:ext cx="11059811" cy="601750"/>
      </dsp:txXfrm>
    </dsp:sp>
    <dsp:sp modelId="{FA41C4C4-3F12-9746-9101-A77463FBFF2F}">
      <dsp:nvSpPr>
        <dsp:cNvPr id="0" name=""/>
        <dsp:cNvSpPr/>
      </dsp:nvSpPr>
      <dsp:spPr>
        <a:xfrm>
          <a:off x="0" y="1805767"/>
          <a:ext cx="11059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B5C6-2678-2240-B86A-207D15885B6E}">
      <dsp:nvSpPr>
        <dsp:cNvPr id="0" name=""/>
        <dsp:cNvSpPr/>
      </dsp:nvSpPr>
      <dsp:spPr>
        <a:xfrm>
          <a:off x="0" y="1805767"/>
          <a:ext cx="11059811" cy="60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 A has no criminal history. </a:t>
          </a:r>
        </a:p>
      </dsp:txBody>
      <dsp:txXfrm>
        <a:off x="0" y="1805767"/>
        <a:ext cx="11059811" cy="601750"/>
      </dsp:txXfrm>
    </dsp:sp>
    <dsp:sp modelId="{CC171BCB-4B20-E34D-993F-08B85421F537}">
      <dsp:nvSpPr>
        <dsp:cNvPr id="0" name=""/>
        <dsp:cNvSpPr/>
      </dsp:nvSpPr>
      <dsp:spPr>
        <a:xfrm>
          <a:off x="0" y="2407517"/>
          <a:ext cx="11059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9DD07-8C2D-2C46-AF2B-4CE94E2A0E35}">
      <dsp:nvSpPr>
        <dsp:cNvPr id="0" name=""/>
        <dsp:cNvSpPr/>
      </dsp:nvSpPr>
      <dsp:spPr>
        <a:xfrm>
          <a:off x="0" y="2407517"/>
          <a:ext cx="11059811" cy="60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 A has no family in the area. She is currently staying with a co-worker. </a:t>
          </a:r>
        </a:p>
      </dsp:txBody>
      <dsp:txXfrm>
        <a:off x="0" y="2407517"/>
        <a:ext cx="11059811" cy="601750"/>
      </dsp:txXfrm>
    </dsp:sp>
    <dsp:sp modelId="{B584C605-AA0E-054E-9136-870D7471B1BD}">
      <dsp:nvSpPr>
        <dsp:cNvPr id="0" name=""/>
        <dsp:cNvSpPr/>
      </dsp:nvSpPr>
      <dsp:spPr>
        <a:xfrm>
          <a:off x="0" y="3009268"/>
          <a:ext cx="11059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E1431-F473-554C-BF0E-967A6F41616B}">
      <dsp:nvSpPr>
        <dsp:cNvPr id="0" name=""/>
        <dsp:cNvSpPr/>
      </dsp:nvSpPr>
      <dsp:spPr>
        <a:xfrm>
          <a:off x="0" y="3009268"/>
          <a:ext cx="11059811" cy="60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 A receives TANF and food stamps. </a:t>
          </a:r>
        </a:p>
      </dsp:txBody>
      <dsp:txXfrm>
        <a:off x="0" y="3009268"/>
        <a:ext cx="11059811" cy="601750"/>
      </dsp:txXfrm>
    </dsp:sp>
    <dsp:sp modelId="{EE3F1307-DD80-0347-9642-7312575C9ADF}">
      <dsp:nvSpPr>
        <dsp:cNvPr id="0" name=""/>
        <dsp:cNvSpPr/>
      </dsp:nvSpPr>
      <dsp:spPr>
        <a:xfrm>
          <a:off x="0" y="3611019"/>
          <a:ext cx="11059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C411A-DE49-DB44-9787-76EBC1A71CAE}">
      <dsp:nvSpPr>
        <dsp:cNvPr id="0" name=""/>
        <dsp:cNvSpPr/>
      </dsp:nvSpPr>
      <dsp:spPr>
        <a:xfrm>
          <a:off x="0" y="3611019"/>
          <a:ext cx="11059811" cy="60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 A has a high school diploma.  </a:t>
          </a:r>
        </a:p>
      </dsp:txBody>
      <dsp:txXfrm>
        <a:off x="0" y="3611019"/>
        <a:ext cx="11059811" cy="601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DFCD0-0394-A543-A793-018300DEB135}">
      <dsp:nvSpPr>
        <dsp:cNvPr id="0" name=""/>
        <dsp:cNvSpPr/>
      </dsp:nvSpPr>
      <dsp:spPr>
        <a:xfrm>
          <a:off x="613473" y="3055"/>
          <a:ext cx="3072769" cy="1843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Information and Referrals from us and other agencies </a:t>
          </a:r>
        </a:p>
      </dsp:txBody>
      <dsp:txXfrm>
        <a:off x="613473" y="3055"/>
        <a:ext cx="3072769" cy="1843661"/>
      </dsp:txXfrm>
    </dsp:sp>
    <dsp:sp modelId="{544C9B7F-0B9A-374E-8CB5-FF9068F183BC}">
      <dsp:nvSpPr>
        <dsp:cNvPr id="0" name=""/>
        <dsp:cNvSpPr/>
      </dsp:nvSpPr>
      <dsp:spPr>
        <a:xfrm>
          <a:off x="3993520" y="3055"/>
          <a:ext cx="3072769" cy="1843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Counseling and Support within the agency </a:t>
          </a:r>
          <a:endParaRPr lang="en-US" sz="2300" kern="1200" dirty="0"/>
        </a:p>
      </dsp:txBody>
      <dsp:txXfrm>
        <a:off x="3993520" y="3055"/>
        <a:ext cx="3072769" cy="1843661"/>
      </dsp:txXfrm>
    </dsp:sp>
    <dsp:sp modelId="{0F147DAD-794C-DF4D-A75C-4882FDCB9500}">
      <dsp:nvSpPr>
        <dsp:cNvPr id="0" name=""/>
        <dsp:cNvSpPr/>
      </dsp:nvSpPr>
      <dsp:spPr>
        <a:xfrm>
          <a:off x="7373567" y="3055"/>
          <a:ext cx="3072769" cy="1843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Financial literacy seminar, which is held via zoom every other Tuesday </a:t>
          </a:r>
          <a:endParaRPr lang="en-US" sz="2300" kern="1200" dirty="0"/>
        </a:p>
      </dsp:txBody>
      <dsp:txXfrm>
        <a:off x="7373567" y="3055"/>
        <a:ext cx="3072769" cy="1843661"/>
      </dsp:txXfrm>
    </dsp:sp>
    <dsp:sp modelId="{8D3384D5-1BA2-014B-828C-DA594A20FA7B}">
      <dsp:nvSpPr>
        <dsp:cNvPr id="0" name=""/>
        <dsp:cNvSpPr/>
      </dsp:nvSpPr>
      <dsp:spPr>
        <a:xfrm>
          <a:off x="2303497" y="2153994"/>
          <a:ext cx="3072769" cy="1843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Referral to ForKids for help with first month’s rent when obtaining housing</a:t>
          </a:r>
          <a:endParaRPr lang="en-US" sz="2300" kern="1200" dirty="0"/>
        </a:p>
      </dsp:txBody>
      <dsp:txXfrm>
        <a:off x="2303497" y="2153994"/>
        <a:ext cx="3072769" cy="1843661"/>
      </dsp:txXfrm>
    </dsp:sp>
    <dsp:sp modelId="{97895BE1-7D37-8642-AA25-BAA1233F94C3}">
      <dsp:nvSpPr>
        <dsp:cNvPr id="0" name=""/>
        <dsp:cNvSpPr/>
      </dsp:nvSpPr>
      <dsp:spPr>
        <a:xfrm>
          <a:off x="5683543" y="2153994"/>
          <a:ext cx="3072769" cy="1843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Referral to Social Services for help obtaining Section 8, which is low-income housing </a:t>
          </a:r>
          <a:endParaRPr lang="en-US" sz="2300" kern="1200" dirty="0"/>
        </a:p>
      </dsp:txBody>
      <dsp:txXfrm>
        <a:off x="5683543" y="2153994"/>
        <a:ext cx="3072769" cy="1843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1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3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7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7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3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90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0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11/27/22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0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libela.org/sa-stavom/7913-feminizam-temeljen-na-idealu-super-uspjesnosti-zamagljuje-strukture-neprav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havatopraksu.org/blog/2018/05/18/3-key-points-of-implementing-permaculture-desig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sme-talent/onboarding-challenges-in-smes-1495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speedofcreativity.org/2013/06/07/open-learning-outside-learning-leading-learning-building-learning-k12online1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policyoptions.irpp.org/magazines/building-a-brighter-future/hick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hyperlink" Target="https://www.wallpaperflare.com/think-positive-paper-quote-yellow-note-text-adhesive-note-wallpaper-smp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pixabay.com/de/illustrations/business-plan-baum-wachstum-2987962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diagramLayout" Target="../diagrams/layout3.xml"/><Relationship Id="rId9" Type="http://schemas.openxmlformats.org/officeDocument/2006/relationships/hyperlink" Target="https://ggwash.org/view/71352/where-dc-needs-to-focus-its-workforce-housing-subsid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sq.pressbooks.pub/traumainformedpractice/chapter/6-2-the-teacher-must-survive-self-care-and-managing-secondary-traum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server.org/photo/6157/Ethic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A mosaic of colorful geometric shapes">
            <a:extLst>
              <a:ext uri="{FF2B5EF4-FFF2-40B4-BE49-F238E27FC236}">
                <a16:creationId xmlns:a16="http://schemas.microsoft.com/office/drawing/2014/main" id="{A60191C8-CF4D-965B-D986-7C87D106A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C463E-D1B7-A843-7059-7E434DF08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9" y="5543643"/>
            <a:ext cx="8856058" cy="4797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By: Juanika Copeland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062F2-5967-3A9B-A22A-5B28E2B48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Case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3780381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B845-9BB8-C380-8ED5-3C999372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3586-6EF2-675C-C9B2-ECCDD231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latin typeface="Open Sans" panose="020B0606030504020204" pitchFamily="34" charset="0"/>
              </a:rPr>
              <a:t>Strengths would be my nature to help client</a:t>
            </a:r>
            <a:r>
              <a:rPr lang="en-US" dirty="0">
                <a:solidFill>
                  <a:srgbClr val="2D3B45"/>
                </a:solidFill>
                <a:latin typeface="Open Sans" panose="020B0606030504020204" pitchFamily="34" charset="0"/>
              </a:rPr>
              <a:t> A.</a:t>
            </a:r>
            <a:endParaRPr lang="en-US" b="0" i="0" dirty="0">
              <a:solidFill>
                <a:srgbClr val="2D3B45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Open Sans" panose="020B0606030504020204" pitchFamily="34" charset="0"/>
              </a:rPr>
              <a:t> Active listening skills when listening to client A. </a:t>
            </a:r>
          </a:p>
          <a:p>
            <a:r>
              <a:rPr lang="en-US" dirty="0">
                <a:solidFill>
                  <a:srgbClr val="2D3B45"/>
                </a:solidFill>
                <a:latin typeface="Open Sans" panose="020B0606030504020204" pitchFamily="34" charset="0"/>
              </a:rPr>
              <a:t>Compassion and understanding towards her.</a:t>
            </a:r>
          </a:p>
          <a:p>
            <a:r>
              <a:rPr lang="en-US" dirty="0">
                <a:solidFill>
                  <a:srgbClr val="2D3B45"/>
                </a:solidFill>
                <a:latin typeface="Open Sans" panose="020B0606030504020204" pitchFamily="34" charset="0"/>
              </a:rPr>
              <a:t>Building positive relationships with her.</a:t>
            </a: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Open Sans" panose="020B0606030504020204" pitchFamily="34" charset="0"/>
              </a:rPr>
              <a:t>Organizational skills by organizing rental applications </a:t>
            </a:r>
          </a:p>
          <a:p>
            <a:pPr marL="0" indent="0">
              <a:buNone/>
            </a:pPr>
            <a:r>
              <a:rPr lang="en-US" dirty="0">
                <a:solidFill>
                  <a:srgbClr val="2D3B45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2D3B45"/>
                </a:solidFill>
                <a:effectLst/>
                <a:latin typeface="Open Sans" panose="020B0606030504020204" pitchFamily="34" charset="0"/>
              </a:rPr>
              <a:t>and sending them to her via email. </a:t>
            </a:r>
          </a:p>
          <a:p>
            <a:r>
              <a:rPr lang="en-US" dirty="0">
                <a:solidFill>
                  <a:srgbClr val="2D3B45"/>
                </a:solidFill>
                <a:latin typeface="Open Sans" panose="020B0606030504020204" pitchFamily="34" charset="0"/>
              </a:rPr>
              <a:t>Asking many questions for better clarity with client A. </a:t>
            </a:r>
            <a:endParaRPr lang="en-US" b="0" i="0" dirty="0">
              <a:solidFill>
                <a:srgbClr val="2D3B45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7C3D95-D88E-DAFF-E6CD-6EC4C9459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9211" y="3057737"/>
            <a:ext cx="3786188" cy="2928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265C7E-E2A7-ADB9-5B1D-6538F22701BA}"/>
              </a:ext>
            </a:extLst>
          </p:cNvPr>
          <p:cNvSpPr txBox="1"/>
          <p:nvPr/>
        </p:nvSpPr>
        <p:spPr>
          <a:xfrm>
            <a:off x="128588" y="6357938"/>
            <a:ext cx="3786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libela.org/sa-stavom/7913-feminizam-temeljen-na-idealu-super-uspjesnosti-zamagljuje-strukture-nepravd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602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6A1-3762-487C-6300-3A2AD5E6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Improvement</a:t>
            </a:r>
          </a:p>
        </p:txBody>
      </p:sp>
      <p:pic>
        <p:nvPicPr>
          <p:cNvPr id="10" name="Content Placeholder 9" descr="A green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02ABAF5-8A53-032A-03C5-0F4EA0F20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32031" y="3127594"/>
            <a:ext cx="3111500" cy="2552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1D8289-113B-9CF4-B36B-70C67A780DC8}"/>
              </a:ext>
            </a:extLst>
          </p:cNvPr>
          <p:cNvSpPr txBox="1"/>
          <p:nvPr/>
        </p:nvSpPr>
        <p:spPr>
          <a:xfrm>
            <a:off x="8632031" y="5869387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havatopraksu.org/blog/2018/05/18/3-key-points-of-implementing-permaculture-desig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91B00-F22A-E062-59FC-3694E53674FB}"/>
              </a:ext>
            </a:extLst>
          </p:cNvPr>
          <p:cNvSpPr txBox="1"/>
          <p:nvPr/>
        </p:nvSpPr>
        <p:spPr>
          <a:xfrm>
            <a:off x="1128713" y="2671763"/>
            <a:ext cx="5382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would say I need to ease up on being too self critical of myself. I am somewhat of a perfectionist, which causes me to double check my work more than once. This also causes me to spend more time on tasks. </a:t>
            </a:r>
          </a:p>
        </p:txBody>
      </p:sp>
    </p:spTree>
    <p:extLst>
      <p:ext uri="{BB962C8B-B14F-4D97-AF65-F5344CB8AC3E}">
        <p14:creationId xmlns:p14="http://schemas.microsoft.com/office/powerpoint/2010/main" val="3746789070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461B-78CB-0B5A-1551-E540B76D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13" name="Content Placeholder 12" descr="Icon&#10;&#10;Description automatically generated">
            <a:extLst>
              <a:ext uri="{FF2B5EF4-FFF2-40B4-BE49-F238E27FC236}">
                <a16:creationId xmlns:a16="http://schemas.microsoft.com/office/drawing/2014/main" id="{8AA889F3-ED54-AC8A-C839-C43858C4E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6614" y="3891304"/>
            <a:ext cx="3453754" cy="193720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151BFF-33D2-F147-46F0-362E78283EDC}"/>
              </a:ext>
            </a:extLst>
          </p:cNvPr>
          <p:cNvSpPr txBox="1"/>
          <p:nvPr/>
        </p:nvSpPr>
        <p:spPr>
          <a:xfrm>
            <a:off x="7877968" y="5828506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peoplematters.in/article/sme-talent/onboarding-challenges-in-smes-1495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82637B-1466-CA7D-D13D-F1995867B762}"/>
              </a:ext>
            </a:extLst>
          </p:cNvPr>
          <p:cNvSpPr txBox="1"/>
          <p:nvPr/>
        </p:nvSpPr>
        <p:spPr>
          <a:xfrm>
            <a:off x="571501" y="1998921"/>
            <a:ext cx="9412472" cy="261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frame of obtaining housing for client A is a challenge. She needs housing by end of the month. This builds up some anxiety because I want to make sure that client A and her children are in a home.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housing can be a challenge because of the housing process, such as credit checks, rental deposits, and finding affordable housing within her budget.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A wants to live in a certain area if possible. Finding a certain number of bedrooms within the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time frame that’s given is also a challenge.</a:t>
            </a:r>
          </a:p>
        </p:txBody>
      </p:sp>
    </p:spTree>
    <p:extLst>
      <p:ext uri="{BB962C8B-B14F-4D97-AF65-F5344CB8AC3E}">
        <p14:creationId xmlns:p14="http://schemas.microsoft.com/office/powerpoint/2010/main" val="3613232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B133-527B-DDB2-38A3-5A2142D0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 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FA1341-0C2E-3389-8D45-E1C478173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86031" y="2313781"/>
            <a:ext cx="3175000" cy="3492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6BE8D-1EF1-3E58-734E-71B0A7808178}"/>
              </a:ext>
            </a:extLst>
          </p:cNvPr>
          <p:cNvSpPr txBox="1"/>
          <p:nvPr/>
        </p:nvSpPr>
        <p:spPr>
          <a:xfrm>
            <a:off x="8886031" y="5806281"/>
            <a:ext cx="317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speedofcreativity.org/2013/06/07/open-learning-outside-learning-leading-learning-building-learning-k12online13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7220C-2851-862F-1D20-0B5C86509699}"/>
              </a:ext>
            </a:extLst>
          </p:cNvPr>
          <p:cNvSpPr txBox="1"/>
          <p:nvPr/>
        </p:nvSpPr>
        <p:spPr>
          <a:xfrm>
            <a:off x="486439" y="2313781"/>
            <a:ext cx="7679365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I must remember that I am just an intern while working with client A. Therefore, I should give myself some grace. I must remind myself that I am still learning and to slow down and take in everything one day at a time. Sometimes, I feel like I have a full-time job while helping client A find housing and doing other tasks. </a:t>
            </a:r>
          </a:p>
        </p:txBody>
      </p:sp>
    </p:spTree>
    <p:extLst>
      <p:ext uri="{BB962C8B-B14F-4D97-AF65-F5344CB8AC3E}">
        <p14:creationId xmlns:p14="http://schemas.microsoft.com/office/powerpoint/2010/main" val="1042888080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EE87-D0E9-6CC4-826D-52623F8B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3B45"/>
                </a:solidFill>
                <a:latin typeface="Open Sans" panose="020B0606030504020204" pitchFamily="34" charset="0"/>
              </a:rPr>
              <a:t>The Genieve Shelter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D2AE1A-BA86-76E2-55D0-BE8061913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004156"/>
              </p:ext>
            </p:extLst>
          </p:nvPr>
        </p:nvGraphicFramePr>
        <p:xfrm>
          <a:off x="571499" y="2075688"/>
          <a:ext cx="11059811" cy="391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3640184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1CF4-410B-8305-4462-E2C2AB3B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1B7A-A150-6B1A-7BFF-F512A5C0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Presenting problem is client A needs housing. The person she is staying with gave her until the end of the month to find somewhere else to go. Client A also has 3 children. </a:t>
            </a:r>
          </a:p>
          <a:p>
            <a:r>
              <a:rPr lang="en-US" dirty="0"/>
              <a:t>Client A is now a single mom of 3 trying to self-resolve from her abusive past with her abuser ex partner. </a:t>
            </a:r>
          </a:p>
        </p:txBody>
      </p:sp>
      <p:pic>
        <p:nvPicPr>
          <p:cNvPr id="18" name="Picture 17" descr="Shape, arrow&#10;&#10;Description automatically generated">
            <a:extLst>
              <a:ext uri="{FF2B5EF4-FFF2-40B4-BE49-F238E27FC236}">
                <a16:creationId xmlns:a16="http://schemas.microsoft.com/office/drawing/2014/main" id="{3B8668D5-2FC0-BB75-73BD-C87482DCE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54889" y="3809723"/>
            <a:ext cx="4068761" cy="2176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C2F243-44DD-AF75-EC7B-91BECF95E524}"/>
              </a:ext>
            </a:extLst>
          </p:cNvPr>
          <p:cNvSpPr txBox="1"/>
          <p:nvPr/>
        </p:nvSpPr>
        <p:spPr>
          <a:xfrm>
            <a:off x="7729538" y="6168711"/>
            <a:ext cx="4068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policyoptions.irpp.org/magazines/building-a-brighter-future/hick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96508769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0010-5D0A-DBCE-8676-7D506B42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D7E871B-E905-8157-9163-C505D2504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10383"/>
              </p:ext>
            </p:extLst>
          </p:nvPr>
        </p:nvGraphicFramePr>
        <p:xfrm>
          <a:off x="571499" y="2075688"/>
          <a:ext cx="11059811" cy="421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9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hoosh.wav"/>
          </p:stSnd>
        </p:sndAc>
      </p:transition>
    </mc:Choice>
    <mc:Fallback xmlns="">
      <p:transition spd="slow">
        <p:split orient="vert"/>
        <p:sndAc>
          <p:stSnd>
            <p:snd r:embed="rId8" name="whoo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53A3-EA03-EA2C-B6DC-0B287240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77FB-CC40-D53A-EDDB-3821F6A0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A is very smart, very respectful, and well spoken.</a:t>
            </a:r>
          </a:p>
          <a:p>
            <a:r>
              <a:rPr lang="en-US" dirty="0"/>
              <a:t>Client A strengths are being able to ask for help when needed. </a:t>
            </a:r>
          </a:p>
          <a:p>
            <a:r>
              <a:rPr lang="en-US" dirty="0"/>
              <a:t>Client A shows resilience and has a positive upbeat attitude to try and better her circumstances. </a:t>
            </a:r>
          </a:p>
        </p:txBody>
      </p:sp>
      <p:pic>
        <p:nvPicPr>
          <p:cNvPr id="9" name="Picture 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C4880BC-401E-B63E-0DC3-585CBD738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43813" y="3827777"/>
            <a:ext cx="3521074" cy="23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5220-9D77-887D-AE89-FDD3B273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D3B45"/>
                </a:solidFill>
                <a:effectLst/>
                <a:latin typeface="Open Sans" panose="020B0606030504020204" pitchFamily="34" charset="0"/>
              </a:rPr>
              <a:t>Treatment plan </a:t>
            </a:r>
            <a:br>
              <a:rPr lang="en-US" b="0" i="0" dirty="0">
                <a:solidFill>
                  <a:srgbClr val="2D3B45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pic>
        <p:nvPicPr>
          <p:cNvPr id="27" name="Picture 2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D6F74-81C4-3091-A898-355E5C6FB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43913" y="3429000"/>
            <a:ext cx="3300413" cy="2561748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65181BB-BDCE-B810-9BB8-C13175AB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773390"/>
            <a:ext cx="11744326" cy="439532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Housing stability. Client A needs affordable housing for her and her children. Developing a plan to help client A secure housing is the goal. </a:t>
            </a:r>
          </a:p>
          <a:p>
            <a:r>
              <a:rPr lang="en-US" dirty="0"/>
              <a:t>Short term goal would be getting client A into a house. </a:t>
            </a:r>
          </a:p>
          <a:p>
            <a:r>
              <a:rPr lang="en-US" dirty="0"/>
              <a:t>Sending rental applications to client via email.</a:t>
            </a:r>
          </a:p>
          <a:p>
            <a:r>
              <a:rPr lang="en-US" dirty="0"/>
              <a:t>Checking in on client A daily to obtain her progress with housing.</a:t>
            </a:r>
          </a:p>
          <a:p>
            <a:r>
              <a:rPr lang="en-US" dirty="0"/>
              <a:t>Continuing counseling for client A and children.</a:t>
            </a:r>
          </a:p>
          <a:p>
            <a:r>
              <a:rPr lang="en-US" dirty="0"/>
              <a:t>Enrolling client A in our financial literacy seminar. </a:t>
            </a:r>
          </a:p>
          <a:p>
            <a:r>
              <a:rPr lang="en-US" dirty="0"/>
              <a:t>Long term goal would be monitoring her progress and </a:t>
            </a:r>
          </a:p>
          <a:p>
            <a:pPr marL="0" indent="0">
              <a:buNone/>
            </a:pPr>
            <a:r>
              <a:rPr lang="en-US" dirty="0"/>
              <a:t>following up with her as well. </a:t>
            </a:r>
          </a:p>
        </p:txBody>
      </p:sp>
    </p:spTree>
    <p:extLst>
      <p:ext uri="{BB962C8B-B14F-4D97-AF65-F5344CB8AC3E}">
        <p14:creationId xmlns:p14="http://schemas.microsoft.com/office/powerpoint/2010/main" val="287760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0B27-8788-75F6-230E-DC7CCB40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Offered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ADEFE42-FE1E-2A93-262A-FBB597783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8977"/>
              </p:ext>
            </p:extLst>
          </p:nvPr>
        </p:nvGraphicFramePr>
        <p:xfrm>
          <a:off x="571499" y="1985963"/>
          <a:ext cx="11059811" cy="400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 descr="A picture containing building, outdoor, sky, road&#10;&#10;Description automatically generated">
            <a:extLst>
              <a:ext uri="{FF2B5EF4-FFF2-40B4-BE49-F238E27FC236}">
                <a16:creationId xmlns:a16="http://schemas.microsoft.com/office/drawing/2014/main" id="{39EEB4E6-4962-CFD5-9C23-A2528EC6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910760" y="135412"/>
            <a:ext cx="2076451" cy="1471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8B332C-70D1-63C5-3F40-CA8540836174}"/>
              </a:ext>
            </a:extLst>
          </p:cNvPr>
          <p:cNvSpPr txBox="1"/>
          <p:nvPr/>
        </p:nvSpPr>
        <p:spPr>
          <a:xfrm>
            <a:off x="9582147" y="1607237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ggwash.org/view/71352/where-dc-needs-to-focus-its-workforce-housing-subsidie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5189830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D428-DB2A-E404-698B-4DE9B93D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5292-8F03-5CD3-A773-CFF3E608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333333"/>
                </a:solidFill>
                <a:effectLst/>
                <a:latin typeface="Proxima Nova"/>
              </a:rPr>
              <a:t>Crisis intervention. Client A </a:t>
            </a:r>
            <a:r>
              <a:rPr lang="en-US" dirty="0">
                <a:solidFill>
                  <a:srgbClr val="333333"/>
                </a:solidFill>
                <a:latin typeface="Proxima Nova"/>
              </a:rPr>
              <a:t>was </a:t>
            </a:r>
            <a:r>
              <a:rPr lang="en-US" i="0" dirty="0">
                <a:solidFill>
                  <a:srgbClr val="333333"/>
                </a:solidFill>
                <a:effectLst/>
                <a:latin typeface="Proxima Nova"/>
              </a:rPr>
              <a:t>clearly going through crisis</a:t>
            </a:r>
            <a:r>
              <a:rPr lang="en-US" dirty="0">
                <a:solidFill>
                  <a:srgbClr val="333333"/>
                </a:solidFill>
                <a:latin typeface="Proxima Nova"/>
              </a:rPr>
              <a:t>. </a:t>
            </a:r>
            <a:r>
              <a:rPr lang="en-US" i="0" dirty="0">
                <a:solidFill>
                  <a:srgbClr val="333333"/>
                </a:solidFill>
                <a:effectLst/>
                <a:latin typeface="Proxima Nova"/>
              </a:rPr>
              <a:t>Because of the crisis she experienced from her ex, this caused housing insecurity</a:t>
            </a:r>
            <a:r>
              <a:rPr lang="en-US" dirty="0">
                <a:solidFill>
                  <a:srgbClr val="333333"/>
                </a:solidFill>
                <a:latin typeface="Proxima Nova"/>
              </a:rPr>
              <a:t>. Her and her partner lived together. However, because of the abuse she sought a safe place to hide until she could figure out her next move. </a:t>
            </a:r>
            <a:endParaRPr lang="en-US" i="0" dirty="0">
              <a:solidFill>
                <a:srgbClr val="333333"/>
              </a:solidFill>
              <a:effectLst/>
              <a:latin typeface="Proxima Nova"/>
            </a:endParaRPr>
          </a:p>
          <a:p>
            <a:r>
              <a:rPr lang="en-US" dirty="0">
                <a:solidFill>
                  <a:srgbClr val="333333"/>
                </a:solidFill>
                <a:latin typeface="Proxima Nova"/>
              </a:rPr>
              <a:t>Client A needs our support and resources to help find affordable</a:t>
            </a: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Proxima Nova"/>
              </a:rPr>
              <a:t>housing for her. 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Proxima Nova"/>
              </a:rPr>
              <a:t>Life skills</a:t>
            </a:r>
            <a:r>
              <a:rPr lang="en-US" dirty="0">
                <a:solidFill>
                  <a:srgbClr val="333333"/>
                </a:solidFill>
                <a:latin typeface="Proxima Nova"/>
              </a:rPr>
              <a:t> </a:t>
            </a:r>
            <a:r>
              <a:rPr lang="en-US" i="0" dirty="0">
                <a:solidFill>
                  <a:srgbClr val="333333"/>
                </a:solidFill>
                <a:effectLst/>
                <a:latin typeface="Proxima Nova"/>
              </a:rPr>
              <a:t>will also allow us to assess her budget, so that </a:t>
            </a:r>
          </a:p>
          <a:p>
            <a:pPr marL="0" indent="0">
              <a:buNone/>
            </a:pPr>
            <a:r>
              <a:rPr lang="en-US" i="0" dirty="0">
                <a:solidFill>
                  <a:srgbClr val="333333"/>
                </a:solidFill>
                <a:effectLst/>
                <a:latin typeface="Proxima Nova"/>
              </a:rPr>
              <a:t>she c</a:t>
            </a:r>
            <a:r>
              <a:rPr lang="en-US" dirty="0">
                <a:solidFill>
                  <a:srgbClr val="333333"/>
                </a:solidFill>
                <a:latin typeface="Proxima Nova"/>
              </a:rPr>
              <a:t>an properly manage her money.</a:t>
            </a:r>
            <a:endParaRPr lang="en-US" i="0" dirty="0">
              <a:solidFill>
                <a:srgbClr val="333333"/>
              </a:solidFill>
              <a:effectLst/>
              <a:latin typeface="Proxima Nova"/>
            </a:endParaRPr>
          </a:p>
        </p:txBody>
      </p:sp>
      <p:pic>
        <p:nvPicPr>
          <p:cNvPr id="5" name="Picture 4" descr="A picture containing text, person, person, accessory&#10;&#10;Description automatically generated">
            <a:extLst>
              <a:ext uri="{FF2B5EF4-FFF2-40B4-BE49-F238E27FC236}">
                <a16:creationId xmlns:a16="http://schemas.microsoft.com/office/drawing/2014/main" id="{F5CD7702-C380-CB26-B02C-A3543AC8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25261" y="3561348"/>
            <a:ext cx="3113086" cy="2270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1D94C-D5DF-8CC5-BD15-A20E88DECD13}"/>
              </a:ext>
            </a:extLst>
          </p:cNvPr>
          <p:cNvSpPr txBox="1"/>
          <p:nvPr/>
        </p:nvSpPr>
        <p:spPr>
          <a:xfrm>
            <a:off x="10186987" y="6217497"/>
            <a:ext cx="1743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usq.pressbooks.pub/traumainformedpractice/chapter/6-2-the-teacher-must-survive-self-care-and-managing-secondary-trauma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89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hoosh.wav"/>
          </p:stSnd>
        </p:sndAc>
      </p:transition>
    </mc:Choice>
    <mc:Fallback xmlns="">
      <p:transition spd="slow">
        <p:split orient="vert"/>
        <p:sndAc>
          <p:stSnd>
            <p:snd r:embed="rId6" name="whoo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7600-463E-2801-3F36-5695ED05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NOHS Standard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605C-D569-EBB1-F411-57BC52CE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2D3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15 which states that </a:t>
            </a:r>
            <a:r>
              <a:rPr lang="en-US" sz="1600" i="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service professionals provide a mechanism </a:t>
            </a:r>
          </a:p>
          <a:p>
            <a:pPr marL="0" indent="0" algn="l">
              <a:buNone/>
            </a:pPr>
            <a:r>
              <a:rPr lang="en-US" sz="1600" i="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identifying client needs and assets, calling attention to these needs and</a:t>
            </a:r>
          </a:p>
          <a:p>
            <a:pPr marL="0" indent="0" algn="l">
              <a:buNone/>
            </a:pPr>
            <a:r>
              <a:rPr lang="en-US" sz="1600" i="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assets, and assisting in planning and mobilizing to advocate </a:t>
            </a:r>
          </a:p>
          <a:p>
            <a:pPr marL="0" indent="0" algn="l">
              <a:buNone/>
            </a:pPr>
            <a:r>
              <a:rPr lang="en-US" sz="1600" i="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those needs at the individual, community, and societal level when</a:t>
            </a:r>
          </a:p>
          <a:p>
            <a:pPr marL="0" indent="0" algn="l">
              <a:buNone/>
            </a:pPr>
            <a:r>
              <a:rPr lang="en-US" sz="1600" i="0" dirty="0">
                <a:solidFill>
                  <a:srgbClr val="4A4A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appropriate to the goals of the relationship.</a:t>
            </a:r>
          </a:p>
          <a:p>
            <a:r>
              <a:rPr lang="en-US" sz="1600" dirty="0">
                <a:solidFill>
                  <a:srgbClr val="4A4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believe that this standard relates to her case due to me addressing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A4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 needs and advocating for affordable housing for her. </a:t>
            </a:r>
            <a:br>
              <a:rPr lang="en-US" sz="1600" dirty="0">
                <a:latin typeface="Times" pitchFamily="2" charset="0"/>
              </a:rPr>
            </a:br>
            <a:endParaRPr lang="en-US" sz="1600" dirty="0">
              <a:solidFill>
                <a:srgbClr val="2D3B45"/>
              </a:solidFill>
              <a:latin typeface="Times" pitchFamily="2" charset="0"/>
            </a:endParaRPr>
          </a:p>
          <a:p>
            <a:endParaRPr lang="en-US" dirty="0"/>
          </a:p>
        </p:txBody>
      </p:sp>
      <p:pic>
        <p:nvPicPr>
          <p:cNvPr id="11" name="Picture 10" descr="A picture containing text, floor, wooden&#10;&#10;Description automatically generated">
            <a:extLst>
              <a:ext uri="{FF2B5EF4-FFF2-40B4-BE49-F238E27FC236}">
                <a16:creationId xmlns:a16="http://schemas.microsoft.com/office/drawing/2014/main" id="{3C04E563-0FB0-00B8-3E0F-B96F04D78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4537" y="2827421"/>
            <a:ext cx="3706786" cy="30289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064377-8433-FB9B-B890-161DD0AE1F1F}"/>
              </a:ext>
            </a:extLst>
          </p:cNvPr>
          <p:cNvSpPr txBox="1"/>
          <p:nvPr/>
        </p:nvSpPr>
        <p:spPr>
          <a:xfrm>
            <a:off x="7350094" y="5999242"/>
            <a:ext cx="4281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picserver.org/photo/6157/Ethical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503694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Alignment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1014</Words>
  <Application>Microsoft Macintosh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Batang</vt:lpstr>
      <vt:lpstr>Arial</vt:lpstr>
      <vt:lpstr>Avenir Next LT Pro Light</vt:lpstr>
      <vt:lpstr>Open Sans</vt:lpstr>
      <vt:lpstr>Proxima Nova</vt:lpstr>
      <vt:lpstr>Times</vt:lpstr>
      <vt:lpstr>Times New Roman</vt:lpstr>
      <vt:lpstr>AlignmentVTI</vt:lpstr>
      <vt:lpstr>Case Presentation </vt:lpstr>
      <vt:lpstr>The Genieve Shelter </vt:lpstr>
      <vt:lpstr>Presenting Problem </vt:lpstr>
      <vt:lpstr>Background Information</vt:lpstr>
      <vt:lpstr>Impressions and Recommendations</vt:lpstr>
      <vt:lpstr>Treatment plan  </vt:lpstr>
      <vt:lpstr>Services Offered</vt:lpstr>
      <vt:lpstr>Interventions used</vt:lpstr>
      <vt:lpstr>NOHS Standard </vt:lpstr>
      <vt:lpstr>Strengths</vt:lpstr>
      <vt:lpstr>Areas of Improvement</vt:lpstr>
      <vt:lpstr>Challenges</vt:lpstr>
      <vt:lpstr>Learning Points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</dc:title>
  <dc:creator>Juanika Copeland</dc:creator>
  <cp:lastModifiedBy>Juanika Copeland</cp:lastModifiedBy>
  <cp:revision>5</cp:revision>
  <dcterms:created xsi:type="dcterms:W3CDTF">2022-10-22T21:52:34Z</dcterms:created>
  <dcterms:modified xsi:type="dcterms:W3CDTF">2022-11-28T03:26:52Z</dcterms:modified>
</cp:coreProperties>
</file>