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59"/>
  </p:normalViewPr>
  <p:slideViewPr>
    <p:cSldViewPr snapToGrid="0">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9155A-7129-4860-8615-2FBFD91F1C9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E689763-91AB-4BD0-BD3C-B7E007284B8B}">
      <dgm:prSet custT="1"/>
      <dgm:spPr/>
      <dgm:t>
        <a:bodyPr/>
        <a:lstStyle/>
        <a:p>
          <a:r>
            <a:rPr lang="en-US" sz="3600" b="1" i="0" dirty="0"/>
            <a:t>Mission Statement</a:t>
          </a:r>
          <a:endParaRPr lang="en-US" sz="3600" dirty="0"/>
        </a:p>
      </dgm:t>
    </dgm:pt>
    <dgm:pt modelId="{19417998-357D-4C32-AC2A-A9D9BC796814}" type="parTrans" cxnId="{A88A00FD-78CA-4CB1-BB7B-9BC833AB6EE6}">
      <dgm:prSet/>
      <dgm:spPr/>
      <dgm:t>
        <a:bodyPr/>
        <a:lstStyle/>
        <a:p>
          <a:endParaRPr lang="en-US"/>
        </a:p>
      </dgm:t>
    </dgm:pt>
    <dgm:pt modelId="{951F7302-55C2-42B8-ACE9-8A3700A3B80F}" type="sibTrans" cxnId="{A88A00FD-78CA-4CB1-BB7B-9BC833AB6EE6}">
      <dgm:prSet/>
      <dgm:spPr/>
      <dgm:t>
        <a:bodyPr/>
        <a:lstStyle/>
        <a:p>
          <a:endParaRPr lang="en-US"/>
        </a:p>
      </dgm:t>
    </dgm:pt>
    <dgm:pt modelId="{84FA500D-A043-4775-8B25-5DB11B631324}">
      <dgm:prSet/>
      <dgm:spPr/>
      <dgm:t>
        <a:bodyPr/>
        <a:lstStyle/>
        <a:p>
          <a:r>
            <a:rPr lang="en-US" b="0" i="0" dirty="0"/>
            <a:t>The </a:t>
          </a:r>
          <a:r>
            <a:rPr lang="en-US" b="0" i="0" dirty="0" err="1"/>
            <a:t>Genieve</a:t>
          </a:r>
          <a:r>
            <a:rPr lang="en-US" b="0" i="0" dirty="0"/>
            <a:t> Shelter strives to provide a safe and supportive environment for the victims of domestic violence, sexual assault, stalking, and human trafficking; provide information, education, and training services that focus on ending the cycle of violence.</a:t>
          </a:r>
          <a:endParaRPr lang="en-US" dirty="0"/>
        </a:p>
      </dgm:t>
    </dgm:pt>
    <dgm:pt modelId="{28BEF49F-99DC-4B56-969A-7E1F91F006D2}" type="parTrans" cxnId="{08CFA0E7-3F98-4093-B962-F3D80FCC5540}">
      <dgm:prSet/>
      <dgm:spPr/>
      <dgm:t>
        <a:bodyPr/>
        <a:lstStyle/>
        <a:p>
          <a:endParaRPr lang="en-US"/>
        </a:p>
      </dgm:t>
    </dgm:pt>
    <dgm:pt modelId="{695F1452-61BE-40A4-A3ED-37E8AD4F84D4}" type="sibTrans" cxnId="{08CFA0E7-3F98-4093-B962-F3D80FCC5540}">
      <dgm:prSet/>
      <dgm:spPr/>
      <dgm:t>
        <a:bodyPr/>
        <a:lstStyle/>
        <a:p>
          <a:endParaRPr lang="en-US"/>
        </a:p>
      </dgm:t>
    </dgm:pt>
    <dgm:pt modelId="{641A3B5C-C078-4EEC-B918-EFFAA66B46F7}">
      <dgm:prSet/>
      <dgm:spPr/>
      <dgm:t>
        <a:bodyPr/>
        <a:lstStyle/>
        <a:p>
          <a:r>
            <a:rPr lang="en-US" b="0" i="0" dirty="0"/>
            <a:t>The </a:t>
          </a:r>
          <a:r>
            <a:rPr lang="en-US" b="0" i="0" dirty="0" err="1"/>
            <a:t>Genieve</a:t>
          </a:r>
          <a:r>
            <a:rPr lang="en-US" b="0" i="0" dirty="0"/>
            <a:t> Shelter goals are to make life sustainable for victims who have been through crisis. The goal is to have each client self resolve.  </a:t>
          </a:r>
          <a:endParaRPr lang="en-US" dirty="0"/>
        </a:p>
      </dgm:t>
    </dgm:pt>
    <dgm:pt modelId="{609121EB-4728-45FC-A0B4-45B85463D356}" type="parTrans" cxnId="{49592A8C-DE05-4CFF-A695-68DE3124E215}">
      <dgm:prSet/>
      <dgm:spPr/>
      <dgm:t>
        <a:bodyPr/>
        <a:lstStyle/>
        <a:p>
          <a:endParaRPr lang="en-US"/>
        </a:p>
      </dgm:t>
    </dgm:pt>
    <dgm:pt modelId="{1CB09076-1950-4BD4-B485-186337176475}" type="sibTrans" cxnId="{49592A8C-DE05-4CFF-A695-68DE3124E215}">
      <dgm:prSet/>
      <dgm:spPr/>
      <dgm:t>
        <a:bodyPr/>
        <a:lstStyle/>
        <a:p>
          <a:endParaRPr lang="en-US"/>
        </a:p>
      </dgm:t>
    </dgm:pt>
    <dgm:pt modelId="{7D1E2EC8-302B-F54A-B5BF-538292544127}" type="pres">
      <dgm:prSet presAssocID="{B369155A-7129-4860-8615-2FBFD91F1C98}" presName="linear" presStyleCnt="0">
        <dgm:presLayoutVars>
          <dgm:animLvl val="lvl"/>
          <dgm:resizeHandles val="exact"/>
        </dgm:presLayoutVars>
      </dgm:prSet>
      <dgm:spPr/>
    </dgm:pt>
    <dgm:pt modelId="{96FA0335-8643-A949-BB3E-6B5607C3C3AA}" type="pres">
      <dgm:prSet presAssocID="{FE689763-91AB-4BD0-BD3C-B7E007284B8B}" presName="parentText" presStyleLbl="node1" presStyleIdx="0" presStyleCnt="3" custLinFactY="-6008" custLinFactNeighborX="673" custLinFactNeighborY="-100000">
        <dgm:presLayoutVars>
          <dgm:chMax val="0"/>
          <dgm:bulletEnabled val="1"/>
        </dgm:presLayoutVars>
      </dgm:prSet>
      <dgm:spPr/>
    </dgm:pt>
    <dgm:pt modelId="{4873B937-F64F-9F46-8177-51B72AE118B2}" type="pres">
      <dgm:prSet presAssocID="{951F7302-55C2-42B8-ACE9-8A3700A3B80F}" presName="spacer" presStyleCnt="0"/>
      <dgm:spPr/>
    </dgm:pt>
    <dgm:pt modelId="{0C976181-5623-3B4A-B0BA-D8326470550F}" type="pres">
      <dgm:prSet presAssocID="{84FA500D-A043-4775-8B25-5DB11B631324}" presName="parentText" presStyleLbl="node1" presStyleIdx="1" presStyleCnt="3">
        <dgm:presLayoutVars>
          <dgm:chMax val="0"/>
          <dgm:bulletEnabled val="1"/>
        </dgm:presLayoutVars>
      </dgm:prSet>
      <dgm:spPr/>
    </dgm:pt>
    <dgm:pt modelId="{CD4FB553-885B-BA4D-8C58-6691B3EF63CA}" type="pres">
      <dgm:prSet presAssocID="{695F1452-61BE-40A4-A3ED-37E8AD4F84D4}" presName="spacer" presStyleCnt="0"/>
      <dgm:spPr/>
    </dgm:pt>
    <dgm:pt modelId="{97914EDF-F71F-EC42-9B71-30D5CD396BF6}" type="pres">
      <dgm:prSet presAssocID="{641A3B5C-C078-4EEC-B918-EFFAA66B46F7}" presName="parentText" presStyleLbl="node1" presStyleIdx="2" presStyleCnt="3">
        <dgm:presLayoutVars>
          <dgm:chMax val="0"/>
          <dgm:bulletEnabled val="1"/>
        </dgm:presLayoutVars>
      </dgm:prSet>
      <dgm:spPr/>
    </dgm:pt>
  </dgm:ptLst>
  <dgm:cxnLst>
    <dgm:cxn modelId="{49592A8C-DE05-4CFF-A695-68DE3124E215}" srcId="{B369155A-7129-4860-8615-2FBFD91F1C98}" destId="{641A3B5C-C078-4EEC-B918-EFFAA66B46F7}" srcOrd="2" destOrd="0" parTransId="{609121EB-4728-45FC-A0B4-45B85463D356}" sibTransId="{1CB09076-1950-4BD4-B485-186337176475}"/>
    <dgm:cxn modelId="{F86C779B-F825-CC4C-B9F3-5B0DE160F4F2}" type="presOf" srcId="{641A3B5C-C078-4EEC-B918-EFFAA66B46F7}" destId="{97914EDF-F71F-EC42-9B71-30D5CD396BF6}" srcOrd="0" destOrd="0" presId="urn:microsoft.com/office/officeart/2005/8/layout/vList2"/>
    <dgm:cxn modelId="{314CCDA5-C225-8349-BD3E-88A6E1F87D62}" type="presOf" srcId="{B369155A-7129-4860-8615-2FBFD91F1C98}" destId="{7D1E2EC8-302B-F54A-B5BF-538292544127}" srcOrd="0" destOrd="0" presId="urn:microsoft.com/office/officeart/2005/8/layout/vList2"/>
    <dgm:cxn modelId="{779A54B4-E1E1-5C4A-9AFA-392AC1DA3E7D}" type="presOf" srcId="{84FA500D-A043-4775-8B25-5DB11B631324}" destId="{0C976181-5623-3B4A-B0BA-D8326470550F}" srcOrd="0" destOrd="0" presId="urn:microsoft.com/office/officeart/2005/8/layout/vList2"/>
    <dgm:cxn modelId="{08CFA0E7-3F98-4093-B962-F3D80FCC5540}" srcId="{B369155A-7129-4860-8615-2FBFD91F1C98}" destId="{84FA500D-A043-4775-8B25-5DB11B631324}" srcOrd="1" destOrd="0" parTransId="{28BEF49F-99DC-4B56-969A-7E1F91F006D2}" sibTransId="{695F1452-61BE-40A4-A3ED-37E8AD4F84D4}"/>
    <dgm:cxn modelId="{AD7AD7FC-DBAD-FA48-AF32-297B18E2DBF0}" type="presOf" srcId="{FE689763-91AB-4BD0-BD3C-B7E007284B8B}" destId="{96FA0335-8643-A949-BB3E-6B5607C3C3AA}" srcOrd="0" destOrd="0" presId="urn:microsoft.com/office/officeart/2005/8/layout/vList2"/>
    <dgm:cxn modelId="{A88A00FD-78CA-4CB1-BB7B-9BC833AB6EE6}" srcId="{B369155A-7129-4860-8615-2FBFD91F1C98}" destId="{FE689763-91AB-4BD0-BD3C-B7E007284B8B}" srcOrd="0" destOrd="0" parTransId="{19417998-357D-4C32-AC2A-A9D9BC796814}" sibTransId="{951F7302-55C2-42B8-ACE9-8A3700A3B80F}"/>
    <dgm:cxn modelId="{865EBDB7-9957-BE4B-8E62-9149E54CBEF5}" type="presParOf" srcId="{7D1E2EC8-302B-F54A-B5BF-538292544127}" destId="{96FA0335-8643-A949-BB3E-6B5607C3C3AA}" srcOrd="0" destOrd="0" presId="urn:microsoft.com/office/officeart/2005/8/layout/vList2"/>
    <dgm:cxn modelId="{442299BD-E64A-854B-8EFF-527E98240A44}" type="presParOf" srcId="{7D1E2EC8-302B-F54A-B5BF-538292544127}" destId="{4873B937-F64F-9F46-8177-51B72AE118B2}" srcOrd="1" destOrd="0" presId="urn:microsoft.com/office/officeart/2005/8/layout/vList2"/>
    <dgm:cxn modelId="{C5DDED53-FE74-424E-A9DD-5565E48E9D17}" type="presParOf" srcId="{7D1E2EC8-302B-F54A-B5BF-538292544127}" destId="{0C976181-5623-3B4A-B0BA-D8326470550F}" srcOrd="2" destOrd="0" presId="urn:microsoft.com/office/officeart/2005/8/layout/vList2"/>
    <dgm:cxn modelId="{48202AAC-71E4-0144-A660-572C4C7EB6E4}" type="presParOf" srcId="{7D1E2EC8-302B-F54A-B5BF-538292544127}" destId="{CD4FB553-885B-BA4D-8C58-6691B3EF63CA}" srcOrd="3" destOrd="0" presId="urn:microsoft.com/office/officeart/2005/8/layout/vList2"/>
    <dgm:cxn modelId="{D5797817-8F35-EC4D-90A1-3402FCCCE61C}" type="presParOf" srcId="{7D1E2EC8-302B-F54A-B5BF-538292544127}" destId="{97914EDF-F71F-EC42-9B71-30D5CD396BF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EEC8A-9FBC-4740-93AF-A9A880629B3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FAFFED5-0B25-4CB8-817D-4CDAEE45E5F9}">
      <dgm:prSet/>
      <dgm:spPr/>
      <dgm:t>
        <a:bodyPr/>
        <a:lstStyle/>
        <a:p>
          <a:r>
            <a:rPr lang="en-US" b="1" dirty="0"/>
            <a:t>Provide shelter for DV and Homeless clients(if space permits it for the homeless). Right now, the shelter is currently not taking any homeless clients, so we would refer them to </a:t>
          </a:r>
          <a:r>
            <a:rPr lang="en-US" b="1" dirty="0" err="1"/>
            <a:t>ForKids</a:t>
          </a:r>
          <a:r>
            <a:rPr lang="en-US" b="1" dirty="0"/>
            <a:t>, Union Mission, or a Homeless crisis hotline just to name a few.  </a:t>
          </a:r>
        </a:p>
      </dgm:t>
    </dgm:pt>
    <dgm:pt modelId="{1A9CBB73-7053-4CEC-B7C3-E6B2B2FE5758}" type="parTrans" cxnId="{73A26373-C373-465E-AC0A-7172163DF7D3}">
      <dgm:prSet/>
      <dgm:spPr/>
      <dgm:t>
        <a:bodyPr/>
        <a:lstStyle/>
        <a:p>
          <a:endParaRPr lang="en-US"/>
        </a:p>
      </dgm:t>
    </dgm:pt>
    <dgm:pt modelId="{362C0B02-AF25-46AE-B490-4C9498FADDCA}" type="sibTrans" cxnId="{73A26373-C373-465E-AC0A-7172163DF7D3}">
      <dgm:prSet/>
      <dgm:spPr/>
      <dgm:t>
        <a:bodyPr/>
        <a:lstStyle/>
        <a:p>
          <a:endParaRPr lang="en-US"/>
        </a:p>
      </dgm:t>
    </dgm:pt>
    <dgm:pt modelId="{189A802C-CBF0-417B-AEA9-F83CE7CBE466}">
      <dgm:prSet/>
      <dgm:spPr/>
      <dgm:t>
        <a:bodyPr/>
        <a:lstStyle/>
        <a:p>
          <a:r>
            <a:rPr lang="en-US" b="1" dirty="0"/>
            <a:t>Provide a clothing closet for clients who need clothing. When clients are running from their abusers, they often leave behind everything and need clothing. </a:t>
          </a:r>
        </a:p>
      </dgm:t>
    </dgm:pt>
    <dgm:pt modelId="{4C5E70D8-9D37-464C-AF32-21BA376A6B0D}" type="parTrans" cxnId="{F8490E57-08E2-47B4-BB62-B4704C76961E}">
      <dgm:prSet/>
      <dgm:spPr/>
      <dgm:t>
        <a:bodyPr/>
        <a:lstStyle/>
        <a:p>
          <a:endParaRPr lang="en-US"/>
        </a:p>
      </dgm:t>
    </dgm:pt>
    <dgm:pt modelId="{F6D79086-E414-4F2A-BCAE-52EB461C14C3}" type="sibTrans" cxnId="{F8490E57-08E2-47B4-BB62-B4704C76961E}">
      <dgm:prSet/>
      <dgm:spPr/>
      <dgm:t>
        <a:bodyPr/>
        <a:lstStyle/>
        <a:p>
          <a:endParaRPr lang="en-US"/>
        </a:p>
      </dgm:t>
    </dgm:pt>
    <dgm:pt modelId="{C67853C3-C492-4CCB-BF5C-D9FC339156C3}">
      <dgm:prSet/>
      <dgm:spPr/>
      <dgm:t>
        <a:bodyPr/>
        <a:lstStyle/>
        <a:p>
          <a:r>
            <a:rPr lang="en-US" b="1" dirty="0"/>
            <a:t>Provide food distribution every Monday for clients</a:t>
          </a:r>
          <a:r>
            <a:rPr lang="en-US" dirty="0"/>
            <a:t>.</a:t>
          </a:r>
        </a:p>
      </dgm:t>
    </dgm:pt>
    <dgm:pt modelId="{1C61AA75-3104-47FA-A359-5CDD8E9E7482}" type="parTrans" cxnId="{C09C99A2-3200-4C40-91C0-C55E93BAC880}">
      <dgm:prSet/>
      <dgm:spPr/>
      <dgm:t>
        <a:bodyPr/>
        <a:lstStyle/>
        <a:p>
          <a:endParaRPr lang="en-US"/>
        </a:p>
      </dgm:t>
    </dgm:pt>
    <dgm:pt modelId="{52A81B9E-1658-4DF8-B0C6-20F0B7C4E214}" type="sibTrans" cxnId="{C09C99A2-3200-4C40-91C0-C55E93BAC880}">
      <dgm:prSet/>
      <dgm:spPr/>
      <dgm:t>
        <a:bodyPr/>
        <a:lstStyle/>
        <a:p>
          <a:endParaRPr lang="en-US"/>
        </a:p>
      </dgm:t>
    </dgm:pt>
    <dgm:pt modelId="{5854EA95-9F5E-48AA-BFEB-ACA6104CAA14}">
      <dgm:prSet/>
      <dgm:spPr/>
      <dgm:t>
        <a:bodyPr/>
        <a:lstStyle/>
        <a:p>
          <a:r>
            <a:rPr lang="en-US" b="1" dirty="0"/>
            <a:t>Help with transportation needs for client’s, especially if they have a job interview. </a:t>
          </a:r>
        </a:p>
      </dgm:t>
    </dgm:pt>
    <dgm:pt modelId="{76FF7FCA-5CCD-424C-B064-44309BA5B357}" type="parTrans" cxnId="{B8CFF920-3E96-476F-A19A-B724A547AB6B}">
      <dgm:prSet/>
      <dgm:spPr/>
      <dgm:t>
        <a:bodyPr/>
        <a:lstStyle/>
        <a:p>
          <a:endParaRPr lang="en-US"/>
        </a:p>
      </dgm:t>
    </dgm:pt>
    <dgm:pt modelId="{8D00466B-48A1-47A9-88DE-AEADBA4E64BF}" type="sibTrans" cxnId="{B8CFF920-3E96-476F-A19A-B724A547AB6B}">
      <dgm:prSet/>
      <dgm:spPr/>
      <dgm:t>
        <a:bodyPr/>
        <a:lstStyle/>
        <a:p>
          <a:endParaRPr lang="en-US"/>
        </a:p>
      </dgm:t>
    </dgm:pt>
    <dgm:pt modelId="{9D097820-D402-4645-8E0C-F9A885102376}">
      <dgm:prSet/>
      <dgm:spPr/>
      <dgm:t>
        <a:bodyPr/>
        <a:lstStyle/>
        <a:p>
          <a:r>
            <a:rPr lang="en-US" b="1" dirty="0"/>
            <a:t>Help with job placement by offering them resources on whose hiring. They help the clients with their resume, if needed and once again any transportation if they need that as well. </a:t>
          </a:r>
          <a:r>
            <a:rPr lang="en-US" dirty="0"/>
            <a:t> </a:t>
          </a:r>
        </a:p>
      </dgm:t>
    </dgm:pt>
    <dgm:pt modelId="{885C3FC4-0FD4-4D36-80D0-EEC0DD4D4B84}" type="parTrans" cxnId="{402BBCCC-E121-48E8-982E-3313BF9C4308}">
      <dgm:prSet/>
      <dgm:spPr/>
      <dgm:t>
        <a:bodyPr/>
        <a:lstStyle/>
        <a:p>
          <a:endParaRPr lang="en-US"/>
        </a:p>
      </dgm:t>
    </dgm:pt>
    <dgm:pt modelId="{276BA2FE-3859-406F-8DB5-B51741076235}" type="sibTrans" cxnId="{402BBCCC-E121-48E8-982E-3313BF9C4308}">
      <dgm:prSet/>
      <dgm:spPr/>
      <dgm:t>
        <a:bodyPr/>
        <a:lstStyle/>
        <a:p>
          <a:endParaRPr lang="en-US"/>
        </a:p>
      </dgm:t>
    </dgm:pt>
    <dgm:pt modelId="{5FDB20BF-1829-DD49-BF47-8D3B655E50DB}">
      <dgm:prSet/>
      <dgm:spPr/>
      <dgm:t>
        <a:bodyPr/>
        <a:lstStyle/>
        <a:p>
          <a:r>
            <a:rPr lang="en-US" b="1" dirty="0"/>
            <a:t>Provide legal services when it comes to filing an EPO, PPO, or PO.</a:t>
          </a:r>
          <a:endParaRPr lang="en-US" dirty="0"/>
        </a:p>
      </dgm:t>
    </dgm:pt>
    <dgm:pt modelId="{6CAE5FD4-8696-7B44-8BAD-AFB535463BA6}" type="parTrans" cxnId="{478E6787-0725-2942-976E-4686B1681D6C}">
      <dgm:prSet/>
      <dgm:spPr/>
      <dgm:t>
        <a:bodyPr/>
        <a:lstStyle/>
        <a:p>
          <a:endParaRPr lang="en-US"/>
        </a:p>
      </dgm:t>
    </dgm:pt>
    <dgm:pt modelId="{263D3F3B-852E-7541-B0C1-DE543FE0265B}" type="sibTrans" cxnId="{478E6787-0725-2942-976E-4686B1681D6C}">
      <dgm:prSet/>
      <dgm:spPr/>
      <dgm:t>
        <a:bodyPr/>
        <a:lstStyle/>
        <a:p>
          <a:endParaRPr lang="en-US"/>
        </a:p>
      </dgm:t>
    </dgm:pt>
    <dgm:pt modelId="{8266B389-B4FB-4E0D-8300-B8B592E216D2}">
      <dgm:prSet/>
      <dgm:spPr/>
      <dgm:t>
        <a:bodyPr/>
        <a:lstStyle/>
        <a:p>
          <a:r>
            <a:rPr lang="en-US" b="1" dirty="0"/>
            <a:t>Help find the client housing. They will help the client form a budget plan to determine their expenses, so that they will be successful with their housing journey. They will also encourage the client to pull a free credit report to get a bigger picture of the client and what they will be able to afford. </a:t>
          </a:r>
          <a:endParaRPr lang="en-US" dirty="0"/>
        </a:p>
      </dgm:t>
    </dgm:pt>
    <dgm:pt modelId="{8C157DC6-323F-4272-9105-DDF55E466C62}" type="sibTrans" cxnId="{AFE3FC5A-D6F1-497A-802A-A3358E718AED}">
      <dgm:prSet/>
      <dgm:spPr/>
      <dgm:t>
        <a:bodyPr/>
        <a:lstStyle/>
        <a:p>
          <a:endParaRPr lang="en-US"/>
        </a:p>
      </dgm:t>
    </dgm:pt>
    <dgm:pt modelId="{48E822C2-76C7-466F-87C2-6FD0FFBDFAF4}" type="parTrans" cxnId="{AFE3FC5A-D6F1-497A-802A-A3358E718AED}">
      <dgm:prSet/>
      <dgm:spPr/>
      <dgm:t>
        <a:bodyPr/>
        <a:lstStyle/>
        <a:p>
          <a:endParaRPr lang="en-US"/>
        </a:p>
      </dgm:t>
    </dgm:pt>
    <dgm:pt modelId="{BC42AD1E-75FE-104B-9449-2F464D533205}" type="pres">
      <dgm:prSet presAssocID="{F72EEC8A-9FBC-4740-93AF-A9A880629B33}" presName="linear" presStyleCnt="0">
        <dgm:presLayoutVars>
          <dgm:animLvl val="lvl"/>
          <dgm:resizeHandles val="exact"/>
        </dgm:presLayoutVars>
      </dgm:prSet>
      <dgm:spPr/>
    </dgm:pt>
    <dgm:pt modelId="{642819F9-A7BE-2B4E-A11C-E2F1E9FA6AAE}" type="pres">
      <dgm:prSet presAssocID="{2FAFFED5-0B25-4CB8-817D-4CDAEE45E5F9}" presName="parentText" presStyleLbl="node1" presStyleIdx="0" presStyleCnt="7">
        <dgm:presLayoutVars>
          <dgm:chMax val="0"/>
          <dgm:bulletEnabled val="1"/>
        </dgm:presLayoutVars>
      </dgm:prSet>
      <dgm:spPr/>
    </dgm:pt>
    <dgm:pt modelId="{D0097411-3D78-3A41-817E-F15E6ED0AD90}" type="pres">
      <dgm:prSet presAssocID="{362C0B02-AF25-46AE-B490-4C9498FADDCA}" presName="spacer" presStyleCnt="0"/>
      <dgm:spPr/>
    </dgm:pt>
    <dgm:pt modelId="{FB9F855B-4466-7444-A316-D09890657141}" type="pres">
      <dgm:prSet presAssocID="{5FDB20BF-1829-DD49-BF47-8D3B655E50DB}" presName="parentText" presStyleLbl="node1" presStyleIdx="1" presStyleCnt="7">
        <dgm:presLayoutVars>
          <dgm:chMax val="0"/>
          <dgm:bulletEnabled val="1"/>
        </dgm:presLayoutVars>
      </dgm:prSet>
      <dgm:spPr/>
    </dgm:pt>
    <dgm:pt modelId="{94BC606F-B9DA-1148-8287-7CC2045C95EF}" type="pres">
      <dgm:prSet presAssocID="{263D3F3B-852E-7541-B0C1-DE543FE0265B}" presName="spacer" presStyleCnt="0"/>
      <dgm:spPr/>
    </dgm:pt>
    <dgm:pt modelId="{E0CB4987-4C17-D140-AEE1-FCC7732A6C93}" type="pres">
      <dgm:prSet presAssocID="{189A802C-CBF0-417B-AEA9-F83CE7CBE466}" presName="parentText" presStyleLbl="node1" presStyleIdx="2" presStyleCnt="7" custLinFactNeighborX="-9557" custLinFactNeighborY="27601">
        <dgm:presLayoutVars>
          <dgm:chMax val="0"/>
          <dgm:bulletEnabled val="1"/>
        </dgm:presLayoutVars>
      </dgm:prSet>
      <dgm:spPr/>
    </dgm:pt>
    <dgm:pt modelId="{0A3251C5-BDBF-C94D-8227-5931788AB571}" type="pres">
      <dgm:prSet presAssocID="{F6D79086-E414-4F2A-BCAE-52EB461C14C3}" presName="spacer" presStyleCnt="0"/>
      <dgm:spPr/>
    </dgm:pt>
    <dgm:pt modelId="{FE427806-8C89-CE4A-9F62-F98A08A6AB24}" type="pres">
      <dgm:prSet presAssocID="{C67853C3-C492-4CCB-BF5C-D9FC339156C3}" presName="parentText" presStyleLbl="node1" presStyleIdx="3" presStyleCnt="7">
        <dgm:presLayoutVars>
          <dgm:chMax val="0"/>
          <dgm:bulletEnabled val="1"/>
        </dgm:presLayoutVars>
      </dgm:prSet>
      <dgm:spPr/>
    </dgm:pt>
    <dgm:pt modelId="{7B755ED2-1B56-7C4D-B283-FA6C4221206C}" type="pres">
      <dgm:prSet presAssocID="{52A81B9E-1658-4DF8-B0C6-20F0B7C4E214}" presName="spacer" presStyleCnt="0"/>
      <dgm:spPr/>
    </dgm:pt>
    <dgm:pt modelId="{FDD65AC7-EAA6-A347-9852-767FFED000D8}" type="pres">
      <dgm:prSet presAssocID="{5854EA95-9F5E-48AA-BFEB-ACA6104CAA14}" presName="parentText" presStyleLbl="node1" presStyleIdx="4" presStyleCnt="7">
        <dgm:presLayoutVars>
          <dgm:chMax val="0"/>
          <dgm:bulletEnabled val="1"/>
        </dgm:presLayoutVars>
      </dgm:prSet>
      <dgm:spPr/>
    </dgm:pt>
    <dgm:pt modelId="{C78332A2-F138-AB4E-AAB2-5E0E8375F7D2}" type="pres">
      <dgm:prSet presAssocID="{8D00466B-48A1-47A9-88DE-AEADBA4E64BF}" presName="spacer" presStyleCnt="0"/>
      <dgm:spPr/>
    </dgm:pt>
    <dgm:pt modelId="{16E7FBBE-86DB-994E-81DD-8F23CFCFAD93}" type="pres">
      <dgm:prSet presAssocID="{9D097820-D402-4645-8E0C-F9A885102376}" presName="parentText" presStyleLbl="node1" presStyleIdx="5" presStyleCnt="7">
        <dgm:presLayoutVars>
          <dgm:chMax val="0"/>
          <dgm:bulletEnabled val="1"/>
        </dgm:presLayoutVars>
      </dgm:prSet>
      <dgm:spPr/>
    </dgm:pt>
    <dgm:pt modelId="{8541E859-C943-0443-9E52-CF6515C700AB}" type="pres">
      <dgm:prSet presAssocID="{276BA2FE-3859-406F-8DB5-B51741076235}" presName="spacer" presStyleCnt="0"/>
      <dgm:spPr/>
    </dgm:pt>
    <dgm:pt modelId="{1EFCABA4-51BC-AC47-8F08-F37FC475DD26}" type="pres">
      <dgm:prSet presAssocID="{8266B389-B4FB-4E0D-8300-B8B592E216D2}" presName="parentText" presStyleLbl="node1" presStyleIdx="6" presStyleCnt="7">
        <dgm:presLayoutVars>
          <dgm:chMax val="0"/>
          <dgm:bulletEnabled val="1"/>
        </dgm:presLayoutVars>
      </dgm:prSet>
      <dgm:spPr/>
    </dgm:pt>
  </dgm:ptLst>
  <dgm:cxnLst>
    <dgm:cxn modelId="{B8CFF920-3E96-476F-A19A-B724A547AB6B}" srcId="{F72EEC8A-9FBC-4740-93AF-A9A880629B33}" destId="{5854EA95-9F5E-48AA-BFEB-ACA6104CAA14}" srcOrd="4" destOrd="0" parTransId="{76FF7FCA-5CCD-424C-B064-44309BA5B357}" sibTransId="{8D00466B-48A1-47A9-88DE-AEADBA4E64BF}"/>
    <dgm:cxn modelId="{F8490E57-08E2-47B4-BB62-B4704C76961E}" srcId="{F72EEC8A-9FBC-4740-93AF-A9A880629B33}" destId="{189A802C-CBF0-417B-AEA9-F83CE7CBE466}" srcOrd="2" destOrd="0" parTransId="{4C5E70D8-9D37-464C-AF32-21BA376A6B0D}" sibTransId="{F6D79086-E414-4F2A-BCAE-52EB461C14C3}"/>
    <dgm:cxn modelId="{AFE3FC5A-D6F1-497A-802A-A3358E718AED}" srcId="{F72EEC8A-9FBC-4740-93AF-A9A880629B33}" destId="{8266B389-B4FB-4E0D-8300-B8B592E216D2}" srcOrd="6" destOrd="0" parTransId="{48E822C2-76C7-466F-87C2-6FD0FFBDFAF4}" sibTransId="{8C157DC6-323F-4272-9105-DDF55E466C62}"/>
    <dgm:cxn modelId="{B2AF5672-F121-5A48-9313-D556E8EDE5C5}" type="presOf" srcId="{189A802C-CBF0-417B-AEA9-F83CE7CBE466}" destId="{E0CB4987-4C17-D140-AEE1-FCC7732A6C93}" srcOrd="0" destOrd="0" presId="urn:microsoft.com/office/officeart/2005/8/layout/vList2"/>
    <dgm:cxn modelId="{73A26373-C373-465E-AC0A-7172163DF7D3}" srcId="{F72EEC8A-9FBC-4740-93AF-A9A880629B33}" destId="{2FAFFED5-0B25-4CB8-817D-4CDAEE45E5F9}" srcOrd="0" destOrd="0" parTransId="{1A9CBB73-7053-4CEC-B7C3-E6B2B2FE5758}" sibTransId="{362C0B02-AF25-46AE-B490-4C9498FADDCA}"/>
    <dgm:cxn modelId="{A78D0380-F278-6E46-8F9A-EF219276460F}" type="presOf" srcId="{F72EEC8A-9FBC-4740-93AF-A9A880629B33}" destId="{BC42AD1E-75FE-104B-9449-2F464D533205}" srcOrd="0" destOrd="0" presId="urn:microsoft.com/office/officeart/2005/8/layout/vList2"/>
    <dgm:cxn modelId="{72EBD880-4936-0E4A-9097-C78DFF3BFACD}" type="presOf" srcId="{8266B389-B4FB-4E0D-8300-B8B592E216D2}" destId="{1EFCABA4-51BC-AC47-8F08-F37FC475DD26}" srcOrd="0" destOrd="0" presId="urn:microsoft.com/office/officeart/2005/8/layout/vList2"/>
    <dgm:cxn modelId="{478E6787-0725-2942-976E-4686B1681D6C}" srcId="{F72EEC8A-9FBC-4740-93AF-A9A880629B33}" destId="{5FDB20BF-1829-DD49-BF47-8D3B655E50DB}" srcOrd="1" destOrd="0" parTransId="{6CAE5FD4-8696-7B44-8BAD-AFB535463BA6}" sibTransId="{263D3F3B-852E-7541-B0C1-DE543FE0265B}"/>
    <dgm:cxn modelId="{4B1B6C8F-BFE6-FE47-9E6A-67BBED38C421}" type="presOf" srcId="{C67853C3-C492-4CCB-BF5C-D9FC339156C3}" destId="{FE427806-8C89-CE4A-9F62-F98A08A6AB24}" srcOrd="0" destOrd="0" presId="urn:microsoft.com/office/officeart/2005/8/layout/vList2"/>
    <dgm:cxn modelId="{8954D791-EAAC-1240-A101-7F7E3CCDDA98}" type="presOf" srcId="{9D097820-D402-4645-8E0C-F9A885102376}" destId="{16E7FBBE-86DB-994E-81DD-8F23CFCFAD93}" srcOrd="0" destOrd="0" presId="urn:microsoft.com/office/officeart/2005/8/layout/vList2"/>
    <dgm:cxn modelId="{C09C99A2-3200-4C40-91C0-C55E93BAC880}" srcId="{F72EEC8A-9FBC-4740-93AF-A9A880629B33}" destId="{C67853C3-C492-4CCB-BF5C-D9FC339156C3}" srcOrd="3" destOrd="0" parTransId="{1C61AA75-3104-47FA-A359-5CDD8E9E7482}" sibTransId="{52A81B9E-1658-4DF8-B0C6-20F0B7C4E214}"/>
    <dgm:cxn modelId="{282940C8-6AB9-BE46-99C4-397AD7B35E53}" type="presOf" srcId="{5854EA95-9F5E-48AA-BFEB-ACA6104CAA14}" destId="{FDD65AC7-EAA6-A347-9852-767FFED000D8}" srcOrd="0" destOrd="0" presId="urn:microsoft.com/office/officeart/2005/8/layout/vList2"/>
    <dgm:cxn modelId="{402BBCCC-E121-48E8-982E-3313BF9C4308}" srcId="{F72EEC8A-9FBC-4740-93AF-A9A880629B33}" destId="{9D097820-D402-4645-8E0C-F9A885102376}" srcOrd="5" destOrd="0" parTransId="{885C3FC4-0FD4-4D36-80D0-EEC0DD4D4B84}" sibTransId="{276BA2FE-3859-406F-8DB5-B51741076235}"/>
    <dgm:cxn modelId="{5F9F0AD3-FCFE-8948-9595-A809801F2134}" type="presOf" srcId="{2FAFFED5-0B25-4CB8-817D-4CDAEE45E5F9}" destId="{642819F9-A7BE-2B4E-A11C-E2F1E9FA6AAE}" srcOrd="0" destOrd="0" presId="urn:microsoft.com/office/officeart/2005/8/layout/vList2"/>
    <dgm:cxn modelId="{EA03CADA-ABA8-5A49-BD30-97320D024F86}" type="presOf" srcId="{5FDB20BF-1829-DD49-BF47-8D3B655E50DB}" destId="{FB9F855B-4466-7444-A316-D09890657141}" srcOrd="0" destOrd="0" presId="urn:microsoft.com/office/officeart/2005/8/layout/vList2"/>
    <dgm:cxn modelId="{F63E5446-276C-664E-B686-8BF34ADB88C2}" type="presParOf" srcId="{BC42AD1E-75FE-104B-9449-2F464D533205}" destId="{642819F9-A7BE-2B4E-A11C-E2F1E9FA6AAE}" srcOrd="0" destOrd="0" presId="urn:microsoft.com/office/officeart/2005/8/layout/vList2"/>
    <dgm:cxn modelId="{6863AB7B-5DAE-D741-9666-2E37FE02618C}" type="presParOf" srcId="{BC42AD1E-75FE-104B-9449-2F464D533205}" destId="{D0097411-3D78-3A41-817E-F15E6ED0AD90}" srcOrd="1" destOrd="0" presId="urn:microsoft.com/office/officeart/2005/8/layout/vList2"/>
    <dgm:cxn modelId="{346B6A9B-8526-2B4E-8D51-ED18F12B072E}" type="presParOf" srcId="{BC42AD1E-75FE-104B-9449-2F464D533205}" destId="{FB9F855B-4466-7444-A316-D09890657141}" srcOrd="2" destOrd="0" presId="urn:microsoft.com/office/officeart/2005/8/layout/vList2"/>
    <dgm:cxn modelId="{E41B5992-C768-AD49-8EC7-ED60114FA802}" type="presParOf" srcId="{BC42AD1E-75FE-104B-9449-2F464D533205}" destId="{94BC606F-B9DA-1148-8287-7CC2045C95EF}" srcOrd="3" destOrd="0" presId="urn:microsoft.com/office/officeart/2005/8/layout/vList2"/>
    <dgm:cxn modelId="{B20969A7-D310-EA41-99F2-3E97947F3B0E}" type="presParOf" srcId="{BC42AD1E-75FE-104B-9449-2F464D533205}" destId="{E0CB4987-4C17-D140-AEE1-FCC7732A6C93}" srcOrd="4" destOrd="0" presId="urn:microsoft.com/office/officeart/2005/8/layout/vList2"/>
    <dgm:cxn modelId="{F9570F7B-5610-A047-BDC0-B49E2332A6E9}" type="presParOf" srcId="{BC42AD1E-75FE-104B-9449-2F464D533205}" destId="{0A3251C5-BDBF-C94D-8227-5931788AB571}" srcOrd="5" destOrd="0" presId="urn:microsoft.com/office/officeart/2005/8/layout/vList2"/>
    <dgm:cxn modelId="{7ED228CC-393C-0342-A831-46D11CB3B634}" type="presParOf" srcId="{BC42AD1E-75FE-104B-9449-2F464D533205}" destId="{FE427806-8C89-CE4A-9F62-F98A08A6AB24}" srcOrd="6" destOrd="0" presId="urn:microsoft.com/office/officeart/2005/8/layout/vList2"/>
    <dgm:cxn modelId="{47D8F61C-1E0C-E640-B83F-81AA23AB590A}" type="presParOf" srcId="{BC42AD1E-75FE-104B-9449-2F464D533205}" destId="{7B755ED2-1B56-7C4D-B283-FA6C4221206C}" srcOrd="7" destOrd="0" presId="urn:microsoft.com/office/officeart/2005/8/layout/vList2"/>
    <dgm:cxn modelId="{E210E504-DA14-8E40-B6A9-CBAEC2040A23}" type="presParOf" srcId="{BC42AD1E-75FE-104B-9449-2F464D533205}" destId="{FDD65AC7-EAA6-A347-9852-767FFED000D8}" srcOrd="8" destOrd="0" presId="urn:microsoft.com/office/officeart/2005/8/layout/vList2"/>
    <dgm:cxn modelId="{73A47D22-1924-3247-8CD2-30D658436533}" type="presParOf" srcId="{BC42AD1E-75FE-104B-9449-2F464D533205}" destId="{C78332A2-F138-AB4E-AAB2-5E0E8375F7D2}" srcOrd="9" destOrd="0" presId="urn:microsoft.com/office/officeart/2005/8/layout/vList2"/>
    <dgm:cxn modelId="{BA2B923F-5268-9547-8E70-8947BCB28979}" type="presParOf" srcId="{BC42AD1E-75FE-104B-9449-2F464D533205}" destId="{16E7FBBE-86DB-994E-81DD-8F23CFCFAD93}" srcOrd="10" destOrd="0" presId="urn:microsoft.com/office/officeart/2005/8/layout/vList2"/>
    <dgm:cxn modelId="{F8814C02-7A4F-134F-8ED3-DDCD7C8F88EB}" type="presParOf" srcId="{BC42AD1E-75FE-104B-9449-2F464D533205}" destId="{8541E859-C943-0443-9E52-CF6515C700AB}" srcOrd="11" destOrd="0" presId="urn:microsoft.com/office/officeart/2005/8/layout/vList2"/>
    <dgm:cxn modelId="{5BF195FE-3010-5A48-872B-30EC8ACAA458}" type="presParOf" srcId="{BC42AD1E-75FE-104B-9449-2F464D533205}" destId="{1EFCABA4-51BC-AC47-8F08-F37FC475DD26}"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E1DCCD-69A1-4F79-9E6F-6309127E596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8554C4-EA58-47A3-8A68-5E86D2AEE92F}">
      <dgm:prSet/>
      <dgm:spPr/>
      <dgm:t>
        <a:bodyPr/>
        <a:lstStyle/>
        <a:p>
          <a:r>
            <a:rPr lang="en-US" dirty="0"/>
            <a:t>If all grant money is not spent by a certain date, this could impact future funds. For example, I was helping with rental assistance, and they had a deadline for the rental assistance application. By this deadline, the funds were ready to be disbursed and needed to be spent right away.  </a:t>
          </a:r>
        </a:p>
      </dgm:t>
    </dgm:pt>
    <dgm:pt modelId="{A30915D9-D9F4-496F-938E-3077B76A5F56}" type="parTrans" cxnId="{939F4820-248F-4960-90F6-772984E0AB21}">
      <dgm:prSet/>
      <dgm:spPr/>
      <dgm:t>
        <a:bodyPr/>
        <a:lstStyle/>
        <a:p>
          <a:endParaRPr lang="en-US"/>
        </a:p>
      </dgm:t>
    </dgm:pt>
    <dgm:pt modelId="{F329C17E-0C41-4ABC-937F-089F6727B607}" type="sibTrans" cxnId="{939F4820-248F-4960-90F6-772984E0AB21}">
      <dgm:prSet/>
      <dgm:spPr/>
      <dgm:t>
        <a:bodyPr/>
        <a:lstStyle/>
        <a:p>
          <a:endParaRPr lang="en-US"/>
        </a:p>
      </dgm:t>
    </dgm:pt>
    <dgm:pt modelId="{52C1C05D-EFB6-4D84-986E-FF0297719FC2}">
      <dgm:prSet/>
      <dgm:spPr/>
      <dgm:t>
        <a:bodyPr/>
        <a:lstStyle/>
        <a:p>
          <a:r>
            <a:rPr lang="en-US" dirty="0"/>
            <a:t>Covid-19 caused client interaction to become limited, where clients would have to access telehealth services. </a:t>
          </a:r>
        </a:p>
      </dgm:t>
    </dgm:pt>
    <dgm:pt modelId="{85545044-2584-4E28-82D6-82C16EF9BEB0}" type="parTrans" cxnId="{67B8BED8-F1DC-4D26-BE11-DF60F121E649}">
      <dgm:prSet/>
      <dgm:spPr/>
      <dgm:t>
        <a:bodyPr/>
        <a:lstStyle/>
        <a:p>
          <a:endParaRPr lang="en-US"/>
        </a:p>
      </dgm:t>
    </dgm:pt>
    <dgm:pt modelId="{5FC03A36-0F8C-4B14-B059-1C82F20104A8}" type="sibTrans" cxnId="{67B8BED8-F1DC-4D26-BE11-DF60F121E649}">
      <dgm:prSet/>
      <dgm:spPr/>
      <dgm:t>
        <a:bodyPr/>
        <a:lstStyle/>
        <a:p>
          <a:endParaRPr lang="en-US"/>
        </a:p>
      </dgm:t>
    </dgm:pt>
    <dgm:pt modelId="{CB2F78F0-AECF-4D76-B7BE-46146178A963}" type="pres">
      <dgm:prSet presAssocID="{2BE1DCCD-69A1-4F79-9E6F-6309127E5965}" presName="root" presStyleCnt="0">
        <dgm:presLayoutVars>
          <dgm:dir/>
          <dgm:resizeHandles val="exact"/>
        </dgm:presLayoutVars>
      </dgm:prSet>
      <dgm:spPr/>
    </dgm:pt>
    <dgm:pt modelId="{BF184B34-1170-4F94-975E-9D6AC2C10461}" type="pres">
      <dgm:prSet presAssocID="{A08554C4-EA58-47A3-8A68-5E86D2AEE92F}" presName="compNode" presStyleCnt="0"/>
      <dgm:spPr/>
    </dgm:pt>
    <dgm:pt modelId="{275CAF77-CAD2-482E-ACAC-E33EDA5CA69F}" type="pres">
      <dgm:prSet presAssocID="{A08554C4-EA58-47A3-8A68-5E86D2AEE92F}" presName="bgRect" presStyleLbl="bgShp" presStyleIdx="0" presStyleCnt="2"/>
      <dgm:spPr/>
    </dgm:pt>
    <dgm:pt modelId="{62674281-D30A-405C-BDAE-C191A9327ADA}" type="pres">
      <dgm:prSet presAssocID="{A08554C4-EA58-47A3-8A68-5E86D2AEE92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F519CB75-D4F2-4537-A7E6-60AF686FA6DD}" type="pres">
      <dgm:prSet presAssocID="{A08554C4-EA58-47A3-8A68-5E86D2AEE92F}" presName="spaceRect" presStyleCnt="0"/>
      <dgm:spPr/>
    </dgm:pt>
    <dgm:pt modelId="{1FE2A0B2-BB87-4DBF-B6D1-A0CF69FDF045}" type="pres">
      <dgm:prSet presAssocID="{A08554C4-EA58-47A3-8A68-5E86D2AEE92F}" presName="parTx" presStyleLbl="revTx" presStyleIdx="0" presStyleCnt="2">
        <dgm:presLayoutVars>
          <dgm:chMax val="0"/>
          <dgm:chPref val="0"/>
        </dgm:presLayoutVars>
      </dgm:prSet>
      <dgm:spPr/>
    </dgm:pt>
    <dgm:pt modelId="{31ED7076-AAE6-44D4-A4E6-80AD9085C474}" type="pres">
      <dgm:prSet presAssocID="{F329C17E-0C41-4ABC-937F-089F6727B607}" presName="sibTrans" presStyleCnt="0"/>
      <dgm:spPr/>
    </dgm:pt>
    <dgm:pt modelId="{1A80F285-7D23-490D-A820-1BA1F8E42347}" type="pres">
      <dgm:prSet presAssocID="{52C1C05D-EFB6-4D84-986E-FF0297719FC2}" presName="compNode" presStyleCnt="0"/>
      <dgm:spPr/>
    </dgm:pt>
    <dgm:pt modelId="{87C5EC81-B8A2-4DC9-9A2C-3BC8E86A1BE4}" type="pres">
      <dgm:prSet presAssocID="{52C1C05D-EFB6-4D84-986E-FF0297719FC2}" presName="bgRect" presStyleLbl="bgShp" presStyleIdx="1" presStyleCnt="2"/>
      <dgm:spPr/>
    </dgm:pt>
    <dgm:pt modelId="{2275D591-BA21-47FB-A2FC-01E459C16DD4}" type="pres">
      <dgm:prSet presAssocID="{52C1C05D-EFB6-4D84-986E-FF0297719FC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F039E943-9647-46BB-B339-093519D9D9AD}" type="pres">
      <dgm:prSet presAssocID="{52C1C05D-EFB6-4D84-986E-FF0297719FC2}" presName="spaceRect" presStyleCnt="0"/>
      <dgm:spPr/>
    </dgm:pt>
    <dgm:pt modelId="{A175EAFD-D893-45CF-88F3-44A6CC44E340}" type="pres">
      <dgm:prSet presAssocID="{52C1C05D-EFB6-4D84-986E-FF0297719FC2}" presName="parTx" presStyleLbl="revTx" presStyleIdx="1" presStyleCnt="2">
        <dgm:presLayoutVars>
          <dgm:chMax val="0"/>
          <dgm:chPref val="0"/>
        </dgm:presLayoutVars>
      </dgm:prSet>
      <dgm:spPr/>
    </dgm:pt>
  </dgm:ptLst>
  <dgm:cxnLst>
    <dgm:cxn modelId="{48267801-485A-409F-80E4-C78B25FE9A81}" type="presOf" srcId="{52C1C05D-EFB6-4D84-986E-FF0297719FC2}" destId="{A175EAFD-D893-45CF-88F3-44A6CC44E340}" srcOrd="0" destOrd="0" presId="urn:microsoft.com/office/officeart/2018/2/layout/IconVerticalSolidList"/>
    <dgm:cxn modelId="{939F4820-248F-4960-90F6-772984E0AB21}" srcId="{2BE1DCCD-69A1-4F79-9E6F-6309127E5965}" destId="{A08554C4-EA58-47A3-8A68-5E86D2AEE92F}" srcOrd="0" destOrd="0" parTransId="{A30915D9-D9F4-496F-938E-3077B76A5F56}" sibTransId="{F329C17E-0C41-4ABC-937F-089F6727B607}"/>
    <dgm:cxn modelId="{192C7EB6-6270-45F3-A97B-6FA8CAEECD5F}" type="presOf" srcId="{2BE1DCCD-69A1-4F79-9E6F-6309127E5965}" destId="{CB2F78F0-AECF-4D76-B7BE-46146178A963}" srcOrd="0" destOrd="0" presId="urn:microsoft.com/office/officeart/2018/2/layout/IconVerticalSolidList"/>
    <dgm:cxn modelId="{67B8BED8-F1DC-4D26-BE11-DF60F121E649}" srcId="{2BE1DCCD-69A1-4F79-9E6F-6309127E5965}" destId="{52C1C05D-EFB6-4D84-986E-FF0297719FC2}" srcOrd="1" destOrd="0" parTransId="{85545044-2584-4E28-82D6-82C16EF9BEB0}" sibTransId="{5FC03A36-0F8C-4B14-B059-1C82F20104A8}"/>
    <dgm:cxn modelId="{9EF170F5-2A65-4DDD-B205-BAF152A0F5C5}" type="presOf" srcId="{A08554C4-EA58-47A3-8A68-5E86D2AEE92F}" destId="{1FE2A0B2-BB87-4DBF-B6D1-A0CF69FDF045}" srcOrd="0" destOrd="0" presId="urn:microsoft.com/office/officeart/2018/2/layout/IconVerticalSolidList"/>
    <dgm:cxn modelId="{0301AA13-17ED-4B48-89C5-88DFC0A28226}" type="presParOf" srcId="{CB2F78F0-AECF-4D76-B7BE-46146178A963}" destId="{BF184B34-1170-4F94-975E-9D6AC2C10461}" srcOrd="0" destOrd="0" presId="urn:microsoft.com/office/officeart/2018/2/layout/IconVerticalSolidList"/>
    <dgm:cxn modelId="{EB4F8CE2-2194-4D94-8EAB-3E660712507A}" type="presParOf" srcId="{BF184B34-1170-4F94-975E-9D6AC2C10461}" destId="{275CAF77-CAD2-482E-ACAC-E33EDA5CA69F}" srcOrd="0" destOrd="0" presId="urn:microsoft.com/office/officeart/2018/2/layout/IconVerticalSolidList"/>
    <dgm:cxn modelId="{DB283AEB-C230-41D6-9EAC-83ACC8EC12FB}" type="presParOf" srcId="{BF184B34-1170-4F94-975E-9D6AC2C10461}" destId="{62674281-D30A-405C-BDAE-C191A9327ADA}" srcOrd="1" destOrd="0" presId="urn:microsoft.com/office/officeart/2018/2/layout/IconVerticalSolidList"/>
    <dgm:cxn modelId="{2C9BD197-35AC-41DF-9BE8-93DCF03C7241}" type="presParOf" srcId="{BF184B34-1170-4F94-975E-9D6AC2C10461}" destId="{F519CB75-D4F2-4537-A7E6-60AF686FA6DD}" srcOrd="2" destOrd="0" presId="urn:microsoft.com/office/officeart/2018/2/layout/IconVerticalSolidList"/>
    <dgm:cxn modelId="{A4C65695-D899-4F21-B61B-DA748BFA6F86}" type="presParOf" srcId="{BF184B34-1170-4F94-975E-9D6AC2C10461}" destId="{1FE2A0B2-BB87-4DBF-B6D1-A0CF69FDF045}" srcOrd="3" destOrd="0" presId="urn:microsoft.com/office/officeart/2018/2/layout/IconVerticalSolidList"/>
    <dgm:cxn modelId="{ADA9BE85-B4AC-4C19-A646-9158FAAAB007}" type="presParOf" srcId="{CB2F78F0-AECF-4D76-B7BE-46146178A963}" destId="{31ED7076-AAE6-44D4-A4E6-80AD9085C474}" srcOrd="1" destOrd="0" presId="urn:microsoft.com/office/officeart/2018/2/layout/IconVerticalSolidList"/>
    <dgm:cxn modelId="{034862EC-466E-480F-A740-FC95C23D4821}" type="presParOf" srcId="{CB2F78F0-AECF-4D76-B7BE-46146178A963}" destId="{1A80F285-7D23-490D-A820-1BA1F8E42347}" srcOrd="2" destOrd="0" presId="urn:microsoft.com/office/officeart/2018/2/layout/IconVerticalSolidList"/>
    <dgm:cxn modelId="{3411B16A-8093-4CD5-99D2-6E577C245101}" type="presParOf" srcId="{1A80F285-7D23-490D-A820-1BA1F8E42347}" destId="{87C5EC81-B8A2-4DC9-9A2C-3BC8E86A1BE4}" srcOrd="0" destOrd="0" presId="urn:microsoft.com/office/officeart/2018/2/layout/IconVerticalSolidList"/>
    <dgm:cxn modelId="{FE73B043-E3DC-4A71-B732-D54375195BC8}" type="presParOf" srcId="{1A80F285-7D23-490D-A820-1BA1F8E42347}" destId="{2275D591-BA21-47FB-A2FC-01E459C16DD4}" srcOrd="1" destOrd="0" presId="urn:microsoft.com/office/officeart/2018/2/layout/IconVerticalSolidList"/>
    <dgm:cxn modelId="{439FFFF1-9403-4C6B-A46F-5110E1597D19}" type="presParOf" srcId="{1A80F285-7D23-490D-A820-1BA1F8E42347}" destId="{F039E943-9647-46BB-B339-093519D9D9AD}" srcOrd="2" destOrd="0" presId="urn:microsoft.com/office/officeart/2018/2/layout/IconVerticalSolidList"/>
    <dgm:cxn modelId="{64F57424-2488-4041-BD35-05BE1D264166}" type="presParOf" srcId="{1A80F285-7D23-490D-A820-1BA1F8E42347}" destId="{A175EAFD-D893-45CF-88F3-44A6CC44E34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AEBF7-EE6A-44A7-8931-170992A3DDDD}" type="doc">
      <dgm:prSet loTypeId="urn:microsoft.com/office/officeart/2005/8/layout/process1" loCatId="process" qsTypeId="urn:microsoft.com/office/officeart/2005/8/quickstyle/simple4" qsCatId="simple" csTypeId="urn:microsoft.com/office/officeart/2005/8/colors/accent3_2" csCatId="accent3"/>
      <dgm:spPr/>
      <dgm:t>
        <a:bodyPr/>
        <a:lstStyle/>
        <a:p>
          <a:endParaRPr lang="en-US"/>
        </a:p>
      </dgm:t>
    </dgm:pt>
    <dgm:pt modelId="{5AE30D27-1409-465D-B126-5D3136FBF43B}">
      <dgm:prSet/>
      <dgm:spPr/>
      <dgm:t>
        <a:bodyPr/>
        <a:lstStyle/>
        <a:p>
          <a:r>
            <a:rPr lang="en-US" b="0" i="0" dirty="0"/>
            <a:t>I complete hotline calls and </a:t>
          </a:r>
          <a:r>
            <a:rPr lang="en-US" dirty="0"/>
            <a:t>do client intake forms. Once completed, I enter them into the computer under these applications called VADATA and ECM. </a:t>
          </a:r>
        </a:p>
      </dgm:t>
    </dgm:pt>
    <dgm:pt modelId="{AFCBCFD2-87DC-4C1E-A589-0D639451AAF9}" type="parTrans" cxnId="{F7E94A7D-784F-4EDB-AEA2-974AB529A88C}">
      <dgm:prSet/>
      <dgm:spPr/>
      <dgm:t>
        <a:bodyPr/>
        <a:lstStyle/>
        <a:p>
          <a:endParaRPr lang="en-US"/>
        </a:p>
      </dgm:t>
    </dgm:pt>
    <dgm:pt modelId="{B1729CFB-05E0-4535-85C2-B4E94A603C8C}" type="sibTrans" cxnId="{F7E94A7D-784F-4EDB-AEA2-974AB529A88C}">
      <dgm:prSet/>
      <dgm:spPr/>
      <dgm:t>
        <a:bodyPr/>
        <a:lstStyle/>
        <a:p>
          <a:endParaRPr lang="en-US"/>
        </a:p>
      </dgm:t>
    </dgm:pt>
    <dgm:pt modelId="{EF298838-A5CF-4EFA-84AC-985818CE2E4C}">
      <dgm:prSet/>
      <dgm:spPr/>
      <dgm:t>
        <a:bodyPr/>
        <a:lstStyle/>
        <a:p>
          <a:r>
            <a:rPr lang="en-US"/>
            <a:t>I do case management by making weekly phone calls to 5 clients that they assigned me with. I check in to see how they are doing and if they need anything, like food distribution for the week or any hygiene items or anything of that nature. </a:t>
          </a:r>
        </a:p>
      </dgm:t>
    </dgm:pt>
    <dgm:pt modelId="{5CEFF540-8ED2-4A98-B64A-C33BF6D91F43}" type="parTrans" cxnId="{E3B6E657-6712-4335-9A66-A65532B25F97}">
      <dgm:prSet/>
      <dgm:spPr/>
      <dgm:t>
        <a:bodyPr/>
        <a:lstStyle/>
        <a:p>
          <a:endParaRPr lang="en-US"/>
        </a:p>
      </dgm:t>
    </dgm:pt>
    <dgm:pt modelId="{E43B1B83-39CF-4551-B80B-57972ED92232}" type="sibTrans" cxnId="{E3B6E657-6712-4335-9A66-A65532B25F97}">
      <dgm:prSet/>
      <dgm:spPr/>
      <dgm:t>
        <a:bodyPr/>
        <a:lstStyle/>
        <a:p>
          <a:endParaRPr lang="en-US"/>
        </a:p>
      </dgm:t>
    </dgm:pt>
    <dgm:pt modelId="{0E86F2F4-43A2-413B-801D-03684CBEEFDC}">
      <dgm:prSet/>
      <dgm:spPr/>
      <dgm:t>
        <a:bodyPr/>
        <a:lstStyle/>
        <a:p>
          <a:r>
            <a:rPr lang="en-US"/>
            <a:t>They recently assigned me as the housing specialist. This is where I update the books for landlord listings and call landlords weekly to see if they have any available houses or apartments for rent for the clients who are looking for housing. </a:t>
          </a:r>
        </a:p>
      </dgm:t>
    </dgm:pt>
    <dgm:pt modelId="{B1602676-A6DA-4AFB-9C43-0B1525E6E7AD}" type="parTrans" cxnId="{607254E4-8D98-4D82-8913-E5E0F9260C94}">
      <dgm:prSet/>
      <dgm:spPr/>
      <dgm:t>
        <a:bodyPr/>
        <a:lstStyle/>
        <a:p>
          <a:endParaRPr lang="en-US"/>
        </a:p>
      </dgm:t>
    </dgm:pt>
    <dgm:pt modelId="{8FFB72D7-0E9D-4ADC-8584-72A3CE0F09F8}" type="sibTrans" cxnId="{607254E4-8D98-4D82-8913-E5E0F9260C94}">
      <dgm:prSet/>
      <dgm:spPr/>
      <dgm:t>
        <a:bodyPr/>
        <a:lstStyle/>
        <a:p>
          <a:endParaRPr lang="en-US"/>
        </a:p>
      </dgm:t>
    </dgm:pt>
    <dgm:pt modelId="{CAC1CA91-B12C-4A81-B967-285B565AB228}">
      <dgm:prSet/>
      <dgm:spPr/>
      <dgm:t>
        <a:bodyPr/>
        <a:lstStyle/>
        <a:p>
          <a:r>
            <a:rPr lang="en-US" dirty="0"/>
            <a:t>Right now, I am working on writing a proposal for fun events for the community and shelter clients. </a:t>
          </a:r>
        </a:p>
      </dgm:t>
    </dgm:pt>
    <dgm:pt modelId="{9E75AEAC-E6EB-4C0A-9798-DDCC6B43D152}" type="parTrans" cxnId="{4CDC3423-FD64-463F-9734-89AEBEC49311}">
      <dgm:prSet/>
      <dgm:spPr/>
      <dgm:t>
        <a:bodyPr/>
        <a:lstStyle/>
        <a:p>
          <a:endParaRPr lang="en-US"/>
        </a:p>
      </dgm:t>
    </dgm:pt>
    <dgm:pt modelId="{BCCF7B21-6B8D-46F7-8566-16EBE462D404}" type="sibTrans" cxnId="{4CDC3423-FD64-463F-9734-89AEBEC49311}">
      <dgm:prSet/>
      <dgm:spPr/>
      <dgm:t>
        <a:bodyPr/>
        <a:lstStyle/>
        <a:p>
          <a:endParaRPr lang="en-US"/>
        </a:p>
      </dgm:t>
    </dgm:pt>
    <dgm:pt modelId="{2A62BD4C-49DD-6B4F-AB47-45865666A98E}" type="pres">
      <dgm:prSet presAssocID="{085AEBF7-EE6A-44A7-8931-170992A3DDDD}" presName="Name0" presStyleCnt="0">
        <dgm:presLayoutVars>
          <dgm:dir/>
          <dgm:resizeHandles val="exact"/>
        </dgm:presLayoutVars>
      </dgm:prSet>
      <dgm:spPr/>
    </dgm:pt>
    <dgm:pt modelId="{D7EE1E1B-5500-C646-9599-A5BB646FD420}" type="pres">
      <dgm:prSet presAssocID="{5AE30D27-1409-465D-B126-5D3136FBF43B}" presName="node" presStyleLbl="node1" presStyleIdx="0" presStyleCnt="4">
        <dgm:presLayoutVars>
          <dgm:bulletEnabled val="1"/>
        </dgm:presLayoutVars>
      </dgm:prSet>
      <dgm:spPr/>
    </dgm:pt>
    <dgm:pt modelId="{FECF859A-C09A-6243-8C68-701D2441390F}" type="pres">
      <dgm:prSet presAssocID="{B1729CFB-05E0-4535-85C2-B4E94A603C8C}" presName="sibTrans" presStyleLbl="sibTrans2D1" presStyleIdx="0" presStyleCnt="3"/>
      <dgm:spPr/>
    </dgm:pt>
    <dgm:pt modelId="{E207ADDF-A91C-5D4F-89FD-FD09BCBBB184}" type="pres">
      <dgm:prSet presAssocID="{B1729CFB-05E0-4535-85C2-B4E94A603C8C}" presName="connectorText" presStyleLbl="sibTrans2D1" presStyleIdx="0" presStyleCnt="3"/>
      <dgm:spPr/>
    </dgm:pt>
    <dgm:pt modelId="{FD38104B-2762-814D-B2FD-08C6A07912C2}" type="pres">
      <dgm:prSet presAssocID="{EF298838-A5CF-4EFA-84AC-985818CE2E4C}" presName="node" presStyleLbl="node1" presStyleIdx="1" presStyleCnt="4">
        <dgm:presLayoutVars>
          <dgm:bulletEnabled val="1"/>
        </dgm:presLayoutVars>
      </dgm:prSet>
      <dgm:spPr/>
    </dgm:pt>
    <dgm:pt modelId="{B9BF3FC9-268E-AD4B-B06E-CBEDDFABA090}" type="pres">
      <dgm:prSet presAssocID="{E43B1B83-39CF-4551-B80B-57972ED92232}" presName="sibTrans" presStyleLbl="sibTrans2D1" presStyleIdx="1" presStyleCnt="3"/>
      <dgm:spPr/>
    </dgm:pt>
    <dgm:pt modelId="{C3F932D0-8204-514A-9A3D-016970894476}" type="pres">
      <dgm:prSet presAssocID="{E43B1B83-39CF-4551-B80B-57972ED92232}" presName="connectorText" presStyleLbl="sibTrans2D1" presStyleIdx="1" presStyleCnt="3"/>
      <dgm:spPr/>
    </dgm:pt>
    <dgm:pt modelId="{9F88247F-F2DF-BE44-B8E3-4DE82E3E9AE9}" type="pres">
      <dgm:prSet presAssocID="{0E86F2F4-43A2-413B-801D-03684CBEEFDC}" presName="node" presStyleLbl="node1" presStyleIdx="2" presStyleCnt="4">
        <dgm:presLayoutVars>
          <dgm:bulletEnabled val="1"/>
        </dgm:presLayoutVars>
      </dgm:prSet>
      <dgm:spPr/>
    </dgm:pt>
    <dgm:pt modelId="{D79FDFF2-B5F4-E045-A55B-7BA241688C7D}" type="pres">
      <dgm:prSet presAssocID="{8FFB72D7-0E9D-4ADC-8584-72A3CE0F09F8}" presName="sibTrans" presStyleLbl="sibTrans2D1" presStyleIdx="2" presStyleCnt="3"/>
      <dgm:spPr/>
    </dgm:pt>
    <dgm:pt modelId="{0A14D244-237C-6E4A-BBFC-9085BC1A5C90}" type="pres">
      <dgm:prSet presAssocID="{8FFB72D7-0E9D-4ADC-8584-72A3CE0F09F8}" presName="connectorText" presStyleLbl="sibTrans2D1" presStyleIdx="2" presStyleCnt="3"/>
      <dgm:spPr/>
    </dgm:pt>
    <dgm:pt modelId="{0DC4EBEC-681B-A14E-A44F-8BFD0764ABE5}" type="pres">
      <dgm:prSet presAssocID="{CAC1CA91-B12C-4A81-B967-285B565AB228}" presName="node" presStyleLbl="node1" presStyleIdx="3" presStyleCnt="4">
        <dgm:presLayoutVars>
          <dgm:bulletEnabled val="1"/>
        </dgm:presLayoutVars>
      </dgm:prSet>
      <dgm:spPr/>
    </dgm:pt>
  </dgm:ptLst>
  <dgm:cxnLst>
    <dgm:cxn modelId="{C792D60D-32FE-B744-8885-1B49954FC01C}" type="presOf" srcId="{5AE30D27-1409-465D-B126-5D3136FBF43B}" destId="{D7EE1E1B-5500-C646-9599-A5BB646FD420}" srcOrd="0" destOrd="0" presId="urn:microsoft.com/office/officeart/2005/8/layout/process1"/>
    <dgm:cxn modelId="{62BA3E0F-EFC9-1344-869A-C6086AFADF26}" type="presOf" srcId="{E43B1B83-39CF-4551-B80B-57972ED92232}" destId="{B9BF3FC9-268E-AD4B-B06E-CBEDDFABA090}" srcOrd="0" destOrd="0" presId="urn:microsoft.com/office/officeart/2005/8/layout/process1"/>
    <dgm:cxn modelId="{4CDC3423-FD64-463F-9734-89AEBEC49311}" srcId="{085AEBF7-EE6A-44A7-8931-170992A3DDDD}" destId="{CAC1CA91-B12C-4A81-B967-285B565AB228}" srcOrd="3" destOrd="0" parTransId="{9E75AEAC-E6EB-4C0A-9798-DDCC6B43D152}" sibTransId="{BCCF7B21-6B8D-46F7-8566-16EBE462D404}"/>
    <dgm:cxn modelId="{61B16242-288B-8D4E-B5D9-880856CFD024}" type="presOf" srcId="{CAC1CA91-B12C-4A81-B967-285B565AB228}" destId="{0DC4EBEC-681B-A14E-A44F-8BFD0764ABE5}" srcOrd="0" destOrd="0" presId="urn:microsoft.com/office/officeart/2005/8/layout/process1"/>
    <dgm:cxn modelId="{B7098350-1922-F748-94CF-0F75EE98DF00}" type="presOf" srcId="{B1729CFB-05E0-4535-85C2-B4E94A603C8C}" destId="{E207ADDF-A91C-5D4F-89FD-FD09BCBBB184}" srcOrd="1" destOrd="0" presId="urn:microsoft.com/office/officeart/2005/8/layout/process1"/>
    <dgm:cxn modelId="{E3B6E657-6712-4335-9A66-A65532B25F97}" srcId="{085AEBF7-EE6A-44A7-8931-170992A3DDDD}" destId="{EF298838-A5CF-4EFA-84AC-985818CE2E4C}" srcOrd="1" destOrd="0" parTransId="{5CEFF540-8ED2-4A98-B64A-C33BF6D91F43}" sibTransId="{E43B1B83-39CF-4551-B80B-57972ED92232}"/>
    <dgm:cxn modelId="{7D01715F-51D4-B94A-919A-E1F59E6E6E82}" type="presOf" srcId="{085AEBF7-EE6A-44A7-8931-170992A3DDDD}" destId="{2A62BD4C-49DD-6B4F-AB47-45865666A98E}" srcOrd="0" destOrd="0" presId="urn:microsoft.com/office/officeart/2005/8/layout/process1"/>
    <dgm:cxn modelId="{A15A1465-6851-F64B-BEE8-155F06A8AD10}" type="presOf" srcId="{8FFB72D7-0E9D-4ADC-8584-72A3CE0F09F8}" destId="{D79FDFF2-B5F4-E045-A55B-7BA241688C7D}" srcOrd="0" destOrd="0" presId="urn:microsoft.com/office/officeart/2005/8/layout/process1"/>
    <dgm:cxn modelId="{F7E94A7D-784F-4EDB-AEA2-974AB529A88C}" srcId="{085AEBF7-EE6A-44A7-8931-170992A3DDDD}" destId="{5AE30D27-1409-465D-B126-5D3136FBF43B}" srcOrd="0" destOrd="0" parTransId="{AFCBCFD2-87DC-4C1E-A589-0D639451AAF9}" sibTransId="{B1729CFB-05E0-4535-85C2-B4E94A603C8C}"/>
    <dgm:cxn modelId="{6BC1A57E-CB87-8244-8827-8F980B43EC05}" type="presOf" srcId="{EF298838-A5CF-4EFA-84AC-985818CE2E4C}" destId="{FD38104B-2762-814D-B2FD-08C6A07912C2}" srcOrd="0" destOrd="0" presId="urn:microsoft.com/office/officeart/2005/8/layout/process1"/>
    <dgm:cxn modelId="{3CFF9D93-8E0F-8E44-B554-DA4749D66A5C}" type="presOf" srcId="{0E86F2F4-43A2-413B-801D-03684CBEEFDC}" destId="{9F88247F-F2DF-BE44-B8E3-4DE82E3E9AE9}" srcOrd="0" destOrd="0" presId="urn:microsoft.com/office/officeart/2005/8/layout/process1"/>
    <dgm:cxn modelId="{CE9385B6-FDD8-114A-933C-9DCA6B7A3CA7}" type="presOf" srcId="{8FFB72D7-0E9D-4ADC-8584-72A3CE0F09F8}" destId="{0A14D244-237C-6E4A-BBFC-9085BC1A5C90}" srcOrd="1" destOrd="0" presId="urn:microsoft.com/office/officeart/2005/8/layout/process1"/>
    <dgm:cxn modelId="{EF2431C6-36CB-E54A-8248-B5F55FF8DBDC}" type="presOf" srcId="{B1729CFB-05E0-4535-85C2-B4E94A603C8C}" destId="{FECF859A-C09A-6243-8C68-701D2441390F}" srcOrd="0" destOrd="0" presId="urn:microsoft.com/office/officeart/2005/8/layout/process1"/>
    <dgm:cxn modelId="{607254E4-8D98-4D82-8913-E5E0F9260C94}" srcId="{085AEBF7-EE6A-44A7-8931-170992A3DDDD}" destId="{0E86F2F4-43A2-413B-801D-03684CBEEFDC}" srcOrd="2" destOrd="0" parTransId="{B1602676-A6DA-4AFB-9C43-0B1525E6E7AD}" sibTransId="{8FFB72D7-0E9D-4ADC-8584-72A3CE0F09F8}"/>
    <dgm:cxn modelId="{8B63FCF5-8CDD-9C42-8661-F1B0796B4676}" type="presOf" srcId="{E43B1B83-39CF-4551-B80B-57972ED92232}" destId="{C3F932D0-8204-514A-9A3D-016970894476}" srcOrd="1" destOrd="0" presId="urn:microsoft.com/office/officeart/2005/8/layout/process1"/>
    <dgm:cxn modelId="{F8FEFCB2-1305-A54C-912B-F716AFE2E3F8}" type="presParOf" srcId="{2A62BD4C-49DD-6B4F-AB47-45865666A98E}" destId="{D7EE1E1B-5500-C646-9599-A5BB646FD420}" srcOrd="0" destOrd="0" presId="urn:microsoft.com/office/officeart/2005/8/layout/process1"/>
    <dgm:cxn modelId="{17BAC186-4D3F-EC4A-B2C0-C9574E6717C5}" type="presParOf" srcId="{2A62BD4C-49DD-6B4F-AB47-45865666A98E}" destId="{FECF859A-C09A-6243-8C68-701D2441390F}" srcOrd="1" destOrd="0" presId="urn:microsoft.com/office/officeart/2005/8/layout/process1"/>
    <dgm:cxn modelId="{00EBFE49-F54E-8C46-937C-55DF65691E94}" type="presParOf" srcId="{FECF859A-C09A-6243-8C68-701D2441390F}" destId="{E207ADDF-A91C-5D4F-89FD-FD09BCBBB184}" srcOrd="0" destOrd="0" presId="urn:microsoft.com/office/officeart/2005/8/layout/process1"/>
    <dgm:cxn modelId="{8F0B5408-4B44-7D47-8B77-B91869B27F31}" type="presParOf" srcId="{2A62BD4C-49DD-6B4F-AB47-45865666A98E}" destId="{FD38104B-2762-814D-B2FD-08C6A07912C2}" srcOrd="2" destOrd="0" presId="urn:microsoft.com/office/officeart/2005/8/layout/process1"/>
    <dgm:cxn modelId="{B9CF060F-A9DC-1747-B893-3819CA3E0AE8}" type="presParOf" srcId="{2A62BD4C-49DD-6B4F-AB47-45865666A98E}" destId="{B9BF3FC9-268E-AD4B-B06E-CBEDDFABA090}" srcOrd="3" destOrd="0" presId="urn:microsoft.com/office/officeart/2005/8/layout/process1"/>
    <dgm:cxn modelId="{B193E7F9-017B-4748-B684-DF7616C9A679}" type="presParOf" srcId="{B9BF3FC9-268E-AD4B-B06E-CBEDDFABA090}" destId="{C3F932D0-8204-514A-9A3D-016970894476}" srcOrd="0" destOrd="0" presId="urn:microsoft.com/office/officeart/2005/8/layout/process1"/>
    <dgm:cxn modelId="{82754D99-B676-5944-8C62-535362E3B859}" type="presParOf" srcId="{2A62BD4C-49DD-6B4F-AB47-45865666A98E}" destId="{9F88247F-F2DF-BE44-B8E3-4DE82E3E9AE9}" srcOrd="4" destOrd="0" presId="urn:microsoft.com/office/officeart/2005/8/layout/process1"/>
    <dgm:cxn modelId="{AA180218-DFD8-F147-AAEC-E63889B13C8A}" type="presParOf" srcId="{2A62BD4C-49DD-6B4F-AB47-45865666A98E}" destId="{D79FDFF2-B5F4-E045-A55B-7BA241688C7D}" srcOrd="5" destOrd="0" presId="urn:microsoft.com/office/officeart/2005/8/layout/process1"/>
    <dgm:cxn modelId="{04BC494C-7F13-0447-A972-533A307205B3}" type="presParOf" srcId="{D79FDFF2-B5F4-E045-A55B-7BA241688C7D}" destId="{0A14D244-237C-6E4A-BBFC-9085BC1A5C90}" srcOrd="0" destOrd="0" presId="urn:microsoft.com/office/officeart/2005/8/layout/process1"/>
    <dgm:cxn modelId="{8510BFE1-80E7-C745-B935-EF76BF5065AB}" type="presParOf" srcId="{2A62BD4C-49DD-6B4F-AB47-45865666A98E}" destId="{0DC4EBEC-681B-A14E-A44F-8BFD0764ABE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43BEE5-37AA-497E-90F9-972923185A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3C1124E-AC0F-46F1-914C-243FE00AAA71}">
      <dgm:prSet/>
      <dgm:spPr/>
      <dgm:t>
        <a:bodyPr/>
        <a:lstStyle/>
        <a:p>
          <a:r>
            <a:rPr lang="en-US" b="1" dirty="0"/>
            <a:t>Greatest challenges are caring too much for the clients. There was a case where a young mother came in with a 2-day old baby. She was a DV case. She did not have anything but the clothes on her back. My first thought was, let me go and buy some outfits and essential stuff for the baby and mom. Luckily, they had everything for the mom and her newborn baby. </a:t>
          </a:r>
        </a:p>
      </dgm:t>
    </dgm:pt>
    <dgm:pt modelId="{820282AA-DF43-4D17-8ED6-7D902B63E619}" type="parTrans" cxnId="{B0827874-77AF-4D4D-8E03-2C3073BE487E}">
      <dgm:prSet/>
      <dgm:spPr/>
      <dgm:t>
        <a:bodyPr/>
        <a:lstStyle/>
        <a:p>
          <a:endParaRPr lang="en-US"/>
        </a:p>
      </dgm:t>
    </dgm:pt>
    <dgm:pt modelId="{3959CCB9-C56E-4894-A5E9-2135A6C5ECFB}" type="sibTrans" cxnId="{B0827874-77AF-4D4D-8E03-2C3073BE487E}">
      <dgm:prSet/>
      <dgm:spPr/>
      <dgm:t>
        <a:bodyPr/>
        <a:lstStyle/>
        <a:p>
          <a:endParaRPr lang="en-US"/>
        </a:p>
      </dgm:t>
    </dgm:pt>
    <dgm:pt modelId="{8CF73978-386C-48B0-ACBD-43A4871C8A1B}">
      <dgm:prSet/>
      <dgm:spPr/>
      <dgm:t>
        <a:bodyPr/>
        <a:lstStyle/>
        <a:p>
          <a:r>
            <a:rPr lang="en-US" b="1" dirty="0"/>
            <a:t>Another challenge would be the cleanliness of the shelter. There are so many things that I would change. I’ve donated Lysol wipes, Lysol spray, cleaning supplies, and hand sanitizer to make my time there as comfortable as possible. </a:t>
          </a:r>
        </a:p>
      </dgm:t>
    </dgm:pt>
    <dgm:pt modelId="{D55527CA-10AF-4BBD-BABA-107D6E6865C0}" type="parTrans" cxnId="{0C477650-B175-4D39-AE5F-1E6AF92BAA6D}">
      <dgm:prSet/>
      <dgm:spPr/>
      <dgm:t>
        <a:bodyPr/>
        <a:lstStyle/>
        <a:p>
          <a:endParaRPr lang="en-US"/>
        </a:p>
      </dgm:t>
    </dgm:pt>
    <dgm:pt modelId="{2E9E9905-D0F1-4F83-8FC1-3713A86042F2}" type="sibTrans" cxnId="{0C477650-B175-4D39-AE5F-1E6AF92BAA6D}">
      <dgm:prSet/>
      <dgm:spPr/>
      <dgm:t>
        <a:bodyPr/>
        <a:lstStyle/>
        <a:p>
          <a:endParaRPr lang="en-US"/>
        </a:p>
      </dgm:t>
    </dgm:pt>
    <dgm:pt modelId="{CFB56485-CD94-4912-8E6E-9A6C2B6429A4}">
      <dgm:prSet/>
      <dgm:spPr/>
      <dgm:t>
        <a:bodyPr/>
        <a:lstStyle/>
        <a:p>
          <a:r>
            <a:rPr lang="en-US" b="1" dirty="0"/>
            <a:t>Learning points would be to stop judging someone when I first see them. Everyone has a story. Some may be truthful, and some may not. As a future human services professional, I must always be curious and continue to ask many questions to learn more about the client. </a:t>
          </a:r>
        </a:p>
      </dgm:t>
    </dgm:pt>
    <dgm:pt modelId="{20024278-CE95-473E-9919-481BA868985D}" type="parTrans" cxnId="{204DB672-4E5B-4465-9C7E-D047A72820A8}">
      <dgm:prSet/>
      <dgm:spPr/>
      <dgm:t>
        <a:bodyPr/>
        <a:lstStyle/>
        <a:p>
          <a:endParaRPr lang="en-US"/>
        </a:p>
      </dgm:t>
    </dgm:pt>
    <dgm:pt modelId="{23323757-11AA-46B0-988D-EAC91AB85576}" type="sibTrans" cxnId="{204DB672-4E5B-4465-9C7E-D047A72820A8}">
      <dgm:prSet/>
      <dgm:spPr/>
      <dgm:t>
        <a:bodyPr/>
        <a:lstStyle/>
        <a:p>
          <a:endParaRPr lang="en-US"/>
        </a:p>
      </dgm:t>
    </dgm:pt>
    <dgm:pt modelId="{30362CED-DE8E-2B42-BD59-09D194394B77}" type="pres">
      <dgm:prSet presAssocID="{2E43BEE5-37AA-497E-90F9-972923185A86}" presName="hierChild1" presStyleCnt="0">
        <dgm:presLayoutVars>
          <dgm:chPref val="1"/>
          <dgm:dir/>
          <dgm:animOne val="branch"/>
          <dgm:animLvl val="lvl"/>
          <dgm:resizeHandles/>
        </dgm:presLayoutVars>
      </dgm:prSet>
      <dgm:spPr/>
    </dgm:pt>
    <dgm:pt modelId="{722D4F33-7700-4D42-A323-57B959A03FB0}" type="pres">
      <dgm:prSet presAssocID="{F3C1124E-AC0F-46F1-914C-243FE00AAA71}" presName="hierRoot1" presStyleCnt="0"/>
      <dgm:spPr/>
    </dgm:pt>
    <dgm:pt modelId="{CD082318-B58B-624C-9BAB-6222F6B0B42E}" type="pres">
      <dgm:prSet presAssocID="{F3C1124E-AC0F-46F1-914C-243FE00AAA71}" presName="composite" presStyleCnt="0"/>
      <dgm:spPr/>
    </dgm:pt>
    <dgm:pt modelId="{D5C497DE-3BF0-7C4C-9A98-60C7AEC47EBF}" type="pres">
      <dgm:prSet presAssocID="{F3C1124E-AC0F-46F1-914C-243FE00AAA71}" presName="background" presStyleLbl="node0" presStyleIdx="0" presStyleCnt="3"/>
      <dgm:spPr/>
    </dgm:pt>
    <dgm:pt modelId="{1BB02A2D-2637-BC46-AF8F-0EEAE54BB5FE}" type="pres">
      <dgm:prSet presAssocID="{F3C1124E-AC0F-46F1-914C-243FE00AAA71}" presName="text" presStyleLbl="fgAcc0" presStyleIdx="0" presStyleCnt="3">
        <dgm:presLayoutVars>
          <dgm:chPref val="3"/>
        </dgm:presLayoutVars>
      </dgm:prSet>
      <dgm:spPr/>
    </dgm:pt>
    <dgm:pt modelId="{640EBC9F-8D17-8E4E-A6CA-E612FF194633}" type="pres">
      <dgm:prSet presAssocID="{F3C1124E-AC0F-46F1-914C-243FE00AAA71}" presName="hierChild2" presStyleCnt="0"/>
      <dgm:spPr/>
    </dgm:pt>
    <dgm:pt modelId="{F93303F1-63B0-A44C-8198-D828EF9153AC}" type="pres">
      <dgm:prSet presAssocID="{8CF73978-386C-48B0-ACBD-43A4871C8A1B}" presName="hierRoot1" presStyleCnt="0"/>
      <dgm:spPr/>
    </dgm:pt>
    <dgm:pt modelId="{E22445BC-B407-554C-8C4D-4AE3D0989603}" type="pres">
      <dgm:prSet presAssocID="{8CF73978-386C-48B0-ACBD-43A4871C8A1B}" presName="composite" presStyleCnt="0"/>
      <dgm:spPr/>
    </dgm:pt>
    <dgm:pt modelId="{4E2BDB37-D3D4-7549-BCEA-FD5D769EC735}" type="pres">
      <dgm:prSet presAssocID="{8CF73978-386C-48B0-ACBD-43A4871C8A1B}" presName="background" presStyleLbl="node0" presStyleIdx="1" presStyleCnt="3"/>
      <dgm:spPr/>
    </dgm:pt>
    <dgm:pt modelId="{EFEA5B2F-553F-9241-A453-7A4B56F39721}" type="pres">
      <dgm:prSet presAssocID="{8CF73978-386C-48B0-ACBD-43A4871C8A1B}" presName="text" presStyleLbl="fgAcc0" presStyleIdx="1" presStyleCnt="3">
        <dgm:presLayoutVars>
          <dgm:chPref val="3"/>
        </dgm:presLayoutVars>
      </dgm:prSet>
      <dgm:spPr/>
    </dgm:pt>
    <dgm:pt modelId="{AD690373-FAC6-CC49-8DE5-F233C0383655}" type="pres">
      <dgm:prSet presAssocID="{8CF73978-386C-48B0-ACBD-43A4871C8A1B}" presName="hierChild2" presStyleCnt="0"/>
      <dgm:spPr/>
    </dgm:pt>
    <dgm:pt modelId="{13138C34-2F6B-DD48-AF4E-665CD2808A62}" type="pres">
      <dgm:prSet presAssocID="{CFB56485-CD94-4912-8E6E-9A6C2B6429A4}" presName="hierRoot1" presStyleCnt="0"/>
      <dgm:spPr/>
    </dgm:pt>
    <dgm:pt modelId="{10F9923F-C47B-9849-9F86-DA2933D25BB2}" type="pres">
      <dgm:prSet presAssocID="{CFB56485-CD94-4912-8E6E-9A6C2B6429A4}" presName="composite" presStyleCnt="0"/>
      <dgm:spPr/>
    </dgm:pt>
    <dgm:pt modelId="{9D0E9CC5-E943-AA40-9C53-8818A7651E3C}" type="pres">
      <dgm:prSet presAssocID="{CFB56485-CD94-4912-8E6E-9A6C2B6429A4}" presName="background" presStyleLbl="node0" presStyleIdx="2" presStyleCnt="3"/>
      <dgm:spPr/>
    </dgm:pt>
    <dgm:pt modelId="{F77FA63C-2CE6-BE40-8275-9D356C9AAAD6}" type="pres">
      <dgm:prSet presAssocID="{CFB56485-CD94-4912-8E6E-9A6C2B6429A4}" presName="text" presStyleLbl="fgAcc0" presStyleIdx="2" presStyleCnt="3">
        <dgm:presLayoutVars>
          <dgm:chPref val="3"/>
        </dgm:presLayoutVars>
      </dgm:prSet>
      <dgm:spPr/>
    </dgm:pt>
    <dgm:pt modelId="{712BAA31-06ED-7E43-9CE6-134E0B23E5D0}" type="pres">
      <dgm:prSet presAssocID="{CFB56485-CD94-4912-8E6E-9A6C2B6429A4}" presName="hierChild2" presStyleCnt="0"/>
      <dgm:spPr/>
    </dgm:pt>
  </dgm:ptLst>
  <dgm:cxnLst>
    <dgm:cxn modelId="{0C477650-B175-4D39-AE5F-1E6AF92BAA6D}" srcId="{2E43BEE5-37AA-497E-90F9-972923185A86}" destId="{8CF73978-386C-48B0-ACBD-43A4871C8A1B}" srcOrd="1" destOrd="0" parTransId="{D55527CA-10AF-4BBD-BABA-107D6E6865C0}" sibTransId="{2E9E9905-D0F1-4F83-8FC1-3713A86042F2}"/>
    <dgm:cxn modelId="{204DB672-4E5B-4465-9C7E-D047A72820A8}" srcId="{2E43BEE5-37AA-497E-90F9-972923185A86}" destId="{CFB56485-CD94-4912-8E6E-9A6C2B6429A4}" srcOrd="2" destOrd="0" parTransId="{20024278-CE95-473E-9919-481BA868985D}" sibTransId="{23323757-11AA-46B0-988D-EAC91AB85576}"/>
    <dgm:cxn modelId="{B0827874-77AF-4D4D-8E03-2C3073BE487E}" srcId="{2E43BEE5-37AA-497E-90F9-972923185A86}" destId="{F3C1124E-AC0F-46F1-914C-243FE00AAA71}" srcOrd="0" destOrd="0" parTransId="{820282AA-DF43-4D17-8ED6-7D902B63E619}" sibTransId="{3959CCB9-C56E-4894-A5E9-2135A6C5ECFB}"/>
    <dgm:cxn modelId="{4B150A96-7757-3B4F-B2D4-45BED1A9DA39}" type="presOf" srcId="{F3C1124E-AC0F-46F1-914C-243FE00AAA71}" destId="{1BB02A2D-2637-BC46-AF8F-0EEAE54BB5FE}" srcOrd="0" destOrd="0" presId="urn:microsoft.com/office/officeart/2005/8/layout/hierarchy1"/>
    <dgm:cxn modelId="{9BF1A1BF-DA64-DE40-916E-9ECD8BEEEB28}" type="presOf" srcId="{8CF73978-386C-48B0-ACBD-43A4871C8A1B}" destId="{EFEA5B2F-553F-9241-A453-7A4B56F39721}" srcOrd="0" destOrd="0" presId="urn:microsoft.com/office/officeart/2005/8/layout/hierarchy1"/>
    <dgm:cxn modelId="{93C654C1-EAB8-5E43-8F10-0A4D4D5AA084}" type="presOf" srcId="{CFB56485-CD94-4912-8E6E-9A6C2B6429A4}" destId="{F77FA63C-2CE6-BE40-8275-9D356C9AAAD6}" srcOrd="0" destOrd="0" presId="urn:microsoft.com/office/officeart/2005/8/layout/hierarchy1"/>
    <dgm:cxn modelId="{CAFE18D2-7EC5-D142-9718-FD9F3AE29E66}" type="presOf" srcId="{2E43BEE5-37AA-497E-90F9-972923185A86}" destId="{30362CED-DE8E-2B42-BD59-09D194394B77}" srcOrd="0" destOrd="0" presId="urn:microsoft.com/office/officeart/2005/8/layout/hierarchy1"/>
    <dgm:cxn modelId="{8235DF26-0E9C-9742-A5DA-EA99A5302AC6}" type="presParOf" srcId="{30362CED-DE8E-2B42-BD59-09D194394B77}" destId="{722D4F33-7700-4D42-A323-57B959A03FB0}" srcOrd="0" destOrd="0" presId="urn:microsoft.com/office/officeart/2005/8/layout/hierarchy1"/>
    <dgm:cxn modelId="{01BBCE99-14C9-1243-81FE-B474397C9B40}" type="presParOf" srcId="{722D4F33-7700-4D42-A323-57B959A03FB0}" destId="{CD082318-B58B-624C-9BAB-6222F6B0B42E}" srcOrd="0" destOrd="0" presId="urn:microsoft.com/office/officeart/2005/8/layout/hierarchy1"/>
    <dgm:cxn modelId="{48C45230-5883-F045-9D03-85927D6A813E}" type="presParOf" srcId="{CD082318-B58B-624C-9BAB-6222F6B0B42E}" destId="{D5C497DE-3BF0-7C4C-9A98-60C7AEC47EBF}" srcOrd="0" destOrd="0" presId="urn:microsoft.com/office/officeart/2005/8/layout/hierarchy1"/>
    <dgm:cxn modelId="{731CD275-5ECB-6F49-9B58-AA0A98D88F53}" type="presParOf" srcId="{CD082318-B58B-624C-9BAB-6222F6B0B42E}" destId="{1BB02A2D-2637-BC46-AF8F-0EEAE54BB5FE}" srcOrd="1" destOrd="0" presId="urn:microsoft.com/office/officeart/2005/8/layout/hierarchy1"/>
    <dgm:cxn modelId="{664C2483-CB91-B446-AC0E-CBD52DA1FB28}" type="presParOf" srcId="{722D4F33-7700-4D42-A323-57B959A03FB0}" destId="{640EBC9F-8D17-8E4E-A6CA-E612FF194633}" srcOrd="1" destOrd="0" presId="urn:microsoft.com/office/officeart/2005/8/layout/hierarchy1"/>
    <dgm:cxn modelId="{A1EC45D9-1AD6-BE4B-BED2-C93EFFCAE34D}" type="presParOf" srcId="{30362CED-DE8E-2B42-BD59-09D194394B77}" destId="{F93303F1-63B0-A44C-8198-D828EF9153AC}" srcOrd="1" destOrd="0" presId="urn:microsoft.com/office/officeart/2005/8/layout/hierarchy1"/>
    <dgm:cxn modelId="{9E13D1CD-545B-7E43-9E3B-A8FAC82CDDDA}" type="presParOf" srcId="{F93303F1-63B0-A44C-8198-D828EF9153AC}" destId="{E22445BC-B407-554C-8C4D-4AE3D0989603}" srcOrd="0" destOrd="0" presId="urn:microsoft.com/office/officeart/2005/8/layout/hierarchy1"/>
    <dgm:cxn modelId="{82024178-ABC7-3C4D-B904-B219F607C66B}" type="presParOf" srcId="{E22445BC-B407-554C-8C4D-4AE3D0989603}" destId="{4E2BDB37-D3D4-7549-BCEA-FD5D769EC735}" srcOrd="0" destOrd="0" presId="urn:microsoft.com/office/officeart/2005/8/layout/hierarchy1"/>
    <dgm:cxn modelId="{403ADFFE-F66A-4D42-9AFB-D5FCFA1C4D73}" type="presParOf" srcId="{E22445BC-B407-554C-8C4D-4AE3D0989603}" destId="{EFEA5B2F-553F-9241-A453-7A4B56F39721}" srcOrd="1" destOrd="0" presId="urn:microsoft.com/office/officeart/2005/8/layout/hierarchy1"/>
    <dgm:cxn modelId="{1F9F0404-4185-9544-B3FE-BF164A7593AF}" type="presParOf" srcId="{F93303F1-63B0-A44C-8198-D828EF9153AC}" destId="{AD690373-FAC6-CC49-8DE5-F233C0383655}" srcOrd="1" destOrd="0" presId="urn:microsoft.com/office/officeart/2005/8/layout/hierarchy1"/>
    <dgm:cxn modelId="{FD67EEDC-542F-E248-860F-0A5A1644A329}" type="presParOf" srcId="{30362CED-DE8E-2B42-BD59-09D194394B77}" destId="{13138C34-2F6B-DD48-AF4E-665CD2808A62}" srcOrd="2" destOrd="0" presId="urn:microsoft.com/office/officeart/2005/8/layout/hierarchy1"/>
    <dgm:cxn modelId="{7FEF7980-FB04-7C47-8BE7-FE31400A2270}" type="presParOf" srcId="{13138C34-2F6B-DD48-AF4E-665CD2808A62}" destId="{10F9923F-C47B-9849-9F86-DA2933D25BB2}" srcOrd="0" destOrd="0" presId="urn:microsoft.com/office/officeart/2005/8/layout/hierarchy1"/>
    <dgm:cxn modelId="{149241E0-4CA6-AE4B-9177-B457BA15204F}" type="presParOf" srcId="{10F9923F-C47B-9849-9F86-DA2933D25BB2}" destId="{9D0E9CC5-E943-AA40-9C53-8818A7651E3C}" srcOrd="0" destOrd="0" presId="urn:microsoft.com/office/officeart/2005/8/layout/hierarchy1"/>
    <dgm:cxn modelId="{98622C7B-348F-DA4E-A880-6A945FC5914B}" type="presParOf" srcId="{10F9923F-C47B-9849-9F86-DA2933D25BB2}" destId="{F77FA63C-2CE6-BE40-8275-9D356C9AAAD6}" srcOrd="1" destOrd="0" presId="urn:microsoft.com/office/officeart/2005/8/layout/hierarchy1"/>
    <dgm:cxn modelId="{338C5BCC-C70B-504D-A6AC-CE976E35072F}" type="presParOf" srcId="{13138C34-2F6B-DD48-AF4E-665CD2808A62}" destId="{712BAA31-06ED-7E43-9CE6-134E0B23E5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A0335-8643-A949-BB3E-6B5607C3C3AA}">
      <dsp:nvSpPr>
        <dsp:cNvPr id="0" name=""/>
        <dsp:cNvSpPr/>
      </dsp:nvSpPr>
      <dsp:spPr>
        <a:xfrm>
          <a:off x="0" y="321975"/>
          <a:ext cx="6290226" cy="1476832"/>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0" kern="1200" dirty="0"/>
            <a:t>Mission Statement</a:t>
          </a:r>
          <a:endParaRPr lang="en-US" sz="3600" kern="1200" dirty="0"/>
        </a:p>
      </dsp:txBody>
      <dsp:txXfrm>
        <a:off x="72093" y="394068"/>
        <a:ext cx="6146040" cy="1332646"/>
      </dsp:txXfrm>
    </dsp:sp>
    <dsp:sp modelId="{0C976181-5623-3B4A-B0BA-D8326470550F}">
      <dsp:nvSpPr>
        <dsp:cNvPr id="0" name=""/>
        <dsp:cNvSpPr/>
      </dsp:nvSpPr>
      <dsp:spPr>
        <a:xfrm>
          <a:off x="0" y="1985456"/>
          <a:ext cx="6290226" cy="1476832"/>
        </a:xfrm>
        <a:prstGeom prst="roundRect">
          <a:avLst/>
        </a:prstGeom>
        <a:gradFill rotWithShape="0">
          <a:gsLst>
            <a:gs pos="0">
              <a:schemeClr val="accent2">
                <a:hueOff val="-1279471"/>
                <a:satOff val="-14424"/>
                <a:lumOff val="1766"/>
                <a:alphaOff val="0"/>
                <a:tint val="96000"/>
                <a:satMod val="100000"/>
                <a:lumMod val="104000"/>
              </a:schemeClr>
            </a:gs>
            <a:gs pos="78000">
              <a:schemeClr val="accent2">
                <a:hueOff val="-1279471"/>
                <a:satOff val="-14424"/>
                <a:lumOff val="176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The </a:t>
          </a:r>
          <a:r>
            <a:rPr lang="en-US" sz="1700" b="0" i="0" kern="1200" dirty="0" err="1"/>
            <a:t>Genieve</a:t>
          </a:r>
          <a:r>
            <a:rPr lang="en-US" sz="1700" b="0" i="0" kern="1200" dirty="0"/>
            <a:t> Shelter strives to provide a safe and supportive environment for the victims of domestic violence, sexual assault, stalking, and human trafficking; provide information, education, and training services that focus on ending the cycle of violence.</a:t>
          </a:r>
          <a:endParaRPr lang="en-US" sz="1700" kern="1200" dirty="0"/>
        </a:p>
      </dsp:txBody>
      <dsp:txXfrm>
        <a:off x="72093" y="2057549"/>
        <a:ext cx="6146040" cy="1332646"/>
      </dsp:txXfrm>
    </dsp:sp>
    <dsp:sp modelId="{97914EDF-F71F-EC42-9B71-30D5CD396BF6}">
      <dsp:nvSpPr>
        <dsp:cNvPr id="0" name=""/>
        <dsp:cNvSpPr/>
      </dsp:nvSpPr>
      <dsp:spPr>
        <a:xfrm>
          <a:off x="0" y="3511248"/>
          <a:ext cx="6290226" cy="1476832"/>
        </a:xfrm>
        <a:prstGeom prst="roundRect">
          <a:avLst/>
        </a:prstGeom>
        <a:gradFill rotWithShape="0">
          <a:gsLst>
            <a:gs pos="0">
              <a:schemeClr val="accent2">
                <a:hueOff val="-2558941"/>
                <a:satOff val="-28848"/>
                <a:lumOff val="3533"/>
                <a:alphaOff val="0"/>
                <a:tint val="96000"/>
                <a:satMod val="100000"/>
                <a:lumMod val="104000"/>
              </a:schemeClr>
            </a:gs>
            <a:gs pos="78000">
              <a:schemeClr val="accent2">
                <a:hueOff val="-2558941"/>
                <a:satOff val="-28848"/>
                <a:lumOff val="353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The </a:t>
          </a:r>
          <a:r>
            <a:rPr lang="en-US" sz="1700" b="0" i="0" kern="1200" dirty="0" err="1"/>
            <a:t>Genieve</a:t>
          </a:r>
          <a:r>
            <a:rPr lang="en-US" sz="1700" b="0" i="0" kern="1200" dirty="0"/>
            <a:t> Shelter goals are to make life sustainable for victims who have been through crisis. The goal is to have each client self resolve.  </a:t>
          </a:r>
          <a:endParaRPr lang="en-US" sz="1700" kern="1200" dirty="0"/>
        </a:p>
      </dsp:txBody>
      <dsp:txXfrm>
        <a:off x="72093" y="3583341"/>
        <a:ext cx="6146040" cy="133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819F9-A7BE-2B4E-A11C-E2F1E9FA6AAE}">
      <dsp:nvSpPr>
        <dsp:cNvPr id="0" name=""/>
        <dsp:cNvSpPr/>
      </dsp:nvSpPr>
      <dsp:spPr>
        <a:xfrm>
          <a:off x="0" y="203197"/>
          <a:ext cx="6290226" cy="86346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Provide shelter for DV and Homeless clients(if space permits it for the homeless). Right now, the shelter is currently not taking any homeless clients, so we would refer them to </a:t>
          </a:r>
          <a:r>
            <a:rPr lang="en-US" sz="1200" b="1" kern="1200" dirty="0" err="1"/>
            <a:t>ForKids</a:t>
          </a:r>
          <a:r>
            <a:rPr lang="en-US" sz="1200" b="1" kern="1200" dirty="0"/>
            <a:t>, Union Mission, or a Homeless crisis hotline just to name a few.  </a:t>
          </a:r>
        </a:p>
      </dsp:txBody>
      <dsp:txXfrm>
        <a:off x="42151" y="245348"/>
        <a:ext cx="6205924" cy="779158"/>
      </dsp:txXfrm>
    </dsp:sp>
    <dsp:sp modelId="{FB9F855B-4466-7444-A316-D09890657141}">
      <dsp:nvSpPr>
        <dsp:cNvPr id="0" name=""/>
        <dsp:cNvSpPr/>
      </dsp:nvSpPr>
      <dsp:spPr>
        <a:xfrm>
          <a:off x="0" y="1101217"/>
          <a:ext cx="6290226" cy="863460"/>
        </a:xfrm>
        <a:prstGeom prst="roundRect">
          <a:avLst/>
        </a:prstGeom>
        <a:gradFill rotWithShape="0">
          <a:gsLst>
            <a:gs pos="0">
              <a:schemeClr val="accent2">
                <a:hueOff val="-426490"/>
                <a:satOff val="-4808"/>
                <a:lumOff val="589"/>
                <a:alphaOff val="0"/>
                <a:tint val="96000"/>
                <a:satMod val="100000"/>
                <a:lumMod val="104000"/>
              </a:schemeClr>
            </a:gs>
            <a:gs pos="78000">
              <a:schemeClr val="accent2">
                <a:hueOff val="-426490"/>
                <a:satOff val="-4808"/>
                <a:lumOff val="589"/>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Provide legal services when it comes to filing an EPO, PPO, or PO.</a:t>
          </a:r>
          <a:endParaRPr lang="en-US" sz="1200" kern="1200" dirty="0"/>
        </a:p>
      </dsp:txBody>
      <dsp:txXfrm>
        <a:off x="42151" y="1143368"/>
        <a:ext cx="6205924" cy="779158"/>
      </dsp:txXfrm>
    </dsp:sp>
    <dsp:sp modelId="{E0CB4987-4C17-D140-AEE1-FCC7732A6C93}">
      <dsp:nvSpPr>
        <dsp:cNvPr id="0" name=""/>
        <dsp:cNvSpPr/>
      </dsp:nvSpPr>
      <dsp:spPr>
        <a:xfrm>
          <a:off x="0" y="2008776"/>
          <a:ext cx="6290226" cy="863460"/>
        </a:xfrm>
        <a:prstGeom prst="roundRect">
          <a:avLst/>
        </a:prstGeom>
        <a:gradFill rotWithShape="0">
          <a:gsLst>
            <a:gs pos="0">
              <a:schemeClr val="accent2">
                <a:hueOff val="-852980"/>
                <a:satOff val="-9616"/>
                <a:lumOff val="1178"/>
                <a:alphaOff val="0"/>
                <a:tint val="96000"/>
                <a:satMod val="100000"/>
                <a:lumMod val="104000"/>
              </a:schemeClr>
            </a:gs>
            <a:gs pos="78000">
              <a:schemeClr val="accent2">
                <a:hueOff val="-852980"/>
                <a:satOff val="-9616"/>
                <a:lumOff val="1178"/>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Provide a clothing closet for clients who need clothing. When clients are running from their abusers, they often leave behind everything and need clothing. </a:t>
          </a:r>
        </a:p>
      </dsp:txBody>
      <dsp:txXfrm>
        <a:off x="42151" y="2050927"/>
        <a:ext cx="6205924" cy="779158"/>
      </dsp:txXfrm>
    </dsp:sp>
    <dsp:sp modelId="{FE427806-8C89-CE4A-9F62-F98A08A6AB24}">
      <dsp:nvSpPr>
        <dsp:cNvPr id="0" name=""/>
        <dsp:cNvSpPr/>
      </dsp:nvSpPr>
      <dsp:spPr>
        <a:xfrm>
          <a:off x="0" y="2897257"/>
          <a:ext cx="6290226" cy="863460"/>
        </a:xfrm>
        <a:prstGeom prst="roundRect">
          <a:avLst/>
        </a:prstGeom>
        <a:gradFill rotWithShape="0">
          <a:gsLst>
            <a:gs pos="0">
              <a:schemeClr val="accent2">
                <a:hueOff val="-1279471"/>
                <a:satOff val="-14424"/>
                <a:lumOff val="1766"/>
                <a:alphaOff val="0"/>
                <a:tint val="96000"/>
                <a:satMod val="100000"/>
                <a:lumMod val="104000"/>
              </a:schemeClr>
            </a:gs>
            <a:gs pos="78000">
              <a:schemeClr val="accent2">
                <a:hueOff val="-1279471"/>
                <a:satOff val="-14424"/>
                <a:lumOff val="176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Provide food distribution every Monday for clients</a:t>
          </a:r>
          <a:r>
            <a:rPr lang="en-US" sz="1200" kern="1200" dirty="0"/>
            <a:t>.</a:t>
          </a:r>
        </a:p>
      </dsp:txBody>
      <dsp:txXfrm>
        <a:off x="42151" y="2939408"/>
        <a:ext cx="6205924" cy="779158"/>
      </dsp:txXfrm>
    </dsp:sp>
    <dsp:sp modelId="{FDD65AC7-EAA6-A347-9852-767FFED000D8}">
      <dsp:nvSpPr>
        <dsp:cNvPr id="0" name=""/>
        <dsp:cNvSpPr/>
      </dsp:nvSpPr>
      <dsp:spPr>
        <a:xfrm>
          <a:off x="0" y="3795277"/>
          <a:ext cx="6290226" cy="863460"/>
        </a:xfrm>
        <a:prstGeom prst="roundRect">
          <a:avLst/>
        </a:prstGeom>
        <a:gradFill rotWithShape="0">
          <a:gsLst>
            <a:gs pos="0">
              <a:schemeClr val="accent2">
                <a:hueOff val="-1705961"/>
                <a:satOff val="-19232"/>
                <a:lumOff val="2355"/>
                <a:alphaOff val="0"/>
                <a:tint val="96000"/>
                <a:satMod val="100000"/>
                <a:lumMod val="104000"/>
              </a:schemeClr>
            </a:gs>
            <a:gs pos="78000">
              <a:schemeClr val="accent2">
                <a:hueOff val="-1705961"/>
                <a:satOff val="-19232"/>
                <a:lumOff val="2355"/>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Help with transportation needs for client’s, especially if they have a job interview. </a:t>
          </a:r>
        </a:p>
      </dsp:txBody>
      <dsp:txXfrm>
        <a:off x="42151" y="3837428"/>
        <a:ext cx="6205924" cy="779158"/>
      </dsp:txXfrm>
    </dsp:sp>
    <dsp:sp modelId="{16E7FBBE-86DB-994E-81DD-8F23CFCFAD93}">
      <dsp:nvSpPr>
        <dsp:cNvPr id="0" name=""/>
        <dsp:cNvSpPr/>
      </dsp:nvSpPr>
      <dsp:spPr>
        <a:xfrm>
          <a:off x="0" y="4693297"/>
          <a:ext cx="6290226" cy="863460"/>
        </a:xfrm>
        <a:prstGeom prst="roundRect">
          <a:avLst/>
        </a:prstGeom>
        <a:gradFill rotWithShape="0">
          <a:gsLst>
            <a:gs pos="0">
              <a:schemeClr val="accent2">
                <a:hueOff val="-2132451"/>
                <a:satOff val="-24040"/>
                <a:lumOff val="2944"/>
                <a:alphaOff val="0"/>
                <a:tint val="96000"/>
                <a:satMod val="100000"/>
                <a:lumMod val="104000"/>
              </a:schemeClr>
            </a:gs>
            <a:gs pos="78000">
              <a:schemeClr val="accent2">
                <a:hueOff val="-2132451"/>
                <a:satOff val="-24040"/>
                <a:lumOff val="294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Help with job placement by offering them resources on whose hiring. They help the clients with their resume, if needed and once again any transportation if they need that as well. </a:t>
          </a:r>
          <a:r>
            <a:rPr lang="en-US" sz="1200" kern="1200" dirty="0"/>
            <a:t> </a:t>
          </a:r>
        </a:p>
      </dsp:txBody>
      <dsp:txXfrm>
        <a:off x="42151" y="4735448"/>
        <a:ext cx="6205924" cy="779158"/>
      </dsp:txXfrm>
    </dsp:sp>
    <dsp:sp modelId="{1EFCABA4-51BC-AC47-8F08-F37FC475DD26}">
      <dsp:nvSpPr>
        <dsp:cNvPr id="0" name=""/>
        <dsp:cNvSpPr/>
      </dsp:nvSpPr>
      <dsp:spPr>
        <a:xfrm>
          <a:off x="0" y="5591317"/>
          <a:ext cx="6290226" cy="863460"/>
        </a:xfrm>
        <a:prstGeom prst="roundRect">
          <a:avLst/>
        </a:prstGeom>
        <a:gradFill rotWithShape="0">
          <a:gsLst>
            <a:gs pos="0">
              <a:schemeClr val="accent2">
                <a:hueOff val="-2558941"/>
                <a:satOff val="-28848"/>
                <a:lumOff val="3533"/>
                <a:alphaOff val="0"/>
                <a:tint val="96000"/>
                <a:satMod val="100000"/>
                <a:lumMod val="104000"/>
              </a:schemeClr>
            </a:gs>
            <a:gs pos="78000">
              <a:schemeClr val="accent2">
                <a:hueOff val="-2558941"/>
                <a:satOff val="-28848"/>
                <a:lumOff val="353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Help find the client housing. They will help the client form a budget plan to determine their expenses, so that they will be successful with their housing journey. They will also encourage the client to pull a free credit report to get a bigger picture of the client and what they will be able to afford. </a:t>
          </a:r>
          <a:endParaRPr lang="en-US" sz="1200" kern="1200" dirty="0"/>
        </a:p>
      </dsp:txBody>
      <dsp:txXfrm>
        <a:off x="42151" y="5633468"/>
        <a:ext cx="6205924" cy="77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CAF77-CAD2-482E-ACAC-E33EDA5CA69F}">
      <dsp:nvSpPr>
        <dsp:cNvPr id="0" name=""/>
        <dsp:cNvSpPr/>
      </dsp:nvSpPr>
      <dsp:spPr>
        <a:xfrm>
          <a:off x="0" y="733985"/>
          <a:ext cx="6290226" cy="15873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74281-D30A-405C-BDAE-C191A9327ADA}">
      <dsp:nvSpPr>
        <dsp:cNvPr id="0" name=""/>
        <dsp:cNvSpPr/>
      </dsp:nvSpPr>
      <dsp:spPr>
        <a:xfrm>
          <a:off x="480180" y="1091145"/>
          <a:ext cx="873055" cy="873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E2A0B2-BB87-4DBF-B6D1-A0CF69FDF045}">
      <dsp:nvSpPr>
        <dsp:cNvPr id="0" name=""/>
        <dsp:cNvSpPr/>
      </dsp:nvSpPr>
      <dsp:spPr>
        <a:xfrm>
          <a:off x="1833416" y="733985"/>
          <a:ext cx="4346717" cy="178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97" tIns="188997" rIns="188997" bIns="188997" numCol="1" spcCol="1270" anchor="ctr" anchorCtr="0">
          <a:noAutofit/>
        </a:bodyPr>
        <a:lstStyle/>
        <a:p>
          <a:pPr marL="0" lvl="0" indent="0" algn="l" defTabSz="622300">
            <a:lnSpc>
              <a:spcPct val="90000"/>
            </a:lnSpc>
            <a:spcBef>
              <a:spcPct val="0"/>
            </a:spcBef>
            <a:spcAft>
              <a:spcPct val="35000"/>
            </a:spcAft>
            <a:buNone/>
          </a:pPr>
          <a:r>
            <a:rPr lang="en-US" sz="1400" kern="1200" dirty="0"/>
            <a:t>If all grant money is not spent by a certain date, this could impact future funds. For example, I was helping with rental assistance, and they had a deadline for the rental assistance application. By this deadline, the funds were ready to be disbursed and needed to be spent right away.  </a:t>
          </a:r>
        </a:p>
      </dsp:txBody>
      <dsp:txXfrm>
        <a:off x="1833416" y="733985"/>
        <a:ext cx="4346717" cy="1785795"/>
      </dsp:txXfrm>
    </dsp:sp>
    <dsp:sp modelId="{87C5EC81-B8A2-4DC9-9A2C-3BC8E86A1BE4}">
      <dsp:nvSpPr>
        <dsp:cNvPr id="0" name=""/>
        <dsp:cNvSpPr/>
      </dsp:nvSpPr>
      <dsp:spPr>
        <a:xfrm>
          <a:off x="0" y="2927963"/>
          <a:ext cx="6290226" cy="15873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5D591-BA21-47FB-A2FC-01E459C16DD4}">
      <dsp:nvSpPr>
        <dsp:cNvPr id="0" name=""/>
        <dsp:cNvSpPr/>
      </dsp:nvSpPr>
      <dsp:spPr>
        <a:xfrm>
          <a:off x="480180" y="3285122"/>
          <a:ext cx="873055" cy="873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75EAFD-D893-45CF-88F3-44A6CC44E340}">
      <dsp:nvSpPr>
        <dsp:cNvPr id="0" name=""/>
        <dsp:cNvSpPr/>
      </dsp:nvSpPr>
      <dsp:spPr>
        <a:xfrm>
          <a:off x="1833416" y="2927963"/>
          <a:ext cx="4346717" cy="178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97" tIns="188997" rIns="188997" bIns="188997" numCol="1" spcCol="1270" anchor="ctr" anchorCtr="0">
          <a:noAutofit/>
        </a:bodyPr>
        <a:lstStyle/>
        <a:p>
          <a:pPr marL="0" lvl="0" indent="0" algn="l" defTabSz="622300">
            <a:lnSpc>
              <a:spcPct val="90000"/>
            </a:lnSpc>
            <a:spcBef>
              <a:spcPct val="0"/>
            </a:spcBef>
            <a:spcAft>
              <a:spcPct val="35000"/>
            </a:spcAft>
            <a:buNone/>
          </a:pPr>
          <a:r>
            <a:rPr lang="en-US" sz="1400" kern="1200" dirty="0"/>
            <a:t>Covid-19 caused client interaction to become limited, where clients would have to access telehealth services. </a:t>
          </a:r>
        </a:p>
      </dsp:txBody>
      <dsp:txXfrm>
        <a:off x="1833416" y="2927963"/>
        <a:ext cx="4346717" cy="1785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E1E1B-5500-C646-9599-A5BB646FD420}">
      <dsp:nvSpPr>
        <dsp:cNvPr id="0" name=""/>
        <dsp:cNvSpPr/>
      </dsp:nvSpPr>
      <dsp:spPr>
        <a:xfrm>
          <a:off x="4755" y="275203"/>
          <a:ext cx="2079017" cy="297965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I complete hotline calls and </a:t>
          </a:r>
          <a:r>
            <a:rPr lang="en-US" sz="1400" kern="1200" dirty="0"/>
            <a:t>do client intake forms. Once completed, I enter them into the computer under these applications called VADATA and ECM. </a:t>
          </a:r>
        </a:p>
      </dsp:txBody>
      <dsp:txXfrm>
        <a:off x="65647" y="336095"/>
        <a:ext cx="1957233" cy="2857870"/>
      </dsp:txXfrm>
    </dsp:sp>
    <dsp:sp modelId="{FECF859A-C09A-6243-8C68-701D2441390F}">
      <dsp:nvSpPr>
        <dsp:cNvPr id="0" name=""/>
        <dsp:cNvSpPr/>
      </dsp:nvSpPr>
      <dsp:spPr>
        <a:xfrm>
          <a:off x="2291674" y="1507232"/>
          <a:ext cx="440751" cy="515596"/>
        </a:xfrm>
        <a:prstGeom prst="rightArrow">
          <a:avLst>
            <a:gd name="adj1" fmla="val 60000"/>
            <a:gd name="adj2" fmla="val 50000"/>
          </a:avLst>
        </a:prstGeom>
        <a:gradFill rotWithShape="0">
          <a:gsLst>
            <a:gs pos="0">
              <a:schemeClr val="accent3">
                <a:tint val="60000"/>
                <a:hueOff val="0"/>
                <a:satOff val="0"/>
                <a:lumOff val="0"/>
                <a:alphaOff val="0"/>
                <a:tint val="96000"/>
                <a:satMod val="100000"/>
                <a:lumMod val="104000"/>
              </a:schemeClr>
            </a:gs>
            <a:gs pos="78000">
              <a:schemeClr val="accent3">
                <a:tint val="6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91674" y="1610351"/>
        <a:ext cx="308526" cy="309358"/>
      </dsp:txXfrm>
    </dsp:sp>
    <dsp:sp modelId="{FD38104B-2762-814D-B2FD-08C6A07912C2}">
      <dsp:nvSpPr>
        <dsp:cNvPr id="0" name=""/>
        <dsp:cNvSpPr/>
      </dsp:nvSpPr>
      <dsp:spPr>
        <a:xfrm>
          <a:off x="2915379" y="275203"/>
          <a:ext cx="2079017" cy="297965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 do case management by making weekly phone calls to 5 clients that they assigned me with. I check in to see how they are doing and if they need anything, like food distribution for the week or any hygiene items or anything of that nature. </a:t>
          </a:r>
        </a:p>
      </dsp:txBody>
      <dsp:txXfrm>
        <a:off x="2976271" y="336095"/>
        <a:ext cx="1957233" cy="2857870"/>
      </dsp:txXfrm>
    </dsp:sp>
    <dsp:sp modelId="{B9BF3FC9-268E-AD4B-B06E-CBEDDFABA090}">
      <dsp:nvSpPr>
        <dsp:cNvPr id="0" name=""/>
        <dsp:cNvSpPr/>
      </dsp:nvSpPr>
      <dsp:spPr>
        <a:xfrm>
          <a:off x="5202298" y="1507232"/>
          <a:ext cx="440751" cy="515596"/>
        </a:xfrm>
        <a:prstGeom prst="rightArrow">
          <a:avLst>
            <a:gd name="adj1" fmla="val 60000"/>
            <a:gd name="adj2" fmla="val 50000"/>
          </a:avLst>
        </a:prstGeom>
        <a:gradFill rotWithShape="0">
          <a:gsLst>
            <a:gs pos="0">
              <a:schemeClr val="accent3">
                <a:tint val="60000"/>
                <a:hueOff val="0"/>
                <a:satOff val="0"/>
                <a:lumOff val="0"/>
                <a:alphaOff val="0"/>
                <a:tint val="96000"/>
                <a:satMod val="100000"/>
                <a:lumMod val="104000"/>
              </a:schemeClr>
            </a:gs>
            <a:gs pos="78000">
              <a:schemeClr val="accent3">
                <a:tint val="6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202298" y="1610351"/>
        <a:ext cx="308526" cy="309358"/>
      </dsp:txXfrm>
    </dsp:sp>
    <dsp:sp modelId="{9F88247F-F2DF-BE44-B8E3-4DE82E3E9AE9}">
      <dsp:nvSpPr>
        <dsp:cNvPr id="0" name=""/>
        <dsp:cNvSpPr/>
      </dsp:nvSpPr>
      <dsp:spPr>
        <a:xfrm>
          <a:off x="5826003" y="275203"/>
          <a:ext cx="2079017" cy="297965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They recently assigned me as the housing specialist. This is where I update the books for landlord listings and call landlords weekly to see if they have any available houses or apartments for rent for the clients who are looking for housing. </a:t>
          </a:r>
        </a:p>
      </dsp:txBody>
      <dsp:txXfrm>
        <a:off x="5886895" y="336095"/>
        <a:ext cx="1957233" cy="2857870"/>
      </dsp:txXfrm>
    </dsp:sp>
    <dsp:sp modelId="{D79FDFF2-B5F4-E045-A55B-7BA241688C7D}">
      <dsp:nvSpPr>
        <dsp:cNvPr id="0" name=""/>
        <dsp:cNvSpPr/>
      </dsp:nvSpPr>
      <dsp:spPr>
        <a:xfrm>
          <a:off x="8112922" y="1507232"/>
          <a:ext cx="440751" cy="515596"/>
        </a:xfrm>
        <a:prstGeom prst="rightArrow">
          <a:avLst>
            <a:gd name="adj1" fmla="val 60000"/>
            <a:gd name="adj2" fmla="val 50000"/>
          </a:avLst>
        </a:prstGeom>
        <a:gradFill rotWithShape="0">
          <a:gsLst>
            <a:gs pos="0">
              <a:schemeClr val="accent3">
                <a:tint val="60000"/>
                <a:hueOff val="0"/>
                <a:satOff val="0"/>
                <a:lumOff val="0"/>
                <a:alphaOff val="0"/>
                <a:tint val="96000"/>
                <a:satMod val="100000"/>
                <a:lumMod val="104000"/>
              </a:schemeClr>
            </a:gs>
            <a:gs pos="78000">
              <a:schemeClr val="accent3">
                <a:tint val="6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112922" y="1610351"/>
        <a:ext cx="308526" cy="309358"/>
      </dsp:txXfrm>
    </dsp:sp>
    <dsp:sp modelId="{0DC4EBEC-681B-A14E-A44F-8BFD0764ABE5}">
      <dsp:nvSpPr>
        <dsp:cNvPr id="0" name=""/>
        <dsp:cNvSpPr/>
      </dsp:nvSpPr>
      <dsp:spPr>
        <a:xfrm>
          <a:off x="8736627" y="275203"/>
          <a:ext cx="2079017" cy="297965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now, I am working on writing a proposal for fun events for the community and shelter clients. </a:t>
          </a:r>
        </a:p>
      </dsp:txBody>
      <dsp:txXfrm>
        <a:off x="8797519" y="336095"/>
        <a:ext cx="1957233" cy="2857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497DE-3BF0-7C4C-9A98-60C7AEC47EBF}">
      <dsp:nvSpPr>
        <dsp:cNvPr id="0" name=""/>
        <dsp:cNvSpPr/>
      </dsp:nvSpPr>
      <dsp:spPr>
        <a:xfrm>
          <a:off x="0" y="885219"/>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02A2D-2637-BC46-AF8F-0EEAE54BB5FE}">
      <dsp:nvSpPr>
        <dsp:cNvPr id="0" name=""/>
        <dsp:cNvSpPr/>
      </dsp:nvSpPr>
      <dsp:spPr>
        <a:xfrm>
          <a:off x="338137" y="1206449"/>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Greatest challenges are caring too much for the clients. There was a case where a young mother came in with a 2-day old baby. She was a DV case. She did not have anything but the clothes on her back. My first thought was, let me go and buy some outfits and essential stuff for the baby and mom. Luckily, they had everything for the mom and her newborn baby. </a:t>
          </a:r>
        </a:p>
      </dsp:txBody>
      <dsp:txXfrm>
        <a:off x="394737" y="1263049"/>
        <a:ext cx="2930037" cy="1819255"/>
      </dsp:txXfrm>
    </dsp:sp>
    <dsp:sp modelId="{4E2BDB37-D3D4-7549-BCEA-FD5D769EC735}">
      <dsp:nvSpPr>
        <dsp:cNvPr id="0" name=""/>
        <dsp:cNvSpPr/>
      </dsp:nvSpPr>
      <dsp:spPr>
        <a:xfrm>
          <a:off x="3719512" y="885219"/>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A5B2F-553F-9241-A453-7A4B56F39721}">
      <dsp:nvSpPr>
        <dsp:cNvPr id="0" name=""/>
        <dsp:cNvSpPr/>
      </dsp:nvSpPr>
      <dsp:spPr>
        <a:xfrm>
          <a:off x="4057650" y="1206449"/>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Another challenge would be the cleanliness of the shelter. There are so many things that I would change. I’ve donated Lysol wipes, Lysol spray, cleaning supplies, and hand sanitizer to make my time there as comfortable as possible. </a:t>
          </a:r>
        </a:p>
      </dsp:txBody>
      <dsp:txXfrm>
        <a:off x="4114250" y="1263049"/>
        <a:ext cx="2930037" cy="1819255"/>
      </dsp:txXfrm>
    </dsp:sp>
    <dsp:sp modelId="{9D0E9CC5-E943-AA40-9C53-8818A7651E3C}">
      <dsp:nvSpPr>
        <dsp:cNvPr id="0" name=""/>
        <dsp:cNvSpPr/>
      </dsp:nvSpPr>
      <dsp:spPr>
        <a:xfrm>
          <a:off x="7439025" y="885219"/>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FA63C-2CE6-BE40-8275-9D356C9AAAD6}">
      <dsp:nvSpPr>
        <dsp:cNvPr id="0" name=""/>
        <dsp:cNvSpPr/>
      </dsp:nvSpPr>
      <dsp:spPr>
        <a:xfrm>
          <a:off x="7777162" y="1206449"/>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Learning points would be to stop judging someone when I first see them. Everyone has a story. Some may be truthful, and some may not. As a future human services professional, I must always be curious and continue to ask many questions to learn more about the client. </a:t>
          </a:r>
        </a:p>
      </dsp:txBody>
      <dsp:txXfrm>
        <a:off x="7833762" y="1263049"/>
        <a:ext cx="2930037" cy="18192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10/4/22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652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534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10/4/22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6372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10/4/22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6678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10/4/22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8523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600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536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2250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10/4/22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720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763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10/4/22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8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737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790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944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382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287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681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10/4/22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638422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1052">
            <a:extLst>
              <a:ext uri="{FF2B5EF4-FFF2-40B4-BE49-F238E27FC236}">
                <a16:creationId xmlns:a16="http://schemas.microsoft.com/office/drawing/2014/main" id="{E8F1C256-2F11-4A02-95F5-6AF1309D4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79BBE67-0D2E-665D-8452-8BB3C7800A3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9091" b="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1054">
            <a:extLst>
              <a:ext uri="{FF2B5EF4-FFF2-40B4-BE49-F238E27FC236}">
                <a16:creationId xmlns:a16="http://schemas.microsoft.com/office/drawing/2014/main" id="{D58DF76B-DED5-42E0-858C-715D29C80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57" name="Picture 1056">
            <a:extLst>
              <a:ext uri="{FF2B5EF4-FFF2-40B4-BE49-F238E27FC236}">
                <a16:creationId xmlns:a16="http://schemas.microsoft.com/office/drawing/2014/main" id="{91DB274C-2710-4178-96F7-5B9CB12984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2FE59B02-A0BD-1D50-1C33-C8F8301EE744}"/>
              </a:ext>
            </a:extLst>
          </p:cNvPr>
          <p:cNvSpPr>
            <a:spLocks noGrp="1"/>
          </p:cNvSpPr>
          <p:nvPr>
            <p:ph type="ctrTitle"/>
          </p:nvPr>
        </p:nvSpPr>
        <p:spPr>
          <a:xfrm>
            <a:off x="1371600" y="3014139"/>
            <a:ext cx="9448800" cy="1825096"/>
          </a:xfrm>
        </p:spPr>
        <p:txBody>
          <a:bodyPr>
            <a:normAutofit/>
          </a:bodyPr>
          <a:lstStyle/>
          <a:p>
            <a:r>
              <a:rPr lang="en-US"/>
              <a:t>Genieve Shelter</a:t>
            </a:r>
          </a:p>
        </p:txBody>
      </p:sp>
      <p:sp>
        <p:nvSpPr>
          <p:cNvPr id="3" name="Subtitle 2">
            <a:extLst>
              <a:ext uri="{FF2B5EF4-FFF2-40B4-BE49-F238E27FC236}">
                <a16:creationId xmlns:a16="http://schemas.microsoft.com/office/drawing/2014/main" id="{E7AC8DA8-01A4-4A51-1DCC-D23C534C7833}"/>
              </a:ext>
            </a:extLst>
          </p:cNvPr>
          <p:cNvSpPr>
            <a:spLocks noGrp="1"/>
          </p:cNvSpPr>
          <p:nvPr>
            <p:ph type="subTitle" idx="1"/>
          </p:nvPr>
        </p:nvSpPr>
        <p:spPr>
          <a:xfrm>
            <a:off x="1371600" y="4842935"/>
            <a:ext cx="9448800" cy="685800"/>
          </a:xfrm>
        </p:spPr>
        <p:txBody>
          <a:bodyPr>
            <a:normAutofit/>
          </a:bodyPr>
          <a:lstStyle/>
          <a:p>
            <a:r>
              <a:rPr lang="en-US"/>
              <a:t>By: Juanika Copeland </a:t>
            </a:r>
          </a:p>
        </p:txBody>
      </p:sp>
      <p:sp>
        <p:nvSpPr>
          <p:cNvPr id="48" name="TextBox 47">
            <a:extLst>
              <a:ext uri="{FF2B5EF4-FFF2-40B4-BE49-F238E27FC236}">
                <a16:creationId xmlns:a16="http://schemas.microsoft.com/office/drawing/2014/main" id="{30B1698B-2024-4F1B-B891-DACDC1CD4D4E}"/>
              </a:ext>
            </a:extLst>
          </p:cNvPr>
          <p:cNvSpPr txBox="1"/>
          <p:nvPr/>
        </p:nvSpPr>
        <p:spPr>
          <a:xfrm>
            <a:off x="14581861" y="3647127"/>
            <a:ext cx="45719" cy="1415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5888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65B77-08DA-8310-2055-A0079A09D648}"/>
              </a:ext>
            </a:extLst>
          </p:cNvPr>
          <p:cNvSpPr>
            <a:spLocks noGrp="1"/>
          </p:cNvSpPr>
          <p:nvPr>
            <p:ph type="title"/>
          </p:nvPr>
        </p:nvSpPr>
        <p:spPr>
          <a:xfrm>
            <a:off x="3719032" y="639315"/>
            <a:ext cx="7434070" cy="1474330"/>
          </a:xfrm>
        </p:spPr>
        <p:txBody>
          <a:bodyPr>
            <a:normAutofit/>
          </a:bodyPr>
          <a:lstStyle/>
          <a:p>
            <a:r>
              <a:rPr lang="en-US" sz="3100" b="0" i="0" dirty="0">
                <a:effectLst/>
                <a:latin typeface="Open Sans" panose="020B0606030504020204" pitchFamily="34" charset="0"/>
              </a:rPr>
              <a:t>Strengths and areas for improvement as an intern</a:t>
            </a:r>
            <a:br>
              <a:rPr lang="en-US" sz="3100" b="0" i="0" dirty="0">
                <a:effectLst/>
                <a:latin typeface="Open Sans" panose="020B0606030504020204" pitchFamily="34" charset="0"/>
              </a:rPr>
            </a:br>
            <a:endParaRPr lang="en-US" sz="3100"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4" name="Picture 11">
            <a:extLst>
              <a:ext uri="{FF2B5EF4-FFF2-40B4-BE49-F238E27FC236}">
                <a16:creationId xmlns:a16="http://schemas.microsoft.com/office/drawing/2014/main" id="{D050A49F-C54B-4F93-97E6-5B81ED5DC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3" name="Content Placeholder 2">
            <a:extLst>
              <a:ext uri="{FF2B5EF4-FFF2-40B4-BE49-F238E27FC236}">
                <a16:creationId xmlns:a16="http://schemas.microsoft.com/office/drawing/2014/main" id="{85A320ED-2937-3C41-3E4E-DAAEDD550BC0}"/>
              </a:ext>
            </a:extLst>
          </p:cNvPr>
          <p:cNvSpPr>
            <a:spLocks noGrp="1"/>
          </p:cNvSpPr>
          <p:nvPr>
            <p:ph idx="1"/>
          </p:nvPr>
        </p:nvSpPr>
        <p:spPr>
          <a:xfrm>
            <a:off x="4090507" y="2628900"/>
            <a:ext cx="7454077" cy="3589785"/>
          </a:xfrm>
        </p:spPr>
        <p:txBody>
          <a:bodyPr>
            <a:normAutofit/>
          </a:bodyPr>
          <a:lstStyle/>
          <a:p>
            <a:r>
              <a:rPr lang="en-US" sz="2000" dirty="0"/>
              <a:t>My strengths would be my confidence to ask questions when I do not understand something. My organization skills are also a strength that I love. By the way that I organize things, this quickly drew the attention of my supervisors. They asked me to organize this and that, make sign in sheets, create rosters with client’s names, and even create a schedule for all of the interns that are at the shelter. For example, I write down what time the other interns get there and leave and what duties they will do that day. I felt honored in a way. </a:t>
            </a:r>
          </a:p>
          <a:p>
            <a:r>
              <a:rPr lang="en-US" sz="2000" dirty="0"/>
              <a:t>The area of improvement would be me being self-critical of myself. Sometimes, I second guess myself a lot. </a:t>
            </a:r>
          </a:p>
        </p:txBody>
      </p:sp>
    </p:spTree>
    <p:extLst>
      <p:ext uri="{BB962C8B-B14F-4D97-AF65-F5344CB8AC3E}">
        <p14:creationId xmlns:p14="http://schemas.microsoft.com/office/powerpoint/2010/main" val="161730384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8987-1558-8DEF-5CEA-6261356C8BB5}"/>
              </a:ext>
            </a:extLst>
          </p:cNvPr>
          <p:cNvSpPr>
            <a:spLocks noGrp="1"/>
          </p:cNvSpPr>
          <p:nvPr>
            <p:ph type="title"/>
          </p:nvPr>
        </p:nvSpPr>
        <p:spPr>
          <a:xfrm>
            <a:off x="2788356" y="1362684"/>
            <a:ext cx="7552266" cy="1293028"/>
          </a:xfrm>
        </p:spPr>
        <p:txBody>
          <a:bodyPr>
            <a:normAutofit fontScale="90000"/>
          </a:bodyPr>
          <a:lstStyle/>
          <a:p>
            <a:r>
              <a:rPr lang="en-US" b="0" i="0">
                <a:solidFill>
                  <a:srgbClr val="2D3B45"/>
                </a:solidFill>
                <a:effectLst/>
                <a:latin typeface="Open Sans" panose="020B0606030504020204" pitchFamily="34" charset="0"/>
              </a:rPr>
              <a:t>Greatest challenges and learning points as an intern</a:t>
            </a:r>
            <a:br>
              <a:rPr lang="en-US" b="0" i="0">
                <a:solidFill>
                  <a:srgbClr val="2D3B45"/>
                </a:solidFill>
                <a:effectLst/>
                <a:latin typeface="Open Sans" panose="020B0606030504020204" pitchFamily="34" charset="0"/>
              </a:rPr>
            </a:br>
            <a:endParaRPr lang="en-US" dirty="0"/>
          </a:p>
        </p:txBody>
      </p:sp>
      <p:graphicFrame>
        <p:nvGraphicFramePr>
          <p:cNvPr id="17" name="Content Placeholder 2">
            <a:extLst>
              <a:ext uri="{FF2B5EF4-FFF2-40B4-BE49-F238E27FC236}">
                <a16:creationId xmlns:a16="http://schemas.microsoft.com/office/drawing/2014/main" id="{BF539AF6-9B18-2BFD-ECF4-320FFCB50B97}"/>
              </a:ext>
            </a:extLst>
          </p:cNvPr>
          <p:cNvGraphicFramePr>
            <a:graphicFrameLocks noGrp="1"/>
          </p:cNvGraphicFramePr>
          <p:nvPr>
            <p:ph idx="1"/>
            <p:extLst>
              <p:ext uri="{D42A27DB-BD31-4B8C-83A1-F6EECF244321}">
                <p14:modId xmlns:p14="http://schemas.microsoft.com/office/powerpoint/2010/main" val="972550618"/>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41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035">
            <a:extLst>
              <a:ext uri="{FF2B5EF4-FFF2-40B4-BE49-F238E27FC236}">
                <a16:creationId xmlns:a16="http://schemas.microsoft.com/office/drawing/2014/main" id="{1FBDED38-E809-47DF-A501-94A1EC4CF7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038" name="Rectangle 1037">
            <a:extLst>
              <a:ext uri="{FF2B5EF4-FFF2-40B4-BE49-F238E27FC236}">
                <a16:creationId xmlns:a16="http://schemas.microsoft.com/office/drawing/2014/main" id="{7D3066CB-F1D7-4B22-AAD8-EDDB625F9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ounded Rectangle 11">
            <a:extLst>
              <a:ext uri="{FF2B5EF4-FFF2-40B4-BE49-F238E27FC236}">
                <a16:creationId xmlns:a16="http://schemas.microsoft.com/office/drawing/2014/main" id="{39634629-2027-4274-B784-6089326A1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ounded Rectangle 11">
            <a:extLst>
              <a:ext uri="{FF2B5EF4-FFF2-40B4-BE49-F238E27FC236}">
                <a16:creationId xmlns:a16="http://schemas.microsoft.com/office/drawing/2014/main" id="{0381B5E6-EFDB-41ED-B736-AF2A52C5F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omestic Violence Awareness Month">
            <a:extLst>
              <a:ext uri="{FF2B5EF4-FFF2-40B4-BE49-F238E27FC236}">
                <a16:creationId xmlns:a16="http://schemas.microsoft.com/office/drawing/2014/main" id="{0A02EAC7-4B73-472E-CA24-F2216CEE13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02" b="8753"/>
          <a:stretch/>
        </p:blipFill>
        <p:spPr bwMode="auto">
          <a:xfrm>
            <a:off x="870204" y="873252"/>
            <a:ext cx="10451592"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230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13C1-41F7-B1AD-DB8B-C014AC598A5D}"/>
              </a:ext>
            </a:extLst>
          </p:cNvPr>
          <p:cNvSpPr>
            <a:spLocks noGrp="1"/>
          </p:cNvSpPr>
          <p:nvPr>
            <p:ph type="title"/>
          </p:nvPr>
        </p:nvSpPr>
        <p:spPr>
          <a:xfrm>
            <a:off x="2895600" y="764373"/>
            <a:ext cx="8610600" cy="1293028"/>
          </a:xfrm>
        </p:spPr>
        <p:txBody>
          <a:bodyPr>
            <a:normAutofit/>
          </a:bodyPr>
          <a:lstStyle/>
          <a:p>
            <a:r>
              <a:rPr lang="en-US"/>
              <a:t>History of the Genieve shelter </a:t>
            </a:r>
            <a:endParaRPr lang="en-US" dirty="0"/>
          </a:p>
        </p:txBody>
      </p:sp>
      <p:sp>
        <p:nvSpPr>
          <p:cNvPr id="3" name="Content Placeholder 2">
            <a:extLst>
              <a:ext uri="{FF2B5EF4-FFF2-40B4-BE49-F238E27FC236}">
                <a16:creationId xmlns:a16="http://schemas.microsoft.com/office/drawing/2014/main" id="{586ABBED-0EA1-4F79-BC94-4FC8700347EF}"/>
              </a:ext>
            </a:extLst>
          </p:cNvPr>
          <p:cNvSpPr>
            <a:spLocks noGrp="1"/>
          </p:cNvSpPr>
          <p:nvPr>
            <p:ph idx="1"/>
          </p:nvPr>
        </p:nvSpPr>
        <p:spPr>
          <a:xfrm>
            <a:off x="677333" y="2194560"/>
            <a:ext cx="5816600" cy="4024125"/>
          </a:xfrm>
        </p:spPr>
        <p:txBody>
          <a:bodyPr>
            <a:normAutofit/>
          </a:bodyPr>
          <a:lstStyle/>
          <a:p>
            <a:pPr marL="0" indent="0">
              <a:buNone/>
            </a:pPr>
            <a:r>
              <a:rPr lang="en-US" sz="2800" b="1" i="0" cap="all" dirty="0">
                <a:effectLst/>
                <a:latin typeface="Hightower"/>
              </a:rPr>
              <a:t>LOCATION</a:t>
            </a:r>
          </a:p>
          <a:p>
            <a:r>
              <a:rPr lang="en-US" b="0" i="0" dirty="0">
                <a:effectLst/>
                <a:latin typeface="Open Sans" panose="020B0606030504020204" pitchFamily="34" charset="0"/>
              </a:rPr>
              <a:t>The </a:t>
            </a:r>
            <a:r>
              <a:rPr lang="en-US" b="0" i="0" dirty="0" err="1">
                <a:effectLst/>
                <a:latin typeface="Open Sans" panose="020B0606030504020204" pitchFamily="34" charset="0"/>
              </a:rPr>
              <a:t>Genieve</a:t>
            </a:r>
            <a:r>
              <a:rPr lang="en-US" b="0" i="0" dirty="0">
                <a:effectLst/>
                <a:latin typeface="Open Sans" panose="020B0606030504020204" pitchFamily="34" charset="0"/>
              </a:rPr>
              <a:t> Shelter serves the cities of Suffolk, Franklin, Smithfield, Isle of Wight, Southampton, and Surry.</a:t>
            </a:r>
          </a:p>
          <a:p>
            <a:r>
              <a:rPr lang="en-US" dirty="0">
                <a:latin typeface="Open Sans" panose="020B0606030504020204" pitchFamily="34" charset="0"/>
              </a:rPr>
              <a:t>The </a:t>
            </a:r>
            <a:r>
              <a:rPr lang="en-US" dirty="0" err="1">
                <a:latin typeface="Open Sans" panose="020B0606030504020204" pitchFamily="34" charset="0"/>
              </a:rPr>
              <a:t>Genieve</a:t>
            </a:r>
            <a:r>
              <a:rPr lang="en-US" dirty="0">
                <a:latin typeface="Open Sans" panose="020B0606030504020204" pitchFamily="34" charset="0"/>
              </a:rPr>
              <a:t> shelter was originally opened in Isle of Wight county and formally incorporated as a non-profit entity on May 26,1988. </a:t>
            </a:r>
            <a:endParaRPr lang="en-US" b="0" i="0" dirty="0">
              <a:effectLst/>
              <a:latin typeface="Open Sans" panose="020B0606030504020204" pitchFamily="34" charset="0"/>
            </a:endParaRPr>
          </a:p>
          <a:p>
            <a:endParaRPr lang="en-US" b="0" i="0" dirty="0">
              <a:effectLst/>
              <a:latin typeface="Open Sans" panose="020B0606030504020204" pitchFamily="34" charset="0"/>
            </a:endParaRPr>
          </a:p>
          <a:p>
            <a:endParaRPr lang="en-US" b="0" i="0" dirty="0">
              <a:effectLst/>
              <a:latin typeface="Open Sans" panose="020B0606030504020204" pitchFamily="34" charset="0"/>
            </a:endParaRPr>
          </a:p>
          <a:p>
            <a:endParaRPr lang="en-US" b="1" i="0" dirty="0">
              <a:effectLst/>
              <a:latin typeface="Times New Roman" panose="02020603050405020304" pitchFamily="18" charset="0"/>
              <a:cs typeface="Times New Roman" panose="02020603050405020304" pitchFamily="18" charset="0"/>
            </a:endParaRPr>
          </a:p>
          <a:p>
            <a:endParaRPr lang="en-US" b="0" i="0" dirty="0">
              <a:effectLst/>
              <a:latin typeface="Open Sans" panose="020B0606030504020204" pitchFamily="34" charset="0"/>
            </a:endParaRPr>
          </a:p>
          <a:p>
            <a:pPr marL="0" indent="0">
              <a:buNone/>
            </a:pPr>
            <a:endParaRPr lang="en-US" dirty="0"/>
          </a:p>
        </p:txBody>
      </p:sp>
      <p:pic>
        <p:nvPicPr>
          <p:cNvPr id="7" name="Graphic 6" descr="Home">
            <a:extLst>
              <a:ext uri="{FF2B5EF4-FFF2-40B4-BE49-F238E27FC236}">
                <a16:creationId xmlns:a16="http://schemas.microsoft.com/office/drawing/2014/main" id="{C95032EA-CA9B-0A28-F76C-460C5FDFC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0137" y="2501159"/>
            <a:ext cx="3410926" cy="3410926"/>
          </a:xfrm>
          <a:prstGeom prst="rect">
            <a:avLst/>
          </a:prstGeom>
        </p:spPr>
      </p:pic>
    </p:spTree>
    <p:extLst>
      <p:ext uri="{BB962C8B-B14F-4D97-AF65-F5344CB8AC3E}">
        <p14:creationId xmlns:p14="http://schemas.microsoft.com/office/powerpoint/2010/main" val="24514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A20334C1-92AA-661F-DBE0-2FDA18180132}"/>
              </a:ext>
            </a:extLst>
          </p:cNvPr>
          <p:cNvSpPr>
            <a:spLocks noGrp="1"/>
          </p:cNvSpPr>
          <p:nvPr>
            <p:ph type="title"/>
          </p:nvPr>
        </p:nvSpPr>
        <p:spPr>
          <a:xfrm>
            <a:off x="685800" y="1066163"/>
            <a:ext cx="3306744" cy="5148371"/>
          </a:xfrm>
        </p:spPr>
        <p:txBody>
          <a:bodyPr>
            <a:normAutofit/>
          </a:bodyPr>
          <a:lstStyle/>
          <a:p>
            <a:r>
              <a:rPr lang="en-US">
                <a:solidFill>
                  <a:schemeClr val="bg1"/>
                </a:solidFill>
              </a:rPr>
              <a:t>Mission statement and goals </a:t>
            </a:r>
          </a:p>
        </p:txBody>
      </p:sp>
      <p:graphicFrame>
        <p:nvGraphicFramePr>
          <p:cNvPr id="5" name="Content Placeholder 2">
            <a:extLst>
              <a:ext uri="{FF2B5EF4-FFF2-40B4-BE49-F238E27FC236}">
                <a16:creationId xmlns:a16="http://schemas.microsoft.com/office/drawing/2014/main" id="{B0546A30-E31D-237B-778A-1029CB0B6B72}"/>
              </a:ext>
            </a:extLst>
          </p:cNvPr>
          <p:cNvGraphicFramePr>
            <a:graphicFrameLocks noGrp="1"/>
          </p:cNvGraphicFramePr>
          <p:nvPr>
            <p:ph idx="1"/>
            <p:extLst>
              <p:ext uri="{D42A27DB-BD31-4B8C-83A1-F6EECF244321}">
                <p14:modId xmlns:p14="http://schemas.microsoft.com/office/powerpoint/2010/main" val="23745943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242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34" name="Picture 33">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B402A1C5-97F0-2584-F64A-3AFC07FAE910}"/>
              </a:ext>
            </a:extLst>
          </p:cNvPr>
          <p:cNvSpPr>
            <a:spLocks noGrp="1"/>
          </p:cNvSpPr>
          <p:nvPr>
            <p:ph type="title"/>
          </p:nvPr>
        </p:nvSpPr>
        <p:spPr>
          <a:xfrm>
            <a:off x="685800" y="1066163"/>
            <a:ext cx="3306744" cy="5148371"/>
          </a:xfrm>
        </p:spPr>
        <p:txBody>
          <a:bodyPr vert="horz" lIns="91440" tIns="45720" rIns="91440" bIns="45720" rtlCol="0">
            <a:normAutofit/>
          </a:bodyPr>
          <a:lstStyle/>
          <a:p>
            <a:r>
              <a:rPr lang="en-US">
                <a:solidFill>
                  <a:schemeClr val="bg1"/>
                </a:solidFill>
              </a:rPr>
              <a:t>Interface of agency</a:t>
            </a:r>
          </a:p>
        </p:txBody>
      </p:sp>
      <p:graphicFrame>
        <p:nvGraphicFramePr>
          <p:cNvPr id="24" name="Content Placeholder 2">
            <a:extLst>
              <a:ext uri="{FF2B5EF4-FFF2-40B4-BE49-F238E27FC236}">
                <a16:creationId xmlns:a16="http://schemas.microsoft.com/office/drawing/2014/main" id="{A18517F4-EA4A-6206-267C-A236118C4B3E}"/>
              </a:ext>
            </a:extLst>
          </p:cNvPr>
          <p:cNvGraphicFramePr>
            <a:graphicFrameLocks noGrp="1"/>
          </p:cNvGraphicFramePr>
          <p:nvPr>
            <p:ph idx="1"/>
            <p:extLst>
              <p:ext uri="{D42A27DB-BD31-4B8C-83A1-F6EECF244321}">
                <p14:modId xmlns:p14="http://schemas.microsoft.com/office/powerpoint/2010/main" val="2209189860"/>
              </p:ext>
            </p:extLst>
          </p:nvPr>
        </p:nvGraphicFramePr>
        <p:xfrm>
          <a:off x="5279472" y="200025"/>
          <a:ext cx="6290226" cy="6657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516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F61-B372-B804-4816-D9098AE614DA}"/>
              </a:ext>
            </a:extLst>
          </p:cNvPr>
          <p:cNvSpPr>
            <a:spLocks noGrp="1"/>
          </p:cNvSpPr>
          <p:nvPr>
            <p:ph type="title"/>
          </p:nvPr>
        </p:nvSpPr>
        <p:spPr/>
        <p:txBody>
          <a:bodyPr/>
          <a:lstStyle/>
          <a:p>
            <a:r>
              <a:rPr lang="en-US" dirty="0"/>
              <a:t>Degree requirements of staff</a:t>
            </a:r>
          </a:p>
        </p:txBody>
      </p:sp>
      <p:sp>
        <p:nvSpPr>
          <p:cNvPr id="3" name="Content Placeholder 2">
            <a:extLst>
              <a:ext uri="{FF2B5EF4-FFF2-40B4-BE49-F238E27FC236}">
                <a16:creationId xmlns:a16="http://schemas.microsoft.com/office/drawing/2014/main" id="{2192A349-3684-C585-8D73-70284CCFB004}"/>
              </a:ext>
            </a:extLst>
          </p:cNvPr>
          <p:cNvSpPr>
            <a:spLocks noGrp="1"/>
          </p:cNvSpPr>
          <p:nvPr>
            <p:ph idx="1"/>
          </p:nvPr>
        </p:nvSpPr>
        <p:spPr/>
        <p:txBody>
          <a:bodyPr>
            <a:normAutofit lnSpcReduction="10000"/>
          </a:bodyPr>
          <a:lstStyle/>
          <a:p>
            <a:r>
              <a:rPr lang="en-US" dirty="0"/>
              <a:t>Must have a BSW or MSW</a:t>
            </a:r>
          </a:p>
          <a:p>
            <a:pPr marL="0" indent="0">
              <a:buNone/>
            </a:pPr>
            <a:endParaRPr lang="en-US" dirty="0"/>
          </a:p>
          <a:p>
            <a:pPr marL="0" indent="0">
              <a:buNone/>
            </a:pPr>
            <a:r>
              <a:rPr lang="en-US" dirty="0"/>
              <a:t>The positions are….</a:t>
            </a:r>
          </a:p>
          <a:p>
            <a:pPr marL="0" indent="0">
              <a:buNone/>
            </a:pPr>
            <a:endParaRPr lang="en-US" dirty="0"/>
          </a:p>
          <a:p>
            <a:r>
              <a:rPr lang="en-US" dirty="0"/>
              <a:t>Housing coordinator </a:t>
            </a:r>
          </a:p>
          <a:p>
            <a:r>
              <a:rPr lang="en-US" dirty="0"/>
              <a:t>Advocate/case manger </a:t>
            </a:r>
          </a:p>
          <a:p>
            <a:r>
              <a:rPr lang="en-US" dirty="0"/>
              <a:t>Legal advocate/case manager</a:t>
            </a:r>
          </a:p>
          <a:p>
            <a:r>
              <a:rPr lang="en-US" dirty="0"/>
              <a:t>Children advocate</a:t>
            </a:r>
          </a:p>
          <a:p>
            <a:r>
              <a:rPr lang="en-US" dirty="0"/>
              <a:t>Crisis intervention specialist</a:t>
            </a:r>
          </a:p>
          <a:p>
            <a:r>
              <a:rPr lang="en-US" dirty="0"/>
              <a:t>Employment case manager</a:t>
            </a:r>
          </a:p>
          <a:p>
            <a:endParaRPr lang="en-US" dirty="0"/>
          </a:p>
        </p:txBody>
      </p:sp>
    </p:spTree>
    <p:extLst>
      <p:ext uri="{BB962C8B-B14F-4D97-AF65-F5344CB8AC3E}">
        <p14:creationId xmlns:p14="http://schemas.microsoft.com/office/powerpoint/2010/main" val="242134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D29F-2FDF-E5E3-7315-A611156F8C15}"/>
              </a:ext>
            </a:extLst>
          </p:cNvPr>
          <p:cNvSpPr>
            <a:spLocks noGrp="1"/>
          </p:cNvSpPr>
          <p:nvPr>
            <p:ph type="title"/>
          </p:nvPr>
        </p:nvSpPr>
        <p:spPr>
          <a:xfrm>
            <a:off x="3257549" y="639315"/>
            <a:ext cx="6505575" cy="1293028"/>
          </a:xfrm>
        </p:spPr>
        <p:txBody>
          <a:bodyPr/>
          <a:lstStyle/>
          <a:p>
            <a:r>
              <a:rPr lang="en-US" dirty="0"/>
              <a:t>Funding sources</a:t>
            </a:r>
          </a:p>
        </p:txBody>
      </p:sp>
      <p:sp>
        <p:nvSpPr>
          <p:cNvPr id="3" name="Content Placeholder 2">
            <a:extLst>
              <a:ext uri="{FF2B5EF4-FFF2-40B4-BE49-F238E27FC236}">
                <a16:creationId xmlns:a16="http://schemas.microsoft.com/office/drawing/2014/main" id="{33C6E0B5-566C-35C2-7FD0-00529622B7B8}"/>
              </a:ext>
            </a:extLst>
          </p:cNvPr>
          <p:cNvSpPr>
            <a:spLocks noGrp="1"/>
          </p:cNvSpPr>
          <p:nvPr>
            <p:ph idx="1"/>
          </p:nvPr>
        </p:nvSpPr>
        <p:spPr/>
        <p:txBody>
          <a:bodyPr/>
          <a:lstStyle/>
          <a:p>
            <a:r>
              <a:rPr lang="en-US" dirty="0"/>
              <a:t>Government grants and contracts</a:t>
            </a:r>
          </a:p>
          <a:p>
            <a:r>
              <a:rPr lang="en-US" dirty="0"/>
              <a:t>Outside sources, such as donors</a:t>
            </a:r>
          </a:p>
          <a:p>
            <a:r>
              <a:rPr lang="en-US" dirty="0"/>
              <a:t>Victim Services Grant Program (VSGP)</a:t>
            </a:r>
          </a:p>
          <a:p>
            <a:r>
              <a:rPr lang="en-US" b="0" i="0" dirty="0">
                <a:solidFill>
                  <a:srgbClr val="000000"/>
                </a:solidFill>
                <a:effectLst/>
                <a:latin typeface="Open Sans" panose="020B0606030504020204" pitchFamily="34" charset="0"/>
              </a:rPr>
              <a:t>Violence Against Women grant program (V-STOP)</a:t>
            </a:r>
            <a:endParaRPr lang="en-US" dirty="0"/>
          </a:p>
        </p:txBody>
      </p:sp>
    </p:spTree>
    <p:extLst>
      <p:ext uri="{BB962C8B-B14F-4D97-AF65-F5344CB8AC3E}">
        <p14:creationId xmlns:p14="http://schemas.microsoft.com/office/powerpoint/2010/main" val="60318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B892C-9BD7-460D-B3EE-AB7C87F47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0"/>
            <a:ext cx="4651212"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a:endParaRPr>
          </a:p>
        </p:txBody>
      </p:sp>
      <p:pic>
        <p:nvPicPr>
          <p:cNvPr id="12" name="Picture 11">
            <a:extLst>
              <a:ext uri="{FF2B5EF4-FFF2-40B4-BE49-F238E27FC236}">
                <a16:creationId xmlns:a16="http://schemas.microsoft.com/office/drawing/2014/main" id="{F5F5ADB7-846A-4C07-A0CC-61AD2DCF1A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7520388" y="2188762"/>
            <a:ext cx="6860373" cy="2482850"/>
          </a:xfrm>
          <a:prstGeom prst="rect">
            <a:avLst/>
          </a:prstGeom>
        </p:spPr>
      </p:pic>
      <p:sp>
        <p:nvSpPr>
          <p:cNvPr id="2" name="Title 1">
            <a:extLst>
              <a:ext uri="{FF2B5EF4-FFF2-40B4-BE49-F238E27FC236}">
                <a16:creationId xmlns:a16="http://schemas.microsoft.com/office/drawing/2014/main" id="{685574A5-93E4-F513-3E74-1F5431E001C9}"/>
              </a:ext>
            </a:extLst>
          </p:cNvPr>
          <p:cNvSpPr>
            <a:spLocks noGrp="1"/>
          </p:cNvSpPr>
          <p:nvPr>
            <p:ph type="title"/>
          </p:nvPr>
        </p:nvSpPr>
        <p:spPr>
          <a:xfrm>
            <a:off x="7877898" y="1327169"/>
            <a:ext cx="3646678" cy="4199513"/>
          </a:xfrm>
        </p:spPr>
        <p:txBody>
          <a:bodyPr>
            <a:normAutofit/>
          </a:bodyPr>
          <a:lstStyle/>
          <a:p>
            <a:pPr algn="l"/>
            <a:r>
              <a:rPr lang="en-US" b="0" i="0">
                <a:solidFill>
                  <a:srgbClr val="FFFFFF"/>
                </a:solidFill>
                <a:effectLst/>
                <a:latin typeface="Open Sans" panose="020B0606030504020204" pitchFamily="34" charset="0"/>
              </a:rPr>
              <a:t>Cultural competence</a:t>
            </a:r>
            <a:endParaRPr lang="en-US">
              <a:solidFill>
                <a:srgbClr val="FFFFFF"/>
              </a:solidFill>
            </a:endParaRPr>
          </a:p>
        </p:txBody>
      </p:sp>
      <p:sp>
        <p:nvSpPr>
          <p:cNvPr id="3" name="Content Placeholder 2">
            <a:extLst>
              <a:ext uri="{FF2B5EF4-FFF2-40B4-BE49-F238E27FC236}">
                <a16:creationId xmlns:a16="http://schemas.microsoft.com/office/drawing/2014/main" id="{7FAF7212-49DF-AEC9-7544-41886D1F0267}"/>
              </a:ext>
            </a:extLst>
          </p:cNvPr>
          <p:cNvSpPr>
            <a:spLocks noGrp="1"/>
          </p:cNvSpPr>
          <p:nvPr>
            <p:ph idx="1"/>
          </p:nvPr>
        </p:nvSpPr>
        <p:spPr>
          <a:xfrm>
            <a:off x="965201" y="965201"/>
            <a:ext cx="5947496" cy="4923448"/>
          </a:xfrm>
        </p:spPr>
        <p:txBody>
          <a:bodyPr anchor="ctr">
            <a:normAutofit/>
          </a:bodyPr>
          <a:lstStyle/>
          <a:p>
            <a:r>
              <a:rPr lang="en-US" sz="2000" dirty="0"/>
              <a:t>They have trainings on cultural competence. They also have staff members from various backgrounds. For example, they have someone who speaks Spanish. One thing I can say is they encourage diversity because the population served are from every background. </a:t>
            </a:r>
          </a:p>
        </p:txBody>
      </p:sp>
    </p:spTree>
    <p:extLst>
      <p:ext uri="{BB962C8B-B14F-4D97-AF65-F5344CB8AC3E}">
        <p14:creationId xmlns:p14="http://schemas.microsoft.com/office/powerpoint/2010/main" val="32582054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0A80E6A8-6715-A47A-95E0-1698D1F194A5}"/>
              </a:ext>
            </a:extLst>
          </p:cNvPr>
          <p:cNvSpPr>
            <a:spLocks noGrp="1"/>
          </p:cNvSpPr>
          <p:nvPr>
            <p:ph type="title"/>
          </p:nvPr>
        </p:nvSpPr>
        <p:spPr>
          <a:xfrm>
            <a:off x="685800" y="1066163"/>
            <a:ext cx="3306744" cy="5148371"/>
          </a:xfrm>
        </p:spPr>
        <p:txBody>
          <a:bodyPr>
            <a:normAutofit/>
          </a:bodyPr>
          <a:lstStyle/>
          <a:p>
            <a:r>
              <a:rPr lang="en-US" sz="3100" b="0" i="0">
                <a:solidFill>
                  <a:schemeClr val="bg1"/>
                </a:solidFill>
                <a:effectLst/>
                <a:latin typeface="Open Sans" panose="020B0606030504020204" pitchFamily="34" charset="0"/>
              </a:rPr>
              <a:t>legislative impacts on programming</a:t>
            </a:r>
            <a:endParaRPr lang="en-US" sz="3100">
              <a:solidFill>
                <a:schemeClr val="bg1"/>
              </a:solidFill>
            </a:endParaRPr>
          </a:p>
        </p:txBody>
      </p:sp>
      <p:graphicFrame>
        <p:nvGraphicFramePr>
          <p:cNvPr id="5" name="Content Placeholder 2">
            <a:extLst>
              <a:ext uri="{FF2B5EF4-FFF2-40B4-BE49-F238E27FC236}">
                <a16:creationId xmlns:a16="http://schemas.microsoft.com/office/drawing/2014/main" id="{6C2ED97F-8609-8203-0B5E-805E1A7D7639}"/>
              </a:ext>
            </a:extLst>
          </p:cNvPr>
          <p:cNvGraphicFramePr>
            <a:graphicFrameLocks noGrp="1"/>
          </p:cNvGraphicFramePr>
          <p:nvPr>
            <p:ph idx="1"/>
            <p:extLst>
              <p:ext uri="{D42A27DB-BD31-4B8C-83A1-F6EECF244321}">
                <p14:modId xmlns:p14="http://schemas.microsoft.com/office/powerpoint/2010/main" val="946120995"/>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780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0B69-E4FE-59B8-68AA-4856A2F401CA}"/>
              </a:ext>
            </a:extLst>
          </p:cNvPr>
          <p:cNvSpPr>
            <a:spLocks noGrp="1"/>
          </p:cNvSpPr>
          <p:nvPr>
            <p:ph type="title"/>
          </p:nvPr>
        </p:nvSpPr>
        <p:spPr>
          <a:xfrm>
            <a:off x="2895600" y="764373"/>
            <a:ext cx="8610600" cy="1293028"/>
          </a:xfrm>
        </p:spPr>
        <p:txBody>
          <a:bodyPr>
            <a:normAutofit/>
          </a:bodyPr>
          <a:lstStyle/>
          <a:p>
            <a:r>
              <a:rPr lang="en-US" dirty="0"/>
              <a:t>My role with the agency </a:t>
            </a:r>
          </a:p>
        </p:txBody>
      </p:sp>
      <p:graphicFrame>
        <p:nvGraphicFramePr>
          <p:cNvPr id="5" name="Content Placeholder 2">
            <a:extLst>
              <a:ext uri="{FF2B5EF4-FFF2-40B4-BE49-F238E27FC236}">
                <a16:creationId xmlns:a16="http://schemas.microsoft.com/office/drawing/2014/main" id="{2DE69AC9-D0C9-253F-A5FA-82B2B6F283A1}"/>
              </a:ext>
            </a:extLst>
          </p:cNvPr>
          <p:cNvGraphicFramePr>
            <a:graphicFrameLocks noGrp="1"/>
          </p:cNvGraphicFramePr>
          <p:nvPr>
            <p:ph idx="1"/>
            <p:extLst>
              <p:ext uri="{D42A27DB-BD31-4B8C-83A1-F6EECF244321}">
                <p14:modId xmlns:p14="http://schemas.microsoft.com/office/powerpoint/2010/main" val="3162651102"/>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30644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{55500832-B234-5A4D-A169-EDC517A65C34}tf10001079</Template>
  <TotalTime>2742</TotalTime>
  <Words>1003</Words>
  <Application>Microsoft Macintosh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Century Gothic</vt:lpstr>
      <vt:lpstr>Hightower</vt:lpstr>
      <vt:lpstr>Open Sans</vt:lpstr>
      <vt:lpstr>Times New Roman</vt:lpstr>
      <vt:lpstr>Vapor Trail</vt:lpstr>
      <vt:lpstr>Genieve Shelter</vt:lpstr>
      <vt:lpstr>History of the Genieve shelter </vt:lpstr>
      <vt:lpstr>Mission statement and goals </vt:lpstr>
      <vt:lpstr>Interface of agency</vt:lpstr>
      <vt:lpstr>Degree requirements of staff</vt:lpstr>
      <vt:lpstr>Funding sources</vt:lpstr>
      <vt:lpstr>Cultural competence</vt:lpstr>
      <vt:lpstr>legislative impacts on programming</vt:lpstr>
      <vt:lpstr>My role with the agency </vt:lpstr>
      <vt:lpstr>Strengths and areas for improvement as an intern </vt:lpstr>
      <vt:lpstr>Greatest challenges and learning points as an intern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Genieve Shelter</dc:title>
  <dc:creator>Juanika Copeland</dc:creator>
  <cp:lastModifiedBy>Juanika Copeland</cp:lastModifiedBy>
  <cp:revision>5</cp:revision>
  <dcterms:created xsi:type="dcterms:W3CDTF">2022-09-26T23:36:31Z</dcterms:created>
  <dcterms:modified xsi:type="dcterms:W3CDTF">2022-10-05T02:43:51Z</dcterms:modified>
</cp:coreProperties>
</file>