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5" r:id="rId5"/>
    <p:sldId id="260" r:id="rId6"/>
    <p:sldId id="261" r:id="rId7"/>
    <p:sldId id="266" r:id="rId8"/>
    <p:sldId id="267" r:id="rId9"/>
    <p:sldId id="268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9FE4-038B-4112-9660-4D1262ED88B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E6450C20-2DEC-40EC-8AE8-8077414769F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546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9FE4-038B-4112-9660-4D1262ED88B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C20-2DEC-40EC-8AE8-8077414769FF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8209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9FE4-038B-4112-9660-4D1262ED88B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C20-2DEC-40EC-8AE8-8077414769FF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61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FC6F9FE4-038B-4112-9660-4D1262ED88B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C20-2DEC-40EC-8AE8-8077414769FF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034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9FE4-038B-4112-9660-4D1262ED88B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C20-2DEC-40EC-8AE8-8077414769F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503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9FE4-038B-4112-9660-4D1262ED88B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C20-2DEC-40EC-8AE8-8077414769F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90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9FE4-038B-4112-9660-4D1262ED88B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C20-2DEC-40EC-8AE8-8077414769FF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66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9FE4-038B-4112-9660-4D1262ED88B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C20-2DEC-40EC-8AE8-8077414769FF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88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9FE4-038B-4112-9660-4D1262ED88B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C20-2DEC-40EC-8AE8-807741476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8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F9FE4-038B-4112-9660-4D1262ED88B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0C20-2DEC-40EC-8AE8-8077414769FF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91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FC6F9FE4-038B-4112-9660-4D1262ED88B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E6450C20-2DEC-40EC-8AE8-8077414769FF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652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F9FE4-038B-4112-9660-4D1262ED88B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6450C20-2DEC-40EC-8AE8-807741476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6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iha.org/public-resources/consumer-resources/disaster-response-resource-center/mold-resource-cente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0B420-327E-4497-9CA9-2AEA5BA46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404" y="1484243"/>
            <a:ext cx="7962588" cy="2080224"/>
          </a:xfrm>
        </p:spPr>
        <p:txBody>
          <a:bodyPr>
            <a:normAutofit/>
          </a:bodyPr>
          <a:lstStyle/>
          <a:p>
            <a:r>
              <a:rPr lang="en-US" sz="4800" b="1" dirty="0"/>
              <a:t>A Case-Control Study of Mold and Health Issues at Old Dominion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6C791-9183-4E59-9DFA-928BFD1575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Jeanette Foxx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jfoxx@odu.edu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April 22, 2020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b="1" dirty="0"/>
              <a:t>MPH 616</a:t>
            </a:r>
          </a:p>
        </p:txBody>
      </p:sp>
    </p:spTree>
    <p:extLst>
      <p:ext uri="{BB962C8B-B14F-4D97-AF65-F5344CB8AC3E}">
        <p14:creationId xmlns:p14="http://schemas.microsoft.com/office/powerpoint/2010/main" val="234953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D49B-F291-4D02-88CD-C8EEA82B0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DF07C-6F56-4E05-ADA2-6F7CA585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2171768"/>
            <a:ext cx="9603275" cy="3447153"/>
          </a:xfrm>
        </p:spPr>
        <p:txBody>
          <a:bodyPr/>
          <a:lstStyle/>
          <a:p>
            <a:r>
              <a:rPr lang="en-US" dirty="0"/>
              <a:t>There is no association between indoor mold and health issues on Old Dominion University’s Norfolk campus.</a:t>
            </a:r>
          </a:p>
          <a:p>
            <a:r>
              <a:rPr lang="en-US" dirty="0"/>
              <a:t>Whitehurst Hall had the highest number of identified mold cases.</a:t>
            </a:r>
          </a:p>
          <a:p>
            <a:r>
              <a:rPr lang="en-US" dirty="0"/>
              <a:t>Aspergillus/Penicillium was the most detected mold species.</a:t>
            </a:r>
          </a:p>
          <a:p>
            <a:r>
              <a:rPr lang="en-US" dirty="0"/>
              <a:t>There was a higher frequency of mold findings in the fall months.</a:t>
            </a:r>
          </a:p>
          <a:p>
            <a:r>
              <a:rPr lang="en-US" dirty="0"/>
              <a:t>No additional action was required for 71% of reports made to the EH&amp;S Office.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3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B557D-0755-49EB-8223-A56202C8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12BB9-0A67-45FF-9D79-8329726D5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842052"/>
            <a:ext cx="9603275" cy="36242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Azuma, K., Ikeda, K., </a:t>
            </a:r>
            <a:r>
              <a:rPr lang="en-US" dirty="0" err="1"/>
              <a:t>Kagi</a:t>
            </a:r>
            <a:r>
              <a:rPr lang="en-US" dirty="0"/>
              <a:t>, N., </a:t>
            </a:r>
            <a:r>
              <a:rPr lang="en-US" dirty="0" err="1"/>
              <a:t>Yanagi</a:t>
            </a:r>
            <a:r>
              <a:rPr lang="en-US" dirty="0"/>
              <a:t>, U., Hasegawa, K., &amp; </a:t>
            </a:r>
            <a:r>
              <a:rPr lang="en-US" dirty="0" err="1"/>
              <a:t>Osawa</a:t>
            </a:r>
            <a:r>
              <a:rPr lang="en-US" dirty="0"/>
              <a:t>, H. (2014). Effects of water-damaged homes after flooding: health status of the residents and the environmental risk factors. </a:t>
            </a:r>
            <a:r>
              <a:rPr lang="en-US" i="1" dirty="0"/>
              <a:t>International Journal of Environmental Health Research, 24</a:t>
            </a:r>
            <a:r>
              <a:rPr lang="en-US" dirty="0"/>
              <a:t>(2), 158-175. doi:10.1080/09603123.2013.800964</a:t>
            </a:r>
          </a:p>
          <a:p>
            <a:r>
              <a:rPr lang="en-US" dirty="0"/>
              <a:t>Mold Resource Center. (n.d.). Retrieved from </a:t>
            </a:r>
            <a:r>
              <a:rPr lang="en-US" dirty="0">
                <a:hlinkClick r:id="rId2"/>
              </a:rPr>
              <a:t>https://www.aiha.org/public-resources/consumer-resources/disaster-response-resource-center/mold-resource-center</a:t>
            </a:r>
            <a:endParaRPr lang="en-US" dirty="0"/>
          </a:p>
          <a:p>
            <a:r>
              <a:rPr lang="en-US" dirty="0"/>
              <a:t>Mold. (2019, December 16). Retrieved from https://www.cdc.gov/mold/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926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BDA55-82D5-468D-B8AC-90996F8AB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 and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A6F79-08F5-4983-8B27-89BE30E74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mold exposure related to health issues for students, faculty, and staff on ODU’s Norfolk campus?</a:t>
            </a:r>
          </a:p>
          <a:p>
            <a:r>
              <a:rPr lang="en-US" dirty="0"/>
              <a:t>The purpose of this research is to determine if indoor mold is related to reports of being sick by students, faculty, and staff of ODU’s Norfolk campus.</a:t>
            </a:r>
          </a:p>
        </p:txBody>
      </p:sp>
    </p:spTree>
    <p:extLst>
      <p:ext uri="{BB962C8B-B14F-4D97-AF65-F5344CB8AC3E}">
        <p14:creationId xmlns:p14="http://schemas.microsoft.com/office/powerpoint/2010/main" val="304969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DDD7D-A271-4DEE-8E37-F96BF90E0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CDE89-A68F-4217-B68C-66DEF81DF8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Mold is a group of fungi that live on biological or wet materials.</a:t>
            </a:r>
            <a:endParaRPr lang="en-US" baseline="30000" dirty="0"/>
          </a:p>
          <a:p>
            <a:r>
              <a:rPr lang="en-US" dirty="0"/>
              <a:t>Mold exposure is associated with health effects that continue to be studied.</a:t>
            </a:r>
          </a:p>
          <a:p>
            <a:r>
              <a:rPr lang="en-US" dirty="0"/>
              <a:t>There are no exposure limits for indoor mold.</a:t>
            </a:r>
          </a:p>
        </p:txBody>
      </p:sp>
      <p:pic>
        <p:nvPicPr>
          <p:cNvPr id="6" name="Content Placeholder 5" descr="A picture containing window, wooden, sitting, bench&#10;&#10;Description automatically generated">
            <a:extLst>
              <a:ext uri="{FF2B5EF4-FFF2-40B4-BE49-F238E27FC236}">
                <a16:creationId xmlns:a16="http://schemas.microsoft.com/office/drawing/2014/main" id="{39771889-6AC4-43AE-A349-CE2ABAEFE0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733" y="854446"/>
            <a:ext cx="3333750" cy="2657475"/>
          </a:xfrm>
        </p:spPr>
      </p:pic>
      <p:pic>
        <p:nvPicPr>
          <p:cNvPr id="8" name="Picture 7" descr="A picture containing wooden, curtain, cat&#10;&#10;Description automatically generated">
            <a:extLst>
              <a:ext uri="{FF2B5EF4-FFF2-40B4-BE49-F238E27FC236}">
                <a16:creationId xmlns:a16="http://schemas.microsoft.com/office/drawing/2014/main" id="{8F310487-339C-4914-A1C7-65EA112493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07" y="3696170"/>
            <a:ext cx="3915330" cy="2203793"/>
          </a:xfrm>
          <a:prstGeom prst="rect">
            <a:avLst/>
          </a:prstGeom>
        </p:spPr>
      </p:pic>
      <p:pic>
        <p:nvPicPr>
          <p:cNvPr id="10" name="Picture 9" descr="A picture containing clothing, indoor, sitting, black&#10;&#10;Description automatically generated">
            <a:extLst>
              <a:ext uri="{FF2B5EF4-FFF2-40B4-BE49-F238E27FC236}">
                <a16:creationId xmlns:a16="http://schemas.microsoft.com/office/drawing/2014/main" id="{6000CC2D-8482-4AF9-85D2-D333C40FB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89" y="1314566"/>
            <a:ext cx="2463019" cy="18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4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B0C1F-4319-4E5F-B973-D83F1E7B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ODU Mold Management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84ED6-29B4-41C0-BA4B-B23A39D983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166" y="1590261"/>
            <a:ext cx="4645152" cy="4161182"/>
          </a:xfrm>
        </p:spPr>
        <p:txBody>
          <a:bodyPr>
            <a:normAutofit/>
          </a:bodyPr>
          <a:lstStyle/>
          <a:p>
            <a:r>
              <a:rPr lang="en-US" dirty="0"/>
              <a:t>Administered by the Office of Environmental Health &amp; Safety.</a:t>
            </a:r>
          </a:p>
          <a:p>
            <a:r>
              <a:rPr lang="en-US" dirty="0"/>
              <a:t>EH&amp;S investigates all Indoor Air Quality complaints.</a:t>
            </a:r>
          </a:p>
          <a:p>
            <a:r>
              <a:rPr lang="en-US" dirty="0"/>
              <a:t>If mold is identified, it is tested and remediated at the discretion of EH&amp;S staff.</a:t>
            </a:r>
          </a:p>
          <a:p>
            <a:r>
              <a:rPr lang="en-US" dirty="0"/>
              <a:t>All complaints and associated actions are recorded and kept on file in the EH&amp;S Office.</a:t>
            </a:r>
          </a:p>
          <a:p>
            <a:endParaRPr lang="en-US" dirty="0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1C6C08-70D8-4704-B842-82CF4BF40D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90262"/>
            <a:ext cx="5716100" cy="4041912"/>
          </a:xfrm>
        </p:spPr>
      </p:pic>
    </p:spTree>
    <p:extLst>
      <p:ext uri="{BB962C8B-B14F-4D97-AF65-F5344CB8AC3E}">
        <p14:creationId xmlns:p14="http://schemas.microsoft.com/office/powerpoint/2010/main" val="333823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9A59-D6E8-40F8-B280-28C0E92AC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and Data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9979F-D732-4787-AEFE-D2741DA26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656522"/>
            <a:ext cx="9603275" cy="404191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Study Design – Retrospective Case-Control Study</a:t>
            </a:r>
          </a:p>
          <a:p>
            <a:r>
              <a:rPr lang="en-US" dirty="0"/>
              <a:t>Exposure = Mold</a:t>
            </a:r>
          </a:p>
          <a:p>
            <a:r>
              <a:rPr lang="en-US" dirty="0"/>
              <a:t>Disease/ Outcome = Health issues including but not limited to allergies, asthma, and respiratory infections</a:t>
            </a:r>
          </a:p>
          <a:p>
            <a:r>
              <a:rPr lang="en-US" dirty="0"/>
              <a:t>Population = Students, faculty, and staff that live and work on ODU’s Norfolk campus</a:t>
            </a:r>
          </a:p>
          <a:p>
            <a:r>
              <a:rPr lang="en-US" dirty="0"/>
              <a:t>Cases are defined as those individuals who reported health concerns due to suspected mold in their workspace or living space.</a:t>
            </a:r>
          </a:p>
          <a:p>
            <a:r>
              <a:rPr lang="en-US" dirty="0"/>
              <a:t>Controls are defined as those individuals who did not report health concerns, but suspected mold in their workspace or living space.</a:t>
            </a:r>
          </a:p>
          <a:p>
            <a:r>
              <a:rPr lang="en-US" dirty="0"/>
              <a:t>Sampling period = January 2015 to December 2019</a:t>
            </a:r>
          </a:p>
        </p:txBody>
      </p:sp>
    </p:spTree>
    <p:extLst>
      <p:ext uri="{BB962C8B-B14F-4D97-AF65-F5344CB8AC3E}">
        <p14:creationId xmlns:p14="http://schemas.microsoft.com/office/powerpoint/2010/main" val="221906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B1DE69F-569C-4A49-8E50-4093C135A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0B488F5-9CE4-4346-B22F-600286ED4D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F76596F-57DF-4A0C-96D9-046DC3B3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38DB3A91-B9E8-4451-ACED-026398635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6F3DD1-BFC0-4C4D-8742-4DE3B1FEE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5C296-D9B4-40C5-B158-1B2714AC75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1027" y="2158175"/>
            <a:ext cx="4332299" cy="3308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Variables included: 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Date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Location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Health issues reported?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Contact person/ type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Was mold found?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Identified mold species, if tested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Corrective actions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A15570E-BF91-4BAC-992D-B75F774B75D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0034083"/>
              </p:ext>
            </p:extLst>
          </p:nvPr>
        </p:nvGraphicFramePr>
        <p:xfrm>
          <a:off x="768626" y="1749287"/>
          <a:ext cx="5152125" cy="368184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52050">
                  <a:extLst>
                    <a:ext uri="{9D8B030D-6E8A-4147-A177-3AD203B41FA5}">
                      <a16:colId xmlns:a16="http://schemas.microsoft.com/office/drawing/2014/main" val="1776488590"/>
                    </a:ext>
                  </a:extLst>
                </a:gridCol>
                <a:gridCol w="1696439">
                  <a:extLst>
                    <a:ext uri="{9D8B030D-6E8A-4147-A177-3AD203B41FA5}">
                      <a16:colId xmlns:a16="http://schemas.microsoft.com/office/drawing/2014/main" val="1561601698"/>
                    </a:ext>
                  </a:extLst>
                </a:gridCol>
                <a:gridCol w="790079">
                  <a:extLst>
                    <a:ext uri="{9D8B030D-6E8A-4147-A177-3AD203B41FA5}">
                      <a16:colId xmlns:a16="http://schemas.microsoft.com/office/drawing/2014/main" val="1754545122"/>
                    </a:ext>
                  </a:extLst>
                </a:gridCol>
                <a:gridCol w="2013557">
                  <a:extLst>
                    <a:ext uri="{9D8B030D-6E8A-4147-A177-3AD203B41FA5}">
                      <a16:colId xmlns:a16="http://schemas.microsoft.com/office/drawing/2014/main" val="991288279"/>
                    </a:ext>
                  </a:extLst>
                </a:gridCol>
              </a:tblGrid>
              <a:tr h="26066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Variable</a:t>
                      </a:r>
                      <a:endParaRPr 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53724" marT="53724" marB="537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Description</a:t>
                      </a:r>
                      <a:endParaRPr 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53724" marT="53724" marB="537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Type/Format</a:t>
                      </a:r>
                      <a:endParaRPr 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53724" marT="53724" marB="537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Values</a:t>
                      </a:r>
                      <a:endParaRPr lang="en-US" sz="7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53724" marT="53724" marB="5372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294312"/>
                  </a:ext>
                </a:extLst>
              </a:tr>
              <a:tr h="217219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Date_ID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Date Reported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Date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Enter date as mm/dd/yyyy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16146"/>
                  </a:ext>
                </a:extLst>
              </a:tr>
              <a:tr h="31225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Complaint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Reported Complaint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Numeric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1 = Health Issues</a:t>
                      </a:r>
                      <a:b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2 = No Health Issues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995840"/>
                  </a:ext>
                </a:extLst>
              </a:tr>
              <a:tr h="407284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Finding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Was Mold Found in reported location.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Numeric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1= Yes</a:t>
                      </a:r>
                      <a:b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2 = No</a:t>
                      </a:r>
                      <a:b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893594"/>
                  </a:ext>
                </a:extLst>
              </a:tr>
              <a:tr h="50231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Contact Type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Student, Faculty, or Staff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Text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Student=STUDENT</a:t>
                      </a:r>
                      <a:b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Faculty Member=FACULTY</a:t>
                      </a:r>
                      <a:b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Staff Member=Staff</a:t>
                      </a:r>
                      <a:b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70643"/>
                  </a:ext>
                </a:extLst>
              </a:tr>
              <a:tr h="787415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Location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Location of reported complaint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Numeric</a:t>
                      </a:r>
                      <a:endParaRPr lang="en-US" sz="5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1 = Health Sciences</a:t>
                      </a:r>
                      <a:b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2 = Perry</a:t>
                      </a:r>
                      <a:b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3 = Powhatan</a:t>
                      </a:r>
                      <a:b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4 = Rollins                                                                    5 = </a:t>
                      </a:r>
                      <a:r>
                        <a:rPr lang="en-US" sz="500" b="1" i="0" u="none" strike="noStrike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Spong</a:t>
                      </a: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                                                                     6 = Whitehurst                                                         7 = 3 or less complaints reported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394531"/>
                  </a:ext>
                </a:extLst>
              </a:tr>
              <a:tr h="692383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Mold_Type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Mold species found if tested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Numeric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1 = Aspergillus/Penicillium</a:t>
                      </a:r>
                      <a:b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2 = Cladisporium</a:t>
                      </a:r>
                      <a:b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3 = Trichoderma</a:t>
                      </a:r>
                      <a:b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4 = Other                                                                    5 = Not tested                                                           6 = Not applicable. No mold found.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080969"/>
                  </a:ext>
                </a:extLst>
              </a:tr>
              <a:tr h="50231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Action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Action taken if mold was found in location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Numeric</a:t>
                      </a:r>
                      <a:endParaRPr lang="en-US" sz="5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1 = Relocation</a:t>
                      </a:r>
                      <a:br>
                        <a:rPr lang="en-US" sz="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r>
                        <a:rPr lang="en-US" sz="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2 = Cleaning of affected areas or item removal</a:t>
                      </a:r>
                      <a:br>
                        <a:rPr lang="en-US" sz="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r>
                        <a:rPr lang="en-US" sz="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  <a:t>3 = None</a:t>
                      </a:r>
                      <a:br>
                        <a:rPr lang="en-US" sz="5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onstantia" panose="02030602050306030303" pitchFamily="18" charset="0"/>
                        </a:rPr>
                      </a:br>
                      <a:endParaRPr lang="en-US" sz="5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9539" marR="46560" marT="46560" marB="4656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17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20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80A82-1ACD-468F-ABCE-02E7BB0B7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continued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F6523CE-DEE1-426B-9425-716455816A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97767"/>
              </p:ext>
            </p:extLst>
          </p:nvPr>
        </p:nvGraphicFramePr>
        <p:xfrm>
          <a:off x="1054592" y="2173357"/>
          <a:ext cx="944762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6233">
                  <a:extLst>
                    <a:ext uri="{9D8B030D-6E8A-4147-A177-3AD203B41FA5}">
                      <a16:colId xmlns:a16="http://schemas.microsoft.com/office/drawing/2014/main" val="3561076700"/>
                    </a:ext>
                  </a:extLst>
                </a:gridCol>
                <a:gridCol w="4801394">
                  <a:extLst>
                    <a:ext uri="{9D8B030D-6E8A-4147-A177-3AD203B41FA5}">
                      <a16:colId xmlns:a16="http://schemas.microsoft.com/office/drawing/2014/main" val="2182138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6706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Complaint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75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Sick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03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Not Sick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13692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b="1" dirty="0"/>
                        <a:t>Finding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626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Mold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8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No Mold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65187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BBBC19A-3524-4A0F-AA71-E112ACBDA800}"/>
              </a:ext>
            </a:extLst>
          </p:cNvPr>
          <p:cNvSpPr txBox="1"/>
          <p:nvPr/>
        </p:nvSpPr>
        <p:spPr>
          <a:xfrm>
            <a:off x="1130270" y="1802296"/>
            <a:ext cx="7046321" cy="371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One-Way Frequency Results*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7781F-FAF0-44B8-867C-DCF9BF92A071}"/>
              </a:ext>
            </a:extLst>
          </p:cNvPr>
          <p:cNvSpPr txBox="1"/>
          <p:nvPr/>
        </p:nvSpPr>
        <p:spPr>
          <a:xfrm>
            <a:off x="1054592" y="5102087"/>
            <a:ext cx="8765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*Analyses performed with SAS Studio Version 3.8</a:t>
            </a:r>
          </a:p>
        </p:txBody>
      </p:sp>
    </p:spTree>
    <p:extLst>
      <p:ext uri="{BB962C8B-B14F-4D97-AF65-F5344CB8AC3E}">
        <p14:creationId xmlns:p14="http://schemas.microsoft.com/office/powerpoint/2010/main" val="3415005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D57BA-4454-45CF-BC85-6316846C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continued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096072-2A64-4582-A3E4-828CB5536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640051"/>
              </p:ext>
            </p:extLst>
          </p:nvPr>
        </p:nvGraphicFramePr>
        <p:xfrm>
          <a:off x="2110154" y="1855554"/>
          <a:ext cx="6973045" cy="197085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23851">
                  <a:extLst>
                    <a:ext uri="{9D8B030D-6E8A-4147-A177-3AD203B41FA5}">
                      <a16:colId xmlns:a16="http://schemas.microsoft.com/office/drawing/2014/main" val="1906464630"/>
                    </a:ext>
                  </a:extLst>
                </a:gridCol>
                <a:gridCol w="2324597">
                  <a:extLst>
                    <a:ext uri="{9D8B030D-6E8A-4147-A177-3AD203B41FA5}">
                      <a16:colId xmlns:a16="http://schemas.microsoft.com/office/drawing/2014/main" val="1992877337"/>
                    </a:ext>
                  </a:extLst>
                </a:gridCol>
                <a:gridCol w="2324597">
                  <a:extLst>
                    <a:ext uri="{9D8B030D-6E8A-4147-A177-3AD203B41FA5}">
                      <a16:colId xmlns:a16="http://schemas.microsoft.com/office/drawing/2014/main" val="3711114445"/>
                    </a:ext>
                  </a:extLst>
                </a:gridCol>
              </a:tblGrid>
              <a:tr h="49256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en-US" sz="1600" dirty="0">
                          <a:effectLst/>
                        </a:rPr>
                        <a:t>2 x 2 Table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104134"/>
                  </a:ext>
                </a:extLst>
              </a:tr>
              <a:tr h="49276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en-US" sz="1600">
                          <a:effectLst/>
                        </a:rPr>
                        <a:t>MOLD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en-US" sz="1600">
                          <a:effectLst/>
                        </a:rPr>
                        <a:t>NO MOLD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2078998"/>
                  </a:ext>
                </a:extLst>
              </a:tr>
              <a:tr h="49276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en-US" sz="1600">
                          <a:effectLst/>
                        </a:rPr>
                        <a:t>CASES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en-US" sz="1600">
                          <a:effectLst/>
                        </a:rPr>
                        <a:t>31%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en-US" sz="1600">
                          <a:effectLst/>
                        </a:rPr>
                        <a:t>69%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6868774"/>
                  </a:ext>
                </a:extLst>
              </a:tr>
              <a:tr h="492764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en-US" sz="1600">
                          <a:effectLst/>
                        </a:rPr>
                        <a:t>CONTROLS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en-US" sz="1600" dirty="0">
                          <a:effectLst/>
                        </a:rPr>
                        <a:t>27%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00175" algn="l"/>
                        </a:tabLst>
                      </a:pPr>
                      <a:r>
                        <a:rPr lang="en-US" sz="1600" dirty="0">
                          <a:effectLst/>
                        </a:rPr>
                        <a:t>73%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107068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0FB196A-83A6-4B1E-ABFF-07C54B3FA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018420"/>
              </p:ext>
            </p:extLst>
          </p:nvPr>
        </p:nvGraphicFramePr>
        <p:xfrm>
          <a:off x="2110154" y="4009293"/>
          <a:ext cx="6973046" cy="1849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6640">
                  <a:extLst>
                    <a:ext uri="{9D8B030D-6E8A-4147-A177-3AD203B41FA5}">
                      <a16:colId xmlns:a16="http://schemas.microsoft.com/office/drawing/2014/main" val="1272894175"/>
                    </a:ext>
                  </a:extLst>
                </a:gridCol>
                <a:gridCol w="1415284">
                  <a:extLst>
                    <a:ext uri="{9D8B030D-6E8A-4147-A177-3AD203B41FA5}">
                      <a16:colId xmlns:a16="http://schemas.microsoft.com/office/drawing/2014/main" val="381665176"/>
                    </a:ext>
                  </a:extLst>
                </a:gridCol>
                <a:gridCol w="1505561">
                  <a:extLst>
                    <a:ext uri="{9D8B030D-6E8A-4147-A177-3AD203B41FA5}">
                      <a16:colId xmlns:a16="http://schemas.microsoft.com/office/drawing/2014/main" val="2056481651"/>
                    </a:ext>
                  </a:extLst>
                </a:gridCol>
                <a:gridCol w="1505561">
                  <a:extLst>
                    <a:ext uri="{9D8B030D-6E8A-4147-A177-3AD203B41FA5}">
                      <a16:colId xmlns:a16="http://schemas.microsoft.com/office/drawing/2014/main" val="1733964487"/>
                    </a:ext>
                  </a:extLst>
                </a:gridCol>
              </a:tblGrid>
              <a:tr h="297257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Odds Ratio Estimates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667107"/>
                  </a:ext>
                </a:extLst>
              </a:tr>
              <a:tr h="9358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Effect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Point Estimate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95% Wald</a:t>
                      </a:r>
                      <a:br>
                        <a:rPr lang="en-US" sz="1400" b="1" dirty="0">
                          <a:effectLst/>
                        </a:rPr>
                      </a:br>
                      <a:r>
                        <a:rPr lang="en-US" sz="1400" b="1" dirty="0">
                          <a:effectLst/>
                        </a:rPr>
                        <a:t>Confidence Limits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57371"/>
                  </a:ext>
                </a:extLst>
              </a:tr>
              <a:tr h="6165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</a:rPr>
                        <a:t>Complaint 1 vs 2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>
                          <a:effectLst/>
                        </a:rPr>
                        <a:t>1.250</a:t>
                      </a:r>
                      <a:endParaRPr lang="en-US" sz="1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0.508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400" b="1" dirty="0">
                          <a:effectLst/>
                        </a:rPr>
                        <a:t>3.073</a:t>
                      </a:r>
                      <a:endParaRPr lang="en-US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0" marB="0"/>
                </a:tc>
                <a:extLst>
                  <a:ext uri="{0D108BD9-81ED-4DB2-BD59-A6C34878D82A}">
                    <a16:rowId xmlns:a16="http://schemas.microsoft.com/office/drawing/2014/main" val="1194351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25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01B58D-2588-49F3-8D14-977F8751B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4232A0-47B2-482E-96A4-B330D3253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81046-FC41-4F90-AA3E-DD580B54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029" y="957221"/>
            <a:ext cx="5864018" cy="1049235"/>
          </a:xfrm>
        </p:spPr>
        <p:txBody>
          <a:bodyPr>
            <a:normAutofit/>
          </a:bodyPr>
          <a:lstStyle/>
          <a:p>
            <a:r>
              <a:rPr lang="en-US" dirty="0"/>
              <a:t>Other Results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5FFF58-B9EC-4A30-8F41-BF96085CF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F40A6-C455-48B8-8B56-C82C2F241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028" y="1645920"/>
            <a:ext cx="4789441" cy="40374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b="1" dirty="0"/>
              <a:t>Location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Whitehurst Hall (26%)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Powhatan Village (14%)</a:t>
            </a:r>
          </a:p>
          <a:p>
            <a:pPr>
              <a:lnSpc>
                <a:spcPct val="110000"/>
              </a:lnSpc>
            </a:pPr>
            <a:r>
              <a:rPr lang="en-US" sz="1800" b="1" dirty="0"/>
              <a:t>Contact Person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Staff (51%)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Student (46%)</a:t>
            </a:r>
          </a:p>
          <a:p>
            <a:pPr>
              <a:lnSpc>
                <a:spcPct val="110000"/>
              </a:lnSpc>
            </a:pPr>
            <a:r>
              <a:rPr lang="en-US" sz="1800" b="1" dirty="0"/>
              <a:t>Mold Species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Aspergillus/Penicillium</a:t>
            </a:r>
          </a:p>
          <a:p>
            <a:pPr lvl="1">
              <a:lnSpc>
                <a:spcPct val="110000"/>
              </a:lnSpc>
            </a:pPr>
            <a:r>
              <a:rPr lang="en-US" b="1" dirty="0"/>
              <a:t>Cladosporium </a:t>
            </a:r>
          </a:p>
          <a:p>
            <a:pPr lvl="1">
              <a:lnSpc>
                <a:spcPct val="110000"/>
              </a:lnSpc>
            </a:pPr>
            <a:r>
              <a:rPr lang="en-US" b="1" dirty="0" err="1"/>
              <a:t>Stachybotrus</a:t>
            </a:r>
            <a:endParaRPr lang="en-US" b="1" dirty="0"/>
          </a:p>
          <a:p>
            <a:pPr lvl="1">
              <a:lnSpc>
                <a:spcPct val="110000"/>
              </a:lnSpc>
            </a:pPr>
            <a:endParaRPr lang="en-US" sz="1400" dirty="0"/>
          </a:p>
          <a:p>
            <a:pPr>
              <a:lnSpc>
                <a:spcPct val="110000"/>
              </a:lnSpc>
            </a:pPr>
            <a:endParaRPr lang="en-US" sz="1400" dirty="0"/>
          </a:p>
        </p:txBody>
      </p:sp>
      <p:pic>
        <p:nvPicPr>
          <p:cNvPr id="5" name="Picture 4" descr="A tree in the middle of the street&#10;&#10;Description automatically generated">
            <a:extLst>
              <a:ext uri="{FF2B5EF4-FFF2-40B4-BE49-F238E27FC236}">
                <a16:creationId xmlns:a16="http://schemas.microsoft.com/office/drawing/2014/main" id="{0C2891E6-E97E-4F85-BD23-B3D49B5BA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507" y="711320"/>
            <a:ext cx="3616970" cy="2911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16DD28-96F8-4671-B750-C6A6ABDFD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10" y="3558240"/>
            <a:ext cx="3747228" cy="24919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9DF0F2-2E13-4EBD-B1E6-F286C4C4B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D6B09B1-F6CD-4C72-B3E4-F31BB3E80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7550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563</TotalTime>
  <Words>753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Constantia</vt:lpstr>
      <vt:lpstr>Times New Roman</vt:lpstr>
      <vt:lpstr>Gallery</vt:lpstr>
      <vt:lpstr>A Case-Control Study of Mold and Health Issues at Old Dominion University</vt:lpstr>
      <vt:lpstr>Research Question and Purpose</vt:lpstr>
      <vt:lpstr>Background</vt:lpstr>
      <vt:lpstr>ODU Mold Management Program</vt:lpstr>
      <vt:lpstr>Study Design and Data Analysis</vt:lpstr>
      <vt:lpstr>Results</vt:lpstr>
      <vt:lpstr>Results continued</vt:lpstr>
      <vt:lpstr>Results continued</vt:lpstr>
      <vt:lpstr>Other Results</vt:lpstr>
      <vt:lpstr>Conclusions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Case-Control Study of Mold and Health Issues at Old Dominion University</dc:title>
  <dc:creator>rfoxx</dc:creator>
  <cp:lastModifiedBy>Foxx, Jeanette</cp:lastModifiedBy>
  <cp:revision>12</cp:revision>
  <dcterms:created xsi:type="dcterms:W3CDTF">2020-04-21T14:39:27Z</dcterms:created>
  <dcterms:modified xsi:type="dcterms:W3CDTF">2022-03-21T18:47:38Z</dcterms:modified>
</cp:coreProperties>
</file>