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bstract" id="{CCE900E0-E3C7-4201-8A99-71BB1AFCE091}">
          <p14:sldIdLst/>
        </p14:section>
        <p14:section name="Untitled Section" id="{0175E416-CCE7-408D-9809-6C6DE7805170}">
          <p14:sldIdLst>
            <p14:sldId id="25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368" autoAdjust="0"/>
    <p:restoredTop sz="94660"/>
  </p:normalViewPr>
  <p:slideViewPr>
    <p:cSldViewPr snapToGrid="0">
      <p:cViewPr varScale="1">
        <p:scale>
          <a:sx n="115" d="100"/>
          <a:sy n="115" d="100"/>
        </p:scale>
        <p:origin x="990"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48F3D-1244-4048-BB34-4F3A11663FD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EA2C5A6-207D-4BEE-9B13-1DC0392AB4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0D038F8-9F0D-4CCD-897C-81DD036BA628}"/>
              </a:ext>
            </a:extLst>
          </p:cNvPr>
          <p:cNvSpPr>
            <a:spLocks noGrp="1"/>
          </p:cNvSpPr>
          <p:nvPr>
            <p:ph type="dt" sz="half" idx="10"/>
          </p:nvPr>
        </p:nvSpPr>
        <p:spPr/>
        <p:txBody>
          <a:bodyPr/>
          <a:lstStyle/>
          <a:p>
            <a:fld id="{9A2F621B-DACE-45AA-A1C0-BFADEE9D6461}" type="datetimeFigureOut">
              <a:rPr lang="en-US" smtClean="0"/>
              <a:t>4/27/2021</a:t>
            </a:fld>
            <a:endParaRPr lang="en-US"/>
          </a:p>
        </p:txBody>
      </p:sp>
      <p:sp>
        <p:nvSpPr>
          <p:cNvPr id="5" name="Footer Placeholder 4">
            <a:extLst>
              <a:ext uri="{FF2B5EF4-FFF2-40B4-BE49-F238E27FC236}">
                <a16:creationId xmlns:a16="http://schemas.microsoft.com/office/drawing/2014/main" id="{275E91FE-6431-4C2B-A079-9F8D6E8C7F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1D237D-40D2-488C-9D61-8423853A23C9}"/>
              </a:ext>
            </a:extLst>
          </p:cNvPr>
          <p:cNvSpPr>
            <a:spLocks noGrp="1"/>
          </p:cNvSpPr>
          <p:nvPr>
            <p:ph type="sldNum" sz="quarter" idx="12"/>
          </p:nvPr>
        </p:nvSpPr>
        <p:spPr/>
        <p:txBody>
          <a:bodyPr/>
          <a:lstStyle/>
          <a:p>
            <a:fld id="{A9A44607-6698-46F7-AF93-BE9BD3279455}" type="slidenum">
              <a:rPr lang="en-US" smtClean="0"/>
              <a:t>‹#›</a:t>
            </a:fld>
            <a:endParaRPr lang="en-US"/>
          </a:p>
        </p:txBody>
      </p:sp>
    </p:spTree>
    <p:extLst>
      <p:ext uri="{BB962C8B-B14F-4D97-AF65-F5344CB8AC3E}">
        <p14:creationId xmlns:p14="http://schemas.microsoft.com/office/powerpoint/2010/main" val="3886575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4B69C-09B3-49EC-A04A-3DE9E7E0FE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A8FB95-BD06-4F61-B6CA-8898CAA146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932FE2-F6CA-4392-BE12-9E568575E617}"/>
              </a:ext>
            </a:extLst>
          </p:cNvPr>
          <p:cNvSpPr>
            <a:spLocks noGrp="1"/>
          </p:cNvSpPr>
          <p:nvPr>
            <p:ph type="dt" sz="half" idx="10"/>
          </p:nvPr>
        </p:nvSpPr>
        <p:spPr/>
        <p:txBody>
          <a:bodyPr/>
          <a:lstStyle/>
          <a:p>
            <a:fld id="{9A2F621B-DACE-45AA-A1C0-BFADEE9D6461}" type="datetimeFigureOut">
              <a:rPr lang="en-US" smtClean="0"/>
              <a:t>4/27/2021</a:t>
            </a:fld>
            <a:endParaRPr lang="en-US"/>
          </a:p>
        </p:txBody>
      </p:sp>
      <p:sp>
        <p:nvSpPr>
          <p:cNvPr id="5" name="Footer Placeholder 4">
            <a:extLst>
              <a:ext uri="{FF2B5EF4-FFF2-40B4-BE49-F238E27FC236}">
                <a16:creationId xmlns:a16="http://schemas.microsoft.com/office/drawing/2014/main" id="{9AC393F0-D97D-42B3-B829-9E2A049B01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CC8C9F-00E6-4FA6-8530-DD91C0818316}"/>
              </a:ext>
            </a:extLst>
          </p:cNvPr>
          <p:cNvSpPr>
            <a:spLocks noGrp="1"/>
          </p:cNvSpPr>
          <p:nvPr>
            <p:ph type="sldNum" sz="quarter" idx="12"/>
          </p:nvPr>
        </p:nvSpPr>
        <p:spPr/>
        <p:txBody>
          <a:bodyPr/>
          <a:lstStyle/>
          <a:p>
            <a:fld id="{A9A44607-6698-46F7-AF93-BE9BD3279455}" type="slidenum">
              <a:rPr lang="en-US" smtClean="0"/>
              <a:t>‹#›</a:t>
            </a:fld>
            <a:endParaRPr lang="en-US"/>
          </a:p>
        </p:txBody>
      </p:sp>
    </p:spTree>
    <p:extLst>
      <p:ext uri="{BB962C8B-B14F-4D97-AF65-F5344CB8AC3E}">
        <p14:creationId xmlns:p14="http://schemas.microsoft.com/office/powerpoint/2010/main" val="3450747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038FE1-E157-4BDB-ABBF-C5CD380D01F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086C007-543B-492A-B222-0FB1852612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1946F7-61BF-4992-B819-24D90CC09202}"/>
              </a:ext>
            </a:extLst>
          </p:cNvPr>
          <p:cNvSpPr>
            <a:spLocks noGrp="1"/>
          </p:cNvSpPr>
          <p:nvPr>
            <p:ph type="dt" sz="half" idx="10"/>
          </p:nvPr>
        </p:nvSpPr>
        <p:spPr/>
        <p:txBody>
          <a:bodyPr/>
          <a:lstStyle/>
          <a:p>
            <a:fld id="{9A2F621B-DACE-45AA-A1C0-BFADEE9D6461}" type="datetimeFigureOut">
              <a:rPr lang="en-US" smtClean="0"/>
              <a:t>4/27/2021</a:t>
            </a:fld>
            <a:endParaRPr lang="en-US"/>
          </a:p>
        </p:txBody>
      </p:sp>
      <p:sp>
        <p:nvSpPr>
          <p:cNvPr id="5" name="Footer Placeholder 4">
            <a:extLst>
              <a:ext uri="{FF2B5EF4-FFF2-40B4-BE49-F238E27FC236}">
                <a16:creationId xmlns:a16="http://schemas.microsoft.com/office/drawing/2014/main" id="{28DFC118-55BC-465D-8057-8D7DE7839E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CA6000-03C9-40EC-871F-6F07EA69BD50}"/>
              </a:ext>
            </a:extLst>
          </p:cNvPr>
          <p:cNvSpPr>
            <a:spLocks noGrp="1"/>
          </p:cNvSpPr>
          <p:nvPr>
            <p:ph type="sldNum" sz="quarter" idx="12"/>
          </p:nvPr>
        </p:nvSpPr>
        <p:spPr/>
        <p:txBody>
          <a:bodyPr/>
          <a:lstStyle/>
          <a:p>
            <a:fld id="{A9A44607-6698-46F7-AF93-BE9BD3279455}" type="slidenum">
              <a:rPr lang="en-US" smtClean="0"/>
              <a:t>‹#›</a:t>
            </a:fld>
            <a:endParaRPr lang="en-US"/>
          </a:p>
        </p:txBody>
      </p:sp>
    </p:spTree>
    <p:extLst>
      <p:ext uri="{BB962C8B-B14F-4D97-AF65-F5344CB8AC3E}">
        <p14:creationId xmlns:p14="http://schemas.microsoft.com/office/powerpoint/2010/main" val="2661470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87C6-3237-461A-93A9-514A5EDC2F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329F2A0-CED0-43F3-A08E-96297D7C23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02B31E-A20E-4C59-8A55-EA713529B536}"/>
              </a:ext>
            </a:extLst>
          </p:cNvPr>
          <p:cNvSpPr>
            <a:spLocks noGrp="1"/>
          </p:cNvSpPr>
          <p:nvPr>
            <p:ph type="dt" sz="half" idx="10"/>
          </p:nvPr>
        </p:nvSpPr>
        <p:spPr/>
        <p:txBody>
          <a:bodyPr/>
          <a:lstStyle/>
          <a:p>
            <a:fld id="{9A2F621B-DACE-45AA-A1C0-BFADEE9D6461}" type="datetimeFigureOut">
              <a:rPr lang="en-US" smtClean="0"/>
              <a:t>4/27/2021</a:t>
            </a:fld>
            <a:endParaRPr lang="en-US"/>
          </a:p>
        </p:txBody>
      </p:sp>
      <p:sp>
        <p:nvSpPr>
          <p:cNvPr id="5" name="Footer Placeholder 4">
            <a:extLst>
              <a:ext uri="{FF2B5EF4-FFF2-40B4-BE49-F238E27FC236}">
                <a16:creationId xmlns:a16="http://schemas.microsoft.com/office/drawing/2014/main" id="{D9DB09AD-339B-4059-B1A5-A4198B7293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64DACA-8B72-4B53-902B-29C719BEB0A4}"/>
              </a:ext>
            </a:extLst>
          </p:cNvPr>
          <p:cNvSpPr>
            <a:spLocks noGrp="1"/>
          </p:cNvSpPr>
          <p:nvPr>
            <p:ph type="sldNum" sz="quarter" idx="12"/>
          </p:nvPr>
        </p:nvSpPr>
        <p:spPr/>
        <p:txBody>
          <a:bodyPr/>
          <a:lstStyle/>
          <a:p>
            <a:fld id="{A9A44607-6698-46F7-AF93-BE9BD3279455}" type="slidenum">
              <a:rPr lang="en-US" smtClean="0"/>
              <a:t>‹#›</a:t>
            </a:fld>
            <a:endParaRPr lang="en-US"/>
          </a:p>
        </p:txBody>
      </p:sp>
    </p:spTree>
    <p:extLst>
      <p:ext uri="{BB962C8B-B14F-4D97-AF65-F5344CB8AC3E}">
        <p14:creationId xmlns:p14="http://schemas.microsoft.com/office/powerpoint/2010/main" val="487064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05CF8-870E-4038-8225-BFF9D92B29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E07FB5-2807-44E8-B099-493FDE983B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4A2555-A775-4B3A-9C8A-24C5EB4D5826}"/>
              </a:ext>
            </a:extLst>
          </p:cNvPr>
          <p:cNvSpPr>
            <a:spLocks noGrp="1"/>
          </p:cNvSpPr>
          <p:nvPr>
            <p:ph type="dt" sz="half" idx="10"/>
          </p:nvPr>
        </p:nvSpPr>
        <p:spPr/>
        <p:txBody>
          <a:bodyPr/>
          <a:lstStyle/>
          <a:p>
            <a:fld id="{9A2F621B-DACE-45AA-A1C0-BFADEE9D6461}" type="datetimeFigureOut">
              <a:rPr lang="en-US" smtClean="0"/>
              <a:t>4/27/2021</a:t>
            </a:fld>
            <a:endParaRPr lang="en-US"/>
          </a:p>
        </p:txBody>
      </p:sp>
      <p:sp>
        <p:nvSpPr>
          <p:cNvPr id="5" name="Footer Placeholder 4">
            <a:extLst>
              <a:ext uri="{FF2B5EF4-FFF2-40B4-BE49-F238E27FC236}">
                <a16:creationId xmlns:a16="http://schemas.microsoft.com/office/drawing/2014/main" id="{98DF7F8B-3268-4234-B4CE-B91563D1A7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6DA065-124D-4EEF-B524-539E59D0C7DF}"/>
              </a:ext>
            </a:extLst>
          </p:cNvPr>
          <p:cNvSpPr>
            <a:spLocks noGrp="1"/>
          </p:cNvSpPr>
          <p:nvPr>
            <p:ph type="sldNum" sz="quarter" idx="12"/>
          </p:nvPr>
        </p:nvSpPr>
        <p:spPr/>
        <p:txBody>
          <a:bodyPr/>
          <a:lstStyle/>
          <a:p>
            <a:fld id="{A9A44607-6698-46F7-AF93-BE9BD3279455}" type="slidenum">
              <a:rPr lang="en-US" smtClean="0"/>
              <a:t>‹#›</a:t>
            </a:fld>
            <a:endParaRPr lang="en-US"/>
          </a:p>
        </p:txBody>
      </p:sp>
    </p:spTree>
    <p:extLst>
      <p:ext uri="{BB962C8B-B14F-4D97-AF65-F5344CB8AC3E}">
        <p14:creationId xmlns:p14="http://schemas.microsoft.com/office/powerpoint/2010/main" val="2174199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7B596-E6B4-41FA-8099-24D89A0EA8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26460E-6EC7-4840-9D62-ED9A76182A9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9C36E8-D541-4BD0-9B79-741E8BB3B8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CB42D0-D0F8-41C1-B57C-501C0658AE1D}"/>
              </a:ext>
            </a:extLst>
          </p:cNvPr>
          <p:cNvSpPr>
            <a:spLocks noGrp="1"/>
          </p:cNvSpPr>
          <p:nvPr>
            <p:ph type="dt" sz="half" idx="10"/>
          </p:nvPr>
        </p:nvSpPr>
        <p:spPr/>
        <p:txBody>
          <a:bodyPr/>
          <a:lstStyle/>
          <a:p>
            <a:fld id="{9A2F621B-DACE-45AA-A1C0-BFADEE9D6461}" type="datetimeFigureOut">
              <a:rPr lang="en-US" smtClean="0"/>
              <a:t>4/27/2021</a:t>
            </a:fld>
            <a:endParaRPr lang="en-US"/>
          </a:p>
        </p:txBody>
      </p:sp>
      <p:sp>
        <p:nvSpPr>
          <p:cNvPr id="6" name="Footer Placeholder 5">
            <a:extLst>
              <a:ext uri="{FF2B5EF4-FFF2-40B4-BE49-F238E27FC236}">
                <a16:creationId xmlns:a16="http://schemas.microsoft.com/office/drawing/2014/main" id="{D64DAA81-107E-44CC-917E-9EACACDBDF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7CBD81-3917-48B4-AAC1-1541A5BDAC51}"/>
              </a:ext>
            </a:extLst>
          </p:cNvPr>
          <p:cNvSpPr>
            <a:spLocks noGrp="1"/>
          </p:cNvSpPr>
          <p:nvPr>
            <p:ph type="sldNum" sz="quarter" idx="12"/>
          </p:nvPr>
        </p:nvSpPr>
        <p:spPr/>
        <p:txBody>
          <a:bodyPr/>
          <a:lstStyle/>
          <a:p>
            <a:fld id="{A9A44607-6698-46F7-AF93-BE9BD3279455}" type="slidenum">
              <a:rPr lang="en-US" smtClean="0"/>
              <a:t>‹#›</a:t>
            </a:fld>
            <a:endParaRPr lang="en-US"/>
          </a:p>
        </p:txBody>
      </p:sp>
    </p:spTree>
    <p:extLst>
      <p:ext uri="{BB962C8B-B14F-4D97-AF65-F5344CB8AC3E}">
        <p14:creationId xmlns:p14="http://schemas.microsoft.com/office/powerpoint/2010/main" val="93551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8BA68-C604-4995-87C4-C01CF43C200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BA66E0-F931-4BA7-A38D-3A378C0017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FF6B66-654A-4EFF-A6E0-6030D60675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11A790-1EAA-4B47-BCA8-794FCFCDC5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2DAD9A-BADF-4044-B2FC-9624CAD733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5A2904-51DC-4BFA-A083-EB25D1174DAD}"/>
              </a:ext>
            </a:extLst>
          </p:cNvPr>
          <p:cNvSpPr>
            <a:spLocks noGrp="1"/>
          </p:cNvSpPr>
          <p:nvPr>
            <p:ph type="dt" sz="half" idx="10"/>
          </p:nvPr>
        </p:nvSpPr>
        <p:spPr/>
        <p:txBody>
          <a:bodyPr/>
          <a:lstStyle/>
          <a:p>
            <a:fld id="{9A2F621B-DACE-45AA-A1C0-BFADEE9D6461}" type="datetimeFigureOut">
              <a:rPr lang="en-US" smtClean="0"/>
              <a:t>4/27/2021</a:t>
            </a:fld>
            <a:endParaRPr lang="en-US"/>
          </a:p>
        </p:txBody>
      </p:sp>
      <p:sp>
        <p:nvSpPr>
          <p:cNvPr id="8" name="Footer Placeholder 7">
            <a:extLst>
              <a:ext uri="{FF2B5EF4-FFF2-40B4-BE49-F238E27FC236}">
                <a16:creationId xmlns:a16="http://schemas.microsoft.com/office/drawing/2014/main" id="{FD862B3E-DB51-4FA4-A079-1DC1440EEB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2D644B3-E147-4AE2-9F3D-2409A56848DC}"/>
              </a:ext>
            </a:extLst>
          </p:cNvPr>
          <p:cNvSpPr>
            <a:spLocks noGrp="1"/>
          </p:cNvSpPr>
          <p:nvPr>
            <p:ph type="sldNum" sz="quarter" idx="12"/>
          </p:nvPr>
        </p:nvSpPr>
        <p:spPr/>
        <p:txBody>
          <a:bodyPr/>
          <a:lstStyle/>
          <a:p>
            <a:fld id="{A9A44607-6698-46F7-AF93-BE9BD3279455}" type="slidenum">
              <a:rPr lang="en-US" smtClean="0"/>
              <a:t>‹#›</a:t>
            </a:fld>
            <a:endParaRPr lang="en-US"/>
          </a:p>
        </p:txBody>
      </p:sp>
    </p:spTree>
    <p:extLst>
      <p:ext uri="{BB962C8B-B14F-4D97-AF65-F5344CB8AC3E}">
        <p14:creationId xmlns:p14="http://schemas.microsoft.com/office/powerpoint/2010/main" val="3002585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E8B23-69F1-4485-A854-9A0239E827A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6EC32F1-F4D1-44F6-8A3B-12DFD1BCA75A}"/>
              </a:ext>
            </a:extLst>
          </p:cNvPr>
          <p:cNvSpPr>
            <a:spLocks noGrp="1"/>
          </p:cNvSpPr>
          <p:nvPr>
            <p:ph type="dt" sz="half" idx="10"/>
          </p:nvPr>
        </p:nvSpPr>
        <p:spPr/>
        <p:txBody>
          <a:bodyPr/>
          <a:lstStyle/>
          <a:p>
            <a:fld id="{9A2F621B-DACE-45AA-A1C0-BFADEE9D6461}" type="datetimeFigureOut">
              <a:rPr lang="en-US" smtClean="0"/>
              <a:t>4/27/2021</a:t>
            </a:fld>
            <a:endParaRPr lang="en-US"/>
          </a:p>
        </p:txBody>
      </p:sp>
      <p:sp>
        <p:nvSpPr>
          <p:cNvPr id="4" name="Footer Placeholder 3">
            <a:extLst>
              <a:ext uri="{FF2B5EF4-FFF2-40B4-BE49-F238E27FC236}">
                <a16:creationId xmlns:a16="http://schemas.microsoft.com/office/drawing/2014/main" id="{D30A4AE3-2FE0-4563-A00C-E8E0BD3A91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7F33250-E209-4AD8-9090-438DB1A43615}"/>
              </a:ext>
            </a:extLst>
          </p:cNvPr>
          <p:cNvSpPr>
            <a:spLocks noGrp="1"/>
          </p:cNvSpPr>
          <p:nvPr>
            <p:ph type="sldNum" sz="quarter" idx="12"/>
          </p:nvPr>
        </p:nvSpPr>
        <p:spPr/>
        <p:txBody>
          <a:bodyPr/>
          <a:lstStyle/>
          <a:p>
            <a:fld id="{A9A44607-6698-46F7-AF93-BE9BD3279455}" type="slidenum">
              <a:rPr lang="en-US" smtClean="0"/>
              <a:t>‹#›</a:t>
            </a:fld>
            <a:endParaRPr lang="en-US"/>
          </a:p>
        </p:txBody>
      </p:sp>
    </p:spTree>
    <p:extLst>
      <p:ext uri="{BB962C8B-B14F-4D97-AF65-F5344CB8AC3E}">
        <p14:creationId xmlns:p14="http://schemas.microsoft.com/office/powerpoint/2010/main" val="1765570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4D2B1B-1CB9-40A4-B7E3-CD92476A13C3}"/>
              </a:ext>
            </a:extLst>
          </p:cNvPr>
          <p:cNvSpPr>
            <a:spLocks noGrp="1"/>
          </p:cNvSpPr>
          <p:nvPr>
            <p:ph type="dt" sz="half" idx="10"/>
          </p:nvPr>
        </p:nvSpPr>
        <p:spPr/>
        <p:txBody>
          <a:bodyPr/>
          <a:lstStyle/>
          <a:p>
            <a:fld id="{9A2F621B-DACE-45AA-A1C0-BFADEE9D6461}" type="datetimeFigureOut">
              <a:rPr lang="en-US" smtClean="0"/>
              <a:t>4/27/2021</a:t>
            </a:fld>
            <a:endParaRPr lang="en-US"/>
          </a:p>
        </p:txBody>
      </p:sp>
      <p:sp>
        <p:nvSpPr>
          <p:cNvPr id="3" name="Footer Placeholder 2">
            <a:extLst>
              <a:ext uri="{FF2B5EF4-FFF2-40B4-BE49-F238E27FC236}">
                <a16:creationId xmlns:a16="http://schemas.microsoft.com/office/drawing/2014/main" id="{5B4195A2-4612-4E14-B556-9B7B09BE1FD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2643121-8F56-45BE-94D0-241AC78AB05F}"/>
              </a:ext>
            </a:extLst>
          </p:cNvPr>
          <p:cNvSpPr>
            <a:spLocks noGrp="1"/>
          </p:cNvSpPr>
          <p:nvPr>
            <p:ph type="sldNum" sz="quarter" idx="12"/>
          </p:nvPr>
        </p:nvSpPr>
        <p:spPr/>
        <p:txBody>
          <a:bodyPr/>
          <a:lstStyle/>
          <a:p>
            <a:fld id="{A9A44607-6698-46F7-AF93-BE9BD3279455}" type="slidenum">
              <a:rPr lang="en-US" smtClean="0"/>
              <a:t>‹#›</a:t>
            </a:fld>
            <a:endParaRPr lang="en-US"/>
          </a:p>
        </p:txBody>
      </p:sp>
    </p:spTree>
    <p:extLst>
      <p:ext uri="{BB962C8B-B14F-4D97-AF65-F5344CB8AC3E}">
        <p14:creationId xmlns:p14="http://schemas.microsoft.com/office/powerpoint/2010/main" val="1113325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12150-F3D1-43E0-AD65-3904791109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75906E9-7566-436F-916A-80CB07070A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2774938-0F9F-4FE8-94D5-FA6E425B92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03F69F-C0DA-4F96-91E3-2B36CB2669FA}"/>
              </a:ext>
            </a:extLst>
          </p:cNvPr>
          <p:cNvSpPr>
            <a:spLocks noGrp="1"/>
          </p:cNvSpPr>
          <p:nvPr>
            <p:ph type="dt" sz="half" idx="10"/>
          </p:nvPr>
        </p:nvSpPr>
        <p:spPr/>
        <p:txBody>
          <a:bodyPr/>
          <a:lstStyle/>
          <a:p>
            <a:fld id="{9A2F621B-DACE-45AA-A1C0-BFADEE9D6461}" type="datetimeFigureOut">
              <a:rPr lang="en-US" smtClean="0"/>
              <a:t>4/27/2021</a:t>
            </a:fld>
            <a:endParaRPr lang="en-US"/>
          </a:p>
        </p:txBody>
      </p:sp>
      <p:sp>
        <p:nvSpPr>
          <p:cNvPr id="6" name="Footer Placeholder 5">
            <a:extLst>
              <a:ext uri="{FF2B5EF4-FFF2-40B4-BE49-F238E27FC236}">
                <a16:creationId xmlns:a16="http://schemas.microsoft.com/office/drawing/2014/main" id="{38BB6502-16E1-4353-8158-91B5258F43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B2EC49-D2DF-4C7A-A342-6FD565C103F4}"/>
              </a:ext>
            </a:extLst>
          </p:cNvPr>
          <p:cNvSpPr>
            <a:spLocks noGrp="1"/>
          </p:cNvSpPr>
          <p:nvPr>
            <p:ph type="sldNum" sz="quarter" idx="12"/>
          </p:nvPr>
        </p:nvSpPr>
        <p:spPr/>
        <p:txBody>
          <a:bodyPr/>
          <a:lstStyle/>
          <a:p>
            <a:fld id="{A9A44607-6698-46F7-AF93-BE9BD3279455}" type="slidenum">
              <a:rPr lang="en-US" smtClean="0"/>
              <a:t>‹#›</a:t>
            </a:fld>
            <a:endParaRPr lang="en-US"/>
          </a:p>
        </p:txBody>
      </p:sp>
    </p:spTree>
    <p:extLst>
      <p:ext uri="{BB962C8B-B14F-4D97-AF65-F5344CB8AC3E}">
        <p14:creationId xmlns:p14="http://schemas.microsoft.com/office/powerpoint/2010/main" val="1515119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098E5-E47C-4F30-AE2D-034B5A060A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C1FA0E-AACB-41BC-B731-ADF1C23BF1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A116701-F1A7-46F8-958E-55CE8DA3D4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BCEF44-3F06-441F-866D-B80EEFAD2BE8}"/>
              </a:ext>
            </a:extLst>
          </p:cNvPr>
          <p:cNvSpPr>
            <a:spLocks noGrp="1"/>
          </p:cNvSpPr>
          <p:nvPr>
            <p:ph type="dt" sz="half" idx="10"/>
          </p:nvPr>
        </p:nvSpPr>
        <p:spPr/>
        <p:txBody>
          <a:bodyPr/>
          <a:lstStyle/>
          <a:p>
            <a:fld id="{9A2F621B-DACE-45AA-A1C0-BFADEE9D6461}" type="datetimeFigureOut">
              <a:rPr lang="en-US" smtClean="0"/>
              <a:t>4/27/2021</a:t>
            </a:fld>
            <a:endParaRPr lang="en-US"/>
          </a:p>
        </p:txBody>
      </p:sp>
      <p:sp>
        <p:nvSpPr>
          <p:cNvPr id="6" name="Footer Placeholder 5">
            <a:extLst>
              <a:ext uri="{FF2B5EF4-FFF2-40B4-BE49-F238E27FC236}">
                <a16:creationId xmlns:a16="http://schemas.microsoft.com/office/drawing/2014/main" id="{2C48BD5A-BFEE-40B9-A4E1-4F7ECAD699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A0AA5C-1693-453C-BBAE-AAF4E31931EB}"/>
              </a:ext>
            </a:extLst>
          </p:cNvPr>
          <p:cNvSpPr>
            <a:spLocks noGrp="1"/>
          </p:cNvSpPr>
          <p:nvPr>
            <p:ph type="sldNum" sz="quarter" idx="12"/>
          </p:nvPr>
        </p:nvSpPr>
        <p:spPr/>
        <p:txBody>
          <a:bodyPr/>
          <a:lstStyle/>
          <a:p>
            <a:fld id="{A9A44607-6698-46F7-AF93-BE9BD3279455}" type="slidenum">
              <a:rPr lang="en-US" smtClean="0"/>
              <a:t>‹#›</a:t>
            </a:fld>
            <a:endParaRPr lang="en-US"/>
          </a:p>
        </p:txBody>
      </p:sp>
    </p:spTree>
    <p:extLst>
      <p:ext uri="{BB962C8B-B14F-4D97-AF65-F5344CB8AC3E}">
        <p14:creationId xmlns:p14="http://schemas.microsoft.com/office/powerpoint/2010/main" val="262685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A8F3A4-3EE5-4473-A7AD-1204C89157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1CA651B-F159-4123-9959-53C3554CCD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CB6819-E6DE-48F0-9E3A-0C07F589E2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2F621B-DACE-45AA-A1C0-BFADEE9D6461}" type="datetimeFigureOut">
              <a:rPr lang="en-US" smtClean="0"/>
              <a:t>4/27/2021</a:t>
            </a:fld>
            <a:endParaRPr lang="en-US"/>
          </a:p>
        </p:txBody>
      </p:sp>
      <p:sp>
        <p:nvSpPr>
          <p:cNvPr id="5" name="Footer Placeholder 4">
            <a:extLst>
              <a:ext uri="{FF2B5EF4-FFF2-40B4-BE49-F238E27FC236}">
                <a16:creationId xmlns:a16="http://schemas.microsoft.com/office/drawing/2014/main" id="{E7C1CEC5-0B6A-4226-803A-820ED5388D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C9CA356-844C-410C-8FC0-14F69615BF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A44607-6698-46F7-AF93-BE9BD3279455}" type="slidenum">
              <a:rPr lang="en-US" smtClean="0"/>
              <a:t>‹#›</a:t>
            </a:fld>
            <a:endParaRPr lang="en-US"/>
          </a:p>
        </p:txBody>
      </p:sp>
    </p:spTree>
    <p:extLst>
      <p:ext uri="{BB962C8B-B14F-4D97-AF65-F5344CB8AC3E}">
        <p14:creationId xmlns:p14="http://schemas.microsoft.com/office/powerpoint/2010/main" val="3826895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06ABD-5E46-4134-8D7F-8B53B4C6C164}"/>
              </a:ext>
            </a:extLst>
          </p:cNvPr>
          <p:cNvSpPr>
            <a:spLocks noGrp="1"/>
          </p:cNvSpPr>
          <p:nvPr>
            <p:ph type="ctrTitle"/>
          </p:nvPr>
        </p:nvSpPr>
        <p:spPr>
          <a:xfrm>
            <a:off x="0" y="196948"/>
            <a:ext cx="11901268" cy="995289"/>
          </a:xfrm>
        </p:spPr>
        <p:txBody>
          <a:bodyPr>
            <a:normAutofit/>
          </a:bodyPr>
          <a:lstStyle/>
          <a:p>
            <a:r>
              <a:rPr lang="en-US" sz="2400" dirty="0">
                <a:latin typeface="Arial" panose="020B0604020202020204" pitchFamily="34" charset="0"/>
                <a:cs typeface="Arial" panose="020B0604020202020204" pitchFamily="34" charset="0"/>
              </a:rPr>
              <a:t>Evaluating the Relationship between Lung Cancer Rate and Radon Levels in New York State- a Multiple Linear Regression Model</a:t>
            </a:r>
            <a:br>
              <a:rPr lang="en-US" sz="2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Jeanette Foxx, CHP 711, Dr. Galadima, College of Health </a:t>
            </a:r>
            <a:r>
              <a:rPr lang="en-US" sz="1400">
                <a:latin typeface="Arial" panose="020B0604020202020204" pitchFamily="34" charset="0"/>
                <a:cs typeface="Arial" panose="020B0604020202020204" pitchFamily="34" charset="0"/>
              </a:rPr>
              <a:t>Sciences, Spring </a:t>
            </a:r>
            <a:r>
              <a:rPr lang="en-US" sz="1400" dirty="0">
                <a:latin typeface="Arial" panose="020B0604020202020204" pitchFamily="34" charset="0"/>
                <a:cs typeface="Arial" panose="020B0604020202020204" pitchFamily="34" charset="0"/>
              </a:rPr>
              <a:t>2021</a:t>
            </a:r>
          </a:p>
        </p:txBody>
      </p:sp>
      <p:sp>
        <p:nvSpPr>
          <p:cNvPr id="3" name="Subtitle 2">
            <a:extLst>
              <a:ext uri="{FF2B5EF4-FFF2-40B4-BE49-F238E27FC236}">
                <a16:creationId xmlns:a16="http://schemas.microsoft.com/office/drawing/2014/main" id="{71EFC440-5ACD-4A77-82FE-9012D3645885}"/>
              </a:ext>
            </a:extLst>
          </p:cNvPr>
          <p:cNvSpPr>
            <a:spLocks noGrp="1"/>
          </p:cNvSpPr>
          <p:nvPr>
            <p:ph type="subTitle" idx="1"/>
          </p:nvPr>
        </p:nvSpPr>
        <p:spPr>
          <a:xfrm>
            <a:off x="0" y="1192236"/>
            <a:ext cx="3399692" cy="5665763"/>
          </a:xfrm>
          <a:ln/>
        </p:spPr>
        <p:style>
          <a:lnRef idx="2">
            <a:schemeClr val="accent1"/>
          </a:lnRef>
          <a:fillRef idx="1">
            <a:schemeClr val="lt1"/>
          </a:fillRef>
          <a:effectRef idx="0">
            <a:schemeClr val="accent1"/>
          </a:effectRef>
          <a:fontRef idx="minor">
            <a:schemeClr val="dk1"/>
          </a:fontRef>
        </p:style>
        <p:txBody>
          <a:bodyPr>
            <a:normAutofit/>
          </a:bodyPr>
          <a:lstStyle/>
          <a:p>
            <a:pPr algn="l"/>
            <a:r>
              <a:rPr lang="en-US" sz="1400" b="1" dirty="0">
                <a:solidFill>
                  <a:schemeClr val="tx2"/>
                </a:solidFill>
                <a:latin typeface="Arial" panose="020B0604020202020204" pitchFamily="34" charset="0"/>
                <a:cs typeface="Arial" panose="020B0604020202020204" pitchFamily="34" charset="0"/>
              </a:rPr>
              <a:t>Objective</a:t>
            </a:r>
          </a:p>
          <a:p>
            <a:pPr algn="l"/>
            <a:r>
              <a:rPr lang="en-US" sz="1000" dirty="0">
                <a:effectLst/>
                <a:latin typeface="Arial" panose="020B0604020202020204" pitchFamily="34" charset="0"/>
                <a:ea typeface="Calibri" panose="020F0502020204030204" pitchFamily="34" charset="0"/>
                <a:cs typeface="Arial" panose="020B0604020202020204" pitchFamily="34" charset="0"/>
              </a:rPr>
              <a:t>The </a:t>
            </a:r>
            <a:r>
              <a:rPr lang="en-US" sz="1000" dirty="0">
                <a:latin typeface="Arial" panose="020B0604020202020204" pitchFamily="34" charset="0"/>
                <a:ea typeface="Calibri" panose="020F0502020204030204" pitchFamily="34" charset="0"/>
                <a:cs typeface="Arial" panose="020B0604020202020204" pitchFamily="34" charset="0"/>
              </a:rPr>
              <a:t>focus</a:t>
            </a:r>
            <a:r>
              <a:rPr lang="en-US" sz="1000" dirty="0">
                <a:effectLst/>
                <a:latin typeface="Arial" panose="020B0604020202020204" pitchFamily="34" charset="0"/>
                <a:ea typeface="Calibri" panose="020F0502020204030204" pitchFamily="34" charset="0"/>
                <a:cs typeface="Arial" panose="020B0604020202020204" pitchFamily="34" charset="0"/>
              </a:rPr>
              <a:t> of this ecological study is to determine if there is a significant relationship between lung cancer rate and radon levels in the state of New York.  A multiple linear regression model was used to analyze the association between lung cancer incidence and radon levels, as well as five other potential predictor variables.  Other predictors evaluated for the purpose of this study included smoking rate, age, sex, race, and occupational industry.  </a:t>
            </a:r>
          </a:p>
          <a:p>
            <a:pPr algn="l"/>
            <a:r>
              <a:rPr lang="en-US" sz="1300" b="1" dirty="0">
                <a:solidFill>
                  <a:schemeClr val="tx2"/>
                </a:solidFill>
                <a:latin typeface="Arial" panose="020B0604020202020204" pitchFamily="34" charset="0"/>
                <a:cs typeface="Arial" panose="020B0604020202020204" pitchFamily="34" charset="0"/>
              </a:rPr>
              <a:t>Background</a:t>
            </a:r>
          </a:p>
          <a:p>
            <a:pPr algn="l"/>
            <a:r>
              <a:rPr lang="en-US" sz="1000" dirty="0">
                <a:effectLst/>
                <a:latin typeface="Arial" panose="020B0604020202020204" pitchFamily="34" charset="0"/>
                <a:ea typeface="Calibri" panose="020F0502020204030204" pitchFamily="34" charset="0"/>
                <a:cs typeface="Arial" panose="020B0604020202020204" pitchFamily="34" charset="0"/>
              </a:rPr>
              <a:t>It is well known that cigarette smoking is the leading cause of lung cancer.  However, exposure to radon gas is the top cause of lung cancer in non-smokers, and the second leading cause of lung cancer overall (2020). </a:t>
            </a:r>
            <a:r>
              <a:rPr lang="en-US" sz="1000" dirty="0">
                <a:latin typeface="Arial" panose="020B0604020202020204" pitchFamily="34" charset="0"/>
                <a:cs typeface="Arial" panose="020B0604020202020204" pitchFamily="34" charset="0"/>
              </a:rPr>
              <a:t>Radon is a colorless, odorless radioactive gas that is present in the Earth’s crust.  When inhaled, radon delivers a dose of radiation exposure directly to the lungs (2020).</a:t>
            </a:r>
            <a:r>
              <a:rPr lang="en-US" sz="1000" dirty="0">
                <a:effectLst/>
                <a:latin typeface="Arial" panose="020B0604020202020204" pitchFamily="34" charset="0"/>
                <a:ea typeface="Calibri" panose="020F0502020204030204" pitchFamily="34" charset="0"/>
                <a:cs typeface="Arial" panose="020B0604020202020204" pitchFamily="34" charset="0"/>
              </a:rPr>
              <a:t>  Many counties in New York State are at moderate to high risk of high radon levels.  The EPA has set an action level limit of 4 </a:t>
            </a:r>
            <a:r>
              <a:rPr lang="en-US" sz="1000" dirty="0" err="1">
                <a:effectLst/>
                <a:latin typeface="Arial" panose="020B0604020202020204" pitchFamily="34" charset="0"/>
                <a:ea typeface="Calibri" panose="020F0502020204030204" pitchFamily="34" charset="0"/>
                <a:cs typeface="Arial" panose="020B0604020202020204" pitchFamily="34" charset="0"/>
              </a:rPr>
              <a:t>pCi</a:t>
            </a:r>
            <a:r>
              <a:rPr lang="en-US" sz="1000" dirty="0">
                <a:effectLst/>
                <a:latin typeface="Arial" panose="020B0604020202020204" pitchFamily="34" charset="0"/>
                <a:ea typeface="Calibri" panose="020F0502020204030204" pitchFamily="34" charset="0"/>
                <a:cs typeface="Arial" panose="020B0604020202020204" pitchFamily="34" charset="0"/>
              </a:rPr>
              <a:t>/L.</a:t>
            </a:r>
            <a:endParaRPr lang="en-US" dirty="0"/>
          </a:p>
        </p:txBody>
      </p:sp>
      <p:pic>
        <p:nvPicPr>
          <p:cNvPr id="5" name="Picture 4" descr="Logo&#10;&#10;Description automatically generated">
            <a:extLst>
              <a:ext uri="{FF2B5EF4-FFF2-40B4-BE49-F238E27FC236}">
                <a16:creationId xmlns:a16="http://schemas.microsoft.com/office/drawing/2014/main" id="{52C8F78F-26EC-41D6-AE3F-210D755F64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62024" y="6144308"/>
            <a:ext cx="1701490" cy="713690"/>
          </a:xfrm>
          <a:prstGeom prst="rect">
            <a:avLst/>
          </a:prstGeom>
        </p:spPr>
      </p:pic>
      <mc:AlternateContent xmlns:mc="http://schemas.openxmlformats.org/markup-compatibility/2006" xmlns:a14="http://schemas.microsoft.com/office/drawing/2010/main">
        <mc:Choice Requires="a14">
          <p:sp>
            <p:nvSpPr>
              <p:cNvPr id="6" name="Subtitle 2">
                <a:extLst>
                  <a:ext uri="{FF2B5EF4-FFF2-40B4-BE49-F238E27FC236}">
                    <a16:creationId xmlns:a16="http://schemas.microsoft.com/office/drawing/2014/main" id="{8FC4581C-359F-497A-B8D9-BBB2077EE5AD}"/>
                  </a:ext>
                </a:extLst>
              </p:cNvPr>
              <p:cNvSpPr txBox="1">
                <a:spLocks/>
              </p:cNvSpPr>
              <p:nvPr/>
            </p:nvSpPr>
            <p:spPr>
              <a:xfrm>
                <a:off x="3399691" y="1192234"/>
                <a:ext cx="5392618" cy="4952073"/>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dk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dk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dk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9pPr>
              </a:lstStyle>
              <a:p>
                <a:pPr algn="l"/>
                <a:r>
                  <a:rPr lang="en-US" sz="1200" b="1" dirty="0">
                    <a:solidFill>
                      <a:schemeClr val="tx2"/>
                    </a:solidFill>
                    <a:latin typeface="Arial" panose="020B0604020202020204" pitchFamily="34" charset="0"/>
                    <a:cs typeface="Arial" panose="020B0604020202020204" pitchFamily="34" charset="0"/>
                  </a:rPr>
                  <a:t>Methods</a:t>
                </a:r>
              </a:p>
              <a:p>
                <a:pPr algn="l"/>
                <a:r>
                  <a:rPr lang="en-US" sz="900" dirty="0">
                    <a:effectLst/>
                    <a:latin typeface="Arial" panose="020B0604020202020204" pitchFamily="34" charset="0"/>
                    <a:ea typeface="Calibri" panose="020F0502020204030204" pitchFamily="34" charset="0"/>
                    <a:cs typeface="Arial" panose="020B0604020202020204" pitchFamily="34" charset="0"/>
                  </a:rPr>
                  <a:t>The dependent/ response variable (y) is lung cancer rate (incidence) in all NY counties (n=58) over a 5-year period (2012-2016). The independent/ explanatory variables analyzed in this study include radon levels, smoking rate, percentage of males, percentage of African Americans, and percentage of the population that works in the agricultural and mining industry. SAS Analytics software </a:t>
                </a:r>
                <a:r>
                  <a:rPr lang="en-US" sz="900" dirty="0">
                    <a:latin typeface="Arial" panose="020B0604020202020204" pitchFamily="34" charset="0"/>
                    <a:ea typeface="Calibri" panose="020F0502020204030204" pitchFamily="34" charset="0"/>
                    <a:cs typeface="Arial" panose="020B0604020202020204" pitchFamily="34" charset="0"/>
                  </a:rPr>
                  <a:t>was</a:t>
                </a:r>
                <a:r>
                  <a:rPr lang="en-US" sz="900" dirty="0">
                    <a:effectLst/>
                    <a:latin typeface="Arial" panose="020B0604020202020204" pitchFamily="34" charset="0"/>
                    <a:ea typeface="Calibri" panose="020F0502020204030204" pitchFamily="34" charset="0"/>
                    <a:cs typeface="Arial" panose="020B0604020202020204" pitchFamily="34" charset="0"/>
                  </a:rPr>
                  <a:t> used to run the linear regression model to test the following hypotheses</a:t>
                </a:r>
                <a:r>
                  <a:rPr lang="en-US" sz="900" i="1" dirty="0">
                    <a:effectLst/>
                    <a:latin typeface="Arial" panose="020B0604020202020204" pitchFamily="34" charset="0"/>
                    <a:ea typeface="Calibri" panose="020F0502020204030204" pitchFamily="34" charset="0"/>
                    <a:cs typeface="Arial" panose="020B0604020202020204" pitchFamily="34" charset="0"/>
                  </a:rPr>
                  <a:t>:  </a:t>
                </a:r>
                <a:r>
                  <a:rPr lang="en-US" sz="1000" i="1" dirty="0">
                    <a:effectLst/>
                    <a:latin typeface="Arial" panose="020B0604020202020204" pitchFamily="34" charset="0"/>
                    <a:ea typeface="Calibri" panose="020F0502020204030204" pitchFamily="34" charset="0"/>
                    <a:cs typeface="Arial" panose="020B0604020202020204" pitchFamily="34" charset="0"/>
                  </a:rPr>
                  <a:t>H</a:t>
                </a:r>
                <a:r>
                  <a:rPr lang="en-US" sz="1000" i="1" baseline="-25000" dirty="0">
                    <a:effectLst/>
                    <a:latin typeface="Arial" panose="020B0604020202020204" pitchFamily="34" charset="0"/>
                    <a:ea typeface="Calibri" panose="020F0502020204030204" pitchFamily="34" charset="0"/>
                    <a:cs typeface="Arial" panose="020B0604020202020204" pitchFamily="34" charset="0"/>
                  </a:rPr>
                  <a:t>o</a:t>
                </a:r>
                <a:r>
                  <a:rPr lang="en-US" sz="1000" i="1" dirty="0">
                    <a:effectLst/>
                    <a:latin typeface="Arial" panose="020B0604020202020204" pitchFamily="34" charset="0"/>
                    <a:ea typeface="Calibri" panose="020F0502020204030204" pitchFamily="34" charset="0"/>
                    <a:cs typeface="Arial" panose="020B0604020202020204" pitchFamily="34" charset="0"/>
                  </a:rPr>
                  <a:t> :  </a:t>
                </a:r>
                <a:r>
                  <a:rPr lang="en-US" sz="1000" i="1" dirty="0">
                    <a:effectLst/>
                    <a:latin typeface="Symbol" panose="05050102010706020507" pitchFamily="18" charset="2"/>
                    <a:ea typeface="Calibri" panose="020F0502020204030204" pitchFamily="34" charset="0"/>
                    <a:cs typeface="Arial" panose="020B0604020202020204" pitchFamily="34" charset="0"/>
                  </a:rPr>
                  <a:t>b</a:t>
                </a:r>
                <a:r>
                  <a:rPr lang="en-US" sz="1000" i="1" baseline="-25000" dirty="0">
                    <a:effectLst/>
                    <a:latin typeface="Arial" panose="020B0604020202020204" pitchFamily="34" charset="0"/>
                    <a:ea typeface="Calibri" panose="020F0502020204030204" pitchFamily="34" charset="0"/>
                    <a:cs typeface="Arial" panose="020B0604020202020204" pitchFamily="34" charset="0"/>
                  </a:rPr>
                  <a:t>1 </a:t>
                </a:r>
                <a:r>
                  <a:rPr lang="en-US" sz="1000" i="1" dirty="0">
                    <a:effectLst/>
                    <a:latin typeface="Arial" panose="020B0604020202020204" pitchFamily="34" charset="0"/>
                    <a:ea typeface="Calibri" panose="020F0502020204030204" pitchFamily="34" charset="0"/>
                    <a:cs typeface="Arial" panose="020B0604020202020204" pitchFamily="34" charset="0"/>
                  </a:rPr>
                  <a:t>= </a:t>
                </a:r>
                <a:r>
                  <a:rPr lang="en-US" sz="1000" i="1" dirty="0">
                    <a:effectLst/>
                    <a:latin typeface="Symbol" panose="05050102010706020507" pitchFamily="18" charset="2"/>
                    <a:ea typeface="Calibri" panose="020F0502020204030204" pitchFamily="34" charset="0"/>
                    <a:cs typeface="Arial" panose="020B0604020202020204" pitchFamily="34" charset="0"/>
                  </a:rPr>
                  <a:t>b</a:t>
                </a:r>
                <a:r>
                  <a:rPr lang="en-US" sz="1000" i="1" baseline="-25000" dirty="0">
                    <a:effectLst/>
                    <a:latin typeface="Arial" panose="020B0604020202020204" pitchFamily="34" charset="0"/>
                    <a:ea typeface="Calibri" panose="020F0502020204030204" pitchFamily="34" charset="0"/>
                    <a:cs typeface="Arial" panose="020B0604020202020204" pitchFamily="34" charset="0"/>
                  </a:rPr>
                  <a:t>2</a:t>
                </a:r>
                <a:r>
                  <a:rPr lang="en-US" sz="1000" i="1" dirty="0">
                    <a:effectLst/>
                    <a:latin typeface="Arial" panose="020B0604020202020204" pitchFamily="34" charset="0"/>
                    <a:ea typeface="Calibri" panose="020F0502020204030204" pitchFamily="34" charset="0"/>
                    <a:cs typeface="Arial" panose="020B0604020202020204" pitchFamily="34" charset="0"/>
                  </a:rPr>
                  <a:t> = </a:t>
                </a:r>
                <a:r>
                  <a:rPr lang="en-US" sz="1000" i="1" dirty="0">
                    <a:effectLst/>
                    <a:latin typeface="Symbol" panose="05050102010706020507" pitchFamily="18" charset="2"/>
                    <a:ea typeface="Calibri" panose="020F0502020204030204" pitchFamily="34" charset="0"/>
                    <a:cs typeface="Arial" panose="020B0604020202020204" pitchFamily="34" charset="0"/>
                  </a:rPr>
                  <a:t>b</a:t>
                </a:r>
                <a:r>
                  <a:rPr lang="en-US" sz="1000" i="1" baseline="-25000" dirty="0">
                    <a:effectLst/>
                    <a:latin typeface="Arial" panose="020B0604020202020204" pitchFamily="34" charset="0"/>
                    <a:ea typeface="Calibri" panose="020F0502020204030204" pitchFamily="34" charset="0"/>
                    <a:cs typeface="Arial" panose="020B0604020202020204" pitchFamily="34" charset="0"/>
                  </a:rPr>
                  <a:t>3</a:t>
                </a:r>
                <a:r>
                  <a:rPr lang="en-US" sz="1000" i="1" dirty="0">
                    <a:effectLst/>
                    <a:latin typeface="Arial" panose="020B0604020202020204" pitchFamily="34" charset="0"/>
                    <a:ea typeface="Calibri" panose="020F0502020204030204" pitchFamily="34" charset="0"/>
                    <a:cs typeface="Arial" panose="020B0604020202020204" pitchFamily="34" charset="0"/>
                  </a:rPr>
                  <a:t> = </a:t>
                </a:r>
                <a:r>
                  <a:rPr lang="en-US" sz="1000" i="1" dirty="0">
                    <a:effectLst/>
                    <a:latin typeface="Symbol" panose="05050102010706020507" pitchFamily="18" charset="2"/>
                    <a:ea typeface="Calibri" panose="020F0502020204030204" pitchFamily="34" charset="0"/>
                    <a:cs typeface="Arial" panose="020B0604020202020204" pitchFamily="34" charset="0"/>
                  </a:rPr>
                  <a:t>b</a:t>
                </a:r>
                <a:r>
                  <a:rPr lang="en-US" sz="1000" i="1" baseline="-25000" dirty="0">
                    <a:effectLst/>
                    <a:latin typeface="Arial" panose="020B0604020202020204" pitchFamily="34" charset="0"/>
                    <a:ea typeface="Calibri" panose="020F0502020204030204" pitchFamily="34" charset="0"/>
                    <a:cs typeface="Arial" panose="020B0604020202020204" pitchFamily="34" charset="0"/>
                  </a:rPr>
                  <a:t>4 </a:t>
                </a:r>
                <a:r>
                  <a:rPr lang="en-US" sz="1000" i="1" dirty="0">
                    <a:effectLst/>
                    <a:latin typeface="Arial" panose="020B0604020202020204" pitchFamily="34" charset="0"/>
                    <a:ea typeface="Calibri" panose="020F0502020204030204" pitchFamily="34" charset="0"/>
                    <a:cs typeface="Arial" panose="020B0604020202020204" pitchFamily="34" charset="0"/>
                  </a:rPr>
                  <a:t>= </a:t>
                </a:r>
                <a:r>
                  <a:rPr lang="en-US" sz="1000" i="1" dirty="0">
                    <a:effectLst/>
                    <a:latin typeface="Symbol" panose="05050102010706020507" pitchFamily="18" charset="2"/>
                    <a:ea typeface="Calibri" panose="020F0502020204030204" pitchFamily="34" charset="0"/>
                    <a:cs typeface="Arial" panose="020B0604020202020204" pitchFamily="34" charset="0"/>
                  </a:rPr>
                  <a:t>b</a:t>
                </a:r>
                <a:r>
                  <a:rPr lang="en-US" sz="1000" i="1" baseline="-25000" dirty="0">
                    <a:effectLst/>
                    <a:latin typeface="Arial" panose="020B0604020202020204" pitchFamily="34" charset="0"/>
                    <a:ea typeface="Calibri" panose="020F0502020204030204" pitchFamily="34" charset="0"/>
                    <a:cs typeface="Arial" panose="020B0604020202020204" pitchFamily="34" charset="0"/>
                  </a:rPr>
                  <a:t>5</a:t>
                </a:r>
                <a:r>
                  <a:rPr lang="en-US" sz="1000" i="1" dirty="0">
                    <a:effectLst/>
                    <a:latin typeface="Arial" panose="020B0604020202020204" pitchFamily="34" charset="0"/>
                    <a:ea typeface="Calibri" panose="020F0502020204030204" pitchFamily="34" charset="0"/>
                    <a:cs typeface="Arial" panose="020B0604020202020204" pitchFamily="34" charset="0"/>
                  </a:rPr>
                  <a:t> = </a:t>
                </a:r>
                <a:r>
                  <a:rPr lang="en-US" sz="1000" i="1" dirty="0">
                    <a:effectLst/>
                    <a:latin typeface="Symbol" panose="05050102010706020507" pitchFamily="18" charset="2"/>
                    <a:ea typeface="Calibri" panose="020F0502020204030204" pitchFamily="34" charset="0"/>
                    <a:cs typeface="Arial" panose="020B0604020202020204" pitchFamily="34" charset="0"/>
                  </a:rPr>
                  <a:t>b</a:t>
                </a:r>
                <a:r>
                  <a:rPr lang="en-US" sz="1000" i="1" baseline="-25000" dirty="0">
                    <a:effectLst/>
                    <a:latin typeface="Arial" panose="020B0604020202020204" pitchFamily="34" charset="0"/>
                    <a:ea typeface="Calibri" panose="020F0502020204030204" pitchFamily="34" charset="0"/>
                    <a:cs typeface="Arial" panose="020B0604020202020204" pitchFamily="34" charset="0"/>
                  </a:rPr>
                  <a:t>6 </a:t>
                </a:r>
                <a:r>
                  <a:rPr lang="en-US" sz="1000" i="1" dirty="0">
                    <a:effectLst/>
                    <a:latin typeface="Arial" panose="020B0604020202020204" pitchFamily="34" charset="0"/>
                    <a:ea typeface="Calibri" panose="020F0502020204030204" pitchFamily="34" charset="0"/>
                    <a:cs typeface="Arial" panose="020B0604020202020204" pitchFamily="34" charset="0"/>
                  </a:rPr>
                  <a:t>= 0 and  H</a:t>
                </a:r>
                <a:r>
                  <a:rPr lang="en-US" sz="1000" i="1" baseline="-25000" dirty="0">
                    <a:effectLst/>
                    <a:latin typeface="Arial" panose="020B0604020202020204" pitchFamily="34" charset="0"/>
                    <a:ea typeface="Calibri" panose="020F0502020204030204" pitchFamily="34" charset="0"/>
                    <a:cs typeface="Arial" panose="020B0604020202020204" pitchFamily="34" charset="0"/>
                  </a:rPr>
                  <a:t>a</a:t>
                </a:r>
                <a:r>
                  <a:rPr lang="en-US" sz="1000" i="1" dirty="0">
                    <a:effectLst/>
                    <a:latin typeface="Arial" panose="020B0604020202020204" pitchFamily="34" charset="0"/>
                    <a:ea typeface="Calibri" panose="020F0502020204030204" pitchFamily="34" charset="0"/>
                    <a:cs typeface="Arial" panose="020B0604020202020204" pitchFamily="34" charset="0"/>
                  </a:rPr>
                  <a:t>:  Not all </a:t>
                </a:r>
                <a:r>
                  <a:rPr lang="en-US" sz="1000" i="1" dirty="0">
                    <a:effectLst/>
                    <a:latin typeface="Symbol" panose="05050102010706020507" pitchFamily="18" charset="2"/>
                    <a:ea typeface="Calibri" panose="020F0502020204030204" pitchFamily="34" charset="0"/>
                    <a:cs typeface="Arial" panose="020B0604020202020204" pitchFamily="34" charset="0"/>
                  </a:rPr>
                  <a:t>b</a:t>
                </a:r>
                <a:r>
                  <a:rPr lang="en-US" sz="1000" i="1" baseline="-25000" dirty="0">
                    <a:effectLst/>
                    <a:latin typeface="Arial" panose="020B0604020202020204" pitchFamily="34" charset="0"/>
                    <a:ea typeface="Calibri" panose="020F0502020204030204" pitchFamily="34" charset="0"/>
                    <a:cs typeface="Arial" panose="020B0604020202020204" pitchFamily="34" charset="0"/>
                  </a:rPr>
                  <a:t>i</a:t>
                </a:r>
                <a:r>
                  <a:rPr lang="en-US" sz="1000" i="1" dirty="0">
                    <a:effectLst/>
                    <a:latin typeface="Arial" panose="020B0604020202020204" pitchFamily="34" charset="0"/>
                    <a:ea typeface="Calibri" panose="020F0502020204030204" pitchFamily="34" charset="0"/>
                    <a:cs typeface="Arial" panose="020B0604020202020204" pitchFamily="34" charset="0"/>
                  </a:rPr>
                  <a:t> = 0. </a:t>
                </a:r>
                <a:r>
                  <a:rPr lang="en-US" sz="900" i="1" dirty="0">
                    <a:effectLst/>
                    <a:latin typeface="Arial" panose="020B0604020202020204" pitchFamily="34" charset="0"/>
                    <a:ea typeface="Calibri" panose="020F0502020204030204" pitchFamily="34" charset="0"/>
                    <a:cs typeface="Arial" panose="020B0604020202020204" pitchFamily="34" charset="0"/>
                  </a:rPr>
                  <a:t> </a:t>
                </a:r>
                <a:r>
                  <a:rPr lang="en-US" sz="900" dirty="0">
                    <a:effectLst/>
                    <a:latin typeface="Arial" panose="020B0604020202020204" pitchFamily="34" charset="0"/>
                    <a:ea typeface="Calibri" panose="020F0502020204030204" pitchFamily="34" charset="0"/>
                    <a:cs typeface="Arial" panose="020B0604020202020204" pitchFamily="34" charset="0"/>
                  </a:rPr>
                  <a:t>The F-value will be used to determine if the regression model is significant (p&lt;0.05).  If the null hypothesis is rejected, the slope will be evaluated to create a regression equation.</a:t>
                </a:r>
              </a:p>
              <a:p>
                <a:pPr algn="l">
                  <a:lnSpc>
                    <a:spcPct val="100000"/>
                  </a:lnSpc>
                  <a:spcBef>
                    <a:spcPts val="0"/>
                  </a:spcBef>
                </a:pPr>
                <a:r>
                  <a:rPr lang="en-US" sz="1200" b="1" dirty="0">
                    <a:solidFill>
                      <a:schemeClr val="tx2"/>
                    </a:solidFill>
                    <a:latin typeface="Arial" panose="020B0604020202020204" pitchFamily="34" charset="0"/>
                    <a:ea typeface="Calibri" panose="020F0502020204030204" pitchFamily="34" charset="0"/>
                    <a:cs typeface="Arial" panose="020B0604020202020204" pitchFamily="34" charset="0"/>
                  </a:rPr>
                  <a:t>Results</a:t>
                </a:r>
              </a:p>
              <a:p>
                <a:pPr algn="l">
                  <a:lnSpc>
                    <a:spcPct val="100000"/>
                  </a:lnSpc>
                  <a:spcBef>
                    <a:spcPts val="0"/>
                  </a:spcBef>
                </a:pPr>
                <a:r>
                  <a:rPr lang="en-US" sz="900" dirty="0">
                    <a:latin typeface="Arial" panose="020B0604020202020204" pitchFamily="34" charset="0"/>
                    <a:cs typeface="Arial" panose="020B0604020202020204" pitchFamily="34" charset="0"/>
                  </a:rPr>
                  <a:t>All assumptions were met. VIFs were checked to ensure no multicollinearity. </a:t>
                </a:r>
                <a:r>
                  <a:rPr lang="en-US" sz="900" dirty="0">
                    <a:effectLst/>
                    <a:latin typeface="Arial" panose="020B0604020202020204" pitchFamily="34" charset="0"/>
                    <a:ea typeface="Calibri" panose="020F0502020204030204" pitchFamily="34" charset="0"/>
                    <a:cs typeface="Arial" panose="020B0604020202020204" pitchFamily="34" charset="0"/>
                  </a:rPr>
                  <a:t>A multiple linear regression using all explanatory variables showed that smoking rate and percentage of males are the only variables to show a significant correlation with a p-value &lt; 0.05.  Attempts to obtain a better model fit were performed using manual and automated model selection. </a:t>
                </a:r>
                <a:r>
                  <a:rPr lang="en-US" sz="900" dirty="0">
                    <a:latin typeface="Arial" panose="020B0604020202020204" pitchFamily="34" charset="0"/>
                    <a:ea typeface="Calibri" panose="020F0502020204030204" pitchFamily="34" charset="0"/>
                    <a:cs typeface="Arial" panose="020B0604020202020204" pitchFamily="34" charset="0"/>
                  </a:rPr>
                  <a:t>A residuals analysis identified three outliers that could not be attributed to data entry error, so they were omitted from the final fit.</a:t>
                </a:r>
                <a:r>
                  <a:rPr lang="en-US" sz="900" dirty="0">
                    <a:effectLst/>
                    <a:latin typeface="Arial" panose="020B0604020202020204" pitchFamily="34" charset="0"/>
                    <a:ea typeface="Calibri" panose="020F0502020204030204" pitchFamily="34" charset="0"/>
                    <a:cs typeface="Arial" panose="020B0604020202020204" pitchFamily="34" charset="0"/>
                  </a:rPr>
                  <a:t> The forward model was selected as the best fit and is shown in Table 1. The ANOVA table shown in Table 2 provides the F coefficient with a p-value&lt;0.0001.  Therefore, the null hypothesis is rejected. The R</a:t>
                </a:r>
                <a:r>
                  <a:rPr lang="en-US" sz="900" baseline="30000" dirty="0">
                    <a:effectLst/>
                    <a:latin typeface="Arial" panose="020B0604020202020204" pitchFamily="34" charset="0"/>
                    <a:ea typeface="Calibri" panose="020F0502020204030204" pitchFamily="34" charset="0"/>
                    <a:cs typeface="Arial" panose="020B0604020202020204" pitchFamily="34" charset="0"/>
                  </a:rPr>
                  <a:t>2</a:t>
                </a:r>
                <a:r>
                  <a:rPr lang="en-US" sz="900" dirty="0">
                    <a:effectLst/>
                    <a:latin typeface="Arial" panose="020B0604020202020204" pitchFamily="34" charset="0"/>
                    <a:ea typeface="Calibri" panose="020F0502020204030204" pitchFamily="34" charset="0"/>
                    <a:cs typeface="Arial" panose="020B0604020202020204" pitchFamily="34" charset="0"/>
                  </a:rPr>
                  <a:t> value is 0.488, which means that 49% of the variation in the response variable can be explained by the model. </a:t>
                </a:r>
                <a:r>
                  <a:rPr lang="en-US" sz="900" dirty="0">
                    <a:latin typeface="Arial" panose="020B0604020202020204" pitchFamily="34" charset="0"/>
                    <a:ea typeface="Calibri" panose="020F0502020204030204" pitchFamily="34" charset="0"/>
                    <a:cs typeface="Arial" panose="020B0604020202020204" pitchFamily="34" charset="0"/>
                  </a:rPr>
                  <a:t>Regression Equation</a:t>
                </a:r>
                <a:r>
                  <a:rPr lang="en-US" sz="900" dirty="0">
                    <a:effectLst/>
                    <a:latin typeface="Arial" panose="020B0604020202020204" pitchFamily="34" charset="0"/>
                    <a:ea typeface="Calibri" panose="020F0502020204030204" pitchFamily="34" charset="0"/>
                    <a:cs typeface="Arial" panose="020B0604020202020204" pitchFamily="34" charset="0"/>
                  </a:rPr>
                  <a:t>: </a:t>
                </a:r>
                <a14:m>
                  <m:oMath xmlns:m="http://schemas.openxmlformats.org/officeDocument/2006/math">
                    <m:acc>
                      <m:accPr>
                        <m:chr m:val="̂"/>
                        <m:ctrlPr>
                          <a:rPr lang="en-US" sz="1000" i="1" smtClean="0">
                            <a:effectLst/>
                            <a:latin typeface="Cambria Math" panose="02040503050406030204" pitchFamily="18" charset="0"/>
                            <a:cs typeface="Arial" panose="020B0604020202020204" pitchFamily="34" charset="0"/>
                          </a:rPr>
                        </m:ctrlPr>
                      </m:accPr>
                      <m:e>
                        <m:r>
                          <a:rPr lang="en-US" sz="1000" i="1">
                            <a:effectLst/>
                            <a:latin typeface="Cambria Math" panose="02040503050406030204" pitchFamily="18" charset="0"/>
                            <a:ea typeface="Calibri" panose="020F0502020204030204" pitchFamily="34" charset="0"/>
                            <a:cs typeface="Arial" panose="020B0604020202020204" pitchFamily="34" charset="0"/>
                          </a:rPr>
                          <m:t>𝑦</m:t>
                        </m:r>
                        <m:r>
                          <a:rPr lang="en-US" sz="1000" i="1">
                            <a:effectLst/>
                            <a:latin typeface="Cambria Math" panose="02040503050406030204" pitchFamily="18" charset="0"/>
                            <a:ea typeface="Calibri" panose="020F0502020204030204" pitchFamily="34" charset="0"/>
                            <a:cs typeface="Arial" panose="020B0604020202020204" pitchFamily="34" charset="0"/>
                          </a:rPr>
                          <m:t> </m:t>
                        </m:r>
                      </m:e>
                    </m:acc>
                    <m:r>
                      <a:rPr lang="en-US" sz="1000" i="1">
                        <a:effectLst/>
                        <a:latin typeface="Cambria Math" panose="02040503050406030204" pitchFamily="18" charset="0"/>
                        <a:ea typeface="Calibri" panose="020F0502020204030204" pitchFamily="34" charset="0"/>
                        <a:cs typeface="Arial" panose="020B0604020202020204" pitchFamily="34" charset="0"/>
                      </a:rPr>
                      <m:t>  = −</m:t>
                    </m:r>
                    <m:r>
                      <a:rPr lang="en-US" sz="1000" b="0" i="1" smtClean="0">
                        <a:effectLst/>
                        <a:latin typeface="Cambria Math" panose="02040503050406030204" pitchFamily="18" charset="0"/>
                        <a:ea typeface="Calibri" panose="020F0502020204030204" pitchFamily="34" charset="0"/>
                        <a:cs typeface="Arial" panose="020B0604020202020204" pitchFamily="34" charset="0"/>
                      </a:rPr>
                      <m:t>162.011</m:t>
                    </m:r>
                    <m:r>
                      <a:rPr lang="en-US" sz="1000" i="1">
                        <a:effectLst/>
                        <a:latin typeface="Cambria Math" panose="02040503050406030204" pitchFamily="18" charset="0"/>
                        <a:ea typeface="Calibri" panose="020F0502020204030204" pitchFamily="34" charset="0"/>
                        <a:cs typeface="Arial" panose="020B0604020202020204" pitchFamily="34" charset="0"/>
                      </a:rPr>
                      <m:t>+</m:t>
                    </m:r>
                    <m:r>
                      <a:rPr lang="en-US" sz="1000" b="0" i="1" smtClean="0">
                        <a:effectLst/>
                        <a:latin typeface="Cambria Math" panose="02040503050406030204" pitchFamily="18" charset="0"/>
                        <a:ea typeface="Calibri" panose="020F0502020204030204" pitchFamily="34" charset="0"/>
                        <a:cs typeface="Arial" panose="020B0604020202020204" pitchFamily="34" charset="0"/>
                      </a:rPr>
                      <m:t>0.997</m:t>
                    </m:r>
                    <m:r>
                      <a:rPr lang="en-US" sz="1000" i="1">
                        <a:effectLst/>
                        <a:latin typeface="Cambria Math" panose="02040503050406030204" pitchFamily="18" charset="0"/>
                        <a:ea typeface="Calibri" panose="020F0502020204030204" pitchFamily="34" charset="0"/>
                        <a:cs typeface="Arial" panose="020B0604020202020204" pitchFamily="34" charset="0"/>
                      </a:rPr>
                      <m:t>𝑋</m:t>
                    </m:r>
                    <m:r>
                      <a:rPr lang="en-US" sz="1000" i="1">
                        <a:effectLst/>
                        <a:latin typeface="Cambria Math" panose="02040503050406030204" pitchFamily="18" charset="0"/>
                        <a:ea typeface="Calibri" panose="020F0502020204030204" pitchFamily="34" charset="0"/>
                        <a:cs typeface="Arial" panose="020B0604020202020204" pitchFamily="34" charset="0"/>
                      </a:rPr>
                      <m:t>1+0.721</m:t>
                    </m:r>
                    <m:r>
                      <a:rPr lang="en-US" sz="1000" i="1">
                        <a:effectLst/>
                        <a:latin typeface="Cambria Math" panose="02040503050406030204" pitchFamily="18" charset="0"/>
                        <a:ea typeface="Calibri" panose="020F0502020204030204" pitchFamily="34" charset="0"/>
                        <a:cs typeface="Arial" panose="020B0604020202020204" pitchFamily="34" charset="0"/>
                      </a:rPr>
                      <m:t>𝑋</m:t>
                    </m:r>
                    <m:r>
                      <a:rPr lang="en-US" sz="1000" i="1">
                        <a:effectLst/>
                        <a:latin typeface="Cambria Math" panose="02040503050406030204" pitchFamily="18" charset="0"/>
                        <a:ea typeface="Calibri" panose="020F0502020204030204" pitchFamily="34" charset="0"/>
                        <a:cs typeface="Arial" panose="020B0604020202020204" pitchFamily="34" charset="0"/>
                      </a:rPr>
                      <m:t>2+4.313</m:t>
                    </m:r>
                    <m:r>
                      <a:rPr lang="en-US" sz="1000" i="1">
                        <a:effectLst/>
                        <a:latin typeface="Cambria Math" panose="02040503050406030204" pitchFamily="18" charset="0"/>
                        <a:ea typeface="Calibri" panose="020F0502020204030204" pitchFamily="34" charset="0"/>
                        <a:cs typeface="Arial" panose="020B0604020202020204" pitchFamily="34" charset="0"/>
                      </a:rPr>
                      <m:t>𝑋</m:t>
                    </m:r>
                    <m:r>
                      <a:rPr lang="en-US" sz="1000" i="1">
                        <a:effectLst/>
                        <a:latin typeface="Cambria Math" panose="02040503050406030204" pitchFamily="18" charset="0"/>
                        <a:ea typeface="Calibri" panose="020F0502020204030204" pitchFamily="34" charset="0"/>
                        <a:cs typeface="Arial" panose="020B0604020202020204" pitchFamily="34" charset="0"/>
                      </a:rPr>
                      <m:t>3 </m:t>
                    </m:r>
                  </m:oMath>
                </a14:m>
                <a:endParaRPr lang="en-US" sz="1000" dirty="0">
                  <a:effectLst/>
                  <a:latin typeface="Arial" panose="020B0604020202020204" pitchFamily="34" charset="0"/>
                  <a:ea typeface="Calibri" panose="020F0502020204030204" pitchFamily="34" charset="0"/>
                  <a:cs typeface="Arial" panose="020B0604020202020204" pitchFamily="34" charset="0"/>
                </a:endParaRPr>
              </a:p>
              <a:p>
                <a:pPr algn="l"/>
                <a:endParaRPr lang="en-US" sz="1000" dirty="0">
                  <a:latin typeface="Arial" panose="020B0604020202020204" pitchFamily="34" charset="0"/>
                  <a:cs typeface="Arial" panose="020B0604020202020204" pitchFamily="34" charset="0"/>
                </a:endParaRPr>
              </a:p>
            </p:txBody>
          </p:sp>
        </mc:Choice>
        <mc:Fallback xmlns="">
          <p:sp>
            <p:nvSpPr>
              <p:cNvPr id="6" name="Subtitle 2">
                <a:extLst>
                  <a:ext uri="{FF2B5EF4-FFF2-40B4-BE49-F238E27FC236}">
                    <a16:creationId xmlns:a16="http://schemas.microsoft.com/office/drawing/2014/main" id="{8FC4581C-359F-497A-B8D9-BBB2077EE5AD}"/>
                  </a:ext>
                </a:extLst>
              </p:cNvPr>
              <p:cNvSpPr txBox="1">
                <a:spLocks noRot="1" noChangeAspect="1" noMove="1" noResize="1" noEditPoints="1" noAdjustHandles="1" noChangeArrowheads="1" noChangeShapeType="1" noTextEdit="1"/>
              </p:cNvSpPr>
              <p:nvPr/>
            </p:nvSpPr>
            <p:spPr>
              <a:xfrm>
                <a:off x="3399691" y="1192234"/>
                <a:ext cx="5392618" cy="4952073"/>
              </a:xfrm>
              <a:prstGeom prst="rect">
                <a:avLst/>
              </a:prstGeom>
              <a:blipFill>
                <a:blip r:embed="rId3"/>
                <a:stretch>
                  <a:fillRect t="-491"/>
                </a:stretch>
              </a:blipFill>
            </p:spPr>
            <p:txBody>
              <a:bodyPr/>
              <a:lstStyle/>
              <a:p>
                <a:r>
                  <a:rPr lang="en-US">
                    <a:noFill/>
                  </a:rPr>
                  <a:t> </a:t>
                </a:r>
              </a:p>
            </p:txBody>
          </p:sp>
        </mc:Fallback>
      </mc:AlternateContent>
      <p:sp>
        <p:nvSpPr>
          <p:cNvPr id="7" name="Subtitle 2">
            <a:extLst>
              <a:ext uri="{FF2B5EF4-FFF2-40B4-BE49-F238E27FC236}">
                <a16:creationId xmlns:a16="http://schemas.microsoft.com/office/drawing/2014/main" id="{A1EA9AB5-4219-4519-8DD7-31DBA7E9967B}"/>
              </a:ext>
            </a:extLst>
          </p:cNvPr>
          <p:cNvSpPr txBox="1">
            <a:spLocks/>
          </p:cNvSpPr>
          <p:nvPr/>
        </p:nvSpPr>
        <p:spPr>
          <a:xfrm>
            <a:off x="8792310" y="1192235"/>
            <a:ext cx="3399692" cy="5665763"/>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dk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dk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dk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9pPr>
          </a:lstStyle>
          <a:p>
            <a:pPr algn="l"/>
            <a:r>
              <a:rPr lang="en-US" sz="1200" b="1" dirty="0">
                <a:solidFill>
                  <a:schemeClr val="tx2"/>
                </a:solidFill>
                <a:latin typeface="Arial" panose="020B0604020202020204" pitchFamily="34" charset="0"/>
                <a:cs typeface="Arial" panose="020B0604020202020204" pitchFamily="34" charset="0"/>
              </a:rPr>
              <a:t>Discussion</a:t>
            </a:r>
          </a:p>
          <a:p>
            <a:pPr algn="l"/>
            <a:r>
              <a:rPr lang="en-US" sz="900" dirty="0">
                <a:effectLst/>
                <a:latin typeface="Arial" panose="020B0604020202020204" pitchFamily="34" charset="0"/>
                <a:ea typeface="Calibri" panose="020F0502020204030204" pitchFamily="34" charset="0"/>
                <a:cs typeface="Arial" panose="020B0604020202020204" pitchFamily="34" charset="0"/>
              </a:rPr>
              <a:t>The best fit for this multiple linear regression model suggests that radon levels, smoking, and being a male may be significant predictors of lung cancer. </a:t>
            </a:r>
          </a:p>
          <a:p>
            <a:pPr algn="l"/>
            <a:r>
              <a:rPr lang="en-US" sz="900" dirty="0">
                <a:effectLst/>
                <a:latin typeface="Arial" panose="020B0604020202020204" pitchFamily="34" charset="0"/>
                <a:ea typeface="Calibri" panose="020F0502020204030204" pitchFamily="34" charset="0"/>
                <a:cs typeface="Arial" panose="020B0604020202020204" pitchFamily="34" charset="0"/>
              </a:rPr>
              <a:t>These results indicate that exposure to high radon levels in certain counties of New York may be associated with the rate of lung cancer. The top five counties with the highest radon levels included Oneida, </a:t>
            </a:r>
            <a:r>
              <a:rPr lang="en-US" sz="900" dirty="0" err="1">
                <a:effectLst/>
                <a:latin typeface="Arial" panose="020B0604020202020204" pitchFamily="34" charset="0"/>
                <a:ea typeface="Calibri" panose="020F0502020204030204" pitchFamily="34" charset="0"/>
                <a:cs typeface="Arial" panose="020B0604020202020204" pitchFamily="34" charset="0"/>
              </a:rPr>
              <a:t>Cattaragus</a:t>
            </a:r>
            <a:r>
              <a:rPr lang="en-US" sz="900" dirty="0">
                <a:effectLst/>
                <a:latin typeface="Arial" panose="020B0604020202020204" pitchFamily="34" charset="0"/>
                <a:ea typeface="Calibri" panose="020F0502020204030204" pitchFamily="34" charset="0"/>
                <a:cs typeface="Arial" panose="020B0604020202020204" pitchFamily="34" charset="0"/>
              </a:rPr>
              <a:t>, Greene, Cortland, and Jefferson with an average radon level of 10.7 </a:t>
            </a:r>
            <a:r>
              <a:rPr lang="en-US" sz="900" dirty="0" err="1">
                <a:effectLst/>
                <a:latin typeface="Arial" panose="020B0604020202020204" pitchFamily="34" charset="0"/>
                <a:ea typeface="Calibri" panose="020F0502020204030204" pitchFamily="34" charset="0"/>
                <a:cs typeface="Arial" panose="020B0604020202020204" pitchFamily="34" charset="0"/>
              </a:rPr>
              <a:t>pCi</a:t>
            </a:r>
            <a:r>
              <a:rPr lang="en-US" sz="900" dirty="0">
                <a:effectLst/>
                <a:latin typeface="Arial" panose="020B0604020202020204" pitchFamily="34" charset="0"/>
                <a:ea typeface="Calibri" panose="020F0502020204030204" pitchFamily="34" charset="0"/>
                <a:cs typeface="Arial" panose="020B0604020202020204" pitchFamily="34" charset="0"/>
              </a:rPr>
              <a:t>/L, which is over two times higher than the EPA action level of 4 </a:t>
            </a:r>
            <a:r>
              <a:rPr lang="en-US" sz="900" dirty="0" err="1">
                <a:effectLst/>
                <a:latin typeface="Arial" panose="020B0604020202020204" pitchFamily="34" charset="0"/>
                <a:ea typeface="Calibri" panose="020F0502020204030204" pitchFamily="34" charset="0"/>
                <a:cs typeface="Arial" panose="020B0604020202020204" pitchFamily="34" charset="0"/>
              </a:rPr>
              <a:t>pCi</a:t>
            </a:r>
            <a:r>
              <a:rPr lang="en-US" sz="900" dirty="0">
                <a:effectLst/>
                <a:latin typeface="Arial" panose="020B0604020202020204" pitchFamily="34" charset="0"/>
                <a:ea typeface="Calibri" panose="020F0502020204030204" pitchFamily="34" charset="0"/>
                <a:cs typeface="Arial" panose="020B0604020202020204" pitchFamily="34" charset="0"/>
              </a:rPr>
              <a:t>/L. New York City presented the lowest lung cancer incidence, as well as the lowest radon levels and lowest smoking rate. Over the past several decades lung cancer due to smoking has steadily declined.  Still, other causes of lung cancer, such as radon exposure, require awareness.  Lung cancer caused by radon is highly preventable by regular testing and mitigation.  One study showed that over half of participants conducted radon testing within their homes when presented with a free testing kit (2018).  Performing the test is simple and passive on the part of the resident. Making tests free and available is an effective way to increase the level of testing, and a way to increase knowledge in the population. Another initiative includes proposed legislation to ensure radon testing and mitigation, if necessary, during real estate transactions (2020). </a:t>
            </a:r>
          </a:p>
          <a:p>
            <a:pPr algn="l"/>
            <a:r>
              <a:rPr lang="en-US" sz="900" dirty="0">
                <a:effectLst/>
                <a:latin typeface="Arial" panose="020B0604020202020204" pitchFamily="34" charset="0"/>
                <a:ea typeface="Calibri" panose="020F0502020204030204" pitchFamily="34" charset="0"/>
                <a:cs typeface="Arial" panose="020B0604020202020204" pitchFamily="34" charset="0"/>
              </a:rPr>
              <a:t>Limitations of this study include limited radon test </a:t>
            </a:r>
            <a:r>
              <a:rPr lang="en-US" sz="900" dirty="0">
                <a:latin typeface="Arial" panose="020B0604020202020204" pitchFamily="34" charset="0"/>
                <a:ea typeface="Calibri" panose="020F0502020204030204" pitchFamily="34" charset="0"/>
                <a:cs typeface="Arial" panose="020B0604020202020204" pitchFamily="34" charset="0"/>
              </a:rPr>
              <a:t>results</a:t>
            </a:r>
            <a:r>
              <a:rPr lang="en-US" sz="900" dirty="0">
                <a:effectLst/>
                <a:latin typeface="Arial" panose="020B0604020202020204" pitchFamily="34" charset="0"/>
                <a:ea typeface="Calibri" panose="020F0502020204030204" pitchFamily="34" charset="0"/>
                <a:cs typeface="Arial" panose="020B0604020202020204" pitchFamily="34" charset="0"/>
              </a:rPr>
              <a:t>, as testing is not a regulatory requirement and is completely voluntary in personal residences.  Radon level results for 15 out of 58 counties included less than 10 residences tested.  Comprehensive testing is a recommended goal for counties with potential for moderate to high radon levels.</a:t>
            </a:r>
            <a:endParaRPr lang="en-US" sz="900" dirty="0">
              <a:latin typeface="Arial" panose="020B0604020202020204" pitchFamily="34" charset="0"/>
              <a:cs typeface="Arial" panose="020B0604020202020204" pitchFamily="34" charset="0"/>
            </a:endParaRPr>
          </a:p>
          <a:p>
            <a:pPr algn="l"/>
            <a:r>
              <a:rPr lang="en-US" sz="1200" b="1" dirty="0">
                <a:solidFill>
                  <a:schemeClr val="tx2"/>
                </a:solidFill>
                <a:latin typeface="Arial" panose="020B0604020202020204" pitchFamily="34" charset="0"/>
                <a:cs typeface="Arial" panose="020B0604020202020204" pitchFamily="34" charset="0"/>
              </a:rPr>
              <a:t>References</a:t>
            </a:r>
          </a:p>
          <a:p>
            <a:pPr algn="l"/>
            <a:r>
              <a:rPr lang="en-US" sz="800" dirty="0">
                <a:effectLst/>
                <a:latin typeface="Arial" panose="020B0604020202020204" pitchFamily="34" charset="0"/>
                <a:ea typeface="Calibri" panose="020F0502020204030204" pitchFamily="34" charset="0"/>
                <a:cs typeface="Arial" panose="020B0604020202020204" pitchFamily="34" charset="0"/>
              </a:rPr>
              <a:t>Butler, K. M. (2018). Access to Free Home Test Kits for Radon and Secondhand Smoke to Reduce Environmental Risks for Lung Cancer. </a:t>
            </a:r>
            <a:r>
              <a:rPr lang="en-US" sz="800" i="1" dirty="0">
                <a:effectLst/>
                <a:latin typeface="Arial" panose="020B0604020202020204" pitchFamily="34" charset="0"/>
                <a:ea typeface="Calibri" panose="020F0502020204030204" pitchFamily="34" charset="0"/>
                <a:cs typeface="Arial" panose="020B0604020202020204" pitchFamily="34" charset="0"/>
              </a:rPr>
              <a:t>Journal of Environmental Health, 81</a:t>
            </a:r>
            <a:r>
              <a:rPr lang="en-US" sz="800" dirty="0">
                <a:effectLst/>
                <a:latin typeface="Arial" panose="020B0604020202020204" pitchFamily="34" charset="0"/>
                <a:ea typeface="Calibri" panose="020F0502020204030204" pitchFamily="34" charset="0"/>
                <a:cs typeface="Arial" panose="020B0604020202020204" pitchFamily="34" charset="0"/>
              </a:rPr>
              <a:t>(3), E1-E6. </a:t>
            </a:r>
          </a:p>
          <a:p>
            <a:pPr algn="l"/>
            <a:r>
              <a:rPr lang="en-US" sz="800" dirty="0">
                <a:effectLst/>
                <a:latin typeface="Arial" panose="020B0604020202020204" pitchFamily="34" charset="0"/>
                <a:ea typeface="Calibri" panose="020F0502020204030204" pitchFamily="34" charset="0"/>
                <a:cs typeface="Arial" panose="020B0604020202020204" pitchFamily="34" charset="0"/>
              </a:rPr>
              <a:t>R. </a:t>
            </a:r>
            <a:r>
              <a:rPr lang="en-US" sz="800" dirty="0" err="1">
                <a:effectLst/>
                <a:latin typeface="Arial" panose="020B0604020202020204" pitchFamily="34" charset="0"/>
                <a:ea typeface="Calibri" panose="020F0502020204030204" pitchFamily="34" charset="0"/>
                <a:cs typeface="Arial" panose="020B0604020202020204" pitchFamily="34" charset="0"/>
              </a:rPr>
              <a:t>Stanifer</a:t>
            </a:r>
            <a:r>
              <a:rPr lang="en-US" sz="800" dirty="0">
                <a:effectLst/>
                <a:latin typeface="Arial" panose="020B0604020202020204" pitchFamily="34" charset="0"/>
                <a:ea typeface="Calibri" panose="020F0502020204030204" pitchFamily="34" charset="0"/>
                <a:cs typeface="Arial" panose="020B0604020202020204" pitchFamily="34" charset="0"/>
              </a:rPr>
              <a:t>, S., &amp; Hahn, E. J. (2020). Analysis of Radon Awareness and Disclosure Policy in Kentucky: Applying </a:t>
            </a:r>
            <a:r>
              <a:rPr lang="en-US" sz="800" dirty="0" err="1">
                <a:effectLst/>
                <a:latin typeface="Arial" panose="020B0604020202020204" pitchFamily="34" charset="0"/>
                <a:ea typeface="Calibri" panose="020F0502020204030204" pitchFamily="34" charset="0"/>
                <a:cs typeface="Arial" panose="020B0604020202020204" pitchFamily="34" charset="0"/>
              </a:rPr>
              <a:t>Kingdon's</a:t>
            </a:r>
            <a:r>
              <a:rPr lang="en-US" sz="800" dirty="0">
                <a:effectLst/>
                <a:latin typeface="Arial" panose="020B0604020202020204" pitchFamily="34" charset="0"/>
                <a:ea typeface="Calibri" panose="020F0502020204030204" pitchFamily="34" charset="0"/>
                <a:cs typeface="Arial" panose="020B0604020202020204" pitchFamily="34" charset="0"/>
              </a:rPr>
              <a:t> Multiple Streams Framework. </a:t>
            </a:r>
            <a:r>
              <a:rPr lang="en-US" sz="800" i="1" dirty="0">
                <a:effectLst/>
                <a:latin typeface="Arial" panose="020B0604020202020204" pitchFamily="34" charset="0"/>
                <a:ea typeface="Calibri" panose="020F0502020204030204" pitchFamily="34" charset="0"/>
                <a:cs typeface="Arial" panose="020B0604020202020204" pitchFamily="34" charset="0"/>
              </a:rPr>
              <a:t>Policy, Politics &amp; Nursing Practice, 21</a:t>
            </a:r>
            <a:r>
              <a:rPr lang="en-US" sz="800" dirty="0">
                <a:effectLst/>
                <a:latin typeface="Arial" panose="020B0604020202020204" pitchFamily="34" charset="0"/>
                <a:ea typeface="Calibri" panose="020F0502020204030204" pitchFamily="34" charset="0"/>
                <a:cs typeface="Arial" panose="020B0604020202020204" pitchFamily="34" charset="0"/>
              </a:rPr>
              <a:t>(3), 132-139. </a:t>
            </a:r>
          </a:p>
          <a:p>
            <a:pPr algn="l"/>
            <a:endParaRPr lang="en-US" sz="800" dirty="0">
              <a:effectLst/>
              <a:latin typeface="Arial" panose="020B0604020202020204" pitchFamily="34" charset="0"/>
              <a:ea typeface="Calibri" panose="020F0502020204030204" pitchFamily="34" charset="0"/>
              <a:cs typeface="Arial" panose="020B0604020202020204" pitchFamily="34" charset="0"/>
            </a:endParaRPr>
          </a:p>
          <a:p>
            <a:pPr algn="l"/>
            <a:endParaRPr lang="en-US" sz="900" dirty="0">
              <a:solidFill>
                <a:schemeClr val="tx2"/>
              </a:solidFill>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87A5CB06-E0F8-4FE1-A259-55F9CE5BB9C8}"/>
              </a:ext>
            </a:extLst>
          </p:cNvPr>
          <p:cNvPicPr>
            <a:picLocks noChangeAspect="1"/>
          </p:cNvPicPr>
          <p:nvPr/>
        </p:nvPicPr>
        <p:blipFill>
          <a:blip r:embed="rId4"/>
          <a:stretch>
            <a:fillRect/>
          </a:stretch>
        </p:blipFill>
        <p:spPr>
          <a:xfrm>
            <a:off x="97644" y="4707172"/>
            <a:ext cx="3123922" cy="1953880"/>
          </a:xfrm>
          <a:prstGeom prst="rect">
            <a:avLst/>
          </a:prstGeom>
          <a:ln>
            <a:solidFill>
              <a:schemeClr val="accent1"/>
            </a:solidFill>
          </a:ln>
        </p:spPr>
      </p:pic>
      <p:sp>
        <p:nvSpPr>
          <p:cNvPr id="9" name="TextBox 8">
            <a:extLst>
              <a:ext uri="{FF2B5EF4-FFF2-40B4-BE49-F238E27FC236}">
                <a16:creationId xmlns:a16="http://schemas.microsoft.com/office/drawing/2014/main" id="{38E805AD-0119-4A24-BE39-F3A0AB79EFF5}"/>
              </a:ext>
            </a:extLst>
          </p:cNvPr>
          <p:cNvSpPr txBox="1"/>
          <p:nvPr/>
        </p:nvSpPr>
        <p:spPr>
          <a:xfrm>
            <a:off x="137885" y="6651467"/>
            <a:ext cx="3123921" cy="215444"/>
          </a:xfrm>
          <a:prstGeom prst="rect">
            <a:avLst/>
          </a:prstGeom>
          <a:noFill/>
        </p:spPr>
        <p:txBody>
          <a:bodyPr wrap="square" rtlCol="0">
            <a:spAutoFit/>
          </a:bodyPr>
          <a:lstStyle/>
          <a:p>
            <a:r>
              <a:rPr lang="en-US" sz="800" dirty="0">
                <a:latin typeface="Arial" panose="020B0604020202020204" pitchFamily="34" charset="0"/>
                <a:cs typeface="Arial" panose="020B0604020202020204" pitchFamily="34" charset="0"/>
              </a:rPr>
              <a:t>Figure 1: Map of NY with high radon counties shaded</a:t>
            </a:r>
          </a:p>
        </p:txBody>
      </p:sp>
      <p:graphicFrame>
        <p:nvGraphicFramePr>
          <p:cNvPr id="14" name="Table 13">
            <a:extLst>
              <a:ext uri="{FF2B5EF4-FFF2-40B4-BE49-F238E27FC236}">
                <a16:creationId xmlns:a16="http://schemas.microsoft.com/office/drawing/2014/main" id="{20266E58-B120-40A8-A17A-80C256188903}"/>
              </a:ext>
            </a:extLst>
          </p:cNvPr>
          <p:cNvGraphicFramePr>
            <a:graphicFrameLocks noGrp="1"/>
          </p:cNvGraphicFramePr>
          <p:nvPr>
            <p:extLst>
              <p:ext uri="{D42A27DB-BD31-4B8C-83A1-F6EECF244321}">
                <p14:modId xmlns:p14="http://schemas.microsoft.com/office/powerpoint/2010/main" val="2434691098"/>
              </p:ext>
            </p:extLst>
          </p:nvPr>
        </p:nvGraphicFramePr>
        <p:xfrm>
          <a:off x="3532722" y="3918533"/>
          <a:ext cx="5073136" cy="960038"/>
        </p:xfrm>
        <a:graphic>
          <a:graphicData uri="http://schemas.openxmlformats.org/drawingml/2006/table">
            <a:tbl>
              <a:tblPr>
                <a:tableStyleId>{5C22544A-7EE6-4342-B048-85BDC9FD1C3A}</a:tableStyleId>
              </a:tblPr>
              <a:tblGrid>
                <a:gridCol w="834198">
                  <a:extLst>
                    <a:ext uri="{9D8B030D-6E8A-4147-A177-3AD203B41FA5}">
                      <a16:colId xmlns:a16="http://schemas.microsoft.com/office/drawing/2014/main" val="537289420"/>
                    </a:ext>
                  </a:extLst>
                </a:gridCol>
                <a:gridCol w="347105">
                  <a:extLst>
                    <a:ext uri="{9D8B030D-6E8A-4147-A177-3AD203B41FA5}">
                      <a16:colId xmlns:a16="http://schemas.microsoft.com/office/drawing/2014/main" val="1590488963"/>
                    </a:ext>
                  </a:extLst>
                </a:gridCol>
                <a:gridCol w="938166">
                  <a:extLst>
                    <a:ext uri="{9D8B030D-6E8A-4147-A177-3AD203B41FA5}">
                      <a16:colId xmlns:a16="http://schemas.microsoft.com/office/drawing/2014/main" val="3804940539"/>
                    </a:ext>
                  </a:extLst>
                </a:gridCol>
                <a:gridCol w="837473">
                  <a:extLst>
                    <a:ext uri="{9D8B030D-6E8A-4147-A177-3AD203B41FA5}">
                      <a16:colId xmlns:a16="http://schemas.microsoft.com/office/drawing/2014/main" val="3129945540"/>
                    </a:ext>
                  </a:extLst>
                </a:gridCol>
                <a:gridCol w="667195">
                  <a:extLst>
                    <a:ext uri="{9D8B030D-6E8A-4147-A177-3AD203B41FA5}">
                      <a16:colId xmlns:a16="http://schemas.microsoft.com/office/drawing/2014/main" val="408781273"/>
                    </a:ext>
                  </a:extLst>
                </a:gridCol>
                <a:gridCol w="632811">
                  <a:extLst>
                    <a:ext uri="{9D8B030D-6E8A-4147-A177-3AD203B41FA5}">
                      <a16:colId xmlns:a16="http://schemas.microsoft.com/office/drawing/2014/main" val="72653858"/>
                    </a:ext>
                  </a:extLst>
                </a:gridCol>
                <a:gridCol w="816188">
                  <a:extLst>
                    <a:ext uri="{9D8B030D-6E8A-4147-A177-3AD203B41FA5}">
                      <a16:colId xmlns:a16="http://schemas.microsoft.com/office/drawing/2014/main" val="3846448765"/>
                    </a:ext>
                  </a:extLst>
                </a:gridCol>
              </a:tblGrid>
              <a:tr h="167814">
                <a:tc gridSpan="7">
                  <a:txBody>
                    <a:bodyPr/>
                    <a:lstStyle/>
                    <a:p>
                      <a:pPr marL="0" marR="0" algn="ct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Table 1: Parameter Estimates</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51219621"/>
                  </a:ext>
                </a:extLst>
              </a:tr>
              <a:tr h="120848">
                <a:tc>
                  <a:txBody>
                    <a:bodyPr/>
                    <a:lstStyle/>
                    <a:p>
                      <a:pPr marL="0" marR="0">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Variable</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nchor="b"/>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DF</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nchor="b"/>
                </a:tc>
                <a:tc>
                  <a:txBody>
                    <a:bodyPr/>
                    <a:lstStyle/>
                    <a:p>
                      <a:pPr marL="0" marR="0" algn="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Estimate</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nchor="b"/>
                </a:tc>
                <a:tc>
                  <a:txBody>
                    <a:bodyPr/>
                    <a:lstStyle/>
                    <a:p>
                      <a:pPr marL="0" marR="0" algn="r">
                        <a:lnSpc>
                          <a:spcPct val="107000"/>
                        </a:lnSpc>
                        <a:spcBef>
                          <a:spcPts val="300"/>
                        </a:spcBef>
                        <a:spcAft>
                          <a:spcPts val="300"/>
                        </a:spcAft>
                      </a:pPr>
                      <a:r>
                        <a:rPr lang="en-US" sz="800" dirty="0">
                          <a:effectLst/>
                          <a:latin typeface="Arial" panose="020B0604020202020204" pitchFamily="34" charset="0"/>
                          <a:ea typeface="Times New Roman" panose="02020603050405020304" pitchFamily="18" charset="0"/>
                          <a:cs typeface="Arial" panose="020B0604020202020204" pitchFamily="34" charset="0"/>
                        </a:rPr>
                        <a:t>SE</a:t>
                      </a:r>
                    </a:p>
                  </a:txBody>
                  <a:tcPr marL="38100" marR="38100" marT="0" marB="0" anchor="b"/>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t Value</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nchor="b"/>
                </a:tc>
                <a:tc>
                  <a:txBody>
                    <a:bodyPr/>
                    <a:lstStyle/>
                    <a:p>
                      <a:pPr marL="0" marR="0" algn="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P-value</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nchor="b"/>
                </a:tc>
                <a:tc>
                  <a:txBody>
                    <a:bodyPr/>
                    <a:lstStyle/>
                    <a:p>
                      <a:pPr marL="0" marR="0" algn="r">
                        <a:lnSpc>
                          <a:spcPct val="107000"/>
                        </a:lnSpc>
                        <a:spcBef>
                          <a:spcPts val="300"/>
                        </a:spcBef>
                        <a:spcAft>
                          <a:spcPts val="300"/>
                        </a:spcAft>
                      </a:pPr>
                      <a:r>
                        <a:rPr lang="en-US" sz="800" dirty="0">
                          <a:effectLst/>
                          <a:latin typeface="Arial" panose="020B0604020202020204" pitchFamily="34" charset="0"/>
                          <a:ea typeface="Times New Roman" panose="02020603050405020304" pitchFamily="18" charset="0"/>
                          <a:cs typeface="Arial" panose="020B0604020202020204" pitchFamily="34" charset="0"/>
                        </a:rPr>
                        <a:t>VIF</a:t>
                      </a:r>
                    </a:p>
                  </a:txBody>
                  <a:tcPr marL="38100" marR="38100" marT="0" marB="0" anchor="b"/>
                </a:tc>
                <a:extLst>
                  <a:ext uri="{0D108BD9-81ED-4DB2-BD59-A6C34878D82A}">
                    <a16:rowId xmlns:a16="http://schemas.microsoft.com/office/drawing/2014/main" val="58105719"/>
                  </a:ext>
                </a:extLst>
              </a:tr>
              <a:tr h="167814">
                <a:tc>
                  <a:txBody>
                    <a:bodyPr/>
                    <a:lstStyle/>
                    <a:p>
                      <a:pPr marL="0" marR="0">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Intercept</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1</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-162.01071</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49.81549</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-3.25</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0.0020</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0</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extLst>
                  <a:ext uri="{0D108BD9-81ED-4DB2-BD59-A6C34878D82A}">
                    <a16:rowId xmlns:a16="http://schemas.microsoft.com/office/drawing/2014/main" val="600875356"/>
                  </a:ext>
                </a:extLst>
              </a:tr>
              <a:tr h="167814">
                <a:tc>
                  <a:txBody>
                    <a:bodyPr/>
                    <a:lstStyle/>
                    <a:p>
                      <a:pPr marL="0" marR="0">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RADON</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1</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0.99727</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0.44713</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2.23</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0.0302</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1.05918</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extLst>
                  <a:ext uri="{0D108BD9-81ED-4DB2-BD59-A6C34878D82A}">
                    <a16:rowId xmlns:a16="http://schemas.microsoft.com/office/drawing/2014/main" val="28091552"/>
                  </a:ext>
                </a:extLst>
              </a:tr>
              <a:tr h="167814">
                <a:tc>
                  <a:txBody>
                    <a:bodyPr/>
                    <a:lstStyle/>
                    <a:p>
                      <a:pPr marL="0" marR="0">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SMOKE</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1</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0.72094</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0.20277</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3.56</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0.0008</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1.08189</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extLst>
                  <a:ext uri="{0D108BD9-81ED-4DB2-BD59-A6C34878D82A}">
                    <a16:rowId xmlns:a16="http://schemas.microsoft.com/office/drawing/2014/main" val="1065060420"/>
                  </a:ext>
                </a:extLst>
              </a:tr>
              <a:tr h="167814">
                <a:tc>
                  <a:txBody>
                    <a:bodyPr/>
                    <a:lstStyle/>
                    <a:p>
                      <a:pPr marL="0" marR="0">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MALE</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1</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4.31291</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1.01261</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4.26</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&lt;.0001</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1.03128</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extLst>
                  <a:ext uri="{0D108BD9-81ED-4DB2-BD59-A6C34878D82A}">
                    <a16:rowId xmlns:a16="http://schemas.microsoft.com/office/drawing/2014/main" val="3705316603"/>
                  </a:ext>
                </a:extLst>
              </a:tr>
            </a:tbl>
          </a:graphicData>
        </a:graphic>
      </p:graphicFrame>
      <p:graphicFrame>
        <p:nvGraphicFramePr>
          <p:cNvPr id="15" name="Table 14">
            <a:extLst>
              <a:ext uri="{FF2B5EF4-FFF2-40B4-BE49-F238E27FC236}">
                <a16:creationId xmlns:a16="http://schemas.microsoft.com/office/drawing/2014/main" id="{3CCB1931-FB01-4C23-97EB-C2AD8617B012}"/>
              </a:ext>
            </a:extLst>
          </p:cNvPr>
          <p:cNvGraphicFramePr>
            <a:graphicFrameLocks noGrp="1"/>
          </p:cNvGraphicFramePr>
          <p:nvPr>
            <p:extLst>
              <p:ext uri="{D42A27DB-BD31-4B8C-83A1-F6EECF244321}">
                <p14:modId xmlns:p14="http://schemas.microsoft.com/office/powerpoint/2010/main" val="1492103770"/>
              </p:ext>
            </p:extLst>
          </p:nvPr>
        </p:nvGraphicFramePr>
        <p:xfrm>
          <a:off x="3532722" y="4928674"/>
          <a:ext cx="3630792" cy="737092"/>
        </p:xfrm>
        <a:graphic>
          <a:graphicData uri="http://schemas.openxmlformats.org/drawingml/2006/table">
            <a:tbl>
              <a:tblPr>
                <a:tableStyleId>{5C22544A-7EE6-4342-B048-85BDC9FD1C3A}</a:tableStyleId>
              </a:tblPr>
              <a:tblGrid>
                <a:gridCol w="922556">
                  <a:extLst>
                    <a:ext uri="{9D8B030D-6E8A-4147-A177-3AD203B41FA5}">
                      <a16:colId xmlns:a16="http://schemas.microsoft.com/office/drawing/2014/main" val="3477430179"/>
                    </a:ext>
                  </a:extLst>
                </a:gridCol>
                <a:gridCol w="389614">
                  <a:extLst>
                    <a:ext uri="{9D8B030D-6E8A-4147-A177-3AD203B41FA5}">
                      <a16:colId xmlns:a16="http://schemas.microsoft.com/office/drawing/2014/main" val="2980113425"/>
                    </a:ext>
                  </a:extLst>
                </a:gridCol>
                <a:gridCol w="636105">
                  <a:extLst>
                    <a:ext uri="{9D8B030D-6E8A-4147-A177-3AD203B41FA5}">
                      <a16:colId xmlns:a16="http://schemas.microsoft.com/office/drawing/2014/main" val="3433306814"/>
                    </a:ext>
                  </a:extLst>
                </a:gridCol>
                <a:gridCol w="731520">
                  <a:extLst>
                    <a:ext uri="{9D8B030D-6E8A-4147-A177-3AD203B41FA5}">
                      <a16:colId xmlns:a16="http://schemas.microsoft.com/office/drawing/2014/main" val="3689332650"/>
                    </a:ext>
                  </a:extLst>
                </a:gridCol>
                <a:gridCol w="429370">
                  <a:extLst>
                    <a:ext uri="{9D8B030D-6E8A-4147-A177-3AD203B41FA5}">
                      <a16:colId xmlns:a16="http://schemas.microsoft.com/office/drawing/2014/main" val="3117786682"/>
                    </a:ext>
                  </a:extLst>
                </a:gridCol>
                <a:gridCol w="521627">
                  <a:extLst>
                    <a:ext uri="{9D8B030D-6E8A-4147-A177-3AD203B41FA5}">
                      <a16:colId xmlns:a16="http://schemas.microsoft.com/office/drawing/2014/main" val="3824881484"/>
                    </a:ext>
                  </a:extLst>
                </a:gridCol>
              </a:tblGrid>
              <a:tr h="61654">
                <a:tc gridSpan="6">
                  <a:txBody>
                    <a:bodyPr/>
                    <a:lstStyle/>
                    <a:p>
                      <a:pPr marL="0" marR="0" algn="ct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Table 2: ANOVA Table</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57283568"/>
                  </a:ext>
                </a:extLst>
              </a:tr>
              <a:tr h="154031">
                <a:tc>
                  <a:txBody>
                    <a:bodyPr/>
                    <a:lstStyle/>
                    <a:p>
                      <a:pPr marL="0" marR="0">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Source</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nchor="b"/>
                </a:tc>
                <a:tc>
                  <a:txBody>
                    <a:bodyPr/>
                    <a:lstStyle/>
                    <a:p>
                      <a:pPr marL="0" marR="0" algn="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DF</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nchor="b"/>
                </a:tc>
                <a:tc>
                  <a:txBody>
                    <a:bodyPr/>
                    <a:lstStyle/>
                    <a:p>
                      <a:pPr marL="0" marR="0" algn="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SS</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nchor="b"/>
                </a:tc>
                <a:tc>
                  <a:txBody>
                    <a:bodyPr/>
                    <a:lstStyle/>
                    <a:p>
                      <a:pPr marL="0" marR="0" algn="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MS</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nchor="b"/>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F Value</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nchor="b"/>
                </a:tc>
                <a:tc>
                  <a:txBody>
                    <a:bodyPr/>
                    <a:lstStyle/>
                    <a:p>
                      <a:pPr marL="0" marR="0" algn="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P-value</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nchor="b"/>
                </a:tc>
                <a:extLst>
                  <a:ext uri="{0D108BD9-81ED-4DB2-BD59-A6C34878D82A}">
                    <a16:rowId xmlns:a16="http://schemas.microsoft.com/office/drawing/2014/main" val="2587012684"/>
                  </a:ext>
                </a:extLst>
              </a:tr>
              <a:tr h="154031">
                <a:tc>
                  <a:txBody>
                    <a:bodyPr/>
                    <a:lstStyle/>
                    <a:p>
                      <a:pPr marL="0" marR="0">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Model</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3</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3309.85541</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1103.28514</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16.21</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&lt;.0001</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extLst>
                  <a:ext uri="{0D108BD9-81ED-4DB2-BD59-A6C34878D82A}">
                    <a16:rowId xmlns:a16="http://schemas.microsoft.com/office/drawing/2014/main" val="2066083264"/>
                  </a:ext>
                </a:extLst>
              </a:tr>
              <a:tr h="154031">
                <a:tc>
                  <a:txBody>
                    <a:bodyPr/>
                    <a:lstStyle/>
                    <a:p>
                      <a:pPr marL="0" marR="0">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Error</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51</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3470.72096</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68.05335</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 </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 </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extLst>
                  <a:ext uri="{0D108BD9-81ED-4DB2-BD59-A6C34878D82A}">
                    <a16:rowId xmlns:a16="http://schemas.microsoft.com/office/drawing/2014/main" val="4280639206"/>
                  </a:ext>
                </a:extLst>
              </a:tr>
              <a:tr h="154031">
                <a:tc>
                  <a:txBody>
                    <a:bodyPr/>
                    <a:lstStyle/>
                    <a:p>
                      <a:pPr marL="0" marR="0">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Corrected Total</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54</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6780.57636</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 </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 </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extLst>
                  <a:ext uri="{0D108BD9-81ED-4DB2-BD59-A6C34878D82A}">
                    <a16:rowId xmlns:a16="http://schemas.microsoft.com/office/drawing/2014/main" val="332372610"/>
                  </a:ext>
                </a:extLst>
              </a:tr>
            </a:tbl>
          </a:graphicData>
        </a:graphic>
      </p:graphicFrame>
      <p:graphicFrame>
        <p:nvGraphicFramePr>
          <p:cNvPr id="16" name="Table 15">
            <a:extLst>
              <a:ext uri="{FF2B5EF4-FFF2-40B4-BE49-F238E27FC236}">
                <a16:creationId xmlns:a16="http://schemas.microsoft.com/office/drawing/2014/main" id="{3997B259-0374-4D04-8DD8-BC6146666608}"/>
              </a:ext>
            </a:extLst>
          </p:cNvPr>
          <p:cNvGraphicFramePr>
            <a:graphicFrameLocks noGrp="1"/>
          </p:cNvGraphicFramePr>
          <p:nvPr>
            <p:extLst>
              <p:ext uri="{D42A27DB-BD31-4B8C-83A1-F6EECF244321}">
                <p14:modId xmlns:p14="http://schemas.microsoft.com/office/powerpoint/2010/main" val="3470173707"/>
              </p:ext>
            </p:extLst>
          </p:nvPr>
        </p:nvGraphicFramePr>
        <p:xfrm>
          <a:off x="4218936" y="5684112"/>
          <a:ext cx="2258364" cy="362904"/>
        </p:xfrm>
        <a:graphic>
          <a:graphicData uri="http://schemas.openxmlformats.org/drawingml/2006/table">
            <a:tbl>
              <a:tblPr>
                <a:tableStyleId>{5C22544A-7EE6-4342-B048-85BDC9FD1C3A}</a:tableStyleId>
              </a:tblPr>
              <a:tblGrid>
                <a:gridCol w="900301">
                  <a:extLst>
                    <a:ext uri="{9D8B030D-6E8A-4147-A177-3AD203B41FA5}">
                      <a16:colId xmlns:a16="http://schemas.microsoft.com/office/drawing/2014/main" val="1277257635"/>
                    </a:ext>
                  </a:extLst>
                </a:gridCol>
                <a:gridCol w="451672">
                  <a:extLst>
                    <a:ext uri="{9D8B030D-6E8A-4147-A177-3AD203B41FA5}">
                      <a16:colId xmlns:a16="http://schemas.microsoft.com/office/drawing/2014/main" val="3870574837"/>
                    </a:ext>
                  </a:extLst>
                </a:gridCol>
                <a:gridCol w="558248">
                  <a:extLst>
                    <a:ext uri="{9D8B030D-6E8A-4147-A177-3AD203B41FA5}">
                      <a16:colId xmlns:a16="http://schemas.microsoft.com/office/drawing/2014/main" val="2789958375"/>
                    </a:ext>
                  </a:extLst>
                </a:gridCol>
                <a:gridCol w="348143">
                  <a:extLst>
                    <a:ext uri="{9D8B030D-6E8A-4147-A177-3AD203B41FA5}">
                      <a16:colId xmlns:a16="http://schemas.microsoft.com/office/drawing/2014/main" val="3566270083"/>
                    </a:ext>
                  </a:extLst>
                </a:gridCol>
              </a:tblGrid>
              <a:tr h="96318">
                <a:tc>
                  <a:txBody>
                    <a:bodyPr/>
                    <a:lstStyle/>
                    <a:p>
                      <a:pPr marL="0" marR="0">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Root MSE</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8.24</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R-Square</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0.488</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extLst>
                  <a:ext uri="{0D108BD9-81ED-4DB2-BD59-A6C34878D82A}">
                    <a16:rowId xmlns:a16="http://schemas.microsoft.com/office/drawing/2014/main" val="672356606"/>
                  </a:ext>
                </a:extLst>
              </a:tr>
              <a:tr h="96318">
                <a:tc>
                  <a:txBody>
                    <a:bodyPr/>
                    <a:lstStyle/>
                    <a:p>
                      <a:pPr marL="0" marR="0">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Dependent Mean</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71.854</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Adj R-Sq</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0.458</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extLst>
                  <a:ext uri="{0D108BD9-81ED-4DB2-BD59-A6C34878D82A}">
                    <a16:rowId xmlns:a16="http://schemas.microsoft.com/office/drawing/2014/main" val="226974691"/>
                  </a:ext>
                </a:extLst>
              </a:tr>
              <a:tr h="96318">
                <a:tc>
                  <a:txBody>
                    <a:bodyPr/>
                    <a:lstStyle/>
                    <a:p>
                      <a:pPr marL="0" marR="0">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Coeff Var</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11.480</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nSpc>
                          <a:spcPct val="107000"/>
                        </a:lnSpc>
                        <a:spcBef>
                          <a:spcPts val="300"/>
                        </a:spcBef>
                        <a:spcAft>
                          <a:spcPts val="300"/>
                        </a:spcAft>
                      </a:pPr>
                      <a:r>
                        <a:rPr lang="en-US" sz="800">
                          <a:effectLst/>
                          <a:latin typeface="Arial" panose="020B0604020202020204" pitchFamily="34" charset="0"/>
                          <a:cs typeface="Arial" panose="020B0604020202020204" pitchFamily="34" charset="0"/>
                        </a:rPr>
                        <a:t> </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tc>
                  <a:txBody>
                    <a:bodyPr/>
                    <a:lstStyle/>
                    <a:p>
                      <a:pPr marL="0" marR="0" algn="r">
                        <a:lnSpc>
                          <a:spcPct val="107000"/>
                        </a:lnSpc>
                        <a:spcBef>
                          <a:spcPts val="300"/>
                        </a:spcBef>
                        <a:spcAft>
                          <a:spcPts val="300"/>
                        </a:spcAft>
                      </a:pPr>
                      <a:r>
                        <a:rPr lang="en-US" sz="800" dirty="0">
                          <a:effectLst/>
                          <a:latin typeface="Arial" panose="020B0604020202020204" pitchFamily="34" charset="0"/>
                          <a:cs typeface="Arial" panose="020B0604020202020204" pitchFamily="34" charset="0"/>
                        </a:rPr>
                        <a:t>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38100" marR="38100" marT="0" marB="0"/>
                </a:tc>
                <a:extLst>
                  <a:ext uri="{0D108BD9-81ED-4DB2-BD59-A6C34878D82A}">
                    <a16:rowId xmlns:a16="http://schemas.microsoft.com/office/drawing/2014/main" val="2494686722"/>
                  </a:ext>
                </a:extLst>
              </a:tr>
            </a:tbl>
          </a:graphicData>
        </a:graphic>
      </p:graphicFrame>
    </p:spTree>
    <p:extLst>
      <p:ext uri="{BB962C8B-B14F-4D97-AF65-F5344CB8AC3E}">
        <p14:creationId xmlns:p14="http://schemas.microsoft.com/office/powerpoint/2010/main" val="9295066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632</TotalTime>
  <Words>1035</Words>
  <Application>Microsoft Office PowerPoint</Application>
  <PresentationFormat>Widescreen</PresentationFormat>
  <Paragraphs>90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Cambria Math</vt:lpstr>
      <vt:lpstr>Symbol</vt:lpstr>
      <vt:lpstr>Office Theme</vt:lpstr>
      <vt:lpstr>Evaluating the Relationship between Lung Cancer Rate and Radon Levels in New York State- a Multiple Linear Regression Model Jeanette Foxx, CHP 711, Dr. Galadima, College of Health Sciences, Spring 2021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the Relationship between Lung Cancer Rate and Radon Levels in New York State- a Multiple Linear Regression Model Jeanette Foxx, CHP 711, Dr. Galadima, Spring 2021</dc:title>
  <dc:creator>Jeanette Foxx</dc:creator>
  <cp:lastModifiedBy>Foxx, Jeanette</cp:lastModifiedBy>
  <cp:revision>25</cp:revision>
  <dcterms:created xsi:type="dcterms:W3CDTF">2021-04-26T15:20:35Z</dcterms:created>
  <dcterms:modified xsi:type="dcterms:W3CDTF">2021-04-27T20:44:25Z</dcterms:modified>
</cp:coreProperties>
</file>