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61" r:id="rId6"/>
    <p:sldId id="262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CAD2-81AC-43C3-A7B3-8574BCFE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ACB9C-99E5-41D1-90FC-490E29E3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CD950-24D1-4549-81F1-4B30E59E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FB9B-D06B-4B33-B479-08B1B39A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48630-2F5F-48AF-B5A2-4C66BEF5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8F8-7E50-46D1-873A-A8B73CBA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5DC24-258C-481E-95FE-0D9FB9F48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736C-8155-4A43-8A41-D7F2FD99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89F69-D905-450F-BCC1-2BEA2F0E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D62A5-990A-48BB-B43E-E6CC3BE8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4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AE2BCB-F304-4F76-9DF4-70D5BD318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EE6F1-DA66-47D8-8FE9-8365FD04A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B585B-320E-46B3-B5E3-CA9A0F900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1227-509F-4C83-AF40-766BEF0B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60386-5437-4958-AFBE-4337BFDB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5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C5AA-5876-4B27-AD26-C2875FEE3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0CAA-5171-41E2-A8A1-9B4508257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DE09E-AF18-462A-A298-73B60258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AC337-9D9A-4068-9FD0-4D13C80F3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C024-6C05-483B-93A6-272F4D4B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3303-A63E-4063-9970-230879FD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39EA0-BD4A-4198-BCBB-035FCA19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5E41A-AE1E-4EBE-AF1E-9FA07795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FDAC5-043C-4481-BEEF-9B08CDB8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97E4A-EDAA-49C0-87E0-A0895802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1F552-0DD7-42EC-90CD-FB206654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D7FFD-A6E5-40B0-87E1-5178B42A4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5529C-08A9-416E-87B9-FDC372612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AEE56-9D48-4116-9230-7048DE9D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64D3B-ABF4-4651-9FC3-354F4932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217C5-C648-42AD-AB14-D8522AA5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A73-FC1C-46DB-A247-A6C80C66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0BA2A-B024-4346-8B46-893963770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DDBB5-197F-4883-A2C5-45F33E48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732E6-8AF8-45A1-9721-28A3CBC32B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C57B4-3C66-4878-9C07-005B84BDD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C4AF1-ABAB-4C12-9816-23A2AF2D3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F5AF29-B12A-4743-AA74-D3BD627C7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7F24E-3D1C-4631-9544-2ABAA12A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5D37-0BC2-420E-8142-22A83ACF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F0883-4E61-41BC-9D5C-81E0CA2E8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AE556-6B40-44E0-BDE6-6698C45A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41074-C323-4DAE-8DD6-34EA404E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8A33B-62B6-431C-8906-8BCDF22A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0CCE3-E0B0-4117-ABE7-8EC747A6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9B23D-46B5-4FA0-A73E-A51B68A9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637-00DF-4419-B495-9807AE0E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1F1D9-483A-46D0-8D31-AB967E89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30B30-C41C-49C4-94A7-F022CFBCE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DBC72-36DC-4702-BB2D-C159457B3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AF2D7-F52A-4E40-B30D-0FAF8C38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CE15-AE65-4BD8-BACD-58908C1A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1F4F-7E08-4F6B-8052-CC7D71CE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3AD66-6369-4B73-A432-FA7259C5C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C2117-907E-4C69-A848-7AC971B3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BAF16-87C9-4E16-A326-7B1900B7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E9838-A5BB-4E7A-B9BB-3339D2E4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FA61-97C8-4486-8C83-C2D61CE13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9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28AAB1-135C-4C72-933E-C0F264FA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20937-7308-4030-B919-DDFE4D778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6BB73-1913-464C-86D1-643353369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52A3A-4CBE-4D49-AE62-1AB7432BC9CF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EB3C5-3385-4F91-9A26-CCF3CA572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FAC75-FD96-43C1-82FD-14A4BDF2F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449C4-B64E-4F25-A868-C00AEB8E5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5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washing vegetables on sink">
            <a:extLst>
              <a:ext uri="{FF2B5EF4-FFF2-40B4-BE49-F238E27FC236}">
                <a16:creationId xmlns:a16="http://schemas.microsoft.com/office/drawing/2014/main" id="{6E7434DC-5741-4222-9799-AD1E4520F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" t="9091" r="174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82058-AEF3-4E0E-9DAD-9DA2B3529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684569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Global Health Issue:</a:t>
            </a:r>
            <a:br>
              <a:rPr lang="en-US" sz="4400" dirty="0"/>
            </a:br>
            <a:r>
              <a:rPr lang="en-US" sz="4400" dirty="0"/>
              <a:t>Diarrheal Disease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A0690-8ECA-4239-AB53-2251515A0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Jeanette Foxx</a:t>
            </a:r>
          </a:p>
          <a:p>
            <a:pPr algn="l"/>
            <a:r>
              <a:rPr lang="en-US" sz="2000"/>
              <a:t>MPH 778</a:t>
            </a:r>
          </a:p>
          <a:p>
            <a:pPr algn="l"/>
            <a:r>
              <a:rPr lang="en-US" sz="2000"/>
              <a:t>Summer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440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1CF71-559D-4443-B97F-2363E4C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935" y="518205"/>
            <a:ext cx="571454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WHO Global Assessment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arth Globe Americas">
            <a:extLst>
              <a:ext uri="{FF2B5EF4-FFF2-40B4-BE49-F238E27FC236}">
                <a16:creationId xmlns:a16="http://schemas.microsoft.com/office/drawing/2014/main" id="{7D8BA6A5-C74B-47D5-BCA9-660A968D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C18B32-8BC0-4BEB-BF7D-E365553FAD63}"/>
              </a:ext>
            </a:extLst>
          </p:cNvPr>
          <p:cNvSpPr txBox="1"/>
          <p:nvPr/>
        </p:nvSpPr>
        <p:spPr>
          <a:xfrm>
            <a:off x="6174377" y="1672046"/>
            <a:ext cx="549510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2016, the World Health Organization released an updated study on the burden of diseases and injuries attributable to the environment.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23% of global deaths and 26% of deaths among children under five are due to modifiable environmental factors.</a:t>
            </a:r>
            <a:r>
              <a:rPr lang="en-US" baseline="30000" dirty="0"/>
              <a:t>1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reduce the disease burden from environmental factors, the WHO recommends: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Focusing on primary prevention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Considering health in all sectors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Supporting local governments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Considering emerging risks from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18523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B95D-59DC-44DD-9807-6BAF0985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Environmental Health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C10D1-606A-4225-AA38-77868006A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206"/>
            <a:ext cx="10515600" cy="4748757"/>
          </a:xfrm>
        </p:spPr>
        <p:txBody>
          <a:bodyPr>
            <a:normAutofit/>
          </a:bodyPr>
          <a:lstStyle/>
          <a:p>
            <a:r>
              <a:rPr lang="en-US" dirty="0"/>
              <a:t>Diarrheal Disease</a:t>
            </a:r>
          </a:p>
          <a:p>
            <a:pPr lvl="1"/>
            <a:r>
              <a:rPr lang="en-US" dirty="0"/>
              <a:t>One of the leading causes of death in children under five.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Estimated burden from environmental risk factors = 58%.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Primary causes:</a:t>
            </a:r>
          </a:p>
          <a:p>
            <a:pPr lvl="2"/>
            <a:r>
              <a:rPr lang="en-US" dirty="0"/>
              <a:t>Inadequate water availability</a:t>
            </a:r>
          </a:p>
          <a:p>
            <a:pPr lvl="2"/>
            <a:r>
              <a:rPr lang="en-US" dirty="0"/>
              <a:t>Shortage of sanitation</a:t>
            </a:r>
          </a:p>
          <a:p>
            <a:pPr lvl="2"/>
            <a:r>
              <a:rPr lang="en-US" dirty="0"/>
              <a:t>Contaminated water and food</a:t>
            </a:r>
          </a:p>
          <a:p>
            <a:pPr lvl="2"/>
            <a:r>
              <a:rPr lang="en-US" dirty="0"/>
              <a:t>Poor hygiene habits</a:t>
            </a:r>
          </a:p>
          <a:p>
            <a:r>
              <a:rPr lang="en-US" dirty="0"/>
              <a:t>Target Population = Children under five years old</a:t>
            </a:r>
          </a:p>
          <a:p>
            <a:r>
              <a:rPr lang="en-US" dirty="0"/>
              <a:t>Geographical areas most affected = Sub-Saharan Africa and Southeast Asia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54C-EDBF-4C13-AF11-C959A3DE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Sustainable Development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CF168-03FA-49CB-BECE-7357EB76C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3884"/>
          </a:xfrm>
        </p:spPr>
        <p:txBody>
          <a:bodyPr>
            <a:normAutofit/>
          </a:bodyPr>
          <a:lstStyle/>
          <a:p>
            <a:r>
              <a:rPr lang="en-US" dirty="0"/>
              <a:t>The global burden of diarrheal disease is associated to several of the Sustainable Development Goals: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Goal 6 “Ensure availability and sustainable management of water and sanitation for all”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Goal 10 “Reduce inequality within and among countries”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Goal 13 “Take urgent action to combat climate change and its impacts”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target goals: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Provide universal health coverage for essential care.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Further reduce under-5 mortality.</a:t>
            </a:r>
          </a:p>
        </p:txBody>
      </p:sp>
    </p:spTree>
    <p:extLst>
      <p:ext uri="{BB962C8B-B14F-4D97-AF65-F5344CB8AC3E}">
        <p14:creationId xmlns:p14="http://schemas.microsoft.com/office/powerpoint/2010/main" val="63440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Needle and vial">
            <a:extLst>
              <a:ext uri="{FF2B5EF4-FFF2-40B4-BE49-F238E27FC236}">
                <a16:creationId xmlns:a16="http://schemas.microsoft.com/office/drawing/2014/main" id="{B1F5C5B4-2349-49B9-B7FC-1B60663D9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D99B-8800-4CED-93F2-C67409FF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5" y="796671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Prevention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EBB697-8473-4B16-8019-FB3245B1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19" y="2622804"/>
            <a:ext cx="3438906" cy="3864864"/>
          </a:xfrm>
        </p:spPr>
        <p:txBody>
          <a:bodyPr anchor="t">
            <a:normAutofit/>
          </a:bodyPr>
          <a:lstStyle/>
          <a:p>
            <a:r>
              <a:rPr lang="en-US" sz="2000" dirty="0"/>
              <a:t>Proper infrastructure for pipe water and latrine systems</a:t>
            </a:r>
          </a:p>
          <a:p>
            <a:r>
              <a:rPr lang="en-US" sz="2000" dirty="0"/>
              <a:t>Improved sanitation</a:t>
            </a:r>
          </a:p>
          <a:p>
            <a:r>
              <a:rPr lang="en-US" sz="2000" dirty="0"/>
              <a:t>Access to clean water</a:t>
            </a:r>
          </a:p>
          <a:p>
            <a:r>
              <a:rPr lang="en-US" sz="2000" dirty="0"/>
              <a:t>Vaccines</a:t>
            </a:r>
          </a:p>
          <a:p>
            <a:r>
              <a:rPr lang="en-US" sz="2000" dirty="0"/>
              <a:t>Health promotion activities:</a:t>
            </a:r>
          </a:p>
          <a:p>
            <a:pPr lvl="1"/>
            <a:r>
              <a:rPr lang="en-US" sz="2000" dirty="0"/>
              <a:t>Improve hygiene habits, like handwashing</a:t>
            </a:r>
          </a:p>
          <a:p>
            <a:pPr lvl="1"/>
            <a:r>
              <a:rPr lang="en-US" sz="2000" dirty="0"/>
              <a:t>Improve water storage and handling methods</a:t>
            </a:r>
          </a:p>
        </p:txBody>
      </p:sp>
    </p:spTree>
    <p:extLst>
      <p:ext uri="{BB962C8B-B14F-4D97-AF65-F5344CB8AC3E}">
        <p14:creationId xmlns:p14="http://schemas.microsoft.com/office/powerpoint/2010/main" val="116830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22EB-6B32-4B33-A347-7640DD87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E73D9-81EB-41CB-82EE-E8AD26CF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69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WASH (water, sanitation, and hygiene) interventions are a global initiative to improve life conditions related to clean water.</a:t>
            </a:r>
            <a:r>
              <a:rPr lang="en-US" baseline="30000" dirty="0"/>
              <a:t>3</a:t>
            </a:r>
          </a:p>
          <a:p>
            <a:pPr marL="0" indent="0">
              <a:buNone/>
            </a:pPr>
            <a:r>
              <a:rPr lang="en-US" dirty="0"/>
              <a:t>Examples of Interventions:</a:t>
            </a:r>
          </a:p>
          <a:p>
            <a:r>
              <a:rPr lang="en-US" sz="2600" dirty="0"/>
              <a:t>Oral rehydration solution (ORS) availability</a:t>
            </a:r>
          </a:p>
          <a:p>
            <a:pPr lvl="1"/>
            <a:r>
              <a:rPr lang="en-US" dirty="0"/>
              <a:t>Prevents dehydration due to diarrhea</a:t>
            </a:r>
          </a:p>
          <a:p>
            <a:pPr lvl="1"/>
            <a:r>
              <a:rPr lang="en-US" dirty="0"/>
              <a:t>Requires targeted health promotion interventions to educate caregivers on the importance of administering ORS to children with diarrhea.</a:t>
            </a:r>
            <a:r>
              <a:rPr lang="en-US" baseline="30000" dirty="0"/>
              <a:t>4</a:t>
            </a:r>
          </a:p>
          <a:p>
            <a:r>
              <a:rPr lang="en-US" sz="2600" dirty="0"/>
              <a:t>Sanitation and hygiene innovation in education (SHINE)</a:t>
            </a:r>
          </a:p>
          <a:p>
            <a:pPr lvl="1"/>
            <a:r>
              <a:rPr lang="en-US" dirty="0"/>
              <a:t>Focuses on voluntary participation and draws on the integrated behavioral model.</a:t>
            </a:r>
          </a:p>
          <a:p>
            <a:pPr lvl="1"/>
            <a:r>
              <a:rPr lang="en-US" dirty="0"/>
              <a:t>Purpose is to educate school-age children on the importance of sanitation and hygiene, and to expand participation within a community.</a:t>
            </a:r>
            <a:r>
              <a:rPr lang="en-US" baseline="30000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2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DE0B2-46E3-4751-8DCD-09AE7978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5147732" cy="11662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Policy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E0BF-9639-44FD-861B-B7762420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92" y="2065469"/>
            <a:ext cx="4620584" cy="41490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1800" dirty="0"/>
              <a:t>A concerning issue is the increasing burden of diarrheal disease due to the effects of climate change.</a:t>
            </a:r>
          </a:p>
          <a:p>
            <a:r>
              <a:rPr lang="en-US" sz="1800" dirty="0"/>
              <a:t>Policy development and programs should be proactive in their strategies.</a:t>
            </a:r>
          </a:p>
          <a:p>
            <a:r>
              <a:rPr lang="en-US" sz="1800" dirty="0"/>
              <a:t>Decreasing water quality will affect most of the the world’s population, but those most at risk are those who live in poverty and lack education.</a:t>
            </a:r>
            <a:r>
              <a:rPr lang="en-US" sz="1800" baseline="30000" dirty="0"/>
              <a:t>6</a:t>
            </a:r>
          </a:p>
          <a:p>
            <a:r>
              <a:rPr lang="en-US" sz="1800" dirty="0"/>
              <a:t>Health promotion and expanding education should be a primary focus of initiatives because education and literacy is linked to better health and better economic performance.</a:t>
            </a:r>
            <a:r>
              <a:rPr lang="en-US" sz="1800" baseline="30000" dirty="0"/>
              <a:t>7</a:t>
            </a:r>
            <a:endParaRPr lang="en-US" sz="1800" dirty="0"/>
          </a:p>
          <a:p>
            <a:r>
              <a:rPr lang="en-US" sz="1800" dirty="0"/>
              <a:t>Education is a basic human right and is essential in meeting the Sustainable Development Goals.</a:t>
            </a:r>
          </a:p>
        </p:txBody>
      </p:sp>
      <p:pic>
        <p:nvPicPr>
          <p:cNvPr id="5" name="Picture 4" descr="Thermometer outdoors">
            <a:extLst>
              <a:ext uri="{FF2B5EF4-FFF2-40B4-BE49-F238E27FC236}">
                <a16:creationId xmlns:a16="http://schemas.microsoft.com/office/drawing/2014/main" id="{6EF8C464-6DAB-4824-861F-08CFB3693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18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B672B-4A89-403B-B36F-ED276580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06479-2803-4949-B53B-A724C7C1C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246"/>
            <a:ext cx="10515600" cy="4809717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/>
              <a:t>1</a:t>
            </a:r>
            <a:r>
              <a:rPr lang="en-US" baseline="30000" dirty="0"/>
              <a:t> </a:t>
            </a:r>
            <a:r>
              <a:rPr lang="en-US" sz="1600" baseline="30000" dirty="0"/>
              <a:t>	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Pruss-Ustun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A., Wolf, J.,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Corvalan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C., Bos, R., and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Neira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  (2016).  Preventing disease through healthy    environments: a global assessment of the burden of disease from environmental risks. 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 Health Organization. 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Retrieved from who.int.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Soboksa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N. E. (2021). Associations Between Improved Water Supply and Sanitation Usage and Childhood Diarrhea in Ethiopia: An Analysis of the 2016 Demographic and Health Survey. 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Environmental Health Insights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1–10.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Centers for Disease Control and Prevention. (2020, May 27).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Global Water, Sanitation, &amp; Hygiene (WASH)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Centers for Disease Control and Prevention. Retrieved from https://www.cdc.gov/healthywater/global/index.html.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AutoNum type="arabicPlain" startAt="4"/>
            </a:pPr>
            <a:r>
              <a:rPr lang="en-US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Andrus, A., Cohen, R., Carvajal-Aguirre, L., </a:t>
            </a:r>
            <a:r>
              <a:rPr lang="en-US" sz="16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Arifeen</a:t>
            </a:r>
            <a:r>
              <a:rPr lang="en-US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E., Weiss, W., &amp; El </a:t>
            </a:r>
            <a:r>
              <a:rPr lang="en-US" sz="1600" dirty="0" err="1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Arifeen</a:t>
            </a:r>
            <a:r>
              <a:rPr lang="en-US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 (2020). Strong community-based health systems and national governance predict improvement in coverage of oral rehydration solution (ORS): a multilevel longitudinal model. </a:t>
            </a:r>
            <a:r>
              <a:rPr lang="en-US" sz="16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Journal of Global Health</a:t>
            </a:r>
            <a:r>
              <a:rPr lang="en-US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(1), 1–13.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lain" startAt="4"/>
            </a:pP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Hetherington, E., Eggers, M.,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Wamoyi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J., Hatfield, J.,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Manyama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M., </a:t>
            </a:r>
            <a:r>
              <a:rPr lang="en-US" sz="1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Kutz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S., &amp; Bastien, S. (2017). Participatory science and innovation for improved sanitation and hygiene: process and outcome evaluation of project SHINE, a school-based intervention in Rural Tanzania. 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BMC Public Health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1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(1), 1–15.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lain" startAt="4"/>
            </a:pP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McIver, L. J., Imai, C., Buettner, P. G., 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Gager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P., Chan, V. S., 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Hashizume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M., Iddings, S. N., 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Kol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H., 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Raingsey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P. P., &amp; </a:t>
            </a:r>
            <a:r>
              <a:rPr lang="en-US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Lyne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K. (2016). Diarrheal Diseases and Climate Change in Cambodia. </a:t>
            </a:r>
            <a:r>
              <a:rPr lang="en-US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Asia-Pacific Journal of Public Health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 </a:t>
            </a:r>
            <a:r>
              <a:rPr lang="en-US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28</a:t>
            </a:r>
            <a:r>
              <a:rPr lang="en-US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(7), 576–585.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lain" startAt="4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Matsuura, K. (2008). </a:t>
            </a:r>
            <a:r>
              <a:rPr lang="en-US" sz="1600" i="1" dirty="0">
                <a:effectLst/>
                <a:ea typeface="Times New Roman" panose="02020603050405020304" pitchFamily="18" charset="0"/>
              </a:rPr>
              <a:t>Ending Poverty Through Education: The Challenge of Education for All</a:t>
            </a:r>
            <a:r>
              <a:rPr lang="en-US" sz="1600" dirty="0">
                <a:effectLst/>
                <a:ea typeface="Times New Roman" panose="02020603050405020304" pitchFamily="18" charset="0"/>
              </a:rPr>
              <a:t>. United Nations. https://www.un.org/en/chronicle/article/ending-poverty-through-education-challenge-education-all. </a:t>
            </a: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lain" startAt="4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AutoNum type="arabicPlain" startAt="4"/>
            </a:pP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AutoNum type="arabicPlain" startAt="4"/>
            </a:pPr>
            <a:endParaRPr lang="en-US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AutoNum type="arabicPlain" startAt="4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endParaRPr lang="en-US" sz="1800" baseline="30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endParaRPr lang="en-US" baseline="30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00000"/>
              </a:lnSpc>
              <a:spcAft>
                <a:spcPts val="600"/>
              </a:spcAft>
              <a:buNone/>
            </a:pPr>
            <a:endParaRPr lang="en-US" baseline="30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19652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855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Global Health Issue: Diarrheal Disease </vt:lpstr>
      <vt:lpstr>WHO Global Assessment</vt:lpstr>
      <vt:lpstr>Global Environmental Health Issue</vt:lpstr>
      <vt:lpstr>Sustainable Development Goals</vt:lpstr>
      <vt:lpstr>Prevention</vt:lpstr>
      <vt:lpstr>Current Initiatives</vt:lpstr>
      <vt:lpstr>Policy Recommendations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Issue: Diarrheal Disease </dc:title>
  <dc:creator>Foxx, Jeanette</dc:creator>
  <cp:lastModifiedBy>Foxx, Jeanette</cp:lastModifiedBy>
  <cp:revision>14</cp:revision>
  <dcterms:created xsi:type="dcterms:W3CDTF">2021-06-16T15:37:29Z</dcterms:created>
  <dcterms:modified xsi:type="dcterms:W3CDTF">2021-06-17T16:30:37Z</dcterms:modified>
</cp:coreProperties>
</file>