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5" r:id="rId3"/>
    <p:sldId id="256" r:id="rId4"/>
    <p:sldId id="264" r:id="rId5"/>
    <p:sldId id="258" r:id="rId6"/>
    <p:sldId id="259" r:id="rId7"/>
    <p:sldId id="260" r:id="rId8"/>
    <p:sldId id="262" r:id="rId9"/>
    <p:sldId id="266" r:id="rId10"/>
    <p:sldId id="267" r:id="rId11"/>
    <p:sldId id="269" r:id="rId12"/>
    <p:sldId id="268"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55F43032-DC38-4484-8C88-1B56DC06742A}" type="datetimeFigureOut">
              <a:rPr lang="en-US" smtClean="0"/>
              <a:t>10/10/2021</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A9B6C39-9D09-4B76-8648-E6B45D6CD1E5}"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328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F43032-DC38-4484-8C88-1B56DC06742A}"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325095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F43032-DC38-4484-8C88-1B56DC06742A}"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3324810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F43032-DC38-4484-8C88-1B56DC06742A}"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212929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55F43032-DC38-4484-8C88-1B56DC06742A}" type="datetimeFigureOut">
              <a:rPr lang="en-US" smtClean="0"/>
              <a:t>10/10/2021</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A9B6C39-9D09-4B76-8648-E6B45D6CD1E5}"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684302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F43032-DC38-4484-8C88-1B56DC06742A}"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13052940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F43032-DC38-4484-8C88-1B56DC06742A}"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14957740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F43032-DC38-4484-8C88-1B56DC06742A}"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139464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43032-DC38-4484-8C88-1B56DC06742A}"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321085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55F43032-DC38-4484-8C88-1B56DC06742A}" type="datetimeFigureOut">
              <a:rPr lang="en-US" smtClean="0"/>
              <a:t>10/10/2021</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AA9B6C39-9D09-4B76-8648-E6B45D6CD1E5}"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344795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55F43032-DC38-4484-8C88-1B56DC06742A}" type="datetimeFigureOut">
              <a:rPr lang="en-US" smtClean="0"/>
              <a:t>10/10/2021</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AA9B6C39-9D09-4B76-8648-E6B45D6CD1E5}" type="slidenum">
              <a:rPr lang="en-US" smtClean="0"/>
              <a:t>‹#›</a:t>
            </a:fld>
            <a:endParaRPr lang="en-US"/>
          </a:p>
        </p:txBody>
      </p:sp>
    </p:spTree>
    <p:extLst>
      <p:ext uri="{BB962C8B-B14F-4D97-AF65-F5344CB8AC3E}">
        <p14:creationId xmlns:p14="http://schemas.microsoft.com/office/powerpoint/2010/main" val="1852540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55F43032-DC38-4484-8C88-1B56DC06742A}" type="datetimeFigureOut">
              <a:rPr lang="en-US" smtClean="0"/>
              <a:t>10/10/2021</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9B6C39-9D09-4B76-8648-E6B45D6CD1E5}"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61845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www.demcointeriors.com/blog/why-outdoor-spaces-are-essential-for-the-21st-century-library/" TargetMode="External"/><Relationship Id="rId2" Type="http://schemas.openxmlformats.org/officeDocument/2006/relationships/hyperlink" Target="https://laurierking.com/2010/04/fantasy-library-contest/" TargetMode="External"/><Relationship Id="rId1" Type="http://schemas.openxmlformats.org/officeDocument/2006/relationships/slideLayout" Target="../slideLayouts/slideLayout2.xml"/><Relationship Id="rId5" Type="http://schemas.openxmlformats.org/officeDocument/2006/relationships/hyperlink" Target="https://ebookcentral.proquest.com/" TargetMode="External"/><Relationship Id="rId4" Type="http://schemas.openxmlformats.org/officeDocument/2006/relationships/hyperlink" Target="https://americanlibrariesmagazine.org/2020/09/01/encoding-space-library-desig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EE4C-B02F-4528-B228-05F820FF11E7}"/>
              </a:ext>
            </a:extLst>
          </p:cNvPr>
          <p:cNvSpPr>
            <a:spLocks noGrp="1"/>
          </p:cNvSpPr>
          <p:nvPr>
            <p:ph type="title"/>
          </p:nvPr>
        </p:nvSpPr>
        <p:spPr>
          <a:xfrm>
            <a:off x="1251679" y="645107"/>
            <a:ext cx="3384329" cy="1640894"/>
          </a:xfrm>
        </p:spPr>
        <p:txBody>
          <a:bodyPr anchor="t">
            <a:normAutofit fontScale="90000"/>
          </a:bodyPr>
          <a:lstStyle/>
          <a:p>
            <a:pPr algn="ctr"/>
            <a:r>
              <a:rPr lang="en-US" sz="3600" dirty="0"/>
              <a:t>Bayside Library</a:t>
            </a:r>
            <a:br>
              <a:rPr lang="en-US" sz="3600" dirty="0"/>
            </a:br>
            <a:r>
              <a:rPr lang="en-US" sz="3600" dirty="0"/>
              <a:t>Accessibility is Key</a:t>
            </a:r>
          </a:p>
        </p:txBody>
      </p:sp>
      <p:sp>
        <p:nvSpPr>
          <p:cNvPr id="3" name="Content Placeholder 2">
            <a:extLst>
              <a:ext uri="{FF2B5EF4-FFF2-40B4-BE49-F238E27FC236}">
                <a16:creationId xmlns:a16="http://schemas.microsoft.com/office/drawing/2014/main" id="{F5103A3F-D722-4B3B-A902-A750ED377041}"/>
              </a:ext>
            </a:extLst>
          </p:cNvPr>
          <p:cNvSpPr>
            <a:spLocks noGrp="1"/>
          </p:cNvSpPr>
          <p:nvPr>
            <p:ph idx="1"/>
          </p:nvPr>
        </p:nvSpPr>
        <p:spPr>
          <a:xfrm>
            <a:off x="1251678" y="2286001"/>
            <a:ext cx="3773327" cy="3940844"/>
          </a:xfrm>
        </p:spPr>
        <p:txBody>
          <a:bodyPr>
            <a:normAutofit fontScale="77500" lnSpcReduction="20000"/>
          </a:bodyPr>
          <a:lstStyle/>
          <a:p>
            <a:pPr marL="0" indent="0">
              <a:buNone/>
            </a:pPr>
            <a:r>
              <a:rPr lang="en-US" dirty="0"/>
              <a:t>Jasmyne Ford</a:t>
            </a:r>
          </a:p>
          <a:p>
            <a:pPr marL="0" indent="0">
              <a:buNone/>
            </a:pPr>
            <a:r>
              <a:rPr lang="en-US" dirty="0"/>
              <a:t>LIBS 608</a:t>
            </a:r>
          </a:p>
          <a:p>
            <a:pPr marL="0" indent="0">
              <a:buNone/>
            </a:pPr>
            <a:endParaRPr lang="en-US" dirty="0"/>
          </a:p>
          <a:p>
            <a:pPr marL="0" indent="0">
              <a:buNone/>
            </a:pPr>
            <a:r>
              <a:rPr lang="en-US" dirty="0"/>
              <a:t>Website: vbgov.com</a:t>
            </a:r>
          </a:p>
          <a:p>
            <a:pPr marL="0" indent="0">
              <a:buNone/>
            </a:pPr>
            <a:r>
              <a:rPr lang="en-US" dirty="0"/>
              <a:t>Address: 936 Independence Blvd, Virginia Beach, VA 23455</a:t>
            </a:r>
          </a:p>
          <a:p>
            <a:pPr marL="0" indent="0">
              <a:buNone/>
            </a:pPr>
            <a:r>
              <a:rPr lang="en-US" dirty="0"/>
              <a:t>Phone: (757) 385-0150</a:t>
            </a:r>
          </a:p>
          <a:p>
            <a:pPr marL="0" indent="0">
              <a:buNone/>
            </a:pPr>
            <a:endParaRPr lang="en-US" dirty="0"/>
          </a:p>
          <a:p>
            <a:pPr marL="0" indent="0">
              <a:buNone/>
            </a:pPr>
            <a:r>
              <a:rPr lang="en-US" dirty="0"/>
              <a:t>“Various studies support the notion that space affects our mood and behaviors”(Matthews, </a:t>
            </a:r>
            <a:r>
              <a:rPr lang="en-US" dirty="0" err="1"/>
              <a:t>Soistmann</a:t>
            </a:r>
            <a:r>
              <a:rPr lang="en-US" dirty="0"/>
              <a:t>, 2020). I include this here because as we progress through the slides, I think your mood will shift quite a bit.</a:t>
            </a:r>
          </a:p>
        </p:txBody>
      </p:sp>
      <p:pic>
        <p:nvPicPr>
          <p:cNvPr id="5" name="Picture 4">
            <a:extLst>
              <a:ext uri="{FF2B5EF4-FFF2-40B4-BE49-F238E27FC236}">
                <a16:creationId xmlns:a16="http://schemas.microsoft.com/office/drawing/2014/main" id="{4AD3CE9B-5B7E-4412-9BB3-D498F1E07C24}"/>
              </a:ext>
            </a:extLst>
          </p:cNvPr>
          <p:cNvPicPr>
            <a:picLocks noChangeAspect="1"/>
          </p:cNvPicPr>
          <p:nvPr/>
        </p:nvPicPr>
        <p:blipFill rotWithShape="1">
          <a:blip r:embed="rId4"/>
          <a:srcRect l="16163" r="3456" b="1"/>
          <a:stretch/>
        </p:blipFill>
        <p:spPr>
          <a:xfrm>
            <a:off x="5279472" y="645107"/>
            <a:ext cx="5995465" cy="5594047"/>
          </a:xfrm>
          <a:prstGeom prst="rect">
            <a:avLst/>
          </a:prstGeom>
        </p:spPr>
      </p:pic>
      <p:pic>
        <p:nvPicPr>
          <p:cNvPr id="6" name="Recorded Sound">
            <a:hlinkClick r:id="" action="ppaction://media"/>
            <a:extLst>
              <a:ext uri="{FF2B5EF4-FFF2-40B4-BE49-F238E27FC236}">
                <a16:creationId xmlns:a16="http://schemas.microsoft.com/office/drawing/2014/main" id="{A8ACCACE-D8BC-4922-93E7-EC215E152E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95493" y="2365917"/>
            <a:ext cx="609600" cy="609600"/>
          </a:xfrm>
          <a:prstGeom prst="rect">
            <a:avLst/>
          </a:prstGeom>
        </p:spPr>
      </p:pic>
    </p:spTree>
    <p:extLst>
      <p:ext uri="{BB962C8B-B14F-4D97-AF65-F5344CB8AC3E}">
        <p14:creationId xmlns:p14="http://schemas.microsoft.com/office/powerpoint/2010/main" val="180318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7889-56D1-49C8-8FAF-3B8D8F4B3C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B4C3A2-FE11-4D1D-ADE0-185C1BAEA2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2A6860-8BD3-4C02-A5F9-52D5EA2F7A13}"/>
              </a:ext>
            </a:extLst>
          </p:cNvPr>
          <p:cNvPicPr>
            <a:picLocks noChangeAspect="1"/>
          </p:cNvPicPr>
          <p:nvPr/>
        </p:nvPicPr>
        <p:blipFill>
          <a:blip r:embed="rId4"/>
          <a:stretch>
            <a:fillRect/>
          </a:stretch>
        </p:blipFill>
        <p:spPr>
          <a:xfrm>
            <a:off x="1524000" y="0"/>
            <a:ext cx="9144000" cy="6858000"/>
          </a:xfrm>
          <a:prstGeom prst="rect">
            <a:avLst/>
          </a:prstGeom>
        </p:spPr>
      </p:pic>
      <p:pic>
        <p:nvPicPr>
          <p:cNvPr id="5" name="Recorded Sound">
            <a:hlinkClick r:id="" action="ppaction://media"/>
            <a:extLst>
              <a:ext uri="{FF2B5EF4-FFF2-40B4-BE49-F238E27FC236}">
                <a16:creationId xmlns:a16="http://schemas.microsoft.com/office/drawing/2014/main" id="{1075F3D0-B259-459A-957B-F827F22D18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4635" y="737841"/>
            <a:ext cx="609600" cy="609600"/>
          </a:xfrm>
          <a:prstGeom prst="rect">
            <a:avLst/>
          </a:prstGeom>
        </p:spPr>
      </p:pic>
    </p:spTree>
    <p:extLst>
      <p:ext uri="{BB962C8B-B14F-4D97-AF65-F5344CB8AC3E}">
        <p14:creationId xmlns:p14="http://schemas.microsoft.com/office/powerpoint/2010/main" val="345764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09F4-85EA-44B8-ACFF-4A2B202CDD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1F7961-5779-4539-9C48-4EEA680CC2B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DA264F9-BFEA-48DA-99CF-4349262275A7}"/>
              </a:ext>
            </a:extLst>
          </p:cNvPr>
          <p:cNvPicPr>
            <a:picLocks noChangeAspect="1"/>
          </p:cNvPicPr>
          <p:nvPr/>
        </p:nvPicPr>
        <p:blipFill>
          <a:blip r:embed="rId4"/>
          <a:stretch>
            <a:fillRect/>
          </a:stretch>
        </p:blipFill>
        <p:spPr>
          <a:xfrm>
            <a:off x="1524000" y="0"/>
            <a:ext cx="9144000" cy="6858000"/>
          </a:xfrm>
          <a:prstGeom prst="rect">
            <a:avLst/>
          </a:prstGeom>
        </p:spPr>
      </p:pic>
      <p:pic>
        <p:nvPicPr>
          <p:cNvPr id="5" name="Recorded Sound">
            <a:hlinkClick r:id="" action="ppaction://media"/>
            <a:extLst>
              <a:ext uri="{FF2B5EF4-FFF2-40B4-BE49-F238E27FC236}">
                <a16:creationId xmlns:a16="http://schemas.microsoft.com/office/drawing/2014/main" id="{CCDED50F-C744-4557-AF0F-BF5682993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7857" y="823651"/>
            <a:ext cx="609600" cy="609600"/>
          </a:xfrm>
          <a:prstGeom prst="rect">
            <a:avLst/>
          </a:prstGeom>
        </p:spPr>
      </p:pic>
    </p:spTree>
    <p:extLst>
      <p:ext uri="{BB962C8B-B14F-4D97-AF65-F5344CB8AC3E}">
        <p14:creationId xmlns:p14="http://schemas.microsoft.com/office/powerpoint/2010/main" val="16225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3091-C4EB-4EF7-AC56-20B33B98B2BE}"/>
              </a:ext>
            </a:extLst>
          </p:cNvPr>
          <p:cNvSpPr>
            <a:spLocks noGrp="1"/>
          </p:cNvSpPr>
          <p:nvPr>
            <p:ph type="title"/>
          </p:nvPr>
        </p:nvSpPr>
        <p:spPr/>
        <p:txBody>
          <a:bodyPr/>
          <a:lstStyle/>
          <a:p>
            <a:r>
              <a:rPr lang="en-US" dirty="0" err="1"/>
              <a:t>Lenenski</a:t>
            </a:r>
            <a:r>
              <a:rPr lang="en-US" dirty="0"/>
              <a:t> and Hope for the future</a:t>
            </a:r>
          </a:p>
        </p:txBody>
      </p:sp>
      <p:sp>
        <p:nvSpPr>
          <p:cNvPr id="3" name="Content Placeholder 2">
            <a:extLst>
              <a:ext uri="{FF2B5EF4-FFF2-40B4-BE49-F238E27FC236}">
                <a16:creationId xmlns:a16="http://schemas.microsoft.com/office/drawing/2014/main" id="{3D679BDC-09C5-4977-A869-6AB01E5F203E}"/>
              </a:ext>
            </a:extLst>
          </p:cNvPr>
          <p:cNvSpPr>
            <a:spLocks noGrp="1"/>
          </p:cNvSpPr>
          <p:nvPr>
            <p:ph idx="1"/>
          </p:nvPr>
        </p:nvSpPr>
        <p:spPr>
          <a:xfrm>
            <a:off x="1251678" y="1308683"/>
            <a:ext cx="10178322" cy="4570909"/>
          </a:xfrm>
        </p:spPr>
        <p:txBody>
          <a:bodyPr/>
          <a:lstStyle/>
          <a:p>
            <a:pPr marL="0" indent="0">
              <a:buNone/>
            </a:pPr>
            <a:r>
              <a:rPr lang="en-US" dirty="0"/>
              <a:t>“Locations with more green space can host community gardens, supporting the consumption of nutritious, non-processed food. Well-lit walking paths and convenient connections to surrounding parks and pathways are popular amenities for many libraries. Weather and climate need not be barriers to using these outdoor paths. The sharing economy has increased borrowing of all sorts of things. Why not offer snowshoe or ski rentals at the library to show a commitment to health and wellness?” (2016)</a:t>
            </a:r>
          </a:p>
        </p:txBody>
      </p:sp>
      <p:pic>
        <p:nvPicPr>
          <p:cNvPr id="4" name="Picture 3">
            <a:extLst>
              <a:ext uri="{FF2B5EF4-FFF2-40B4-BE49-F238E27FC236}">
                <a16:creationId xmlns:a16="http://schemas.microsoft.com/office/drawing/2014/main" id="{B9EC6900-94C3-4FCE-A226-E4A0E9CA32B8}"/>
              </a:ext>
            </a:extLst>
          </p:cNvPr>
          <p:cNvPicPr>
            <a:picLocks noChangeAspect="1"/>
          </p:cNvPicPr>
          <p:nvPr/>
        </p:nvPicPr>
        <p:blipFill>
          <a:blip r:embed="rId4"/>
          <a:stretch>
            <a:fillRect/>
          </a:stretch>
        </p:blipFill>
        <p:spPr>
          <a:xfrm>
            <a:off x="6144936" y="3338818"/>
            <a:ext cx="5285064" cy="3963798"/>
          </a:xfrm>
          <a:prstGeom prst="rect">
            <a:avLst/>
          </a:prstGeom>
        </p:spPr>
      </p:pic>
      <p:pic>
        <p:nvPicPr>
          <p:cNvPr id="5" name="Recorded Sound">
            <a:hlinkClick r:id="" action="ppaction://media"/>
            <a:extLst>
              <a:ext uri="{FF2B5EF4-FFF2-40B4-BE49-F238E27FC236}">
                <a16:creationId xmlns:a16="http://schemas.microsoft.com/office/drawing/2014/main" id="{621ACE5A-00E5-4A50-B96C-B8A202D979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8511" y="3267454"/>
            <a:ext cx="609600" cy="609600"/>
          </a:xfrm>
          <a:prstGeom prst="rect">
            <a:avLst/>
          </a:prstGeom>
        </p:spPr>
      </p:pic>
    </p:spTree>
    <p:extLst>
      <p:ext uri="{BB962C8B-B14F-4D97-AF65-F5344CB8AC3E}">
        <p14:creationId xmlns:p14="http://schemas.microsoft.com/office/powerpoint/2010/main" val="167434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8C16-326F-461E-BABF-2D9FE317636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68F01DA-7764-4FB9-80BA-A67B26A1AB1C}"/>
              </a:ext>
            </a:extLst>
          </p:cNvPr>
          <p:cNvSpPr>
            <a:spLocks noGrp="1"/>
          </p:cNvSpPr>
          <p:nvPr>
            <p:ph idx="1"/>
          </p:nvPr>
        </p:nvSpPr>
        <p:spPr>
          <a:xfrm>
            <a:off x="1251678" y="1097280"/>
            <a:ext cx="10178322" cy="5532119"/>
          </a:xfrm>
        </p:spPr>
        <p:txBody>
          <a:bodyPr>
            <a:normAutofit/>
          </a:bodyPr>
          <a:lstStyle/>
          <a:p>
            <a:r>
              <a:rPr lang="en-US" sz="2400" dirty="0"/>
              <a:t>King, Laurie.,(2010,April 15). Fantasy library contest. Retrieved October 10, 2021, from </a:t>
            </a:r>
            <a:r>
              <a:rPr lang="en-US" sz="2400" dirty="0">
                <a:hlinkClick r:id="rId2"/>
              </a:rPr>
              <a:t>https://laurierking.com/2010/04/fantasy-library-contest/</a:t>
            </a:r>
            <a:endParaRPr lang="en-US" sz="2400" dirty="0"/>
          </a:p>
          <a:p>
            <a:r>
              <a:rPr lang="en-US" sz="2400" dirty="0" err="1"/>
              <a:t>Lesneski</a:t>
            </a:r>
            <a:r>
              <a:rPr lang="en-US" sz="2400" dirty="0"/>
              <a:t>, Traci.,(2016, August 3). Why outdoor spaces are essential for the 21</a:t>
            </a:r>
            <a:r>
              <a:rPr lang="en-US" sz="2400" baseline="30000" dirty="0"/>
              <a:t>st</a:t>
            </a:r>
            <a:r>
              <a:rPr lang="en-US" sz="2400" dirty="0"/>
              <a:t> century library. </a:t>
            </a:r>
            <a:r>
              <a:rPr lang="en-US" sz="2400" dirty="0" err="1"/>
              <a:t>Demco</a:t>
            </a:r>
            <a:r>
              <a:rPr lang="en-US" sz="2400" dirty="0"/>
              <a:t> Interiors. Retrieved October 10, 2021, from </a:t>
            </a:r>
            <a:r>
              <a:rPr lang="en-US" sz="2400" dirty="0">
                <a:hlinkClick r:id="rId3"/>
              </a:rPr>
              <a:t>https://www.demcointeriors.com/blog/why-outdoor-spaces-are-essential-for-the-21st-century-library/</a:t>
            </a:r>
            <a:endParaRPr lang="en-US" sz="2400" dirty="0"/>
          </a:p>
          <a:p>
            <a:r>
              <a:rPr lang="en-US" sz="2400" dirty="0"/>
              <a:t>Matthews, B., &amp;amp; </a:t>
            </a:r>
            <a:r>
              <a:rPr lang="en-US" sz="2400" dirty="0" err="1"/>
              <a:t>Soistmann</a:t>
            </a:r>
            <a:r>
              <a:rPr lang="en-US" sz="2400" dirty="0"/>
              <a:t>, L. A. (2020, August 27). Encoding space. American Libraries Magazine. Retrieved October 10, 2021, from </a:t>
            </a:r>
            <a:r>
              <a:rPr lang="en-US" sz="2400" dirty="0">
                <a:hlinkClick r:id="rId4"/>
              </a:rPr>
              <a:t>https://americanlibrariesmagazine.org/2020/09/01/encoding-space-library-design/</a:t>
            </a:r>
            <a:endParaRPr lang="en-US" sz="2400" dirty="0"/>
          </a:p>
          <a:p>
            <a:r>
              <a:rPr lang="en-US" sz="2400" dirty="0"/>
              <a:t> Rubin, R. E., &amp; Rubin, R. G. (2004). Foundations of library and information science. ProQuest </a:t>
            </a:r>
            <a:r>
              <a:rPr lang="en-US" sz="2400" dirty="0" err="1"/>
              <a:t>Ebook</a:t>
            </a:r>
            <a:r>
              <a:rPr lang="en-US" sz="2400" dirty="0"/>
              <a:t> Central </a:t>
            </a:r>
            <a:r>
              <a:rPr lang="en-US" sz="2400" dirty="0">
                <a:hlinkClick r:id="rId5"/>
              </a:rPr>
              <a:t>https://ebookcentral.proquest.com</a:t>
            </a:r>
            <a:endParaRPr lang="en-US" sz="2400" dirty="0"/>
          </a:p>
          <a:p>
            <a:endParaRPr lang="en-US" dirty="0"/>
          </a:p>
          <a:p>
            <a:endParaRPr lang="en-US" dirty="0"/>
          </a:p>
        </p:txBody>
      </p:sp>
    </p:spTree>
    <p:extLst>
      <p:ext uri="{BB962C8B-B14F-4D97-AF65-F5344CB8AC3E}">
        <p14:creationId xmlns:p14="http://schemas.microsoft.com/office/powerpoint/2010/main" val="219414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F9FDC-FF9A-401E-ABF5-569FD87E858D}"/>
              </a:ext>
            </a:extLst>
          </p:cNvPr>
          <p:cNvSpPr>
            <a:spLocks noGrp="1"/>
          </p:cNvSpPr>
          <p:nvPr>
            <p:ph idx="1"/>
          </p:nvPr>
        </p:nvSpPr>
        <p:spPr>
          <a:xfrm>
            <a:off x="9497568" y="361327"/>
            <a:ext cx="2401824" cy="6496673"/>
          </a:xfrm>
        </p:spPr>
        <p:txBody>
          <a:bodyPr>
            <a:normAutofit fontScale="92500" lnSpcReduction="20000"/>
          </a:bodyPr>
          <a:lstStyle/>
          <a:p>
            <a:pPr marL="0" indent="0">
              <a:buNone/>
            </a:pPr>
            <a:r>
              <a:rPr lang="en-US" sz="2800" dirty="0"/>
              <a:t>“Physical descriptions underscored this: very few people went for the modernistic, clean, efficient lines that one in fact often sees in modern libraries, and instead drew up visions of wood and art and the human spirit”(King,2010)</a:t>
            </a:r>
          </a:p>
          <a:p>
            <a:pPr marL="0" indent="0">
              <a:buNone/>
            </a:pPr>
            <a:endParaRPr lang="en-US" sz="2800" dirty="0"/>
          </a:p>
        </p:txBody>
      </p:sp>
      <p:pic>
        <p:nvPicPr>
          <p:cNvPr id="4" name="Picture 3">
            <a:extLst>
              <a:ext uri="{FF2B5EF4-FFF2-40B4-BE49-F238E27FC236}">
                <a16:creationId xmlns:a16="http://schemas.microsoft.com/office/drawing/2014/main" id="{4FC5CDE3-089B-4E9F-82F7-851B91A747F1}"/>
              </a:ext>
            </a:extLst>
          </p:cNvPr>
          <p:cNvPicPr>
            <a:picLocks noChangeAspect="1"/>
          </p:cNvPicPr>
          <p:nvPr/>
        </p:nvPicPr>
        <p:blipFill>
          <a:blip r:embed="rId4"/>
          <a:stretch>
            <a:fillRect/>
          </a:stretch>
        </p:blipFill>
        <p:spPr>
          <a:xfrm>
            <a:off x="1251678" y="361327"/>
            <a:ext cx="8152384" cy="6114288"/>
          </a:xfrm>
          <a:prstGeom prst="rect">
            <a:avLst/>
          </a:prstGeom>
        </p:spPr>
      </p:pic>
      <p:sp>
        <p:nvSpPr>
          <p:cNvPr id="5" name="Rectangle 4">
            <a:extLst>
              <a:ext uri="{FF2B5EF4-FFF2-40B4-BE49-F238E27FC236}">
                <a16:creationId xmlns:a16="http://schemas.microsoft.com/office/drawing/2014/main" id="{453F35D4-D19C-41B0-96BF-EA3237F82BE5}"/>
              </a:ext>
            </a:extLst>
          </p:cNvPr>
          <p:cNvSpPr/>
          <p:nvPr/>
        </p:nvSpPr>
        <p:spPr>
          <a:xfrm>
            <a:off x="1893955" y="5552285"/>
            <a:ext cx="6024085" cy="923330"/>
          </a:xfrm>
          <a:prstGeom prst="rect">
            <a:avLst/>
          </a:prstGeom>
          <a:noFill/>
        </p:spPr>
        <p:txBody>
          <a:bodyPr wrap="none" lIns="91440" tIns="45720" rIns="91440" bIns="45720">
            <a:spAutoFit/>
          </a:bodyPr>
          <a:lstStyle/>
          <a:p>
            <a:pPr algn="ctr"/>
            <a:r>
              <a:rPr lang="en-US" sz="5400" b="1" cap="none" spc="0" dirty="0">
                <a:ln w="0"/>
                <a:solidFill>
                  <a:schemeClr val="accent1">
                    <a:lumMod val="20000"/>
                    <a:lumOff val="80000"/>
                  </a:schemeClr>
                </a:solidFill>
                <a:effectLst>
                  <a:outerShdw blurRad="38100" dist="19050" dir="2700000" algn="tl" rotWithShape="0">
                    <a:schemeClr val="dk1">
                      <a:alpha val="40000"/>
                    </a:schemeClr>
                  </a:outerShdw>
                </a:effectLst>
              </a:rPr>
              <a:t>Enjoy the parking!</a:t>
            </a:r>
          </a:p>
        </p:txBody>
      </p:sp>
      <p:pic>
        <p:nvPicPr>
          <p:cNvPr id="6" name="Recorded Sound">
            <a:hlinkClick r:id="" action="ppaction://media"/>
            <a:extLst>
              <a:ext uri="{FF2B5EF4-FFF2-40B4-BE49-F238E27FC236}">
                <a16:creationId xmlns:a16="http://schemas.microsoft.com/office/drawing/2014/main" id="{945AA445-B3EE-41B4-898F-50E724F20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372" y="77585"/>
            <a:ext cx="609600" cy="609600"/>
          </a:xfrm>
          <a:prstGeom prst="rect">
            <a:avLst/>
          </a:prstGeom>
        </p:spPr>
      </p:pic>
    </p:spTree>
    <p:extLst>
      <p:ext uri="{BB962C8B-B14F-4D97-AF65-F5344CB8AC3E}">
        <p14:creationId xmlns:p14="http://schemas.microsoft.com/office/powerpoint/2010/main" val="16512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F9B8ED-0C4F-4C5C-8BAB-950A3EBE88E5}"/>
              </a:ext>
            </a:extLst>
          </p:cNvPr>
          <p:cNvSpPr>
            <a:spLocks noGrp="1"/>
          </p:cNvSpPr>
          <p:nvPr>
            <p:ph type="title"/>
          </p:nvPr>
        </p:nvSpPr>
        <p:spPr/>
        <p:txBody>
          <a:bodyPr/>
          <a:lstStyle/>
          <a:p>
            <a:r>
              <a:rPr lang="en-US" dirty="0"/>
              <a:t>Ample, Wide, and Accessible Parking</a:t>
            </a:r>
          </a:p>
        </p:txBody>
      </p:sp>
      <p:sp>
        <p:nvSpPr>
          <p:cNvPr id="6" name="Content Placeholder 5">
            <a:extLst>
              <a:ext uri="{FF2B5EF4-FFF2-40B4-BE49-F238E27FC236}">
                <a16:creationId xmlns:a16="http://schemas.microsoft.com/office/drawing/2014/main" id="{D7B0014E-8C51-4AE7-8F64-5E3A8A0E19FB}"/>
              </a:ext>
            </a:extLst>
          </p:cNvPr>
          <p:cNvSpPr>
            <a:spLocks noGrp="1"/>
          </p:cNvSpPr>
          <p:nvPr>
            <p:ph sz="half" idx="1"/>
          </p:nvPr>
        </p:nvSpPr>
        <p:spPr/>
        <p:txBody>
          <a:bodyPr/>
          <a:lstStyle/>
          <a:p>
            <a:endParaRPr lang="en-US" dirty="0"/>
          </a:p>
        </p:txBody>
      </p:sp>
      <p:sp>
        <p:nvSpPr>
          <p:cNvPr id="7" name="Content Placeholder 6">
            <a:extLst>
              <a:ext uri="{FF2B5EF4-FFF2-40B4-BE49-F238E27FC236}">
                <a16:creationId xmlns:a16="http://schemas.microsoft.com/office/drawing/2014/main" id="{B4CB074C-454E-40D2-9B9A-48EB0CE686A7}"/>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69CC8373-508E-4084-A24B-3B8F83063323}"/>
              </a:ext>
            </a:extLst>
          </p:cNvPr>
          <p:cNvPicPr>
            <a:picLocks noChangeAspect="1"/>
          </p:cNvPicPr>
          <p:nvPr/>
        </p:nvPicPr>
        <p:blipFill>
          <a:blip r:embed="rId4"/>
          <a:stretch>
            <a:fillRect/>
          </a:stretch>
        </p:blipFill>
        <p:spPr>
          <a:xfrm>
            <a:off x="1131504" y="1874517"/>
            <a:ext cx="4926396" cy="4201857"/>
          </a:xfrm>
          <a:prstGeom prst="rect">
            <a:avLst/>
          </a:prstGeom>
        </p:spPr>
      </p:pic>
      <p:pic>
        <p:nvPicPr>
          <p:cNvPr id="8" name="Recorded Sound">
            <a:hlinkClick r:id="" action="ppaction://media"/>
            <a:extLst>
              <a:ext uri="{FF2B5EF4-FFF2-40B4-BE49-F238E27FC236}">
                <a16:creationId xmlns:a16="http://schemas.microsoft.com/office/drawing/2014/main" id="{36706471-9FF5-4409-BE4C-E66444F2C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89531" y="681037"/>
            <a:ext cx="609600" cy="609600"/>
          </a:xfrm>
          <a:prstGeom prst="rect">
            <a:avLst/>
          </a:prstGeom>
        </p:spPr>
      </p:pic>
      <p:pic>
        <p:nvPicPr>
          <p:cNvPr id="9" name="Picture 8">
            <a:extLst>
              <a:ext uri="{FF2B5EF4-FFF2-40B4-BE49-F238E27FC236}">
                <a16:creationId xmlns:a16="http://schemas.microsoft.com/office/drawing/2014/main" id="{E268F533-7F0B-44C2-AC0C-C8FDB7748C6A}"/>
              </a:ext>
            </a:extLst>
          </p:cNvPr>
          <p:cNvPicPr>
            <a:picLocks noChangeAspect="1"/>
          </p:cNvPicPr>
          <p:nvPr/>
        </p:nvPicPr>
        <p:blipFill>
          <a:blip r:embed="rId6"/>
          <a:stretch>
            <a:fillRect/>
          </a:stretch>
        </p:blipFill>
        <p:spPr>
          <a:xfrm>
            <a:off x="6134102" y="1874517"/>
            <a:ext cx="5535685" cy="4290410"/>
          </a:xfrm>
          <a:prstGeom prst="rect">
            <a:avLst/>
          </a:prstGeom>
        </p:spPr>
      </p:pic>
    </p:spTree>
    <p:extLst>
      <p:ext uri="{BB962C8B-B14F-4D97-AF65-F5344CB8AC3E}">
        <p14:creationId xmlns:p14="http://schemas.microsoft.com/office/powerpoint/2010/main" val="250407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9E351093-C63F-4D1A-A900-149F7A30C77D}"/>
              </a:ext>
            </a:extLst>
          </p:cNvPr>
          <p:cNvSpPr>
            <a:spLocks noGrp="1"/>
          </p:cNvSpPr>
          <p:nvPr>
            <p:ph type="title"/>
          </p:nvPr>
        </p:nvSpPr>
        <p:spPr>
          <a:xfrm>
            <a:off x="8339328" y="457200"/>
            <a:ext cx="3090672" cy="1197864"/>
          </a:xfrm>
        </p:spPr>
        <p:txBody>
          <a:bodyPr anchor="b">
            <a:normAutofit/>
          </a:bodyPr>
          <a:lstStyle/>
          <a:p>
            <a:r>
              <a:rPr lang="en-US" sz="1900">
                <a:solidFill>
                  <a:schemeClr val="accent1"/>
                </a:solidFill>
              </a:rPr>
              <a:t>Matthews &amp; Soistmann write:</a:t>
            </a:r>
          </a:p>
        </p:txBody>
      </p:sp>
      <p:pic>
        <p:nvPicPr>
          <p:cNvPr id="5" name="Picture 4">
            <a:extLst>
              <a:ext uri="{FF2B5EF4-FFF2-40B4-BE49-F238E27FC236}">
                <a16:creationId xmlns:a16="http://schemas.microsoft.com/office/drawing/2014/main" id="{1E1C6271-D5B3-4DB6-9B64-498889104393}"/>
              </a:ext>
            </a:extLst>
          </p:cNvPr>
          <p:cNvPicPr>
            <a:picLocks noChangeAspect="1"/>
          </p:cNvPicPr>
          <p:nvPr/>
        </p:nvPicPr>
        <p:blipFill>
          <a:blip r:embed="rId4"/>
          <a:stretch>
            <a:fillRect/>
          </a:stretch>
        </p:blipFill>
        <p:spPr>
          <a:xfrm>
            <a:off x="926927" y="1031806"/>
            <a:ext cx="5978273" cy="4483706"/>
          </a:xfrm>
          <a:prstGeom prst="rect">
            <a:avLst/>
          </a:prstGeom>
        </p:spPr>
      </p:pic>
      <p:sp>
        <p:nvSpPr>
          <p:cNvPr id="3" name="Content Placeholder 2">
            <a:extLst>
              <a:ext uri="{FF2B5EF4-FFF2-40B4-BE49-F238E27FC236}">
                <a16:creationId xmlns:a16="http://schemas.microsoft.com/office/drawing/2014/main" id="{C7E651C7-CBB7-421C-BDFF-3BB1A991BDA8}"/>
              </a:ext>
            </a:extLst>
          </p:cNvPr>
          <p:cNvSpPr>
            <a:spLocks noGrp="1"/>
          </p:cNvSpPr>
          <p:nvPr>
            <p:ph idx="1"/>
          </p:nvPr>
        </p:nvSpPr>
        <p:spPr>
          <a:xfrm>
            <a:off x="8339328" y="1655065"/>
            <a:ext cx="3090672" cy="4224528"/>
          </a:xfrm>
        </p:spPr>
        <p:txBody>
          <a:bodyPr>
            <a:normAutofit fontScale="92500"/>
          </a:bodyPr>
          <a:lstStyle/>
          <a:p>
            <a:pPr marL="0" indent="0">
              <a:buNone/>
            </a:pPr>
            <a:r>
              <a:rPr lang="en-US" sz="3200" dirty="0">
                <a:solidFill>
                  <a:schemeClr val="bg1"/>
                </a:solidFill>
              </a:rPr>
              <a:t>“We become interaction designers, creating a diverse range of settings for a variety of intended outcomes” (2020).</a:t>
            </a:r>
          </a:p>
        </p:txBody>
      </p:sp>
      <p:pic>
        <p:nvPicPr>
          <p:cNvPr id="6" name="Recorded Sound">
            <a:hlinkClick r:id="" action="ppaction://media"/>
            <a:extLst>
              <a:ext uri="{FF2B5EF4-FFF2-40B4-BE49-F238E27FC236}">
                <a16:creationId xmlns:a16="http://schemas.microsoft.com/office/drawing/2014/main" id="{2A39C45D-230B-4CA8-BA3C-C098E925ED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5560" y="5759196"/>
            <a:ext cx="609600" cy="609600"/>
          </a:xfrm>
          <a:prstGeom prst="rect">
            <a:avLst/>
          </a:prstGeom>
        </p:spPr>
      </p:pic>
    </p:spTree>
    <p:extLst>
      <p:ext uri="{BB962C8B-B14F-4D97-AF65-F5344CB8AC3E}">
        <p14:creationId xmlns:p14="http://schemas.microsoft.com/office/powerpoint/2010/main" val="16916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DD1C-7065-48F8-904D-3229B519C4CD}"/>
              </a:ext>
            </a:extLst>
          </p:cNvPr>
          <p:cNvSpPr>
            <a:spLocks noGrp="1"/>
          </p:cNvSpPr>
          <p:nvPr>
            <p:ph type="title"/>
          </p:nvPr>
        </p:nvSpPr>
        <p:spPr/>
        <p:txBody>
          <a:bodyPr/>
          <a:lstStyle/>
          <a:p>
            <a:r>
              <a:rPr lang="en-US" dirty="0"/>
              <a:t>Precinct Neighbors             </a:t>
            </a:r>
          </a:p>
        </p:txBody>
      </p:sp>
      <p:sp>
        <p:nvSpPr>
          <p:cNvPr id="3" name="Content Placeholder 2">
            <a:extLst>
              <a:ext uri="{FF2B5EF4-FFF2-40B4-BE49-F238E27FC236}">
                <a16:creationId xmlns:a16="http://schemas.microsoft.com/office/drawing/2014/main" id="{885E49DA-2241-44C0-8D71-89266C08889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B81257-0BDA-4874-84A9-9ACC6052C041}"/>
              </a:ext>
            </a:extLst>
          </p:cNvPr>
          <p:cNvPicPr>
            <a:picLocks noChangeAspect="1"/>
          </p:cNvPicPr>
          <p:nvPr/>
        </p:nvPicPr>
        <p:blipFill>
          <a:blip r:embed="rId4"/>
          <a:stretch>
            <a:fillRect/>
          </a:stretch>
        </p:blipFill>
        <p:spPr>
          <a:xfrm>
            <a:off x="838199" y="1825625"/>
            <a:ext cx="10688273" cy="4351338"/>
          </a:xfrm>
          <a:prstGeom prst="rect">
            <a:avLst/>
          </a:prstGeom>
        </p:spPr>
      </p:pic>
      <p:pic>
        <p:nvPicPr>
          <p:cNvPr id="5" name="Recorded Sound">
            <a:hlinkClick r:id="" action="ppaction://media"/>
            <a:extLst>
              <a:ext uri="{FF2B5EF4-FFF2-40B4-BE49-F238E27FC236}">
                <a16:creationId xmlns:a16="http://schemas.microsoft.com/office/drawing/2014/main" id="{1A66D5B7-8A66-46F3-B513-EAD78F2A2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4911" y="723106"/>
            <a:ext cx="609600" cy="609600"/>
          </a:xfrm>
          <a:prstGeom prst="rect">
            <a:avLst/>
          </a:prstGeom>
        </p:spPr>
      </p:pic>
    </p:spTree>
    <p:extLst>
      <p:ext uri="{BB962C8B-B14F-4D97-AF65-F5344CB8AC3E}">
        <p14:creationId xmlns:p14="http://schemas.microsoft.com/office/powerpoint/2010/main" val="22282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9387-EAC7-4143-8856-38068BF67807}"/>
              </a:ext>
            </a:extLst>
          </p:cNvPr>
          <p:cNvSpPr>
            <a:spLocks noGrp="1"/>
          </p:cNvSpPr>
          <p:nvPr>
            <p:ph type="title"/>
          </p:nvPr>
        </p:nvSpPr>
        <p:spPr/>
        <p:txBody>
          <a:bodyPr/>
          <a:lstStyle/>
          <a:p>
            <a:r>
              <a:rPr lang="en-US" dirty="0"/>
              <a:t>Bike Friendly</a:t>
            </a:r>
            <a:br>
              <a:rPr lang="en-US" dirty="0"/>
            </a:br>
            <a:r>
              <a:rPr lang="en-US" dirty="0"/>
              <a:t>VB Residents love their bikes</a:t>
            </a:r>
          </a:p>
        </p:txBody>
      </p:sp>
      <p:pic>
        <p:nvPicPr>
          <p:cNvPr id="4" name="Picture 3">
            <a:extLst>
              <a:ext uri="{FF2B5EF4-FFF2-40B4-BE49-F238E27FC236}">
                <a16:creationId xmlns:a16="http://schemas.microsoft.com/office/drawing/2014/main" id="{FE978886-38B9-445D-8B33-4DE9962B6FC8}"/>
              </a:ext>
            </a:extLst>
          </p:cNvPr>
          <p:cNvPicPr>
            <a:picLocks noChangeAspect="1"/>
          </p:cNvPicPr>
          <p:nvPr/>
        </p:nvPicPr>
        <p:blipFill>
          <a:blip r:embed="rId4"/>
          <a:stretch>
            <a:fillRect/>
          </a:stretch>
        </p:blipFill>
        <p:spPr>
          <a:xfrm>
            <a:off x="3101131" y="2072080"/>
            <a:ext cx="6135149" cy="4601362"/>
          </a:xfrm>
          <a:prstGeom prst="rect">
            <a:avLst/>
          </a:prstGeom>
          <a:effectLst>
            <a:outerShdw blurRad="63500" sx="102000" sy="102000" algn="ctr" rotWithShape="0">
              <a:schemeClr val="accent1">
                <a:alpha val="40000"/>
              </a:schemeClr>
            </a:outerShdw>
          </a:effectLst>
        </p:spPr>
      </p:pic>
      <p:pic>
        <p:nvPicPr>
          <p:cNvPr id="6" name="Recorded Sound">
            <a:hlinkClick r:id="" action="ppaction://media"/>
            <a:extLst>
              <a:ext uri="{FF2B5EF4-FFF2-40B4-BE49-F238E27FC236}">
                <a16:creationId xmlns:a16="http://schemas.microsoft.com/office/drawing/2014/main" id="{906671E1-0F86-4ACE-A90A-4EB63115F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1806" y="2072080"/>
            <a:ext cx="609600" cy="609600"/>
          </a:xfrm>
          <a:prstGeom prst="rect">
            <a:avLst/>
          </a:prstGeom>
        </p:spPr>
      </p:pic>
    </p:spTree>
    <p:extLst>
      <p:ext uri="{BB962C8B-B14F-4D97-AF65-F5344CB8AC3E}">
        <p14:creationId xmlns:p14="http://schemas.microsoft.com/office/powerpoint/2010/main" val="1025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C60E-A093-4F15-91F3-F4C31C77F8BE}"/>
              </a:ext>
            </a:extLst>
          </p:cNvPr>
          <p:cNvSpPr>
            <a:spLocks noGrp="1"/>
          </p:cNvSpPr>
          <p:nvPr>
            <p:ph type="title"/>
          </p:nvPr>
        </p:nvSpPr>
        <p:spPr>
          <a:xfrm>
            <a:off x="7688424" y="226502"/>
            <a:ext cx="4170784" cy="1619075"/>
          </a:xfrm>
        </p:spPr>
        <p:txBody>
          <a:bodyPr/>
          <a:lstStyle/>
          <a:p>
            <a:r>
              <a:rPr lang="en-US" dirty="0"/>
              <a:t>Placement?</a:t>
            </a:r>
          </a:p>
        </p:txBody>
      </p:sp>
      <p:sp>
        <p:nvSpPr>
          <p:cNvPr id="3" name="Content Placeholder 2">
            <a:extLst>
              <a:ext uri="{FF2B5EF4-FFF2-40B4-BE49-F238E27FC236}">
                <a16:creationId xmlns:a16="http://schemas.microsoft.com/office/drawing/2014/main" id="{379C4367-4035-4393-9D9A-661F3D14D5DE}"/>
              </a:ext>
            </a:extLst>
          </p:cNvPr>
          <p:cNvSpPr>
            <a:spLocks noGrp="1"/>
          </p:cNvSpPr>
          <p:nvPr>
            <p:ph idx="1"/>
          </p:nvPr>
        </p:nvSpPr>
        <p:spPr>
          <a:xfrm>
            <a:off x="7688424" y="956345"/>
            <a:ext cx="3741576" cy="4923248"/>
          </a:xfrm>
        </p:spPr>
        <p:txBody>
          <a:bodyPr>
            <a:normAutofit/>
          </a:bodyPr>
          <a:lstStyle/>
          <a:p>
            <a:r>
              <a:rPr lang="en-US" sz="6000" dirty="0">
                <a:latin typeface="+mj-lt"/>
              </a:rPr>
              <a:t>Nice bench</a:t>
            </a:r>
          </a:p>
          <a:p>
            <a:r>
              <a:rPr lang="en-US" sz="6000" dirty="0">
                <a:latin typeface="+mj-lt"/>
              </a:rPr>
              <a:t>Not so nice view</a:t>
            </a:r>
          </a:p>
        </p:txBody>
      </p:sp>
      <p:pic>
        <p:nvPicPr>
          <p:cNvPr id="4" name="Picture 3">
            <a:extLst>
              <a:ext uri="{FF2B5EF4-FFF2-40B4-BE49-F238E27FC236}">
                <a16:creationId xmlns:a16="http://schemas.microsoft.com/office/drawing/2014/main" id="{ABA7FD6A-3DA0-4CDE-BEFF-D92AEB0F67B6}"/>
              </a:ext>
            </a:extLst>
          </p:cNvPr>
          <p:cNvPicPr>
            <a:picLocks noChangeAspect="1"/>
          </p:cNvPicPr>
          <p:nvPr/>
        </p:nvPicPr>
        <p:blipFill>
          <a:blip r:embed="rId4"/>
          <a:stretch>
            <a:fillRect/>
          </a:stretch>
        </p:blipFill>
        <p:spPr>
          <a:xfrm>
            <a:off x="1016787" y="385893"/>
            <a:ext cx="6340330" cy="6123963"/>
          </a:xfrm>
          <a:prstGeom prst="rect">
            <a:avLst/>
          </a:prstGeom>
        </p:spPr>
      </p:pic>
      <p:pic>
        <p:nvPicPr>
          <p:cNvPr id="5" name="Recorded Sound">
            <a:hlinkClick r:id="" action="ppaction://media"/>
            <a:extLst>
              <a:ext uri="{FF2B5EF4-FFF2-40B4-BE49-F238E27FC236}">
                <a16:creationId xmlns:a16="http://schemas.microsoft.com/office/drawing/2014/main" id="{FB1E2E35-3802-449C-8F93-DAB8FF060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9016" y="5694783"/>
            <a:ext cx="609600" cy="609600"/>
          </a:xfrm>
          <a:prstGeom prst="rect">
            <a:avLst/>
          </a:prstGeom>
        </p:spPr>
      </p:pic>
    </p:spTree>
    <p:extLst>
      <p:ext uri="{BB962C8B-B14F-4D97-AF65-F5344CB8AC3E}">
        <p14:creationId xmlns:p14="http://schemas.microsoft.com/office/powerpoint/2010/main" val="28981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DD29-E6C9-44E4-AD9A-2FD67FCFF8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EAD7D4-25C2-4245-8EA8-C114FEE130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2AC4BCC-1DE4-490B-B4B6-D92254BB7980}"/>
              </a:ext>
            </a:extLst>
          </p:cNvPr>
          <p:cNvPicPr>
            <a:picLocks noChangeAspect="1"/>
          </p:cNvPicPr>
          <p:nvPr/>
        </p:nvPicPr>
        <p:blipFill>
          <a:blip r:embed="rId4"/>
          <a:stretch>
            <a:fillRect/>
          </a:stretch>
        </p:blipFill>
        <p:spPr>
          <a:xfrm>
            <a:off x="1524000" y="0"/>
            <a:ext cx="9144000" cy="6858000"/>
          </a:xfrm>
          <a:prstGeom prst="rect">
            <a:avLst/>
          </a:prstGeom>
        </p:spPr>
      </p:pic>
      <p:sp>
        <p:nvSpPr>
          <p:cNvPr id="5" name="Rectangle 4">
            <a:extLst>
              <a:ext uri="{FF2B5EF4-FFF2-40B4-BE49-F238E27FC236}">
                <a16:creationId xmlns:a16="http://schemas.microsoft.com/office/drawing/2014/main" id="{340C03CC-6CA0-4F32-B2EA-E7ABF35D9CAC}"/>
              </a:ext>
            </a:extLst>
          </p:cNvPr>
          <p:cNvSpPr/>
          <p:nvPr/>
        </p:nvSpPr>
        <p:spPr>
          <a:xfrm>
            <a:off x="2667427" y="4715715"/>
            <a:ext cx="7175939"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Accessible Book returns</a:t>
            </a:r>
          </a:p>
          <a:p>
            <a:pPr algn="ctr"/>
            <a:r>
              <a:rPr lang="en-US" sz="5400" dirty="0">
                <a:ln w="0"/>
                <a:effectLst>
                  <a:outerShdw blurRad="38100" dist="19050" dir="2700000" algn="tl" rotWithShape="0">
                    <a:schemeClr val="dk1">
                      <a:alpha val="40000"/>
                    </a:schemeClr>
                  </a:outerShdw>
                </a:effectLst>
              </a:rPr>
              <a:t>Better lighting?</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 name="Recorded Sound">
            <a:hlinkClick r:id="" action="ppaction://media"/>
            <a:extLst>
              <a:ext uri="{FF2B5EF4-FFF2-40B4-BE49-F238E27FC236}">
                <a16:creationId xmlns:a16="http://schemas.microsoft.com/office/drawing/2014/main" id="{93C20428-E4A2-4C9B-8A20-A6A9275DB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0888" y="5759196"/>
            <a:ext cx="609600" cy="609600"/>
          </a:xfrm>
          <a:prstGeom prst="rect">
            <a:avLst/>
          </a:prstGeom>
        </p:spPr>
      </p:pic>
    </p:spTree>
    <p:extLst>
      <p:ext uri="{BB962C8B-B14F-4D97-AF65-F5344CB8AC3E}">
        <p14:creationId xmlns:p14="http://schemas.microsoft.com/office/powerpoint/2010/main" val="11724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094B-B9C9-4A17-ACEB-F52F08EE62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C78158-E3D1-4C85-8ED4-BBD049556A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465252B-2EFC-4CA5-BBB9-97A45E2324C0}"/>
              </a:ext>
            </a:extLst>
          </p:cNvPr>
          <p:cNvPicPr>
            <a:picLocks noChangeAspect="1"/>
          </p:cNvPicPr>
          <p:nvPr/>
        </p:nvPicPr>
        <p:blipFill>
          <a:blip r:embed="rId4"/>
          <a:stretch>
            <a:fillRect/>
          </a:stretch>
        </p:blipFill>
        <p:spPr>
          <a:xfrm>
            <a:off x="1524000" y="0"/>
            <a:ext cx="9144000" cy="6858000"/>
          </a:xfrm>
          <a:prstGeom prst="rect">
            <a:avLst/>
          </a:prstGeom>
        </p:spPr>
      </p:pic>
      <p:pic>
        <p:nvPicPr>
          <p:cNvPr id="5" name="Recorded Sound">
            <a:hlinkClick r:id="" action="ppaction://media"/>
            <a:extLst>
              <a:ext uri="{FF2B5EF4-FFF2-40B4-BE49-F238E27FC236}">
                <a16:creationId xmlns:a16="http://schemas.microsoft.com/office/drawing/2014/main" id="{86AAD2C2-7C3B-4731-8E3F-D47B2E8565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3791" y="2819400"/>
            <a:ext cx="609600" cy="609600"/>
          </a:xfrm>
          <a:prstGeom prst="rect">
            <a:avLst/>
          </a:prstGeom>
        </p:spPr>
      </p:pic>
    </p:spTree>
    <p:extLst>
      <p:ext uri="{BB962C8B-B14F-4D97-AF65-F5344CB8AC3E}">
        <p14:creationId xmlns:p14="http://schemas.microsoft.com/office/powerpoint/2010/main" val="26750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8281</TotalTime>
  <Words>423</Words>
  <Application>Microsoft Office PowerPoint</Application>
  <PresentationFormat>Widescreen</PresentationFormat>
  <Paragraphs>28</Paragraphs>
  <Slides>13</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Gill Sans MT</vt:lpstr>
      <vt:lpstr>Impact</vt:lpstr>
      <vt:lpstr>Badge</vt:lpstr>
      <vt:lpstr>Bayside Library Accessibility is Key</vt:lpstr>
      <vt:lpstr>PowerPoint Presentation</vt:lpstr>
      <vt:lpstr>Ample, Wide, and Accessible Parking</vt:lpstr>
      <vt:lpstr>Matthews &amp; Soistmann write:</vt:lpstr>
      <vt:lpstr>Precinct Neighbors             </vt:lpstr>
      <vt:lpstr>Bike Friendly VB Residents love their bikes</vt:lpstr>
      <vt:lpstr>Placement?</vt:lpstr>
      <vt:lpstr>PowerPoint Presentation</vt:lpstr>
      <vt:lpstr>PowerPoint Presentation</vt:lpstr>
      <vt:lpstr>PowerPoint Presentation</vt:lpstr>
      <vt:lpstr>PowerPoint Presentation</vt:lpstr>
      <vt:lpstr>Lenenski and Hope for the future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Bayside Library Accessibility is Key</dc:title>
  <dc:creator>Jasmyne Ford</dc:creator>
  <cp:lastModifiedBy>Jasmyne Ford</cp:lastModifiedBy>
  <cp:revision>1</cp:revision>
  <dcterms:created xsi:type="dcterms:W3CDTF">2021-10-10T04:13:09Z</dcterms:created>
  <dcterms:modified xsi:type="dcterms:W3CDTF">2021-10-15T22:14:11Z</dcterms:modified>
</cp:coreProperties>
</file>