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216" autoAdjust="0"/>
  </p:normalViewPr>
  <p:slideViewPr>
    <p:cSldViewPr snapToGrid="0" snapToObjects="1">
      <p:cViewPr varScale="1">
        <p:scale>
          <a:sx n="82" d="100"/>
          <a:sy n="82" d="100"/>
        </p:scale>
        <p:origin x="26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72110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13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0584" cy="6858000"/>
          </a:xfrm>
          <a:prstGeom prst="rect">
            <a:avLst/>
          </a:prstGeom>
          <a:solidFill>
            <a:srgbClr val="30D5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320040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200" b="1">
                <a:solidFill>
                  <a:srgbClr val="30D5DB"/>
                </a:solidFill>
                <a:latin typeface="Aptos"/>
              </a:defRPr>
            </a:pPr>
            <a:r>
              <a:t>THE HUMAN SIDE OF CYBERSECURITY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04672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3200" b="1">
                <a:solidFill>
                  <a:srgbClr val="F1F8FC"/>
                </a:solidFill>
                <a:latin typeface="Aptos"/>
              </a:defRPr>
            </a:pPr>
            <a:r>
              <a:t>SOCIAL ENGINEERING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364224"/>
            <a:ext cx="11109960" cy="10972"/>
          </a:xfrm>
          <a:prstGeom prst="rect">
            <a:avLst/>
          </a:prstGeom>
          <a:solidFill>
            <a:srgbClr val="1425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744200" y="6446520"/>
            <a:ext cx="914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100" b="0">
                <a:solidFill>
                  <a:srgbClr val="A8BFCF"/>
                </a:solidFill>
                <a:latin typeface="Aptos"/>
              </a:defRPr>
            </a:pPr>
            <a:r>
              <a:t>01  /  08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103120"/>
            <a:ext cx="77724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600" b="0">
                <a:solidFill>
                  <a:srgbClr val="A8BFCF"/>
                </a:solidFill>
                <a:latin typeface="Aptos"/>
              </a:defRPr>
            </a:pPr>
            <a:r>
              <a:rPr dirty="0"/>
              <a:t>Why understanding people matters as much as protecting technology</a:t>
            </a:r>
          </a:p>
        </p:txBody>
      </p:sp>
      <p:sp>
        <p:nvSpPr>
          <p:cNvPr id="9" name="Rectangle 8"/>
          <p:cNvSpPr/>
          <p:nvPr/>
        </p:nvSpPr>
        <p:spPr>
          <a:xfrm>
            <a:off x="658368" y="3886200"/>
            <a:ext cx="7040880" cy="64008"/>
          </a:xfrm>
          <a:prstGeom prst="rect">
            <a:avLst/>
          </a:prstGeom>
          <a:solidFill>
            <a:srgbClr val="30D5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58368" y="42519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800" b="0">
                <a:solidFill>
                  <a:srgbClr val="F1F8FC"/>
                </a:solidFill>
                <a:latin typeface="Aptos"/>
              </a:defRPr>
            </a:pPr>
            <a:r>
              <a:t>CYSE 201S  •  Cybersecurity and the Social Sciences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" y="4864608"/>
            <a:ext cx="5486400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 b="1">
                <a:solidFill>
                  <a:srgbClr val="30D5DB"/>
                </a:solidFill>
                <a:latin typeface="Aptos"/>
              </a:defRPr>
            </a:pPr>
            <a:r>
              <a:rPr dirty="0"/>
              <a:t>Joe Collier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13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0584" cy="6858000"/>
          </a:xfrm>
          <a:prstGeom prst="rect">
            <a:avLst/>
          </a:prstGeom>
          <a:solidFill>
            <a:srgbClr val="30D5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320040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200" b="1">
                <a:solidFill>
                  <a:srgbClr val="30D5DB"/>
                </a:solidFill>
                <a:latin typeface="Aptos"/>
              </a:defRPr>
            </a:pPr>
            <a:r>
              <a:t>CYSE 201S  /  CYBERSECURITY &amp; SOCIAL SCIENCES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04672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3200" b="1">
                <a:solidFill>
                  <a:srgbClr val="F1F8FC"/>
                </a:solidFill>
                <a:latin typeface="Aptos"/>
              </a:defRPr>
            </a:pPr>
            <a:r>
              <a:t>What is social engineering?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364224"/>
            <a:ext cx="11109960" cy="10972"/>
          </a:xfrm>
          <a:prstGeom prst="rect">
            <a:avLst/>
          </a:prstGeom>
          <a:solidFill>
            <a:srgbClr val="1425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744200" y="6446520"/>
            <a:ext cx="914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100" b="0">
                <a:solidFill>
                  <a:srgbClr val="A8BFCF"/>
                </a:solidFill>
                <a:latin typeface="Aptos"/>
              </a:defRPr>
            </a:pPr>
            <a:r>
              <a:t>02  /  08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828800"/>
            <a:ext cx="10789920" cy="1234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500" b="0">
                <a:solidFill>
                  <a:srgbClr val="F1F8FC"/>
                </a:solidFill>
                <a:latin typeface="Aptos"/>
              </a:defRPr>
            </a:pPr>
            <a:r>
              <a:t>Social engineering is when someone manipulates a person into sharing information, sending money, or giving access they should not.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3657600"/>
            <a:ext cx="5257800" cy="1965960"/>
          </a:xfrm>
          <a:prstGeom prst="roundRect">
            <a:avLst/>
          </a:prstGeom>
          <a:solidFill>
            <a:srgbClr val="1425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868680" y="3913632"/>
            <a:ext cx="50292" cy="502920"/>
          </a:xfrm>
          <a:prstGeom prst="rect">
            <a:avLst/>
          </a:prstGeom>
          <a:solidFill>
            <a:srgbClr val="30D5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69848" y="3858768"/>
            <a:ext cx="46634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F1F8FC"/>
                </a:solidFill>
                <a:latin typeface="Aptos"/>
              </a:defRPr>
            </a:pPr>
            <a:r>
              <a:t>Technical attack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69848" y="4535424"/>
            <a:ext cx="4572000" cy="960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600" b="0">
                <a:solidFill>
                  <a:srgbClr val="A8BFCF"/>
                </a:solidFill>
                <a:latin typeface="Aptos"/>
              </a:defRPr>
            </a:pPr>
            <a:r>
              <a:t>Targets software, devices, or networks.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44768" y="3657600"/>
            <a:ext cx="5257800" cy="1965960"/>
          </a:xfrm>
          <a:prstGeom prst="roundRect">
            <a:avLst/>
          </a:prstGeom>
          <a:solidFill>
            <a:srgbClr val="1425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327648" y="3913632"/>
            <a:ext cx="50292" cy="502920"/>
          </a:xfrm>
          <a:prstGeom prst="rect">
            <a:avLst/>
          </a:prstGeom>
          <a:solidFill>
            <a:srgbClr val="FFB2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528816" y="3858768"/>
            <a:ext cx="46634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F1F8FC"/>
                </a:solidFill>
                <a:latin typeface="Aptos"/>
              </a:defRPr>
            </a:pPr>
            <a:r>
              <a:t>Social engineering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28816" y="4535424"/>
            <a:ext cx="4572000" cy="960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600" b="0">
                <a:solidFill>
                  <a:srgbClr val="A8BFCF"/>
                </a:solidFill>
                <a:latin typeface="Aptos"/>
              </a:defRPr>
            </a:pPr>
            <a:r>
              <a:t>Targets human decisions and trust.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13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0584" cy="6858000"/>
          </a:xfrm>
          <a:prstGeom prst="rect">
            <a:avLst/>
          </a:prstGeom>
          <a:solidFill>
            <a:srgbClr val="30D5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320040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200" b="1">
                <a:solidFill>
                  <a:srgbClr val="30D5DB"/>
                </a:solidFill>
                <a:latin typeface="Aptos"/>
              </a:defRPr>
            </a:pPr>
            <a:r>
              <a:t>CYSE 201S  /  CYBERSECURITY &amp; SOCIAL SCIENCES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04672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3200" b="1">
                <a:solidFill>
                  <a:srgbClr val="F1F8FC"/>
                </a:solidFill>
                <a:latin typeface="Aptos"/>
              </a:defRPr>
            </a:pPr>
            <a:r>
              <a:t>Common types of attacks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364224"/>
            <a:ext cx="11109960" cy="10972"/>
          </a:xfrm>
          <a:prstGeom prst="rect">
            <a:avLst/>
          </a:prstGeom>
          <a:solidFill>
            <a:srgbClr val="1425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744200" y="6446520"/>
            <a:ext cx="914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100" b="0">
                <a:solidFill>
                  <a:srgbClr val="A8BFCF"/>
                </a:solidFill>
                <a:latin typeface="Aptos"/>
              </a:defRPr>
            </a:pPr>
            <a:r>
              <a:t>03  /  08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783080"/>
            <a:ext cx="5303520" cy="1737360"/>
          </a:xfrm>
          <a:prstGeom prst="roundRect">
            <a:avLst/>
          </a:prstGeom>
          <a:solidFill>
            <a:srgbClr val="1425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822959" y="2039112"/>
            <a:ext cx="50292" cy="502920"/>
          </a:xfrm>
          <a:prstGeom prst="rect">
            <a:avLst/>
          </a:prstGeom>
          <a:solidFill>
            <a:srgbClr val="30D5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24127" y="1984248"/>
            <a:ext cx="4709159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F1F8FC"/>
                </a:solidFill>
                <a:latin typeface="Aptos"/>
              </a:defRPr>
            </a:pPr>
            <a:r>
              <a:t>PHISHING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24127" y="2660904"/>
            <a:ext cx="4617720" cy="7315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600" b="0">
                <a:solidFill>
                  <a:srgbClr val="A8BFCF"/>
                </a:solidFill>
                <a:latin typeface="Aptos"/>
              </a:defRPr>
            </a:pPr>
            <a:r>
              <a:t>Fake emails that ask for passwords or account details.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72200" y="1783080"/>
            <a:ext cx="5303520" cy="1737360"/>
          </a:xfrm>
          <a:prstGeom prst="roundRect">
            <a:avLst/>
          </a:prstGeom>
          <a:solidFill>
            <a:srgbClr val="1425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355080" y="2039112"/>
            <a:ext cx="50292" cy="502920"/>
          </a:xfrm>
          <a:prstGeom prst="rect">
            <a:avLst/>
          </a:prstGeom>
          <a:solidFill>
            <a:srgbClr val="FFB2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556248" y="1984248"/>
            <a:ext cx="4709159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F1F8FC"/>
                </a:solidFill>
                <a:latin typeface="Aptos"/>
              </a:defRPr>
            </a:pPr>
            <a:r>
              <a:t>SMISHING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56248" y="2660904"/>
            <a:ext cx="4617720" cy="7315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600" b="0">
                <a:solidFill>
                  <a:srgbClr val="A8BFCF"/>
                </a:solidFill>
                <a:latin typeface="Aptos"/>
              </a:defRPr>
            </a:pPr>
            <a:r>
              <a:t>Scam text messages with suspicious links.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3703320"/>
            <a:ext cx="5303520" cy="1737360"/>
          </a:xfrm>
          <a:prstGeom prst="roundRect">
            <a:avLst/>
          </a:prstGeom>
          <a:solidFill>
            <a:srgbClr val="1425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22959" y="3959352"/>
            <a:ext cx="50292" cy="502920"/>
          </a:xfrm>
          <a:prstGeom prst="rect">
            <a:avLst/>
          </a:prstGeom>
          <a:solidFill>
            <a:srgbClr val="FFB2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024127" y="3904487"/>
            <a:ext cx="4709159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F1F8FC"/>
                </a:solidFill>
                <a:latin typeface="Aptos"/>
              </a:defRPr>
            </a:pPr>
            <a:r>
              <a:t>VISHING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24127" y="4581144"/>
            <a:ext cx="4617720" cy="7315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600" b="0">
                <a:solidFill>
                  <a:srgbClr val="A8BFCF"/>
                </a:solidFill>
                <a:latin typeface="Aptos"/>
              </a:defRPr>
            </a:pPr>
            <a:r>
              <a:t>Phone calls pretending to be trusted organizations.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172200" y="3703320"/>
            <a:ext cx="5303520" cy="1737360"/>
          </a:xfrm>
          <a:prstGeom prst="roundRect">
            <a:avLst/>
          </a:prstGeom>
          <a:solidFill>
            <a:srgbClr val="1425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6355080" y="3959352"/>
            <a:ext cx="50292" cy="502920"/>
          </a:xfrm>
          <a:prstGeom prst="rect">
            <a:avLst/>
          </a:prstGeom>
          <a:solidFill>
            <a:srgbClr val="30D5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556248" y="3904487"/>
            <a:ext cx="4709159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F1F8FC"/>
                </a:solidFill>
                <a:latin typeface="Aptos"/>
              </a:defRPr>
            </a:pPr>
            <a:r>
              <a:t>IMPERSONATION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56248" y="4581144"/>
            <a:ext cx="4617720" cy="7315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600" b="0">
                <a:solidFill>
                  <a:srgbClr val="A8BFCF"/>
                </a:solidFill>
                <a:latin typeface="Aptos"/>
              </a:defRPr>
            </a:pPr>
            <a:r>
              <a:t>Pretending to be a coworker, company, or authority.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13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0584" cy="6858000"/>
          </a:xfrm>
          <a:prstGeom prst="rect">
            <a:avLst/>
          </a:prstGeom>
          <a:solidFill>
            <a:srgbClr val="30D5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320040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200" b="1">
                <a:solidFill>
                  <a:srgbClr val="30D5DB"/>
                </a:solidFill>
                <a:latin typeface="Aptos"/>
              </a:defRPr>
            </a:pPr>
            <a:r>
              <a:t>CYSE 201S  /  CYBERSECURITY &amp; SOCIAL SCIENCES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04672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3200" b="1">
                <a:solidFill>
                  <a:srgbClr val="F1F8FC"/>
                </a:solidFill>
                <a:latin typeface="Aptos"/>
              </a:defRPr>
            </a:pPr>
            <a:r>
              <a:t>The psychology behind the scam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364224"/>
            <a:ext cx="11109960" cy="10972"/>
          </a:xfrm>
          <a:prstGeom prst="rect">
            <a:avLst/>
          </a:prstGeom>
          <a:solidFill>
            <a:srgbClr val="1425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744200" y="6446520"/>
            <a:ext cx="914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100" b="0">
                <a:solidFill>
                  <a:srgbClr val="A8BFCF"/>
                </a:solidFill>
                <a:latin typeface="Aptos"/>
              </a:defRPr>
            </a:pPr>
            <a:r>
              <a:t>04  /  08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783080"/>
            <a:ext cx="3474720" cy="3520440"/>
          </a:xfrm>
          <a:prstGeom prst="roundRect">
            <a:avLst/>
          </a:prstGeom>
          <a:solidFill>
            <a:srgbClr val="1425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822959" y="2039112"/>
            <a:ext cx="50292" cy="502920"/>
          </a:xfrm>
          <a:prstGeom prst="rect">
            <a:avLst/>
          </a:prstGeom>
          <a:solidFill>
            <a:srgbClr val="FFB2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24127" y="1984248"/>
            <a:ext cx="28803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F1F8FC"/>
                </a:solidFill>
                <a:latin typeface="Aptos"/>
              </a:defRPr>
            </a:pPr>
            <a:r>
              <a:t>FEAR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24127" y="2660904"/>
            <a:ext cx="2788920" cy="2514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600" b="0">
                <a:solidFill>
                  <a:srgbClr val="A8BFCF"/>
                </a:solidFill>
                <a:latin typeface="Aptos"/>
              </a:defRPr>
            </a:pPr>
            <a:r>
              <a:t>“Your account will be closed!”</a:t>
            </a:r>
          </a:p>
          <a:p>
            <a:pPr>
              <a:spcAft>
                <a:spcPts val="1100"/>
              </a:spcAft>
              <a:defRPr sz="1600" b="0">
                <a:solidFill>
                  <a:srgbClr val="A8BFCF"/>
                </a:solidFill>
                <a:latin typeface="Aptos"/>
              </a:defRPr>
            </a:pPr>
            <a:endParaRPr/>
          </a:p>
          <a:p>
            <a:pPr>
              <a:spcAft>
                <a:spcPts val="1100"/>
              </a:spcAft>
              <a:defRPr sz="1600" b="0">
                <a:solidFill>
                  <a:srgbClr val="A8BFCF"/>
                </a:solidFill>
                <a:latin typeface="Aptos"/>
              </a:defRPr>
            </a:pPr>
            <a:r>
              <a:t>Pressure can lead to rushed decisions.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52544" y="1783080"/>
            <a:ext cx="3474720" cy="3520440"/>
          </a:xfrm>
          <a:prstGeom prst="roundRect">
            <a:avLst/>
          </a:prstGeom>
          <a:solidFill>
            <a:srgbClr val="1425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4535424" y="2039112"/>
            <a:ext cx="50292" cy="502920"/>
          </a:xfrm>
          <a:prstGeom prst="rect">
            <a:avLst/>
          </a:prstGeom>
          <a:solidFill>
            <a:srgbClr val="30D5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736592" y="1984248"/>
            <a:ext cx="28803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F1F8FC"/>
                </a:solidFill>
                <a:latin typeface="Aptos"/>
              </a:defRPr>
            </a:pPr>
            <a:r>
              <a:t>URGENCY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36592" y="2660904"/>
            <a:ext cx="2788920" cy="2514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600" b="0">
                <a:solidFill>
                  <a:srgbClr val="A8BFCF"/>
                </a:solidFill>
                <a:latin typeface="Aptos"/>
              </a:defRPr>
            </a:pPr>
            <a:r>
              <a:t>“Act in the next 10 minutes!”</a:t>
            </a:r>
          </a:p>
          <a:p>
            <a:pPr>
              <a:spcAft>
                <a:spcPts val="1100"/>
              </a:spcAft>
              <a:defRPr sz="1600" b="0">
                <a:solidFill>
                  <a:srgbClr val="A8BFCF"/>
                </a:solidFill>
                <a:latin typeface="Aptos"/>
              </a:defRPr>
            </a:pPr>
            <a:endParaRPr/>
          </a:p>
          <a:p>
            <a:pPr>
              <a:spcAft>
                <a:spcPts val="1100"/>
              </a:spcAft>
              <a:defRPr sz="1600" b="0">
                <a:solidFill>
                  <a:srgbClr val="A8BFCF"/>
                </a:solidFill>
                <a:latin typeface="Aptos"/>
              </a:defRPr>
            </a:pPr>
            <a:r>
              <a:t>Attackers try to stop us from checking.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65008" y="1783080"/>
            <a:ext cx="3474720" cy="3520440"/>
          </a:xfrm>
          <a:prstGeom prst="roundRect">
            <a:avLst/>
          </a:prstGeom>
          <a:solidFill>
            <a:srgbClr val="1425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247888" y="2039112"/>
            <a:ext cx="50292" cy="502920"/>
          </a:xfrm>
          <a:prstGeom prst="rect">
            <a:avLst/>
          </a:prstGeom>
          <a:solidFill>
            <a:srgbClr val="FFB2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449056" y="1984248"/>
            <a:ext cx="28803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F1F8FC"/>
                </a:solidFill>
                <a:latin typeface="Aptos"/>
              </a:defRPr>
            </a:pPr>
            <a:r>
              <a:t>TRUST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49056" y="2660904"/>
            <a:ext cx="2788920" cy="2514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600" b="0">
                <a:solidFill>
                  <a:srgbClr val="A8BFCF"/>
                </a:solidFill>
                <a:latin typeface="Aptos"/>
              </a:defRPr>
            </a:pPr>
            <a:r>
              <a:t>“This is your bank calling.”</a:t>
            </a:r>
          </a:p>
          <a:p>
            <a:pPr>
              <a:spcAft>
                <a:spcPts val="1100"/>
              </a:spcAft>
              <a:defRPr sz="1600" b="0">
                <a:solidFill>
                  <a:srgbClr val="A8BFCF"/>
                </a:solidFill>
                <a:latin typeface="Aptos"/>
              </a:defRPr>
            </a:pPr>
            <a:endParaRPr/>
          </a:p>
          <a:p>
            <a:pPr>
              <a:spcAft>
                <a:spcPts val="1100"/>
              </a:spcAft>
              <a:defRPr sz="1600" b="0">
                <a:solidFill>
                  <a:srgbClr val="A8BFCF"/>
                </a:solidFill>
                <a:latin typeface="Aptos"/>
              </a:defRPr>
            </a:pPr>
            <a:r>
              <a:t>Familiar names can make scams convincing.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13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0584" cy="6858000"/>
          </a:xfrm>
          <a:prstGeom prst="rect">
            <a:avLst/>
          </a:prstGeom>
          <a:solidFill>
            <a:srgbClr val="30D5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320040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200" b="1">
                <a:solidFill>
                  <a:srgbClr val="30D5DB"/>
                </a:solidFill>
                <a:latin typeface="Aptos"/>
              </a:defRPr>
            </a:pPr>
            <a:r>
              <a:t>CYSE 201S  /  CYBERSECURITY &amp; SOCIAL SCIENCES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04672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3200" b="1">
                <a:solidFill>
                  <a:srgbClr val="F1F8FC"/>
                </a:solidFill>
                <a:latin typeface="Aptos"/>
              </a:defRPr>
            </a:pPr>
            <a:r>
              <a:t>Scams we see in everyday life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364224"/>
            <a:ext cx="11109960" cy="10972"/>
          </a:xfrm>
          <a:prstGeom prst="rect">
            <a:avLst/>
          </a:prstGeom>
          <a:solidFill>
            <a:srgbClr val="1425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744200" y="6446520"/>
            <a:ext cx="914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100" b="0">
                <a:solidFill>
                  <a:srgbClr val="A8BFCF"/>
                </a:solidFill>
                <a:latin typeface="Aptos"/>
              </a:defRPr>
            </a:pPr>
            <a:r>
              <a:t>05  /  08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828800"/>
            <a:ext cx="5303520" cy="3520440"/>
          </a:xfrm>
          <a:prstGeom prst="roundRect">
            <a:avLst/>
          </a:prstGeom>
          <a:solidFill>
            <a:srgbClr val="1425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822959" y="2084832"/>
            <a:ext cx="50292" cy="502920"/>
          </a:xfrm>
          <a:prstGeom prst="rect">
            <a:avLst/>
          </a:prstGeom>
          <a:solidFill>
            <a:srgbClr val="30D5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24127" y="2029968"/>
            <a:ext cx="4709159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F1F8FC"/>
                </a:solidFill>
                <a:latin typeface="Aptos"/>
              </a:defRPr>
            </a:pPr>
            <a:r>
              <a:t>FAKE BANK ALERT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24127" y="2706624"/>
            <a:ext cx="4617720" cy="2514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600" b="0">
                <a:solidFill>
                  <a:srgbClr val="A8BFCF"/>
                </a:solidFill>
                <a:latin typeface="Aptos"/>
              </a:defRPr>
            </a:pPr>
            <a:r>
              <a:t>A text claims there is fraud on your account and asks you to click a link.</a:t>
            </a:r>
          </a:p>
          <a:p>
            <a:pPr>
              <a:spcAft>
                <a:spcPts val="1100"/>
              </a:spcAft>
              <a:defRPr sz="1600" b="0">
                <a:solidFill>
                  <a:srgbClr val="A8BFCF"/>
                </a:solidFill>
                <a:latin typeface="Aptos"/>
              </a:defRPr>
            </a:pPr>
            <a:endParaRPr/>
          </a:p>
          <a:p>
            <a:pPr>
              <a:spcAft>
                <a:spcPts val="1100"/>
              </a:spcAft>
              <a:defRPr sz="1600" b="0">
                <a:solidFill>
                  <a:srgbClr val="A8BFCF"/>
                </a:solidFill>
                <a:latin typeface="Aptos"/>
              </a:defRPr>
            </a:pPr>
            <a:r>
              <a:t>Safer choice: open your bank’s official app instead.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72200" y="1828800"/>
            <a:ext cx="5303520" cy="3520440"/>
          </a:xfrm>
          <a:prstGeom prst="roundRect">
            <a:avLst/>
          </a:prstGeom>
          <a:solidFill>
            <a:srgbClr val="1425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355080" y="2084832"/>
            <a:ext cx="50292" cy="502920"/>
          </a:xfrm>
          <a:prstGeom prst="rect">
            <a:avLst/>
          </a:prstGeom>
          <a:solidFill>
            <a:srgbClr val="FFB2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556248" y="2029968"/>
            <a:ext cx="4709159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F1F8FC"/>
                </a:solidFill>
                <a:latin typeface="Aptos"/>
              </a:defRPr>
            </a:pPr>
            <a:r>
              <a:t>FAKE TECH SUPPORT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56248" y="2706624"/>
            <a:ext cx="4617720" cy="2514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600" b="0">
                <a:solidFill>
                  <a:srgbClr val="A8BFCF"/>
                </a:solidFill>
                <a:latin typeface="Aptos"/>
              </a:defRPr>
            </a:pPr>
            <a:r>
              <a:t>A caller claims your computer is infected and asks for remote access.</a:t>
            </a:r>
          </a:p>
          <a:p>
            <a:pPr>
              <a:spcAft>
                <a:spcPts val="1100"/>
              </a:spcAft>
              <a:defRPr sz="1600" b="0">
                <a:solidFill>
                  <a:srgbClr val="A8BFCF"/>
                </a:solidFill>
                <a:latin typeface="Aptos"/>
              </a:defRPr>
            </a:pPr>
            <a:endParaRPr/>
          </a:p>
          <a:p>
            <a:pPr>
              <a:spcAft>
                <a:spcPts val="1100"/>
              </a:spcAft>
              <a:defRPr sz="1600" b="0">
                <a:solidFill>
                  <a:srgbClr val="A8BFCF"/>
                </a:solidFill>
                <a:latin typeface="Aptos"/>
              </a:defRPr>
            </a:pPr>
            <a:r>
              <a:t>Safer choice: end the call and contact verified support.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13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0584" cy="6858000"/>
          </a:xfrm>
          <a:prstGeom prst="rect">
            <a:avLst/>
          </a:prstGeom>
          <a:solidFill>
            <a:srgbClr val="30D5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320040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200" b="1">
                <a:solidFill>
                  <a:srgbClr val="30D5DB"/>
                </a:solidFill>
                <a:latin typeface="Aptos"/>
              </a:defRPr>
            </a:pPr>
            <a:r>
              <a:t>CYSE 201S  /  CYBERSECURITY &amp; SOCIAL SCIENCES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04672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3200" b="1">
                <a:solidFill>
                  <a:srgbClr val="F1F8FC"/>
                </a:solidFill>
                <a:latin typeface="Aptos"/>
              </a:defRPr>
            </a:pPr>
            <a:r>
              <a:t>Why it matters to society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364224"/>
            <a:ext cx="11109960" cy="10972"/>
          </a:xfrm>
          <a:prstGeom prst="rect">
            <a:avLst/>
          </a:prstGeom>
          <a:solidFill>
            <a:srgbClr val="1425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744200" y="6446520"/>
            <a:ext cx="914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100" b="0">
                <a:solidFill>
                  <a:srgbClr val="A8BFCF"/>
                </a:solidFill>
                <a:latin typeface="Aptos"/>
              </a:defRPr>
            </a:pPr>
            <a:r>
              <a:t>06  /  08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828800"/>
            <a:ext cx="3474720" cy="3474720"/>
          </a:xfrm>
          <a:prstGeom prst="roundRect">
            <a:avLst/>
          </a:prstGeom>
          <a:solidFill>
            <a:srgbClr val="1425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822959" y="2084832"/>
            <a:ext cx="50292" cy="502920"/>
          </a:xfrm>
          <a:prstGeom prst="rect">
            <a:avLst/>
          </a:prstGeom>
          <a:solidFill>
            <a:srgbClr val="FFB2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24127" y="2029968"/>
            <a:ext cx="28803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F1F8FC"/>
                </a:solidFill>
                <a:latin typeface="Aptos"/>
              </a:defRPr>
            </a:pPr>
            <a:r>
              <a:t>FINANCIAL HARM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24127" y="2706624"/>
            <a:ext cx="2788920" cy="24688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600" b="0">
                <a:solidFill>
                  <a:srgbClr val="A8BFCF"/>
                </a:solidFill>
                <a:latin typeface="Aptos"/>
              </a:defRPr>
            </a:pPr>
            <a:r>
              <a:t>Scams can steal money from individuals and businesses.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52544" y="1828800"/>
            <a:ext cx="3474720" cy="3474720"/>
          </a:xfrm>
          <a:prstGeom prst="roundRect">
            <a:avLst/>
          </a:prstGeom>
          <a:solidFill>
            <a:srgbClr val="1425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4535424" y="2084832"/>
            <a:ext cx="50292" cy="502920"/>
          </a:xfrm>
          <a:prstGeom prst="rect">
            <a:avLst/>
          </a:prstGeom>
          <a:solidFill>
            <a:srgbClr val="30D5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736592" y="2029968"/>
            <a:ext cx="28803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F1F8FC"/>
                </a:solidFill>
                <a:latin typeface="Aptos"/>
              </a:defRPr>
            </a:pPr>
            <a:r>
              <a:t>PRIVACY RISKS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36592" y="2706624"/>
            <a:ext cx="2788920" cy="24688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600" b="0">
                <a:solidFill>
                  <a:srgbClr val="A8BFCF"/>
                </a:solidFill>
                <a:latin typeface="Aptos"/>
              </a:defRPr>
            </a:pPr>
            <a:r>
              <a:t>Stolen information can lead to identity theft and account takeovers.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65008" y="1828800"/>
            <a:ext cx="3474720" cy="3474720"/>
          </a:xfrm>
          <a:prstGeom prst="roundRect">
            <a:avLst/>
          </a:prstGeom>
          <a:solidFill>
            <a:srgbClr val="1425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247888" y="2084832"/>
            <a:ext cx="50292" cy="502920"/>
          </a:xfrm>
          <a:prstGeom prst="rect">
            <a:avLst/>
          </a:prstGeom>
          <a:solidFill>
            <a:srgbClr val="FFB2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449056" y="2029968"/>
            <a:ext cx="28803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F1F8FC"/>
                </a:solidFill>
                <a:latin typeface="Aptos"/>
              </a:defRPr>
            </a:pPr>
            <a:r>
              <a:t>LOST TRUST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49056" y="2706624"/>
            <a:ext cx="2788920" cy="24688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600" b="0">
                <a:solidFill>
                  <a:srgbClr val="A8BFCF"/>
                </a:solidFill>
                <a:latin typeface="Aptos"/>
              </a:defRPr>
            </a:pPr>
            <a:r>
              <a:t>Fraud makes people less confident in digital services.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13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0584" cy="6858000"/>
          </a:xfrm>
          <a:prstGeom prst="rect">
            <a:avLst/>
          </a:prstGeom>
          <a:solidFill>
            <a:srgbClr val="30D5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320040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200" b="1">
                <a:solidFill>
                  <a:srgbClr val="30D5DB"/>
                </a:solidFill>
                <a:latin typeface="Aptos"/>
              </a:defRPr>
            </a:pPr>
            <a:r>
              <a:t>CYSE 201S  /  CYBERSECURITY &amp; SOCIAL SCIENCES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04672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3200" b="1">
                <a:solidFill>
                  <a:srgbClr val="F1F8FC"/>
                </a:solidFill>
                <a:latin typeface="Aptos"/>
              </a:defRPr>
            </a:pPr>
            <a:r>
              <a:t>How we can protect ourselves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364224"/>
            <a:ext cx="11109960" cy="10972"/>
          </a:xfrm>
          <a:prstGeom prst="rect">
            <a:avLst/>
          </a:prstGeom>
          <a:solidFill>
            <a:srgbClr val="1425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744200" y="6446520"/>
            <a:ext cx="914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100" b="0">
                <a:solidFill>
                  <a:srgbClr val="A8BFCF"/>
                </a:solidFill>
                <a:latin typeface="Aptos"/>
              </a:defRPr>
            </a:pPr>
            <a:r>
              <a:t>07  /  08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1783080"/>
            <a:ext cx="5285232" cy="1755648"/>
          </a:xfrm>
          <a:prstGeom prst="roundRect">
            <a:avLst/>
          </a:prstGeom>
          <a:solidFill>
            <a:srgbClr val="1425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68680" y="203911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400" b="1">
                <a:solidFill>
                  <a:srgbClr val="30D5DB"/>
                </a:solidFill>
                <a:latin typeface="Aptos"/>
              </a:defRPr>
            </a:pPr>
            <a: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18488" y="1956816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900" b="1">
                <a:solidFill>
                  <a:srgbClr val="F1F8FC"/>
                </a:solidFill>
                <a:latin typeface="Aptos"/>
              </a:defRPr>
            </a:pPr>
            <a:r>
              <a:t>Slow down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18488" y="2496312"/>
            <a:ext cx="39776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500" b="0">
                <a:solidFill>
                  <a:srgbClr val="A8BFCF"/>
                </a:solidFill>
                <a:latin typeface="Aptos"/>
              </a:defRPr>
            </a:pPr>
            <a:r>
              <a:t>Do not let a message pressure you into acting immediately.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90488" y="1783080"/>
            <a:ext cx="5285232" cy="1755648"/>
          </a:xfrm>
          <a:prstGeom prst="roundRect">
            <a:avLst/>
          </a:prstGeom>
          <a:solidFill>
            <a:srgbClr val="1425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00800" y="203911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400" b="1">
                <a:solidFill>
                  <a:srgbClr val="30D5DB"/>
                </a:solidFill>
                <a:latin typeface="Aptos"/>
              </a:defRPr>
            </a:pPr>
            <a: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50607" y="1956816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900" b="1">
                <a:solidFill>
                  <a:srgbClr val="F1F8FC"/>
                </a:solidFill>
                <a:latin typeface="Aptos"/>
              </a:defRPr>
            </a:pPr>
            <a:r>
              <a:t>Verify separately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50607" y="2496312"/>
            <a:ext cx="39776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500" b="0">
                <a:solidFill>
                  <a:srgbClr val="A8BFCF"/>
                </a:solidFill>
                <a:latin typeface="Aptos"/>
              </a:defRPr>
            </a:pPr>
            <a:r>
              <a:t>Contact the company using a number or website you know is real.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58368" y="3794760"/>
            <a:ext cx="5285232" cy="1755648"/>
          </a:xfrm>
          <a:prstGeom prst="roundRect">
            <a:avLst/>
          </a:prstGeom>
          <a:solidFill>
            <a:srgbClr val="1425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68680" y="405079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400" b="1">
                <a:solidFill>
                  <a:srgbClr val="30D5DB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618488" y="3968496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900" b="1">
                <a:solidFill>
                  <a:srgbClr val="F1F8FC"/>
                </a:solidFill>
                <a:latin typeface="Aptos"/>
              </a:defRPr>
            </a:pPr>
            <a:r>
              <a:t>Use MFA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18488" y="4507992"/>
            <a:ext cx="39776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500" b="0">
                <a:solidFill>
                  <a:srgbClr val="A8BFCF"/>
                </a:solidFill>
                <a:latin typeface="Aptos"/>
              </a:defRPr>
            </a:pPr>
            <a:r>
              <a:t>Multifactor authentication adds a layer of protection.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190488" y="3794760"/>
            <a:ext cx="5285232" cy="1755648"/>
          </a:xfrm>
          <a:prstGeom prst="roundRect">
            <a:avLst/>
          </a:prstGeom>
          <a:solidFill>
            <a:srgbClr val="1425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400800" y="405079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400" b="1">
                <a:solidFill>
                  <a:srgbClr val="30D5DB"/>
                </a:solidFill>
                <a:latin typeface="Aptos"/>
              </a:defRPr>
            </a:pPr>
            <a: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150607" y="3968496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900" b="1">
                <a:solidFill>
                  <a:srgbClr val="F1F8FC"/>
                </a:solidFill>
                <a:latin typeface="Aptos"/>
              </a:defRPr>
            </a:pPr>
            <a:r>
              <a:t>Report suspicious messages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150607" y="4507992"/>
            <a:ext cx="3977639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500" b="0">
                <a:solidFill>
                  <a:srgbClr val="A8BFCF"/>
                </a:solidFill>
                <a:latin typeface="Aptos"/>
              </a:defRPr>
            </a:pPr>
            <a:r>
              <a:t>Tell your organization or report scams to the FTC.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13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0584" cy="6858000"/>
          </a:xfrm>
          <a:prstGeom prst="rect">
            <a:avLst/>
          </a:prstGeom>
          <a:solidFill>
            <a:srgbClr val="30D5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320040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200" b="1">
                <a:solidFill>
                  <a:srgbClr val="30D5DB"/>
                </a:solidFill>
                <a:latin typeface="Aptos"/>
              </a:defRPr>
            </a:pPr>
            <a:r>
              <a:t>CYSE 201S  /  CYBERSECURITY &amp; SOCIAL SCIENCES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804672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3200" b="1">
                <a:solidFill>
                  <a:srgbClr val="F1F8FC"/>
                </a:solidFill>
                <a:latin typeface="Aptos"/>
              </a:defRPr>
            </a:pPr>
            <a:r>
              <a:t>Conclusion &amp; references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6364224"/>
            <a:ext cx="11109960" cy="10972"/>
          </a:xfrm>
          <a:prstGeom prst="rect">
            <a:avLst/>
          </a:prstGeom>
          <a:solidFill>
            <a:srgbClr val="1425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744200" y="6446520"/>
            <a:ext cx="9144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100" b="0">
                <a:solidFill>
                  <a:srgbClr val="A8BFCF"/>
                </a:solidFill>
                <a:latin typeface="Aptos"/>
              </a:defRPr>
            </a:pPr>
            <a:r>
              <a:t>08  /  08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673352"/>
            <a:ext cx="10698480" cy="1417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300" b="0">
                <a:solidFill>
                  <a:srgbClr val="F1F8FC"/>
                </a:solidFill>
                <a:latin typeface="Aptos"/>
              </a:defRPr>
            </a:pPr>
            <a:r>
              <a:t>Cybersecurity is not just about technology. It is also about understanding human behavior and helping people recognize risks before they become victims.</a:t>
            </a:r>
          </a:p>
        </p:txBody>
      </p:sp>
      <p:sp>
        <p:nvSpPr>
          <p:cNvPr id="9" name="Rectangle 8"/>
          <p:cNvSpPr/>
          <p:nvPr/>
        </p:nvSpPr>
        <p:spPr>
          <a:xfrm>
            <a:off x="685800" y="3383280"/>
            <a:ext cx="10744200" cy="50292"/>
          </a:xfrm>
          <a:prstGeom prst="rect">
            <a:avLst/>
          </a:prstGeom>
          <a:solidFill>
            <a:srgbClr val="30D5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85800" y="370332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900" b="1">
                <a:solidFill>
                  <a:srgbClr val="30D5DB"/>
                </a:solidFill>
                <a:latin typeface="Aptos"/>
              </a:defRPr>
            </a:pPr>
            <a:r>
              <a:t>Sources for further reading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4206240"/>
            <a:ext cx="10789920" cy="1508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300" b="0">
                <a:solidFill>
                  <a:srgbClr val="A8BFCF"/>
                </a:solidFill>
                <a:latin typeface="Aptos"/>
              </a:defRPr>
            </a:pPr>
            <a:r>
              <a:t>CISA — Secure Our World: https://www.cisa.gov/secure-our-world</a:t>
            </a:r>
          </a:p>
          <a:p>
            <a:pPr>
              <a:spcAft>
                <a:spcPts val="1100"/>
              </a:spcAft>
              <a:defRPr sz="1300" b="0">
                <a:solidFill>
                  <a:srgbClr val="A8BFCF"/>
                </a:solidFill>
                <a:latin typeface="Aptos"/>
              </a:defRPr>
            </a:pPr>
            <a:r>
              <a:t>FTC — How to Recognize and Avoid Phishing Scams: https://consumer.ftc.gov/articles/how-recognize-and-avoid-phishing-scams</a:t>
            </a:r>
          </a:p>
          <a:p>
            <a:pPr>
              <a:spcAft>
                <a:spcPts val="1100"/>
              </a:spcAft>
              <a:defRPr sz="1300" b="0">
                <a:solidFill>
                  <a:srgbClr val="A8BFCF"/>
                </a:solidFill>
                <a:latin typeface="Aptos"/>
              </a:defRPr>
            </a:pPr>
            <a:r>
              <a:t>NIST — Cybersecurity Framework: https://www.nist.gov/cyberframework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484</Words>
  <Application>Microsoft Office PowerPoint</Application>
  <PresentationFormat>Widescreen</PresentationFormat>
  <Paragraphs>83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Joe Collier</dc:creator>
  <cp:keywords/>
  <dc:description>generated using python-pptx</dc:description>
  <cp:lastModifiedBy>Joe Collier</cp:lastModifiedBy>
  <cp:revision>3</cp:revision>
  <dcterms:created xsi:type="dcterms:W3CDTF">2013-01-27T09:14:16Z</dcterms:created>
  <dcterms:modified xsi:type="dcterms:W3CDTF">2026-10-15T02:04:48Z</dcterms:modified>
  <cp:category/>
</cp:coreProperties>
</file>