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3" d="100"/>
          <a:sy n="73" d="100"/>
        </p:scale>
        <p:origin x="76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756FB-E05E-443F-88A1-CFC90638997C}"/>
              </a:ext>
            </a:extLst>
          </p:cNvPr>
          <p:cNvSpPr>
            <a:spLocks noGrp="1"/>
          </p:cNvSpPr>
          <p:nvPr>
            <p:ph type="ctrTitle"/>
          </p:nvPr>
        </p:nvSpPr>
        <p:spPr>
          <a:xfrm>
            <a:off x="1084727" y="1597961"/>
            <a:ext cx="9144000" cy="31623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3C5DA97A-281B-4A77-9D2C-C5E6A860E645}"/>
              </a:ext>
            </a:extLst>
          </p:cNvPr>
          <p:cNvSpPr>
            <a:spLocks noGrp="1"/>
          </p:cNvSpPr>
          <p:nvPr>
            <p:ph type="subTitle" idx="1"/>
          </p:nvPr>
        </p:nvSpPr>
        <p:spPr>
          <a:xfrm>
            <a:off x="1084727" y="4902488"/>
            <a:ext cx="9144000" cy="985075"/>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FD7BAE-E194-4223-BB4E-5E487863F5BE}"/>
              </a:ext>
            </a:extLst>
          </p:cNvPr>
          <p:cNvSpPr>
            <a:spLocks noGrp="1"/>
          </p:cNvSpPr>
          <p:nvPr>
            <p:ph type="dt" sz="half" idx="10"/>
          </p:nvPr>
        </p:nvSpPr>
        <p:spPr/>
        <p:txBody>
          <a:bodyPr/>
          <a:lstStyle/>
          <a:p>
            <a:fld id="{8C28A28C-4C6A-46EA-90C0-4EE0B89CC5C7}" type="datetimeFigureOut">
              <a:rPr lang="en-US" smtClean="0"/>
              <a:t>3/23/2023</a:t>
            </a:fld>
            <a:endParaRPr lang="en-US" dirty="0"/>
          </a:p>
        </p:txBody>
      </p:sp>
      <p:sp>
        <p:nvSpPr>
          <p:cNvPr id="5" name="Footer Placeholder 4">
            <a:extLst>
              <a:ext uri="{FF2B5EF4-FFF2-40B4-BE49-F238E27FC236}">
                <a16:creationId xmlns:a16="http://schemas.microsoft.com/office/drawing/2014/main" id="{9721F6C9-7279-4DF8-9462-3EFEFA03F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457072-0A38-49AD-8D0D-0E42DD488E4F}"/>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2275303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E81-5CFF-4A28-B9C8-5D54E51DF202}"/>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58A4CC8-DCB0-4E94-98A7-236E3D186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1F802-21C2-44B2-A419-55469D826571}"/>
              </a:ext>
            </a:extLst>
          </p:cNvPr>
          <p:cNvSpPr>
            <a:spLocks noGrp="1"/>
          </p:cNvSpPr>
          <p:nvPr>
            <p:ph type="dt" sz="half" idx="10"/>
          </p:nvPr>
        </p:nvSpPr>
        <p:spPr/>
        <p:txBody>
          <a:bodyPr/>
          <a:lstStyle/>
          <a:p>
            <a:fld id="{8C28A28C-4C6A-46EA-90C0-4EE0B89CC5C7}" type="datetimeFigureOut">
              <a:rPr lang="en-US" smtClean="0"/>
              <a:t>3/23/2023</a:t>
            </a:fld>
            <a:endParaRPr lang="en-US"/>
          </a:p>
        </p:txBody>
      </p:sp>
      <p:sp>
        <p:nvSpPr>
          <p:cNvPr id="5" name="Footer Placeholder 4">
            <a:extLst>
              <a:ext uri="{FF2B5EF4-FFF2-40B4-BE49-F238E27FC236}">
                <a16:creationId xmlns:a16="http://schemas.microsoft.com/office/drawing/2014/main" id="{84BDB709-08FF-4C4A-8670-4CCA9146F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95375-1CC8-4950-8439-877451C4266D}"/>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561528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8BDF0-A155-454D-B3E2-AD15D0905A62}"/>
              </a:ext>
            </a:extLst>
          </p:cNvPr>
          <p:cNvSpPr>
            <a:spLocks noGrp="1"/>
          </p:cNvSpPr>
          <p:nvPr>
            <p:ph type="title" orient="vert"/>
          </p:nvPr>
        </p:nvSpPr>
        <p:spPr>
          <a:xfrm>
            <a:off x="9073242" y="827313"/>
            <a:ext cx="2280557" cy="5061857"/>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7244E0D-96EC-4B35-BA5C-5DAFCC7281AE}"/>
              </a:ext>
            </a:extLst>
          </p:cNvPr>
          <p:cNvSpPr>
            <a:spLocks noGrp="1"/>
          </p:cNvSpPr>
          <p:nvPr>
            <p:ph type="body" orient="vert" idx="1"/>
          </p:nvPr>
        </p:nvSpPr>
        <p:spPr>
          <a:xfrm>
            <a:off x="838200" y="827313"/>
            <a:ext cx="8115300" cy="506185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3ADC4E-9FB1-439F-B0FB-47F47B3421A7}"/>
              </a:ext>
            </a:extLst>
          </p:cNvPr>
          <p:cNvSpPr>
            <a:spLocks noGrp="1"/>
          </p:cNvSpPr>
          <p:nvPr>
            <p:ph type="dt" sz="half" idx="10"/>
          </p:nvPr>
        </p:nvSpPr>
        <p:spPr/>
        <p:txBody>
          <a:bodyPr/>
          <a:lstStyle/>
          <a:p>
            <a:fld id="{8C28A28C-4C6A-46EA-90C0-4EE0B89CC5C7}" type="datetimeFigureOut">
              <a:rPr lang="en-US" smtClean="0"/>
              <a:t>3/23/2023</a:t>
            </a:fld>
            <a:endParaRPr lang="en-US"/>
          </a:p>
        </p:txBody>
      </p:sp>
      <p:sp>
        <p:nvSpPr>
          <p:cNvPr id="5" name="Footer Placeholder 4">
            <a:extLst>
              <a:ext uri="{FF2B5EF4-FFF2-40B4-BE49-F238E27FC236}">
                <a16:creationId xmlns:a16="http://schemas.microsoft.com/office/drawing/2014/main" id="{637EE406-061A-4440-BA75-3B684FC848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6D93CF-F5F3-4897-A51E-47D577FDD344}"/>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997442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5D216-27F9-4078-8349-ABC9F614A5E7}"/>
              </a:ext>
            </a:extLst>
          </p:cNvPr>
          <p:cNvSpPr>
            <a:spLocks noGrp="1"/>
          </p:cNvSpPr>
          <p:nvPr>
            <p:ph type="dt" sz="half" idx="10"/>
          </p:nvPr>
        </p:nvSpPr>
        <p:spPr/>
        <p:txBody>
          <a:bodyPr/>
          <a:lstStyle/>
          <a:p>
            <a:fld id="{8C28A28C-4C6A-46EA-90C0-4EE0B89CC5C7}" type="datetimeFigureOut">
              <a:rPr lang="en-US" smtClean="0"/>
              <a:t>3/23/2023</a:t>
            </a:fld>
            <a:endParaRPr lang="en-US"/>
          </a:p>
        </p:txBody>
      </p:sp>
      <p:sp>
        <p:nvSpPr>
          <p:cNvPr id="5" name="Footer Placeholder 4">
            <a:extLst>
              <a:ext uri="{FF2B5EF4-FFF2-40B4-BE49-F238E27FC236}">
                <a16:creationId xmlns:a16="http://schemas.microsoft.com/office/drawing/2014/main" id="{4384F8A8-FBA7-4F25-ADEA-AF346495DE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4609F8-5897-4724-8FA6-3EFDE8F2DD7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284978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0F0C-7BA8-490D-B4C9-CCE145DCD19A}"/>
              </a:ext>
            </a:extLst>
          </p:cNvPr>
          <p:cNvSpPr>
            <a:spLocks noGrp="1"/>
          </p:cNvSpPr>
          <p:nvPr>
            <p:ph type="title"/>
          </p:nvPr>
        </p:nvSpPr>
        <p:spPr>
          <a:xfrm>
            <a:off x="1084726" y="1709738"/>
            <a:ext cx="9143999" cy="3050523"/>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290E61-B837-4BE4-9BC7-6AF706BCCA42}"/>
              </a:ext>
            </a:extLst>
          </p:cNvPr>
          <p:cNvSpPr>
            <a:spLocks noGrp="1"/>
          </p:cNvSpPr>
          <p:nvPr>
            <p:ph type="body" idx="1"/>
          </p:nvPr>
        </p:nvSpPr>
        <p:spPr>
          <a:xfrm>
            <a:off x="1084726" y="4902488"/>
            <a:ext cx="9143999" cy="9850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52E15F-E46D-44C6-9FB9-07B0BC545AEF}"/>
              </a:ext>
            </a:extLst>
          </p:cNvPr>
          <p:cNvSpPr>
            <a:spLocks noGrp="1"/>
          </p:cNvSpPr>
          <p:nvPr>
            <p:ph type="dt" sz="half" idx="10"/>
          </p:nvPr>
        </p:nvSpPr>
        <p:spPr/>
        <p:txBody>
          <a:bodyPr/>
          <a:lstStyle/>
          <a:p>
            <a:fld id="{8C28A28C-4C6A-46EA-90C0-4EE0B89CC5C7}" type="datetimeFigureOut">
              <a:rPr lang="en-US" smtClean="0"/>
              <a:t>3/23/2023</a:t>
            </a:fld>
            <a:endParaRPr lang="en-US"/>
          </a:p>
        </p:txBody>
      </p:sp>
      <p:sp>
        <p:nvSpPr>
          <p:cNvPr id="5" name="Footer Placeholder 4">
            <a:extLst>
              <a:ext uri="{FF2B5EF4-FFF2-40B4-BE49-F238E27FC236}">
                <a16:creationId xmlns:a16="http://schemas.microsoft.com/office/drawing/2014/main" id="{2EBF6955-3667-4857-B35A-9E12F79886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14B309-D15E-4FA1-9B8D-8C1F3B56C37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4211103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219AB-91F9-4F80-9B5D-2E6FE925F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19F334-D0CF-4DFD-BAA9-3ECD639B1F1E}"/>
              </a:ext>
            </a:extLst>
          </p:cNvPr>
          <p:cNvSpPr>
            <a:spLocks noGrp="1"/>
          </p:cNvSpPr>
          <p:nvPr>
            <p:ph sz="half" idx="1"/>
          </p:nvPr>
        </p:nvSpPr>
        <p:spPr>
          <a:xfrm>
            <a:off x="1077362" y="2227809"/>
            <a:ext cx="4942438" cy="39491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5E0B5D-4613-4DA7-BA20-58B19BE8A496}"/>
              </a:ext>
            </a:extLst>
          </p:cNvPr>
          <p:cNvSpPr>
            <a:spLocks noGrp="1"/>
          </p:cNvSpPr>
          <p:nvPr>
            <p:ph sz="half" idx="2"/>
          </p:nvPr>
        </p:nvSpPr>
        <p:spPr>
          <a:xfrm>
            <a:off x="6172200" y="2227809"/>
            <a:ext cx="4855265" cy="39491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311AB-0603-424D-BC42-0CEAB3562BA4}"/>
              </a:ext>
            </a:extLst>
          </p:cNvPr>
          <p:cNvSpPr>
            <a:spLocks noGrp="1"/>
          </p:cNvSpPr>
          <p:nvPr>
            <p:ph type="dt" sz="half" idx="10"/>
          </p:nvPr>
        </p:nvSpPr>
        <p:spPr/>
        <p:txBody>
          <a:bodyPr/>
          <a:lstStyle/>
          <a:p>
            <a:fld id="{8C28A28C-4C6A-46EA-90C0-4EE0B89CC5C7}" type="datetimeFigureOut">
              <a:rPr lang="en-US" smtClean="0"/>
              <a:t>3/23/2023</a:t>
            </a:fld>
            <a:endParaRPr lang="en-US"/>
          </a:p>
        </p:txBody>
      </p:sp>
      <p:sp>
        <p:nvSpPr>
          <p:cNvPr id="6" name="Footer Placeholder 5">
            <a:extLst>
              <a:ext uri="{FF2B5EF4-FFF2-40B4-BE49-F238E27FC236}">
                <a16:creationId xmlns:a16="http://schemas.microsoft.com/office/drawing/2014/main" id="{7A3AA2AC-0C5F-4835-BE47-D780C29890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6C54C0-DFDA-4778-9EE8-5E5C30E05412}"/>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081637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F3603-5B09-4916-8324-A6BDAB4E060E}"/>
              </a:ext>
            </a:extLst>
          </p:cNvPr>
          <p:cNvSpPr>
            <a:spLocks noGrp="1"/>
          </p:cNvSpPr>
          <p:nvPr>
            <p:ph type="title"/>
          </p:nvPr>
        </p:nvSpPr>
        <p:spPr>
          <a:xfrm>
            <a:off x="1084726" y="365125"/>
            <a:ext cx="9942739"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4073C-C15B-4218-9B84-6758955176E7}"/>
              </a:ext>
            </a:extLst>
          </p:cNvPr>
          <p:cNvSpPr>
            <a:spLocks noGrp="1"/>
          </p:cNvSpPr>
          <p:nvPr>
            <p:ph type="body" idx="1"/>
          </p:nvPr>
        </p:nvSpPr>
        <p:spPr>
          <a:xfrm>
            <a:off x="1084725" y="1681163"/>
            <a:ext cx="49128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16D27-36F6-440B-A9BE-8B9499047CEF}"/>
              </a:ext>
            </a:extLst>
          </p:cNvPr>
          <p:cNvSpPr>
            <a:spLocks noGrp="1"/>
          </p:cNvSpPr>
          <p:nvPr>
            <p:ph sz="half" idx="2"/>
          </p:nvPr>
        </p:nvSpPr>
        <p:spPr>
          <a:xfrm>
            <a:off x="1084726" y="2505075"/>
            <a:ext cx="4912849"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C12010D-7AC4-4A70-A211-6A29274119DB}"/>
              </a:ext>
            </a:extLst>
          </p:cNvPr>
          <p:cNvSpPr>
            <a:spLocks noGrp="1"/>
          </p:cNvSpPr>
          <p:nvPr>
            <p:ph type="body" sz="quarter" idx="3"/>
          </p:nvPr>
        </p:nvSpPr>
        <p:spPr>
          <a:xfrm>
            <a:off x="6172200" y="1681163"/>
            <a:ext cx="485526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AE85B5-3350-49A4-86A1-E5DAED491624}"/>
              </a:ext>
            </a:extLst>
          </p:cNvPr>
          <p:cNvSpPr>
            <a:spLocks noGrp="1"/>
          </p:cNvSpPr>
          <p:nvPr>
            <p:ph sz="quarter" idx="4"/>
          </p:nvPr>
        </p:nvSpPr>
        <p:spPr>
          <a:xfrm>
            <a:off x="6172200" y="2505075"/>
            <a:ext cx="485526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73E874-D08B-4D81-B82D-5DF242E4A1AA}"/>
              </a:ext>
            </a:extLst>
          </p:cNvPr>
          <p:cNvSpPr>
            <a:spLocks noGrp="1"/>
          </p:cNvSpPr>
          <p:nvPr>
            <p:ph type="dt" sz="half" idx="10"/>
          </p:nvPr>
        </p:nvSpPr>
        <p:spPr/>
        <p:txBody>
          <a:bodyPr/>
          <a:lstStyle/>
          <a:p>
            <a:fld id="{8C28A28C-4C6A-46EA-90C0-4EE0B89CC5C7}" type="datetimeFigureOut">
              <a:rPr lang="en-US" smtClean="0"/>
              <a:t>3/23/2023</a:t>
            </a:fld>
            <a:endParaRPr lang="en-US"/>
          </a:p>
        </p:txBody>
      </p:sp>
      <p:sp>
        <p:nvSpPr>
          <p:cNvPr id="8" name="Footer Placeholder 7">
            <a:extLst>
              <a:ext uri="{FF2B5EF4-FFF2-40B4-BE49-F238E27FC236}">
                <a16:creationId xmlns:a16="http://schemas.microsoft.com/office/drawing/2014/main" id="{AE174067-0FFA-41C3-A3A6-E8907CC32D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947985-FBC0-4118-8877-2E327F637DF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601050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0282-3DE7-4AB9-83AC-AFEDD22AF3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A7436C-706A-443F-86CD-4444C82818B2}"/>
              </a:ext>
            </a:extLst>
          </p:cNvPr>
          <p:cNvSpPr>
            <a:spLocks noGrp="1"/>
          </p:cNvSpPr>
          <p:nvPr>
            <p:ph type="dt" sz="half" idx="10"/>
          </p:nvPr>
        </p:nvSpPr>
        <p:spPr/>
        <p:txBody>
          <a:bodyPr/>
          <a:lstStyle/>
          <a:p>
            <a:fld id="{8C28A28C-4C6A-46EA-90C0-4EE0B89CC5C7}" type="datetimeFigureOut">
              <a:rPr lang="en-US" smtClean="0"/>
              <a:t>3/23/2023</a:t>
            </a:fld>
            <a:endParaRPr lang="en-US"/>
          </a:p>
        </p:txBody>
      </p:sp>
      <p:sp>
        <p:nvSpPr>
          <p:cNvPr id="4" name="Footer Placeholder 3">
            <a:extLst>
              <a:ext uri="{FF2B5EF4-FFF2-40B4-BE49-F238E27FC236}">
                <a16:creationId xmlns:a16="http://schemas.microsoft.com/office/drawing/2014/main" id="{09B53292-7EA5-45D0-957F-636A44FC06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76F59D-34BB-462C-B506-040B9E982FCB}"/>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136503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55245-AB52-41B4-9B28-55E6527DA2F8}"/>
              </a:ext>
            </a:extLst>
          </p:cNvPr>
          <p:cNvSpPr>
            <a:spLocks noGrp="1"/>
          </p:cNvSpPr>
          <p:nvPr>
            <p:ph type="dt" sz="half" idx="10"/>
          </p:nvPr>
        </p:nvSpPr>
        <p:spPr/>
        <p:txBody>
          <a:bodyPr/>
          <a:lstStyle/>
          <a:p>
            <a:fld id="{8C28A28C-4C6A-46EA-90C0-4EE0B89CC5C7}" type="datetimeFigureOut">
              <a:rPr lang="en-US" smtClean="0"/>
              <a:t>3/23/2023</a:t>
            </a:fld>
            <a:endParaRPr lang="en-US"/>
          </a:p>
        </p:txBody>
      </p:sp>
      <p:sp>
        <p:nvSpPr>
          <p:cNvPr id="3" name="Footer Placeholder 2">
            <a:extLst>
              <a:ext uri="{FF2B5EF4-FFF2-40B4-BE49-F238E27FC236}">
                <a16:creationId xmlns:a16="http://schemas.microsoft.com/office/drawing/2014/main" id="{CA73B8AE-58B0-4FDF-8430-9D8D3DD537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9E4D91-8619-43C1-841B-B5F47DE0173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4142002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A660-DF93-4947-B93F-BF118D3B5F80}"/>
              </a:ext>
            </a:extLst>
          </p:cNvPr>
          <p:cNvSpPr>
            <a:spLocks noGrp="1"/>
          </p:cNvSpPr>
          <p:nvPr>
            <p:ph type="title"/>
          </p:nvPr>
        </p:nvSpPr>
        <p:spPr>
          <a:xfrm>
            <a:off x="1084727" y="457200"/>
            <a:ext cx="3687298"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02F0292E-B3E1-4FD6-A7FA-C165BAC21C28}"/>
              </a:ext>
            </a:extLst>
          </p:cNvPr>
          <p:cNvSpPr>
            <a:spLocks noGrp="1"/>
          </p:cNvSpPr>
          <p:nvPr>
            <p:ph idx="1"/>
          </p:nvPr>
        </p:nvSpPr>
        <p:spPr>
          <a:xfrm>
            <a:off x="5183188" y="987425"/>
            <a:ext cx="5844277"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EFB0ECC-817B-4A71-AFB5-FC60A2BC3ABC}"/>
              </a:ext>
            </a:extLst>
          </p:cNvPr>
          <p:cNvSpPr>
            <a:spLocks noGrp="1"/>
          </p:cNvSpPr>
          <p:nvPr>
            <p:ph type="body" sz="half" idx="2"/>
          </p:nvPr>
        </p:nvSpPr>
        <p:spPr>
          <a:xfrm>
            <a:off x="1084727" y="2253343"/>
            <a:ext cx="3687298" cy="36156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788E0B-6135-4F59-A35A-2CA1A8BA4ED2}"/>
              </a:ext>
            </a:extLst>
          </p:cNvPr>
          <p:cNvSpPr>
            <a:spLocks noGrp="1"/>
          </p:cNvSpPr>
          <p:nvPr>
            <p:ph type="dt" sz="half" idx="10"/>
          </p:nvPr>
        </p:nvSpPr>
        <p:spPr/>
        <p:txBody>
          <a:bodyPr/>
          <a:lstStyle/>
          <a:p>
            <a:fld id="{8C28A28C-4C6A-46EA-90C0-4EE0B89CC5C7}" type="datetimeFigureOut">
              <a:rPr lang="en-US" smtClean="0"/>
              <a:t>3/23/2023</a:t>
            </a:fld>
            <a:endParaRPr lang="en-US"/>
          </a:p>
        </p:txBody>
      </p:sp>
      <p:sp>
        <p:nvSpPr>
          <p:cNvPr id="6" name="Footer Placeholder 5">
            <a:extLst>
              <a:ext uri="{FF2B5EF4-FFF2-40B4-BE49-F238E27FC236}">
                <a16:creationId xmlns:a16="http://schemas.microsoft.com/office/drawing/2014/main" id="{FD0DEF36-4037-4E6D-988F-CC8E3F11C6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5C0D2D-D878-4723-A002-5A601EFB48A0}"/>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892940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9D5-B8A1-4C9C-A61F-E082A44330BB}"/>
              </a:ext>
            </a:extLst>
          </p:cNvPr>
          <p:cNvSpPr>
            <a:spLocks noGrp="1"/>
          </p:cNvSpPr>
          <p:nvPr>
            <p:ph type="title"/>
          </p:nvPr>
        </p:nvSpPr>
        <p:spPr>
          <a:xfrm>
            <a:off x="1084727" y="720433"/>
            <a:ext cx="3687298" cy="1587337"/>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4CB4F5F-E6E7-45C3-B35C-80F81FB1A5E8}"/>
              </a:ext>
            </a:extLst>
          </p:cNvPr>
          <p:cNvSpPr>
            <a:spLocks noGrp="1"/>
          </p:cNvSpPr>
          <p:nvPr>
            <p:ph type="pic" idx="1"/>
          </p:nvPr>
        </p:nvSpPr>
        <p:spPr>
          <a:xfrm>
            <a:off x="5183188" y="987425"/>
            <a:ext cx="58277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633AB7-4F8E-4A9F-AC15-89E6A6E00347}"/>
              </a:ext>
            </a:extLst>
          </p:cNvPr>
          <p:cNvSpPr>
            <a:spLocks noGrp="1"/>
          </p:cNvSpPr>
          <p:nvPr>
            <p:ph type="body" sz="half" idx="2"/>
          </p:nvPr>
        </p:nvSpPr>
        <p:spPr>
          <a:xfrm>
            <a:off x="1084727" y="2449286"/>
            <a:ext cx="3687298" cy="3419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C074B526-866D-4E11-A7F9-081BD4EDF484}"/>
              </a:ext>
            </a:extLst>
          </p:cNvPr>
          <p:cNvSpPr>
            <a:spLocks noGrp="1"/>
          </p:cNvSpPr>
          <p:nvPr>
            <p:ph type="dt" sz="half" idx="10"/>
          </p:nvPr>
        </p:nvSpPr>
        <p:spPr/>
        <p:txBody>
          <a:bodyPr/>
          <a:lstStyle/>
          <a:p>
            <a:fld id="{8C28A28C-4C6A-46EA-90C0-4EE0B89CC5C7}" type="datetimeFigureOut">
              <a:rPr lang="en-US" smtClean="0"/>
              <a:t>3/23/2023</a:t>
            </a:fld>
            <a:endParaRPr lang="en-US"/>
          </a:p>
        </p:txBody>
      </p:sp>
      <p:sp>
        <p:nvSpPr>
          <p:cNvPr id="6" name="Footer Placeholder 5">
            <a:extLst>
              <a:ext uri="{FF2B5EF4-FFF2-40B4-BE49-F238E27FC236}">
                <a16:creationId xmlns:a16="http://schemas.microsoft.com/office/drawing/2014/main" id="{CD758BF8-E962-4367-8495-62438FDD48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C20AE1-C97D-4E6C-9DB2-B2904C2CF247}"/>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091052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E192E3E-68A9-4F36-936C-1C8D0B9EF132}"/>
              </a:ext>
            </a:extLst>
          </p:cNvPr>
          <p:cNvSpPr/>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3F214EB0-7E6D-4536-9350-5CB688B56F26}"/>
              </a:ext>
            </a:extLst>
          </p:cNvPr>
          <p:cNvSpPr>
            <a:spLocks noGrp="1"/>
          </p:cNvSpPr>
          <p:nvPr>
            <p:ph type="title"/>
          </p:nvPr>
        </p:nvSpPr>
        <p:spPr>
          <a:xfrm>
            <a:off x="1077362" y="720434"/>
            <a:ext cx="9950103" cy="150737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ABF5455E-4725-4924-BF7D-2E1FC9E391F8}"/>
              </a:ext>
            </a:extLst>
          </p:cNvPr>
          <p:cNvSpPr>
            <a:spLocks noGrp="1"/>
          </p:cNvSpPr>
          <p:nvPr>
            <p:ph type="body" idx="1"/>
          </p:nvPr>
        </p:nvSpPr>
        <p:spPr>
          <a:xfrm>
            <a:off x="1077362" y="2427316"/>
            <a:ext cx="9950103" cy="351351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2CAD9D9-1A1D-4438-9F3D-E5E58FD72F1F}"/>
              </a:ext>
            </a:extLst>
          </p:cNvPr>
          <p:cNvSpPr>
            <a:spLocks noGrp="1"/>
          </p:cNvSpPr>
          <p:nvPr>
            <p:ph type="dt" sz="half" idx="2"/>
          </p:nvPr>
        </p:nvSpPr>
        <p:spPr>
          <a:xfrm>
            <a:off x="9243751" y="6356350"/>
            <a:ext cx="2296603" cy="365125"/>
          </a:xfrm>
          <a:prstGeom prst="rect">
            <a:avLst/>
          </a:prstGeom>
        </p:spPr>
        <p:txBody>
          <a:bodyPr vert="horz" lIns="91440" tIns="45720" rIns="91440" bIns="45720" rtlCol="0" anchor="ctr"/>
          <a:lstStyle>
            <a:lvl1pPr algn="r">
              <a:defRPr sz="900">
                <a:solidFill>
                  <a:schemeClr val="bg1"/>
                </a:solidFill>
              </a:defRPr>
            </a:lvl1pPr>
          </a:lstStyle>
          <a:p>
            <a:fld id="{8C28A28C-4C6A-46EA-90C0-4EE0B89CC5C7}" type="datetimeFigureOut">
              <a:rPr lang="en-US" smtClean="0"/>
              <a:pPr/>
              <a:t>3/23/2023</a:t>
            </a:fld>
            <a:endParaRPr lang="en-US" dirty="0"/>
          </a:p>
        </p:txBody>
      </p:sp>
      <p:sp>
        <p:nvSpPr>
          <p:cNvPr id="5" name="Footer Placeholder 4">
            <a:extLst>
              <a:ext uri="{FF2B5EF4-FFF2-40B4-BE49-F238E27FC236}">
                <a16:creationId xmlns:a16="http://schemas.microsoft.com/office/drawing/2014/main" id="{AE80A827-D7BF-4CA4-8C29-5AE54ADA4787}"/>
              </a:ext>
            </a:extLst>
          </p:cNvPr>
          <p:cNvSpPr>
            <a:spLocks noGrp="1"/>
          </p:cNvSpPr>
          <p:nvPr>
            <p:ph type="ftr" sz="quarter" idx="3"/>
          </p:nvPr>
        </p:nvSpPr>
        <p:spPr>
          <a:xfrm rot="5400000">
            <a:off x="-1610380" y="1926575"/>
            <a:ext cx="3830351"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06717188-1DE1-4DA5-8161-21179E4ADEAE}"/>
              </a:ext>
            </a:extLst>
          </p:cNvPr>
          <p:cNvSpPr>
            <a:spLocks noGrp="1"/>
          </p:cNvSpPr>
          <p:nvPr>
            <p:ph type="sldNum" sz="quarter" idx="4"/>
          </p:nvPr>
        </p:nvSpPr>
        <p:spPr>
          <a:xfrm>
            <a:off x="11540355" y="6356350"/>
            <a:ext cx="410973" cy="365125"/>
          </a:xfrm>
          <a:prstGeom prst="rect">
            <a:avLst/>
          </a:prstGeom>
        </p:spPr>
        <p:txBody>
          <a:bodyPr vert="horz" lIns="91440" tIns="45720" rIns="91440" bIns="45720" rtlCol="0" anchor="ctr"/>
          <a:lstStyle>
            <a:lvl1pPr algn="r">
              <a:defRPr sz="900">
                <a:solidFill>
                  <a:schemeClr val="bg1"/>
                </a:solidFill>
              </a:defRPr>
            </a:lvl1pPr>
          </a:lstStyle>
          <a:p>
            <a:fld id="{5DEF7F31-0B8A-474A-B86C-91F381754329}" type="slidenum">
              <a:rPr lang="en-US" smtClean="0"/>
              <a:pPr/>
              <a:t>‹#›</a:t>
            </a:fld>
            <a:endParaRPr lang="en-US" dirty="0"/>
          </a:p>
        </p:txBody>
      </p:sp>
    </p:spTree>
    <p:extLst>
      <p:ext uri="{BB962C8B-B14F-4D97-AF65-F5344CB8AC3E}">
        <p14:creationId xmlns:p14="http://schemas.microsoft.com/office/powerpoint/2010/main" val="2368271632"/>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44" r:id="rId6"/>
    <p:sldLayoutId id="2147483740" r:id="rId7"/>
    <p:sldLayoutId id="2147483741" r:id="rId8"/>
    <p:sldLayoutId id="2147483742" r:id="rId9"/>
    <p:sldLayoutId id="2147483743" r:id="rId10"/>
    <p:sldLayoutId id="2147483745" r:id="rId11"/>
  </p:sldLayoutIdLst>
  <p:txStyles>
    <p:title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DE3B669-D0C6-43C4-9D0E-ED152B12DA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6BF035-C974-FDA8-5C2B-6302C33B26D5}"/>
              </a:ext>
            </a:extLst>
          </p:cNvPr>
          <p:cNvSpPr>
            <a:spLocks noGrp="1"/>
          </p:cNvSpPr>
          <p:nvPr>
            <p:ph type="ctrTitle"/>
          </p:nvPr>
        </p:nvSpPr>
        <p:spPr>
          <a:xfrm>
            <a:off x="1087347" y="5422789"/>
            <a:ext cx="8888461" cy="706641"/>
          </a:xfrm>
        </p:spPr>
        <p:txBody>
          <a:bodyPr anchor="b">
            <a:normAutofit/>
          </a:bodyPr>
          <a:lstStyle/>
          <a:p>
            <a:r>
              <a:rPr lang="en-US" sz="2800" dirty="0"/>
              <a:t>Mistreatment of nurses in the workplace</a:t>
            </a:r>
          </a:p>
        </p:txBody>
      </p:sp>
      <p:pic>
        <p:nvPicPr>
          <p:cNvPr id="4" name="Picture 3">
            <a:extLst>
              <a:ext uri="{FF2B5EF4-FFF2-40B4-BE49-F238E27FC236}">
                <a16:creationId xmlns:a16="http://schemas.microsoft.com/office/drawing/2014/main" id="{82A33663-4942-D30F-ABD2-3E0E7F8E1ABB}"/>
              </a:ext>
            </a:extLst>
          </p:cNvPr>
          <p:cNvPicPr>
            <a:picLocks noChangeAspect="1"/>
          </p:cNvPicPr>
          <p:nvPr/>
        </p:nvPicPr>
        <p:blipFill rotWithShape="1">
          <a:blip r:embed="rId2"/>
          <a:srcRect t="35750" b="7951"/>
          <a:stretch/>
        </p:blipFill>
        <p:spPr>
          <a:xfrm>
            <a:off x="-2" y="10"/>
            <a:ext cx="12192002" cy="5148019"/>
          </a:xfrm>
          <a:prstGeom prst="rect">
            <a:avLst/>
          </a:prstGeom>
        </p:spPr>
      </p:pic>
      <p:sp>
        <p:nvSpPr>
          <p:cNvPr id="11" name="Freeform: Shape 10">
            <a:extLst>
              <a:ext uri="{FF2B5EF4-FFF2-40B4-BE49-F238E27FC236}">
                <a16:creationId xmlns:a16="http://schemas.microsoft.com/office/drawing/2014/main" id="{B75D9F35-775B-4B73-BBB6-176A2E0860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03792" y="1741688"/>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880083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C7886-99BB-7FB3-E124-0C9CE9A7AD60}"/>
              </a:ext>
            </a:extLst>
          </p:cNvPr>
          <p:cNvSpPr>
            <a:spLocks noGrp="1"/>
          </p:cNvSpPr>
          <p:nvPr>
            <p:ph type="title"/>
          </p:nvPr>
        </p:nvSpPr>
        <p:spPr/>
        <p:txBody>
          <a:bodyPr/>
          <a:lstStyle/>
          <a:p>
            <a:r>
              <a:rPr lang="en-US" dirty="0"/>
              <a:t>Background to the issue</a:t>
            </a:r>
          </a:p>
        </p:txBody>
      </p:sp>
      <p:sp>
        <p:nvSpPr>
          <p:cNvPr id="3" name="Content Placeholder 2">
            <a:extLst>
              <a:ext uri="{FF2B5EF4-FFF2-40B4-BE49-F238E27FC236}">
                <a16:creationId xmlns:a16="http://schemas.microsoft.com/office/drawing/2014/main" id="{E90048A6-584C-22DC-4711-E9F775B67D1E}"/>
              </a:ext>
            </a:extLst>
          </p:cNvPr>
          <p:cNvSpPr>
            <a:spLocks noGrp="1"/>
          </p:cNvSpPr>
          <p:nvPr>
            <p:ph idx="1"/>
          </p:nvPr>
        </p:nvSpPr>
        <p:spPr/>
        <p:txBody>
          <a:bodyPr/>
          <a:lstStyle/>
          <a:p>
            <a:pPr marL="0" indent="0">
              <a:buNone/>
            </a:pPr>
            <a:r>
              <a:rPr lang="en-US" dirty="0"/>
              <a:t>There is a statistic that around 67.8% of nurses have dealt with a form of mistreatment in their careers. This may range from physical assault to verbal abuse. There are many types of nurses that deal with different forms of mistreatment whether it range from a CNA (Certified Nursing Assistant) to an RN (Registered Nurse). This type of mistreatment could stall the proper care patients may need. </a:t>
            </a:r>
          </a:p>
        </p:txBody>
      </p:sp>
    </p:spTree>
    <p:extLst>
      <p:ext uri="{BB962C8B-B14F-4D97-AF65-F5344CB8AC3E}">
        <p14:creationId xmlns:p14="http://schemas.microsoft.com/office/powerpoint/2010/main" val="585226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7309C-F1DC-258C-5C42-6FCFD11388D1}"/>
              </a:ext>
            </a:extLst>
          </p:cNvPr>
          <p:cNvSpPr>
            <a:spLocks noGrp="1"/>
          </p:cNvSpPr>
          <p:nvPr>
            <p:ph type="title"/>
          </p:nvPr>
        </p:nvSpPr>
        <p:spPr/>
        <p:txBody>
          <a:bodyPr/>
          <a:lstStyle/>
          <a:p>
            <a:r>
              <a:rPr lang="en-US" dirty="0"/>
              <a:t>The problem with mistreatment of nurses</a:t>
            </a:r>
          </a:p>
        </p:txBody>
      </p:sp>
      <p:sp>
        <p:nvSpPr>
          <p:cNvPr id="3" name="Content Placeholder 2">
            <a:extLst>
              <a:ext uri="{FF2B5EF4-FFF2-40B4-BE49-F238E27FC236}">
                <a16:creationId xmlns:a16="http://schemas.microsoft.com/office/drawing/2014/main" id="{2A137F33-6E8F-A0C2-1FF1-BAA383A43B0F}"/>
              </a:ext>
            </a:extLst>
          </p:cNvPr>
          <p:cNvSpPr>
            <a:spLocks noGrp="1"/>
          </p:cNvSpPr>
          <p:nvPr>
            <p:ph idx="1"/>
          </p:nvPr>
        </p:nvSpPr>
        <p:spPr/>
        <p:txBody>
          <a:bodyPr/>
          <a:lstStyle/>
          <a:p>
            <a:pPr marL="0" indent="0">
              <a:buNone/>
            </a:pPr>
            <a:r>
              <a:rPr lang="en-US" dirty="0"/>
              <a:t>Many workplaces like Sentara for example deal with so much mistreatment toward nurses that it could disrupt the flow of work in the work setting. However, there are many ways that nurses try to explain what goes on in the workplace. For example, many nurses explain on social media about abuse in the workforce, and this may cause some prospective nurses to become anxious about entering the nursing field. Which as a result would contribute to the current nursing shortage. </a:t>
            </a:r>
          </a:p>
        </p:txBody>
      </p:sp>
    </p:spTree>
    <p:extLst>
      <p:ext uri="{BB962C8B-B14F-4D97-AF65-F5344CB8AC3E}">
        <p14:creationId xmlns:p14="http://schemas.microsoft.com/office/powerpoint/2010/main" val="4029414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36502-F22B-1F64-F831-5A1E00E8E248}"/>
              </a:ext>
            </a:extLst>
          </p:cNvPr>
          <p:cNvSpPr>
            <a:spLocks noGrp="1"/>
          </p:cNvSpPr>
          <p:nvPr>
            <p:ph type="title"/>
          </p:nvPr>
        </p:nvSpPr>
        <p:spPr/>
        <p:txBody>
          <a:bodyPr/>
          <a:lstStyle/>
          <a:p>
            <a:r>
              <a:rPr lang="en-US" dirty="0"/>
              <a:t>Potential Solutions</a:t>
            </a:r>
          </a:p>
        </p:txBody>
      </p:sp>
      <p:sp>
        <p:nvSpPr>
          <p:cNvPr id="3" name="Content Placeholder 2">
            <a:extLst>
              <a:ext uri="{FF2B5EF4-FFF2-40B4-BE49-F238E27FC236}">
                <a16:creationId xmlns:a16="http://schemas.microsoft.com/office/drawing/2014/main" id="{3E364C42-94E1-2A3B-CED9-3FF393615729}"/>
              </a:ext>
            </a:extLst>
          </p:cNvPr>
          <p:cNvSpPr>
            <a:spLocks noGrp="1"/>
          </p:cNvSpPr>
          <p:nvPr>
            <p:ph idx="1"/>
          </p:nvPr>
        </p:nvSpPr>
        <p:spPr/>
        <p:txBody>
          <a:bodyPr/>
          <a:lstStyle/>
          <a:p>
            <a:pPr marL="0" indent="0">
              <a:buNone/>
            </a:pPr>
            <a:r>
              <a:rPr lang="en-US" dirty="0"/>
              <a:t>Potential solutions would be to introduce certain defense classes for nurses that may deal with physical mistreatment when it comes to taking care of patients. However, many places such as hospitals for example may oppose the establishment of defense classes; because it may not be in their budget. However, hospitals such as Sentara, have saved enough funding for being able to fund nurses with defense programs against aggressive patients. </a:t>
            </a:r>
          </a:p>
          <a:p>
            <a:pPr marL="0" indent="0">
              <a:buNone/>
            </a:pPr>
            <a:r>
              <a:rPr lang="en-US" dirty="0"/>
              <a:t>Security should be another factor that should be increased in hospitals, nursing facilities, etc. to make sure of the safety of those within the building. This would help reduce the level of mistreatment toward nurses and other health care staff. </a:t>
            </a:r>
          </a:p>
        </p:txBody>
      </p:sp>
    </p:spTree>
    <p:extLst>
      <p:ext uri="{BB962C8B-B14F-4D97-AF65-F5344CB8AC3E}">
        <p14:creationId xmlns:p14="http://schemas.microsoft.com/office/powerpoint/2010/main" val="4210585606"/>
      </p:ext>
    </p:extLst>
  </p:cSld>
  <p:clrMapOvr>
    <a:masterClrMapping/>
  </p:clrMapOvr>
</p:sld>
</file>

<file path=ppt/theme/theme1.xml><?xml version="1.0" encoding="utf-8"?>
<a:theme xmlns:a="http://schemas.openxmlformats.org/drawingml/2006/main" name="BlocksVTI">
  <a:themeElements>
    <a:clrScheme name="AnalogousFromLightSeedRightStep">
      <a:dk1>
        <a:srgbClr val="000000"/>
      </a:dk1>
      <a:lt1>
        <a:srgbClr val="FFFFFF"/>
      </a:lt1>
      <a:dk2>
        <a:srgbClr val="243141"/>
      </a:dk2>
      <a:lt2>
        <a:srgbClr val="E2E3E8"/>
      </a:lt2>
      <a:accent1>
        <a:srgbClr val="AAA180"/>
      </a:accent1>
      <a:accent2>
        <a:srgbClr val="9CA671"/>
      </a:accent2>
      <a:accent3>
        <a:srgbClr val="8FA880"/>
      </a:accent3>
      <a:accent4>
        <a:srgbClr val="76AD78"/>
      </a:accent4>
      <a:accent5>
        <a:srgbClr val="81AB94"/>
      </a:accent5>
      <a:accent6>
        <a:srgbClr val="74AAA2"/>
      </a:accent6>
      <a:hlink>
        <a:srgbClr val="6978AE"/>
      </a:hlink>
      <a:folHlink>
        <a:srgbClr val="7F7F7F"/>
      </a:folHlink>
    </a:clrScheme>
    <a:fontScheme name="Avenir">
      <a:majorFont>
        <a:latin typeface="Avenir Next LT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sVTI" id="{31656FE6-20D8-4105-85EA-706EC9332BE9}" vid="{039DFFC9-9B25-4063-9235-B287A446F509}"/>
    </a:ext>
  </a:extLst>
</a:theme>
</file>

<file path=docProps/app.xml><?xml version="1.0" encoding="utf-8"?>
<Properties xmlns="http://schemas.openxmlformats.org/officeDocument/2006/extended-properties" xmlns:vt="http://schemas.openxmlformats.org/officeDocument/2006/docPropsVTypes">
  <TotalTime>99</TotalTime>
  <Words>301</Words>
  <Application>Microsoft Office PowerPoint</Application>
  <PresentationFormat>Widescreen</PresentationFormat>
  <Paragraphs>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Avenir Next LT Pro</vt:lpstr>
      <vt:lpstr>Avenir Next LT Pro Light</vt:lpstr>
      <vt:lpstr>BlocksVTI</vt:lpstr>
      <vt:lpstr>Mistreatment of nurses in the workplace</vt:lpstr>
      <vt:lpstr>Background to the issue</vt:lpstr>
      <vt:lpstr>The problem with mistreatment of nurses</vt:lpstr>
      <vt:lpstr>Potential Solutions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Mistreatment of nurses in the workplace</dc:title>
  <dc:creator>Jose Frausto</dc:creator>
  <cp:lastModifiedBy>Jose Frausto</cp:lastModifiedBy>
  <cp:revision>2</cp:revision>
  <dcterms:created xsi:type="dcterms:W3CDTF">2023-03-23T02:55:13Z</dcterms:created>
  <dcterms:modified xsi:type="dcterms:W3CDTF">2023-03-23T13:35:16Z</dcterms:modified>
</cp:coreProperties>
</file>