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4" r:id="rId1"/>
  </p:sldMasterIdLst>
  <p:sldIdLst>
    <p:sldId id="256" r:id="rId2"/>
    <p:sldId id="257" r:id="rId3"/>
    <p:sldId id="271" r:id="rId4"/>
    <p:sldId id="269" r:id="rId5"/>
    <p:sldId id="267" r:id="rId6"/>
    <p:sldId id="273" r:id="rId7"/>
    <p:sldId id="261" r:id="rId8"/>
    <p:sldId id="262" r:id="rId9"/>
    <p:sldId id="263" r:id="rId10"/>
    <p:sldId id="270" r:id="rId11"/>
    <p:sldId id="268" r:id="rId12"/>
    <p:sldId id="274" r:id="rId13"/>
    <p:sldId id="27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362"/>
    <p:restoredTop sz="96327"/>
  </p:normalViewPr>
  <p:slideViewPr>
    <p:cSldViewPr snapToGrid="0" snapToObjects="1">
      <p:cViewPr varScale="1">
        <p:scale>
          <a:sx n="102" d="100"/>
          <a:sy n="102" d="100"/>
        </p:scale>
        <p:origin x="224" y="43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08B9EBBA-996F-894A-B54A-D6246ED52CEA}" type="datetimeFigureOut">
              <a:rPr lang="en-US" smtClean="0"/>
              <a:pPr/>
              <a:t>12/9/20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9315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462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D62726E-379B-B349-9EED-81ED093FA806}" type="datetimeFigureOut">
              <a:rPr lang="en-US" smtClean="0"/>
              <a:pPr/>
              <a:t>12/9/20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8323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985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DFA1846-DA80-1C48-A609-854EA85C59AD}" type="datetimeFigureOut">
              <a:rPr lang="en-US" smtClean="0"/>
              <a:pPr/>
              <a:t>12/9/20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773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6682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B482E8-6E0E-1B4F-B1FD-C69DB9E858D9}" type="datetimeFigureOut">
              <a:rPr lang="en-US" smtClean="0"/>
              <a:pPr/>
              <a:t>12/9/20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68945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12/9/20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8501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12/9/20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19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D0DF5E60-9974-AC48-9591-99C2BB44B7CF}" type="datetimeFigureOut">
              <a:rPr lang="en-US" smtClean="0"/>
              <a:pPr/>
              <a:t>12/9/20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811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53945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9B482E8-6E0E-1B4F-B1FD-C69DB9E858D9}" type="datetimeFigureOut">
              <a:rPr lang="en-US" smtClean="0"/>
              <a:pPr/>
              <a:t>12/9/20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82042430"/>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media10.m4a"/><Relationship Id="rId2" Type="http://schemas.microsoft.com/office/2007/relationships/media" Target="../media/media10.m4a"/><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www.hosa.org/sites/default/files/Print%20Version_%20HOSA%20CATCH%20My%20Breath%20SLPs.pdf" TargetMode="External"/><Relationship Id="rId3" Type="http://schemas.openxmlformats.org/officeDocument/2006/relationships/hyperlink" Target="https://www.cdc.gov/tobacco/basic_information/e-cigarettes/about-e-cigarettes.html" TargetMode="External"/><Relationship Id="rId7" Type="http://schemas.openxmlformats.org/officeDocument/2006/relationships/hyperlink" Target="https://doi.org/10.1016/j.addbeh.2020.106698" TargetMode="External"/><Relationship Id="rId2" Type="http://schemas.openxmlformats.org/officeDocument/2006/relationships/hyperlink" Target="https://letsgo.catch.org/?bundles/23725" TargetMode="External"/><Relationship Id="rId1" Type="http://schemas.openxmlformats.org/officeDocument/2006/relationships/slideLayout" Target="../slideLayouts/slideLayout2.xml"/><Relationship Id="rId6" Type="http://schemas.openxmlformats.org/officeDocument/2006/relationships/hyperlink" Target="https://doi.org/10.1177%2F0033354919900887" TargetMode="External"/><Relationship Id="rId5" Type="http://schemas.openxmlformats.org/officeDocument/2006/relationships/hyperlink" Target="http://www.healthdata.org/infographic/state-us-health-findings-global-burden-disease-study-gbd" TargetMode="External"/><Relationship Id="rId4" Type="http://schemas.openxmlformats.org/officeDocument/2006/relationships/hyperlink" Target="https://doi.org/10.1016/j.amepre.2015.01.015" TargetMode="External"/><Relationship Id="rId9" Type="http://schemas.openxmlformats.org/officeDocument/2006/relationships/hyperlink" Target="https://www.otru.org/wp-content/uploads/2019/05/special_vape_interventions.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13newsnow.com/article/news/local/13news-now-investigations/vaping-infractions-skyrocket-in-hampton-roads-schools-despite-national-outbreak/291-9bbf72db-ee40-4000-8a22-47f2db3633fd" TargetMode="External"/><Relationship Id="rId2" Type="http://schemas.openxmlformats.org/officeDocument/2006/relationships/hyperlink" Target="https://www.norfolk.gov/DocumentCenter/View/27304/Norfolk-Community-Health-Needs-Assessment-62816?bidI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7" Type="http://schemas.openxmlformats.org/officeDocument/2006/relationships/image" Target="../media/image1.png"/><Relationship Id="rId2" Type="http://schemas.microsoft.com/office/2007/relationships/media" Target="../media/media7.m4a"/><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6.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7.xml"/><Relationship Id="rId5" Type="http://schemas.openxmlformats.org/officeDocument/2006/relationships/image" Target="../media/image1.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5ABB-AC57-AC41-8BE5-CF9CE77CC621}"/>
              </a:ext>
            </a:extLst>
          </p:cNvPr>
          <p:cNvSpPr>
            <a:spLocks noGrp="1"/>
          </p:cNvSpPr>
          <p:nvPr>
            <p:ph type="ctrTitle"/>
          </p:nvPr>
        </p:nvSpPr>
        <p:spPr/>
        <p:txBody>
          <a:bodyPr>
            <a:normAutofit/>
          </a:bodyPr>
          <a:lstStyle/>
          <a:p>
            <a:pPr algn="ctr"/>
            <a:r>
              <a:rPr lang="en-US" sz="4000" dirty="0">
                <a:ln>
                  <a:solidFill>
                    <a:schemeClr val="accent1">
                      <a:lumMod val="75000"/>
                    </a:schemeClr>
                  </a:solidFill>
                </a:ln>
              </a:rPr>
              <a:t>Effects of vaping - adolescents</a:t>
            </a:r>
            <a:endParaRPr lang="en-US"/>
          </a:p>
        </p:txBody>
      </p:sp>
      <p:sp>
        <p:nvSpPr>
          <p:cNvPr id="3" name="Subtitle 2">
            <a:extLst>
              <a:ext uri="{FF2B5EF4-FFF2-40B4-BE49-F238E27FC236}">
                <a16:creationId xmlns:a16="http://schemas.microsoft.com/office/drawing/2014/main" id="{4150E7F8-57E1-8D4D-9210-D267B8A87C88}"/>
              </a:ext>
            </a:extLst>
          </p:cNvPr>
          <p:cNvSpPr>
            <a:spLocks noGrp="1"/>
          </p:cNvSpPr>
          <p:nvPr>
            <p:ph type="subTitle" idx="1"/>
          </p:nvPr>
        </p:nvSpPr>
        <p:spPr>
          <a:xfrm>
            <a:off x="581191" y="3249207"/>
            <a:ext cx="10993546" cy="2981096"/>
          </a:xfrm>
        </p:spPr>
        <p:txBody>
          <a:bodyPr vert="horz" lIns="91440" tIns="45720" rIns="91440" bIns="45720" rtlCol="0" anchor="t">
            <a:noAutofit/>
          </a:bodyPr>
          <a:lstStyle/>
          <a:p>
            <a:pPr algn="ctr"/>
            <a:r>
              <a:rPr lang="en-US" sz="2400" dirty="0"/>
              <a:t>MIA BELL </a:t>
            </a:r>
          </a:p>
          <a:p>
            <a:pPr algn="ctr"/>
            <a:r>
              <a:rPr lang="en-US" sz="2400" dirty="0"/>
              <a:t> rose hill</a:t>
            </a:r>
          </a:p>
          <a:p>
            <a:pPr algn="ctr"/>
            <a:r>
              <a:rPr lang="en-US" sz="2400" dirty="0" err="1"/>
              <a:t>kayla</a:t>
            </a:r>
            <a:r>
              <a:rPr lang="en-US" sz="2400" dirty="0"/>
              <a:t> jones</a:t>
            </a:r>
          </a:p>
          <a:p>
            <a:pPr algn="ctr"/>
            <a:r>
              <a:rPr lang="en-US" sz="2400" dirty="0"/>
              <a:t> </a:t>
            </a:r>
            <a:r>
              <a:rPr lang="en-US" sz="2400" dirty="0" err="1"/>
              <a:t>lauren</a:t>
            </a:r>
            <a:r>
              <a:rPr lang="en-US" sz="2400" dirty="0"/>
              <a:t> </a:t>
            </a:r>
            <a:r>
              <a:rPr lang="en-US" sz="2400" dirty="0" err="1"/>
              <a:t>mcdonald</a:t>
            </a:r>
            <a:endParaRPr lang="en-US" sz="2400" dirty="0"/>
          </a:p>
          <a:p>
            <a:pPr algn="ctr"/>
            <a:r>
              <a:rPr lang="en-US" sz="2400" dirty="0"/>
              <a:t>Tiffany </a:t>
            </a:r>
            <a:r>
              <a:rPr lang="en-US" sz="2400" dirty="0" err="1"/>
              <a:t>Molinick</a:t>
            </a:r>
            <a:endParaRPr lang="en-US" sz="2400" dirty="0"/>
          </a:p>
          <a:p>
            <a:pPr algn="ctr"/>
            <a:r>
              <a:rPr lang="en-US" sz="2400" dirty="0"/>
              <a:t> Michaela </a:t>
            </a:r>
            <a:r>
              <a:rPr lang="en-US" sz="2400" dirty="0" err="1"/>
              <a:t>Ramandanes</a:t>
            </a:r>
            <a:r>
              <a:rPr lang="en-US" sz="2400" dirty="0"/>
              <a:t> </a:t>
            </a:r>
          </a:p>
        </p:txBody>
      </p:sp>
      <p:pic>
        <p:nvPicPr>
          <p:cNvPr id="6" name="Audio Recording Dec 6, 2020 at 8:16:35 PM" descr="Audio Recording Dec 6, 2020 at 8:16:35 PM">
            <a:hlinkClick r:id="" action="ppaction://media"/>
            <a:extLst>
              <a:ext uri="{FF2B5EF4-FFF2-40B4-BE49-F238E27FC236}">
                <a16:creationId xmlns:a16="http://schemas.microsoft.com/office/drawing/2014/main" id="{B1A9BD3E-D190-0D48-82F8-121CB051504F}"/>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63497" y="6267679"/>
            <a:ext cx="590321" cy="590321"/>
          </a:xfrm>
          <a:prstGeom prst="rect">
            <a:avLst/>
          </a:prstGeom>
        </p:spPr>
      </p:pic>
    </p:spTree>
    <p:custDataLst>
      <p:tags r:id="rId1"/>
    </p:custDataLst>
    <p:extLst>
      <p:ext uri="{BB962C8B-B14F-4D97-AF65-F5344CB8AC3E}">
        <p14:creationId xmlns:p14="http://schemas.microsoft.com/office/powerpoint/2010/main" val="3777867507"/>
      </p:ext>
    </p:extLst>
  </p:cSld>
  <p:clrMapOvr>
    <a:masterClrMapping/>
  </p:clrMapOvr>
  <mc:AlternateContent xmlns:mc="http://schemas.openxmlformats.org/markup-compatibility/2006" xmlns:p14="http://schemas.microsoft.com/office/powerpoint/2010/main">
    <mc:Choice Requires="p14">
      <p:transition spd="slow" p14:dur="2000" advTm="22629"/>
    </mc:Choice>
    <mc:Fallback xmlns="">
      <p:transition spd="slow" advTm="226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extLst>
    <p:ext uri="{E180D4A7-C9FB-4DFB-919C-405C955672EB}">
      <p14:showEvtLst xmlns:p14="http://schemas.microsoft.com/office/powerpoint/2010/main">
        <p14:playEvt time="456" objId="6"/>
        <p14:stopEvt time="21741" objId="6"/>
        <p14:playEvt time="21741" objId="6"/>
        <p14:stopEvt time="22629" objId="6"/>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A82AA-3089-BE40-8838-388C5A364692}"/>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271CCA9-06A2-684A-BAAC-D1F686FF9FBD}"/>
              </a:ext>
            </a:extLst>
          </p:cNvPr>
          <p:cNvSpPr>
            <a:spLocks noGrp="1"/>
          </p:cNvSpPr>
          <p:nvPr>
            <p:ph sz="half" idx="1"/>
          </p:nvPr>
        </p:nvSpPr>
        <p:spPr>
          <a:xfrm>
            <a:off x="5804410" y="1880558"/>
            <a:ext cx="5422390" cy="4825042"/>
          </a:xfrm>
        </p:spPr>
        <p:txBody>
          <a:bodyPr>
            <a:normAutofit fontScale="55000" lnSpcReduction="20000"/>
          </a:bodyPr>
          <a:lstStyle/>
          <a:p>
            <a:r>
              <a:rPr lang="en-US" sz="2900" dirty="0">
                <a:solidFill>
                  <a:schemeClr val="accent1"/>
                </a:solidFill>
              </a:rPr>
              <a:t>The CATCH My Breath program is a primary prevention program that is superior to other interventions because it targets individual’s behavior change.</a:t>
            </a:r>
          </a:p>
          <a:p>
            <a:r>
              <a:rPr lang="en-US" sz="2900" dirty="0">
                <a:solidFill>
                  <a:schemeClr val="accent1"/>
                </a:solidFill>
              </a:rPr>
              <a:t>Norfolk Community Health Survey 2016 listed smoking as a significant health issue.</a:t>
            </a:r>
          </a:p>
          <a:p>
            <a:r>
              <a:rPr lang="en-US" sz="2900" dirty="0">
                <a:solidFill>
                  <a:schemeClr val="accent1"/>
                </a:solidFill>
              </a:rPr>
              <a:t>Dramatic increase of e-cigarette infractions across the Hampton Roads area schools from 2016-2019. </a:t>
            </a:r>
          </a:p>
          <a:p>
            <a:pPr lvl="1"/>
            <a:r>
              <a:rPr lang="en-US" sz="2700" dirty="0">
                <a:solidFill>
                  <a:schemeClr val="accent1"/>
                </a:solidFill>
              </a:rPr>
              <a:t>Coincides with Surgeon General Report that claimed youth and e-cigarette use as a major health concern in 2015</a:t>
            </a:r>
          </a:p>
          <a:p>
            <a:pPr lvl="2"/>
            <a:r>
              <a:rPr lang="en-US" sz="2500" dirty="0">
                <a:solidFill>
                  <a:schemeClr val="accent1"/>
                </a:solidFill>
              </a:rPr>
              <a:t>Virginia Beach School Systems followed this report, encouraging parents and students to treat vaping as a health crisis </a:t>
            </a:r>
          </a:p>
          <a:p>
            <a:r>
              <a:rPr lang="en-US" sz="2900" dirty="0">
                <a:solidFill>
                  <a:schemeClr val="accent1"/>
                </a:solidFill>
              </a:rPr>
              <a:t>Hampton Roads schools do not currently participate in the CATCH My Breath program.</a:t>
            </a:r>
          </a:p>
          <a:p>
            <a:pPr lvl="1"/>
            <a:r>
              <a:rPr lang="en-US" sz="2700" dirty="0">
                <a:solidFill>
                  <a:schemeClr val="accent1"/>
                </a:solidFill>
              </a:rPr>
              <a:t>Implementing this program would be free to school systems and help educate adolescents and their parents of the dangers of vaping and decrease prevalence in the Hampton Roads area. </a:t>
            </a:r>
          </a:p>
        </p:txBody>
      </p:sp>
      <p:pic>
        <p:nvPicPr>
          <p:cNvPr id="1026" name="Picture 2" descr="The map of the region of Hampton Roads, VA, whose transportation system...  | Download Scientific Diagram">
            <a:extLst>
              <a:ext uri="{FF2B5EF4-FFF2-40B4-BE49-F238E27FC236}">
                <a16:creationId xmlns:a16="http://schemas.microsoft.com/office/drawing/2014/main" id="{413A394A-809F-4C68-86B0-78363A41E63E}"/>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34204" y="2355012"/>
            <a:ext cx="5083586" cy="3875487"/>
          </a:xfrm>
          <a:prstGeom prst="rect">
            <a:avLst/>
          </a:prstGeom>
          <a:noFill/>
          <a:extLst>
            <a:ext uri="{909E8E84-426E-40DD-AFC4-6F175D3DCCD1}">
              <a14:hiddenFill xmlns:a14="http://schemas.microsoft.com/office/drawing/2010/main">
                <a:solidFill>
                  <a:srgbClr val="FFFFFF"/>
                </a:solidFill>
              </a14:hiddenFill>
            </a:ext>
          </a:extLst>
        </p:spPr>
      </p:pic>
      <p:pic>
        <p:nvPicPr>
          <p:cNvPr id="7" name="Recorded Sound">
            <a:hlinkClick r:id="" action="ppaction://media"/>
            <a:extLst>
              <a:ext uri="{FF2B5EF4-FFF2-40B4-BE49-F238E27FC236}">
                <a16:creationId xmlns:a16="http://schemas.microsoft.com/office/drawing/2014/main" id="{67B51F75-F6B9-40DF-ABB0-6F3F6A6BB703}"/>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52996" y="6096000"/>
            <a:ext cx="609600" cy="609600"/>
          </a:xfrm>
          <a:prstGeom prst="rect">
            <a:avLst/>
          </a:prstGeom>
        </p:spPr>
      </p:pic>
    </p:spTree>
    <p:custDataLst>
      <p:tags r:id="rId1"/>
    </p:custDataLst>
    <p:extLst>
      <p:ext uri="{BB962C8B-B14F-4D97-AF65-F5344CB8AC3E}">
        <p14:creationId xmlns:p14="http://schemas.microsoft.com/office/powerpoint/2010/main" val="3173415638"/>
      </p:ext>
    </p:extLst>
  </p:cSld>
  <p:clrMapOvr>
    <a:masterClrMapping/>
  </p:clrMapOvr>
  <mc:AlternateContent xmlns:mc="http://schemas.openxmlformats.org/markup-compatibility/2006" xmlns:p14="http://schemas.microsoft.com/office/powerpoint/2010/main">
    <mc:Choice Requires="p14">
      <p:transition spd="slow" p14:dur="2000" advTm="71444"/>
    </mc:Choice>
    <mc:Fallback xmlns="">
      <p:transition spd="slow" advTm="714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04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extLst>
    <p:ext uri="{E180D4A7-C9FB-4DFB-919C-405C955672EB}">
      <p14:showEvtLst xmlns:p14="http://schemas.microsoft.com/office/powerpoint/2010/main">
        <p14:playEvt time="1035" objId="7"/>
        <p14:stopEvt time="71148" objId="7"/>
        <p14:playEvt time="71212" objId="7"/>
        <p14:stopEvt time="71444" objId="7"/>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1D58D-5CF4-4C45-B576-F139133B40D4}"/>
              </a:ext>
            </a:extLst>
          </p:cNvPr>
          <p:cNvSpPr>
            <a:spLocks noGrp="1"/>
          </p:cNvSpPr>
          <p:nvPr>
            <p:ph type="title"/>
          </p:nvPr>
        </p:nvSpPr>
        <p:spPr/>
        <p:txBody>
          <a:bodyPr/>
          <a:lstStyle/>
          <a:p>
            <a:r>
              <a:rPr lang="en-US" dirty="0"/>
              <a:t>references</a:t>
            </a:r>
          </a:p>
        </p:txBody>
      </p:sp>
      <p:sp>
        <p:nvSpPr>
          <p:cNvPr id="5" name="TextBox 4">
            <a:extLst>
              <a:ext uri="{FF2B5EF4-FFF2-40B4-BE49-F238E27FC236}">
                <a16:creationId xmlns:a16="http://schemas.microsoft.com/office/drawing/2014/main" id="{8A8C2138-8525-584D-9678-688F761731B4}"/>
              </a:ext>
            </a:extLst>
          </p:cNvPr>
          <p:cNvSpPr txBox="1"/>
          <p:nvPr/>
        </p:nvSpPr>
        <p:spPr>
          <a:xfrm>
            <a:off x="443802" y="1814847"/>
            <a:ext cx="11066798" cy="5170646"/>
          </a:xfrm>
          <a:prstGeom prst="rect">
            <a:avLst/>
          </a:prstGeom>
          <a:noFill/>
        </p:spPr>
        <p:txBody>
          <a:bodyPr wrap="square" lIns="91440" tIns="45720" rIns="91440" bIns="45720" rtlCol="0" anchor="t">
            <a:spAutoFit/>
          </a:bodyPr>
          <a:lstStyle/>
          <a:p>
            <a:r>
              <a:rPr lang="en-US" sz="1200" dirty="0">
                <a:solidFill>
                  <a:schemeClr val="accent1"/>
                </a:solidFill>
              </a:rPr>
              <a:t>“CATCH My Breath E-Cigarette &amp; JUUL Prevention.” </a:t>
            </a:r>
            <a:r>
              <a:rPr lang="en-US" sz="1200" i="1" dirty="0">
                <a:solidFill>
                  <a:schemeClr val="accent1"/>
                </a:solidFill>
              </a:rPr>
              <a:t>CATCH.org, </a:t>
            </a:r>
            <a:r>
              <a:rPr lang="en-US" sz="1200" dirty="0">
                <a:solidFill>
                  <a:schemeClr val="accent1"/>
                </a:solidFill>
                <a:hlinkClick r:id="rId2">
                  <a:extLst>
                    <a:ext uri="{A12FA001-AC4F-418D-AE19-62706E023703}">
                      <ahyp:hlinkClr xmlns:ahyp="http://schemas.microsoft.com/office/drawing/2018/hyperlinkcolor" val="tx"/>
                    </a:ext>
                  </a:extLst>
                </a:hlinkClick>
              </a:rPr>
              <a:t>https://letsgo.catch.org?bundles/23725</a:t>
            </a:r>
            <a:r>
              <a:rPr lang="en-US" sz="1200" dirty="0">
                <a:solidFill>
                  <a:schemeClr val="accent1"/>
                </a:solidFill>
              </a:rPr>
              <a:t>.</a:t>
            </a:r>
          </a:p>
          <a:p>
            <a:endParaRPr lang="en-US" sz="1200" dirty="0">
              <a:solidFill>
                <a:schemeClr val="accent1"/>
              </a:solidFill>
            </a:endParaRPr>
          </a:p>
          <a:p>
            <a:r>
              <a:rPr lang="en-US" sz="1200" dirty="0">
                <a:solidFill>
                  <a:schemeClr val="accent1"/>
                </a:solidFill>
              </a:rPr>
              <a:t>Centers for Disease Control and Prevention. (2020, September 9). </a:t>
            </a:r>
            <a:r>
              <a:rPr lang="en-US" sz="1200" i="1" dirty="0">
                <a:solidFill>
                  <a:schemeClr val="accent1"/>
                </a:solidFill>
              </a:rPr>
              <a:t>About e-cigarettes</a:t>
            </a:r>
            <a:r>
              <a:rPr lang="en-US" sz="1200" dirty="0">
                <a:solidFill>
                  <a:schemeClr val="accent1"/>
                </a:solidFill>
              </a:rPr>
              <a:t>. </a:t>
            </a:r>
            <a:r>
              <a:rPr lang="en-US" sz="1200" dirty="0">
                <a:solidFill>
                  <a:schemeClr val="accent1"/>
                </a:solidFill>
                <a:hlinkClick r:id="rId3">
                  <a:extLst>
                    <a:ext uri="{A12FA001-AC4F-418D-AE19-62706E023703}">
                      <ahyp:hlinkClr xmlns:ahyp="http://schemas.microsoft.com/office/drawing/2018/hyperlinkcolor" val="tx"/>
                    </a:ext>
                  </a:extLst>
                </a:hlinkClick>
              </a:rPr>
              <a:t>https://www.cdc.gov/tobacco/basic_information/e-cigarettes/about-e-cigarettes.html</a:t>
            </a:r>
            <a:endParaRPr lang="en-US" sz="1200" dirty="0">
              <a:solidFill>
                <a:schemeClr val="accent1"/>
              </a:solidFill>
            </a:endParaRPr>
          </a:p>
          <a:p>
            <a:endParaRPr lang="en-US" sz="1200" dirty="0">
              <a:solidFill>
                <a:schemeClr val="accent1"/>
              </a:solidFill>
            </a:endParaRPr>
          </a:p>
          <a:p>
            <a:r>
              <a:rPr lang="en-US" sz="1200" dirty="0">
                <a:solidFill>
                  <a:schemeClr val="accent1"/>
                </a:solidFill>
              </a:rPr>
              <a:t>Deeming tobacco products to be subject to the Federal Food, Drug, and Cosmetic Act, as amended by the Family Smoking Prevention and Tobacco Control Act; Restrictions on the sale and distribution of tobacco products and required warning statements for tobacco products; Final rule, 81 Fed. Reg. (May 10, 2016) (21 C.F.R. pts 1100, 1140 &amp; 1143). </a:t>
            </a:r>
          </a:p>
          <a:p>
            <a:r>
              <a:rPr lang="en-US" sz="1200" dirty="0">
                <a:solidFill>
                  <a:schemeClr val="accent1"/>
                </a:solidFill>
              </a:rPr>
              <a:t>Editorial: The EVALI outbreak and vaping in the COVID-19 era. (2020). </a:t>
            </a:r>
            <a:r>
              <a:rPr lang="en-US" sz="1200" i="1" dirty="0">
                <a:solidFill>
                  <a:schemeClr val="accent1"/>
                </a:solidFill>
              </a:rPr>
              <a:t>The Lancet: Respiratory Medicine</a:t>
            </a:r>
            <a:r>
              <a:rPr lang="en-US" sz="1200" dirty="0">
                <a:solidFill>
                  <a:schemeClr val="accent1"/>
                </a:solidFill>
              </a:rPr>
              <a:t>, 8(9). </a:t>
            </a:r>
          </a:p>
          <a:p>
            <a:endParaRPr lang="en-US" sz="1200" dirty="0">
              <a:solidFill>
                <a:schemeClr val="accent1"/>
              </a:solidFill>
            </a:endParaRPr>
          </a:p>
          <a:p>
            <a:r>
              <a:rPr lang="en-US" sz="1200" dirty="0">
                <a:solidFill>
                  <a:schemeClr val="accent1"/>
                </a:solidFill>
              </a:rPr>
              <a:t>England, L. J., Bunnell, R. E., Pechacek, T. F., Tong, V. T., &amp; McAfee, T. A. (2015). Nicotine and the developing human: A neglected element in the electronic cigarette debate. American Journal of Preventive Medicine, 49(2), 286–293. </a:t>
            </a:r>
            <a:r>
              <a:rPr lang="en-US" sz="1200" dirty="0">
                <a:solidFill>
                  <a:schemeClr val="accent1"/>
                </a:solidFill>
                <a:hlinkClick r:id="rId4">
                  <a:extLst>
                    <a:ext uri="{A12FA001-AC4F-418D-AE19-62706E023703}">
                      <ahyp:hlinkClr xmlns:ahyp="http://schemas.microsoft.com/office/drawing/2018/hyperlinkcolor" val="tx"/>
                    </a:ext>
                  </a:extLst>
                </a:hlinkClick>
              </a:rPr>
              <a:t>https://doi.org/10.1016/j.amepre.2015.01.015</a:t>
            </a:r>
            <a:endParaRPr lang="en-US" sz="1200" dirty="0">
              <a:solidFill>
                <a:schemeClr val="accent1"/>
              </a:solidFill>
            </a:endParaRPr>
          </a:p>
          <a:p>
            <a:endParaRPr lang="en-US" sz="1200" dirty="0">
              <a:solidFill>
                <a:schemeClr val="accent1"/>
              </a:solidFill>
            </a:endParaRPr>
          </a:p>
          <a:p>
            <a:r>
              <a:rPr lang="en-US" sz="1200" dirty="0">
                <a:solidFill>
                  <a:schemeClr val="accent1"/>
                </a:solidFill>
              </a:rPr>
              <a:t>Institute of Health Metrics and Evaluation (2018, April 10). </a:t>
            </a:r>
            <a:r>
              <a:rPr lang="en-US" sz="1200" i="1" dirty="0">
                <a:solidFill>
                  <a:schemeClr val="accent1"/>
                </a:solidFill>
              </a:rPr>
              <a:t>The state of US health: Findings from the global burden of disease study</a:t>
            </a:r>
            <a:r>
              <a:rPr lang="en-US" sz="1200" dirty="0">
                <a:solidFill>
                  <a:schemeClr val="accent1"/>
                </a:solidFill>
              </a:rPr>
              <a:t>. </a:t>
            </a:r>
            <a:r>
              <a:rPr lang="en-US" sz="1200" dirty="0">
                <a:solidFill>
                  <a:schemeClr val="accent1"/>
                </a:solidFill>
                <a:hlinkClick r:id="rId5">
                  <a:extLst>
                    <a:ext uri="{A12FA001-AC4F-418D-AE19-62706E023703}">
                      <ahyp:hlinkClr xmlns:ahyp="http://schemas.microsoft.com/office/drawing/2018/hyperlinkcolor" val="tx"/>
                    </a:ext>
                  </a:extLst>
                </a:hlinkClick>
              </a:rPr>
              <a:t>http://www.healthdata.org/infographic/state-us-health-findings-global-burden-disease-study-gbd</a:t>
            </a:r>
            <a:r>
              <a:rPr lang="en-US" sz="1200" dirty="0">
                <a:solidFill>
                  <a:schemeClr val="accent1"/>
                </a:solidFill>
              </a:rPr>
              <a:t>  </a:t>
            </a:r>
            <a:endParaRPr lang="en-US">
              <a:solidFill>
                <a:schemeClr val="accent1"/>
              </a:solidFill>
            </a:endParaRPr>
          </a:p>
          <a:p>
            <a:endParaRPr lang="en-US" sz="1200" dirty="0">
              <a:solidFill>
                <a:schemeClr val="accent1"/>
              </a:solidFill>
            </a:endParaRPr>
          </a:p>
          <a:p>
            <a:r>
              <a:rPr lang="en-US" sz="1200" dirty="0">
                <a:solidFill>
                  <a:schemeClr val="accent1"/>
                </a:solidFill>
              </a:rPr>
              <a:t>Kelder, S.H., Mantey, D.S., Dusen, D.V., Case, K., Haas, A., &amp; </a:t>
            </a:r>
            <a:r>
              <a:rPr lang="en-US" sz="1200" dirty="0" err="1">
                <a:solidFill>
                  <a:schemeClr val="accent1"/>
                </a:solidFill>
              </a:rPr>
              <a:t>Springr</a:t>
            </a:r>
            <a:r>
              <a:rPr lang="en-US" sz="1200" dirty="0">
                <a:solidFill>
                  <a:schemeClr val="accent1"/>
                </a:solidFill>
              </a:rPr>
              <a:t>, A.E. (2020, January 22). A Middle School Program to Prevent E-Cigarette Use: A Pilot Study of “Catch My Breath”.  </a:t>
            </a:r>
            <a:r>
              <a:rPr lang="en-US" sz="1200" i="1" dirty="0">
                <a:solidFill>
                  <a:schemeClr val="accent1"/>
                </a:solidFill>
              </a:rPr>
              <a:t>Sage Journals, 135</a:t>
            </a:r>
            <a:r>
              <a:rPr lang="en-US" sz="1200" dirty="0">
                <a:solidFill>
                  <a:schemeClr val="accent1"/>
                </a:solidFill>
              </a:rPr>
              <a:t>(2), 220-229. </a:t>
            </a:r>
            <a:r>
              <a:rPr lang="en-US" sz="1200" dirty="0">
                <a:solidFill>
                  <a:schemeClr val="accent1"/>
                </a:solidFill>
                <a:hlinkClick r:id="rId6">
                  <a:extLst>
                    <a:ext uri="{A12FA001-AC4F-418D-AE19-62706E023703}">
                      <ahyp:hlinkClr xmlns:ahyp="http://schemas.microsoft.com/office/drawing/2018/hyperlinkcolor" val="tx"/>
                    </a:ext>
                  </a:extLst>
                </a:hlinkClick>
              </a:rPr>
              <a:t>https://doi.org/10.1177%2F0033354919900887</a:t>
            </a:r>
            <a:r>
              <a:rPr lang="en-US" sz="1200" dirty="0">
                <a:solidFill>
                  <a:schemeClr val="accent1"/>
                </a:solidFill>
              </a:rPr>
              <a:t> </a:t>
            </a:r>
          </a:p>
          <a:p>
            <a:endParaRPr lang="en-US" sz="1200" dirty="0">
              <a:solidFill>
                <a:schemeClr val="accent1"/>
              </a:solidFill>
            </a:endParaRPr>
          </a:p>
          <a:p>
            <a:r>
              <a:rPr lang="en-US" sz="1200" dirty="0">
                <a:solidFill>
                  <a:schemeClr val="accent1"/>
                </a:solidFill>
              </a:rPr>
              <a:t>Kelder, S. H., Mantey, D. S., Van Dusen, D., Vaughn, T., Bianco, M., &amp; Springer, A. E. (2021). Dissemination of CATCH My Breath, a middle school E-cigarette prevention program, </a:t>
            </a:r>
            <a:r>
              <a:rPr lang="en-US" sz="1200" i="1" dirty="0">
                <a:solidFill>
                  <a:schemeClr val="accent1"/>
                </a:solidFill>
              </a:rPr>
              <a:t>Addictive Behaviors</a:t>
            </a:r>
            <a:r>
              <a:rPr lang="en-US" sz="1200" dirty="0">
                <a:solidFill>
                  <a:schemeClr val="accent1"/>
                </a:solidFill>
              </a:rPr>
              <a:t>, </a:t>
            </a:r>
            <a:r>
              <a:rPr lang="en-US" sz="1200" i="1" dirty="0">
                <a:solidFill>
                  <a:schemeClr val="accent1"/>
                </a:solidFill>
              </a:rPr>
              <a:t>113</a:t>
            </a:r>
            <a:r>
              <a:rPr lang="en-US" sz="1200" dirty="0">
                <a:solidFill>
                  <a:schemeClr val="accent1"/>
                </a:solidFill>
              </a:rPr>
              <a:t>. </a:t>
            </a:r>
            <a:r>
              <a:rPr lang="en-US" sz="1200" dirty="0">
                <a:solidFill>
                  <a:schemeClr val="accent1"/>
                </a:solidFill>
                <a:hlinkClick r:id="rId7">
                  <a:extLst>
                    <a:ext uri="{A12FA001-AC4F-418D-AE19-62706E023703}">
                      <ahyp:hlinkClr xmlns:ahyp="http://schemas.microsoft.com/office/drawing/2018/hyperlinkcolor" val="tx"/>
                    </a:ext>
                  </a:extLst>
                </a:hlinkClick>
              </a:rPr>
              <a:t>https://doi.org/10.1016/j.addbeh.2020.106698</a:t>
            </a:r>
            <a:r>
              <a:rPr lang="en-US" sz="1200" dirty="0">
                <a:solidFill>
                  <a:schemeClr val="accent1"/>
                </a:solidFill>
              </a:rPr>
              <a:t>.</a:t>
            </a:r>
          </a:p>
          <a:p>
            <a:endParaRPr lang="en-US" sz="1200" dirty="0">
              <a:solidFill>
                <a:schemeClr val="accent1"/>
              </a:solidFill>
            </a:endParaRPr>
          </a:p>
          <a:p>
            <a:r>
              <a:rPr lang="en-US" sz="1200" dirty="0">
                <a:solidFill>
                  <a:schemeClr val="accent1"/>
                </a:solidFill>
              </a:rPr>
              <a:t>Mathias, D. (n.d.). Youth E-Cigarette and Youth Prevention Program. </a:t>
            </a:r>
            <a:r>
              <a:rPr lang="en-US" sz="1200" i="1" dirty="0">
                <a:solidFill>
                  <a:schemeClr val="accent1"/>
                </a:solidFill>
              </a:rPr>
              <a:t>CATCH. </a:t>
            </a:r>
            <a:r>
              <a:rPr lang="en-US" sz="1200" dirty="0">
                <a:solidFill>
                  <a:schemeClr val="accent1"/>
                </a:solidFill>
              </a:rPr>
              <a:t>Retrieved from </a:t>
            </a:r>
            <a:r>
              <a:rPr lang="en-US" sz="1200" dirty="0">
                <a:solidFill>
                  <a:schemeClr val="accent1"/>
                </a:solidFill>
                <a:hlinkClick r:id="rId8">
                  <a:extLst>
                    <a:ext uri="{A12FA001-AC4F-418D-AE19-62706E023703}">
                      <ahyp:hlinkClr xmlns:ahyp="http://schemas.microsoft.com/office/drawing/2018/hyperlinkcolor" val="tx"/>
                    </a:ext>
                  </a:extLst>
                </a:hlinkClick>
              </a:rPr>
              <a:t>http://www.hosa.org/sites/default/files/Print%20Version_%20HOSA%20CATCH%20My%20Breath%20SLPs.pdf</a:t>
            </a:r>
            <a:r>
              <a:rPr lang="en-US" sz="1200" dirty="0">
                <a:solidFill>
                  <a:schemeClr val="accent1"/>
                </a:solidFill>
              </a:rPr>
              <a:t> </a:t>
            </a:r>
          </a:p>
          <a:p>
            <a:endParaRPr lang="en-US" sz="1200" dirty="0">
              <a:solidFill>
                <a:schemeClr val="accent1"/>
              </a:solidFill>
            </a:endParaRPr>
          </a:p>
          <a:p>
            <a:r>
              <a:rPr lang="en-US" sz="1200" dirty="0">
                <a:solidFill>
                  <a:schemeClr val="accent1"/>
                </a:solidFill>
              </a:rPr>
              <a:t>O’Connor, S., Pelletier, H., </a:t>
            </a:r>
            <a:r>
              <a:rPr lang="en-US" sz="1200" dirty="0" err="1">
                <a:solidFill>
                  <a:schemeClr val="accent1"/>
                </a:solidFill>
              </a:rPr>
              <a:t>Bayoumy</a:t>
            </a:r>
            <a:r>
              <a:rPr lang="en-US" sz="1200" dirty="0">
                <a:solidFill>
                  <a:schemeClr val="accent1"/>
                </a:solidFill>
              </a:rPr>
              <a:t>, D., &amp; Schwartz, R. (2019, May). Interventions to Prevent Harms from Vaping. </a:t>
            </a:r>
            <a:r>
              <a:rPr lang="en-US" sz="1200" i="1" dirty="0">
                <a:solidFill>
                  <a:schemeClr val="accent1"/>
                </a:solidFill>
              </a:rPr>
              <a:t>The Ontario Tobacco Research Unit. </a:t>
            </a:r>
            <a:r>
              <a:rPr lang="en-US" sz="1200" dirty="0">
                <a:solidFill>
                  <a:schemeClr val="accent1"/>
                </a:solidFill>
              </a:rPr>
              <a:t>Retrieved from </a:t>
            </a:r>
            <a:r>
              <a:rPr lang="en-US" sz="1200" dirty="0">
                <a:solidFill>
                  <a:schemeClr val="accent1"/>
                </a:solidFill>
                <a:hlinkClick r:id="rId9">
                  <a:extLst>
                    <a:ext uri="{A12FA001-AC4F-418D-AE19-62706E023703}">
                      <ahyp:hlinkClr xmlns:ahyp="http://schemas.microsoft.com/office/drawing/2018/hyperlinkcolor" val="tx"/>
                    </a:ext>
                  </a:extLst>
                </a:hlinkClick>
              </a:rPr>
              <a:t>https://www.otru.org/wp-content/uploads/2019/05/special_vape_interventions.pdf</a:t>
            </a:r>
            <a:r>
              <a:rPr lang="en-US" sz="1200" dirty="0">
                <a:solidFill>
                  <a:schemeClr val="accent1"/>
                </a:solidFill>
              </a:rPr>
              <a:t> </a:t>
            </a:r>
          </a:p>
          <a:p>
            <a:endParaRPr lang="en-US" sz="1200" dirty="0">
              <a:solidFill>
                <a:schemeClr val="accent1"/>
              </a:solidFill>
            </a:endParaRPr>
          </a:p>
          <a:p>
            <a:endParaRPr lang="en-US" dirty="0"/>
          </a:p>
        </p:txBody>
      </p:sp>
    </p:spTree>
    <p:extLst>
      <p:ext uri="{BB962C8B-B14F-4D97-AF65-F5344CB8AC3E}">
        <p14:creationId xmlns:p14="http://schemas.microsoft.com/office/powerpoint/2010/main" val="1786594037"/>
      </p:ext>
    </p:extLst>
  </p:cSld>
  <p:clrMapOvr>
    <a:masterClrMapping/>
  </p:clrMapOvr>
  <mc:AlternateContent xmlns:mc="http://schemas.openxmlformats.org/markup-compatibility/2006" xmlns:p14="http://schemas.microsoft.com/office/powerpoint/2010/main">
    <mc:Choice Requires="p14">
      <p:transition spd="slow" p14:dur="2000" advTm="2180"/>
    </mc:Choice>
    <mc:Fallback xmlns="">
      <p:transition spd="slow" advTm="218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1D58D-5CF4-4C45-B576-F139133B40D4}"/>
              </a:ext>
            </a:extLst>
          </p:cNvPr>
          <p:cNvSpPr>
            <a:spLocks noGrp="1"/>
          </p:cNvSpPr>
          <p:nvPr>
            <p:ph type="title"/>
          </p:nvPr>
        </p:nvSpPr>
        <p:spPr/>
        <p:txBody>
          <a:bodyPr/>
          <a:lstStyle/>
          <a:p>
            <a:r>
              <a:rPr lang="en-US" dirty="0"/>
              <a:t>references</a:t>
            </a:r>
          </a:p>
        </p:txBody>
      </p:sp>
      <p:sp>
        <p:nvSpPr>
          <p:cNvPr id="5" name="TextBox 4">
            <a:extLst>
              <a:ext uri="{FF2B5EF4-FFF2-40B4-BE49-F238E27FC236}">
                <a16:creationId xmlns:a16="http://schemas.microsoft.com/office/drawing/2014/main" id="{8A8C2138-8525-584D-9678-688F761731B4}"/>
              </a:ext>
            </a:extLst>
          </p:cNvPr>
          <p:cNvSpPr txBox="1"/>
          <p:nvPr/>
        </p:nvSpPr>
        <p:spPr>
          <a:xfrm>
            <a:off x="443802" y="1814847"/>
            <a:ext cx="11066798" cy="2585323"/>
          </a:xfrm>
          <a:prstGeom prst="rect">
            <a:avLst/>
          </a:prstGeom>
          <a:noFill/>
        </p:spPr>
        <p:txBody>
          <a:bodyPr wrap="square" lIns="91440" tIns="45720" rIns="91440" bIns="45720" rtlCol="0" anchor="t">
            <a:spAutoFit/>
          </a:bodyPr>
          <a:lstStyle/>
          <a:p>
            <a:r>
              <a:rPr lang="en-US" sz="1200" dirty="0">
                <a:solidFill>
                  <a:schemeClr val="accent1"/>
                </a:solidFill>
              </a:rPr>
              <a:t>U.S. Department of Health and Human Services. (2016).</a:t>
            </a:r>
            <a:r>
              <a:rPr lang="en-US" sz="1200" i="1" dirty="0">
                <a:solidFill>
                  <a:schemeClr val="accent1"/>
                </a:solidFill>
              </a:rPr>
              <a:t> E-Cigarette Use Among Youth and Young Adults: A Report of the Surgeon General—Executive Summary</a:t>
            </a:r>
            <a:r>
              <a:rPr lang="en-US" sz="1200" dirty="0">
                <a:solidFill>
                  <a:schemeClr val="accent1"/>
                </a:solidFill>
              </a:rPr>
              <a:t>. Atlanta, GA: U.S. Department of Health and Human Services, Centers for Disease Control and Prevention, National Center for Chronic Disease Prevention and Health Promotion, Office on Smoking and Health, 2016. https://e-cigarettes.surgeongeneral.gov/documents/2016_SGR_Fact_Sheet_508.pdf</a:t>
            </a:r>
          </a:p>
          <a:p>
            <a:endParaRPr lang="en-US" sz="1200" dirty="0">
              <a:solidFill>
                <a:schemeClr val="accent1"/>
              </a:solidFill>
            </a:endParaRPr>
          </a:p>
          <a:p>
            <a:r>
              <a:rPr lang="en-US" sz="1200" dirty="0">
                <a:solidFill>
                  <a:schemeClr val="accent1"/>
                </a:solidFill>
              </a:rPr>
              <a:t>Virginia Department of Health. (2016). Mobilizing for Action through Planning and Partnerships in Norfolk. Norfolk Department of Public Health. Retrieved from </a:t>
            </a:r>
            <a:r>
              <a:rPr lang="en-US" sz="1200" dirty="0">
                <a:solidFill>
                  <a:schemeClr val="accent1"/>
                </a:solidFill>
                <a:hlinkClick r:id="rId2">
                  <a:extLst>
                    <a:ext uri="{A12FA001-AC4F-418D-AE19-62706E023703}">
                      <ahyp:hlinkClr xmlns:ahyp="http://schemas.microsoft.com/office/drawing/2018/hyperlinkcolor" val="tx"/>
                    </a:ext>
                  </a:extLst>
                </a:hlinkClick>
              </a:rPr>
              <a:t>https://www.norfolk.gov/DocumentCenter/View/27304/Norfolk-Community-Health-Needs-Assessment-62816?bidId</a:t>
            </a:r>
          </a:p>
          <a:p>
            <a:endParaRPr lang="en-US" sz="1200" dirty="0">
              <a:solidFill>
                <a:schemeClr val="accent1"/>
              </a:solidFill>
            </a:endParaRPr>
          </a:p>
          <a:p>
            <a:endParaRPr lang="en-US" sz="1200" dirty="0">
              <a:solidFill>
                <a:schemeClr val="accent1"/>
              </a:solidFill>
            </a:endParaRPr>
          </a:p>
          <a:p>
            <a:r>
              <a:rPr lang="en-US" sz="1200" dirty="0">
                <a:solidFill>
                  <a:schemeClr val="accent1"/>
                </a:solidFill>
              </a:rPr>
              <a:t>Watson, E. (2019). Vaping infractions skyrocket in Hampton Roads schools amid national outbreak. Retrieved November 25, 2020, from </a:t>
            </a:r>
            <a:r>
              <a:rPr lang="en-US" sz="1200" dirty="0">
                <a:solidFill>
                  <a:schemeClr val="accent1"/>
                </a:solidFill>
                <a:hlinkClick r:id="rId3">
                  <a:extLst>
                    <a:ext uri="{A12FA001-AC4F-418D-AE19-62706E023703}">
                      <ahyp:hlinkClr xmlns:ahyp="http://schemas.microsoft.com/office/drawing/2018/hyperlinkcolor" val="tx"/>
                    </a:ext>
                  </a:extLst>
                </a:hlinkClick>
              </a:rPr>
              <a:t>https://www.13newsnow.com/article/news/local/13news-now-investigations/vaping-infractions-skyrocket-in-hampton-roads-schools-despite-national-outbreak/291-9bbf72db-ee40-4000-8a22-47f2db3633fd</a:t>
            </a:r>
          </a:p>
          <a:p>
            <a:endParaRPr lang="en-US" sz="1200" dirty="0">
              <a:solidFill>
                <a:schemeClr val="accent1"/>
              </a:solidFill>
            </a:endParaRPr>
          </a:p>
          <a:p>
            <a:endParaRPr lang="en-US" dirty="0"/>
          </a:p>
        </p:txBody>
      </p:sp>
    </p:spTree>
    <p:extLst>
      <p:ext uri="{BB962C8B-B14F-4D97-AF65-F5344CB8AC3E}">
        <p14:creationId xmlns:p14="http://schemas.microsoft.com/office/powerpoint/2010/main" val="4235843704"/>
      </p:ext>
    </p:extLst>
  </p:cSld>
  <p:clrMapOvr>
    <a:masterClrMapping/>
  </p:clrMapOvr>
  <mc:AlternateContent xmlns:mc="http://schemas.openxmlformats.org/markup-compatibility/2006" xmlns:p14="http://schemas.microsoft.com/office/powerpoint/2010/main">
    <mc:Choice Requires="p14">
      <p:transition spd="slow" p14:dur="2000" advTm="256"/>
    </mc:Choice>
    <mc:Fallback xmlns="">
      <p:transition spd="slow" advTm="25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3AA0F-3A4C-446C-8E27-100ECC79241D}"/>
              </a:ext>
            </a:extLst>
          </p:cNvPr>
          <p:cNvSpPr>
            <a:spLocks noGrp="1"/>
          </p:cNvSpPr>
          <p:nvPr>
            <p:ph type="title"/>
          </p:nvPr>
        </p:nvSpPr>
        <p:spPr/>
        <p:txBody>
          <a:bodyPr>
            <a:normAutofit/>
          </a:bodyPr>
          <a:lstStyle/>
          <a:p>
            <a:pPr algn="ctr"/>
            <a:r>
              <a:rPr lang="en-US" sz="4000" dirty="0"/>
              <a:t>QUESTIONS &amp; FEEDBACK</a:t>
            </a:r>
            <a:endParaRPr lang="en-US"/>
          </a:p>
        </p:txBody>
      </p:sp>
    </p:spTree>
    <p:extLst>
      <p:ext uri="{BB962C8B-B14F-4D97-AF65-F5344CB8AC3E}">
        <p14:creationId xmlns:p14="http://schemas.microsoft.com/office/powerpoint/2010/main" val="393539306"/>
      </p:ext>
    </p:extLst>
  </p:cSld>
  <p:clrMapOvr>
    <a:masterClrMapping/>
  </p:clrMapOvr>
  <mc:AlternateContent xmlns:mc="http://schemas.openxmlformats.org/markup-compatibility/2006" xmlns:p14="http://schemas.microsoft.com/office/powerpoint/2010/main">
    <mc:Choice Requires="p14">
      <p:transition spd="slow" p14:dur="2000" advTm="3162"/>
    </mc:Choice>
    <mc:Fallback xmlns="">
      <p:transition spd="slow" advTm="316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50D97-4656-8E42-9885-CD99A50C53E1}"/>
              </a:ext>
            </a:extLst>
          </p:cNvPr>
          <p:cNvSpPr>
            <a:spLocks noGrp="1"/>
          </p:cNvSpPr>
          <p:nvPr>
            <p:ph type="title"/>
          </p:nvPr>
        </p:nvSpPr>
        <p:spPr/>
        <p:txBody>
          <a:bodyPr/>
          <a:lstStyle/>
          <a:p>
            <a:r>
              <a:rPr lang="en-US" dirty="0"/>
              <a:t>The behavior: adolescents vaping </a:t>
            </a:r>
          </a:p>
        </p:txBody>
      </p:sp>
      <p:sp>
        <p:nvSpPr>
          <p:cNvPr id="3" name="Content Placeholder 2">
            <a:extLst>
              <a:ext uri="{FF2B5EF4-FFF2-40B4-BE49-F238E27FC236}">
                <a16:creationId xmlns:a16="http://schemas.microsoft.com/office/drawing/2014/main" id="{AC03DCAA-FAFF-6A4B-9862-FEB5C31588D8}"/>
              </a:ext>
            </a:extLst>
          </p:cNvPr>
          <p:cNvSpPr>
            <a:spLocks noGrp="1"/>
          </p:cNvSpPr>
          <p:nvPr>
            <p:ph idx="1"/>
          </p:nvPr>
        </p:nvSpPr>
        <p:spPr/>
        <p:txBody>
          <a:bodyPr/>
          <a:lstStyle/>
          <a:p>
            <a:pPr marL="0" indent="0" algn="ctr">
              <a:buNone/>
            </a:pPr>
            <a:r>
              <a:rPr lang="en-US" b="1" dirty="0">
                <a:solidFill>
                  <a:schemeClr val="accent1"/>
                </a:solidFill>
              </a:rPr>
              <a:t>The health-risk behavior of vaping is similar to smoking, only using a device that atomizes nicotine and other particulates into water vapor: hence the term "vaping." </a:t>
            </a:r>
            <a:endParaRPr lang="en-US" dirty="0">
              <a:solidFill>
                <a:schemeClr val="accent1"/>
              </a:solidFill>
            </a:endParaRPr>
          </a:p>
          <a:p>
            <a:pPr marL="0" indent="0">
              <a:buNone/>
            </a:pPr>
            <a:r>
              <a:rPr lang="en-US" dirty="0">
                <a:solidFill>
                  <a:schemeClr val="accent1"/>
                </a:solidFill>
              </a:rPr>
              <a:t>Known as electronic nicotine delivery systems (ENDS), vapes come in many shapes, sizes, and flavors. E-cigarettes were the first device to become popularized, namely JUUL, and the first to become regulated for flavors. Other vaping devices may be disposable plastic tubes that look like </a:t>
            </a:r>
            <a:r>
              <a:rPr lang="en-US" dirty="0" err="1">
                <a:solidFill>
                  <a:schemeClr val="accent1"/>
                </a:solidFill>
              </a:rPr>
              <a:t>lipgloss</a:t>
            </a:r>
            <a:r>
              <a:rPr lang="en-US" dirty="0">
                <a:solidFill>
                  <a:schemeClr val="accent1"/>
                </a:solidFill>
              </a:rPr>
              <a:t>, or flat like USBs, and popular devices come in kits, with e-liquid one can buy from a vendor to replenish the 'pod' cartridge. You've likely seen a hookah-style device that generates so much vapor when the user exhales, it's like they disappear into a cloud of smoke! Vaping first became popular in 2016, and by 2019 had reached epidemic proportions for use among youth and young adults. This health-risk behavior is still common despite T21, raising the price of tobacco products, and banning sales of vaping devices or e-liquids.</a:t>
            </a:r>
          </a:p>
        </p:txBody>
      </p:sp>
      <p:pic>
        <p:nvPicPr>
          <p:cNvPr id="5" name="Dartmouth Ave 36">
            <a:hlinkClick r:id="" action="ppaction://media"/>
            <a:extLst>
              <a:ext uri="{FF2B5EF4-FFF2-40B4-BE49-F238E27FC236}">
                <a16:creationId xmlns:a16="http://schemas.microsoft.com/office/drawing/2014/main" id="{7C7323E9-FABD-445B-8384-A0FB4DC2B0D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45683" y="5981765"/>
            <a:ext cx="730250" cy="730250"/>
          </a:xfrm>
          <a:prstGeom prst="rect">
            <a:avLst/>
          </a:prstGeom>
        </p:spPr>
      </p:pic>
    </p:spTree>
    <p:extLst>
      <p:ext uri="{BB962C8B-B14F-4D97-AF65-F5344CB8AC3E}">
        <p14:creationId xmlns:p14="http://schemas.microsoft.com/office/powerpoint/2010/main" val="3401811869"/>
      </p:ext>
    </p:extLst>
  </p:cSld>
  <p:clrMapOvr>
    <a:masterClrMapping/>
  </p:clrMapOvr>
  <mc:AlternateContent xmlns:mc="http://schemas.openxmlformats.org/markup-compatibility/2006" xmlns:p14="http://schemas.microsoft.com/office/powerpoint/2010/main">
    <mc:Choice Requires="p14">
      <p:transition spd="slow" p14:dur="2000" advTm="68781"/>
    </mc:Choice>
    <mc:Fallback xmlns="">
      <p:transition spd="slow" advTm="687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3" objId="5"/>
        <p14:stopEvt time="67647" objId="5"/>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26CBC-F7D9-B048-8C37-1EF38D3F3B22}"/>
              </a:ext>
            </a:extLst>
          </p:cNvPr>
          <p:cNvSpPr>
            <a:spLocks noGrp="1"/>
          </p:cNvSpPr>
          <p:nvPr>
            <p:ph type="title"/>
          </p:nvPr>
        </p:nvSpPr>
        <p:spPr/>
        <p:txBody>
          <a:bodyPr/>
          <a:lstStyle/>
          <a:p>
            <a:r>
              <a:rPr lang="en-US" dirty="0"/>
              <a:t>health outcomes: </a:t>
            </a:r>
            <a:r>
              <a:rPr lang="en-US" i="1" dirty="0"/>
              <a:t>Focus on impaired brain development</a:t>
            </a:r>
          </a:p>
        </p:txBody>
      </p:sp>
      <p:sp>
        <p:nvSpPr>
          <p:cNvPr id="3" name="Content Placeholder 2">
            <a:extLst>
              <a:ext uri="{FF2B5EF4-FFF2-40B4-BE49-F238E27FC236}">
                <a16:creationId xmlns:a16="http://schemas.microsoft.com/office/drawing/2014/main" id="{F6A28062-7F8A-474F-8790-0B552C5FA0E2}"/>
              </a:ext>
            </a:extLst>
          </p:cNvPr>
          <p:cNvSpPr>
            <a:spLocks noGrp="1"/>
          </p:cNvSpPr>
          <p:nvPr>
            <p:ph idx="1"/>
          </p:nvPr>
        </p:nvSpPr>
        <p:spPr>
          <a:xfrm>
            <a:off x="581192" y="2180496"/>
            <a:ext cx="11029615" cy="4410224"/>
          </a:xfrm>
        </p:spPr>
        <p:txBody>
          <a:bodyPr/>
          <a:lstStyle/>
          <a:p>
            <a:pPr marL="285750" indent="-285750">
              <a:spcBef>
                <a:spcPts val="0"/>
              </a:spcBef>
              <a:spcAft>
                <a:spcPts val="0"/>
              </a:spcAft>
              <a:buFont typeface="Wingdings" panose="05020102010507070707" pitchFamily="18" charset="2"/>
              <a:buChar char="§"/>
            </a:pPr>
            <a:r>
              <a:rPr lang="en-US" dirty="0">
                <a:solidFill>
                  <a:schemeClr val="accent1"/>
                </a:solidFill>
                <a:ea typeface="+mn-lt"/>
                <a:cs typeface="+mn-lt"/>
              </a:rPr>
              <a:t>Vape use in the younger American population has causal ties to not just early mortality, but its prolonged use has factored into DALY for several non-communicable or chronic diseases such as ischemic heart disease, lung cancer, and COPD, which were the first through third causes of early death and disability in 2016 (IHME, 2020).</a:t>
            </a:r>
            <a:endParaRPr lang="en-US" dirty="0">
              <a:solidFill>
                <a:schemeClr val="accent1"/>
              </a:solidFill>
            </a:endParaRPr>
          </a:p>
          <a:p>
            <a:pPr marL="285750" indent="-285750">
              <a:spcBef>
                <a:spcPts val="600"/>
              </a:spcBef>
              <a:buFont typeface="Wingdings" panose="05020102010507070707" pitchFamily="18" charset="2"/>
              <a:buChar char="§"/>
            </a:pPr>
            <a:r>
              <a:rPr lang="en-US" dirty="0">
                <a:solidFill>
                  <a:schemeClr val="accent1"/>
                </a:solidFill>
                <a:ea typeface="+mn-lt"/>
                <a:cs typeface="+mn-lt"/>
              </a:rPr>
              <a:t>The 2016 Surgeon General’s report stated that vapes contain carbonyls (e.g. formaldehyde, acetaldehyde, acrolein) which increase the risk of cancer, and acrolein is a risk factor for asthma, chronic pulmonary disease, and cardiovascular disease (p. 117).</a:t>
            </a:r>
            <a:endParaRPr lang="en-US" dirty="0">
              <a:solidFill>
                <a:schemeClr val="accent1"/>
              </a:solidFill>
            </a:endParaRPr>
          </a:p>
          <a:p>
            <a:pPr marL="0" indent="0" algn="ctr">
              <a:buNone/>
            </a:pPr>
            <a:r>
              <a:rPr lang="en-US" b="1" dirty="0">
                <a:solidFill>
                  <a:schemeClr val="accent1"/>
                </a:solidFill>
                <a:ea typeface="+mn-lt"/>
                <a:cs typeface="+mn-lt"/>
              </a:rPr>
              <a:t>One recent study showed a five-times more risk for diagnosis of COVID-19 in vaping adolescents and young adults (The Lancet, 2020). This same age demographic was prevalent in the EVALI outbreak, and at risk for </a:t>
            </a:r>
            <a:r>
              <a:rPr lang="en-US" b="1" u="sng" dirty="0">
                <a:solidFill>
                  <a:schemeClr val="accent1"/>
                </a:solidFill>
                <a:ea typeface="+mn-lt"/>
                <a:cs typeface="+mn-lt"/>
              </a:rPr>
              <a:t>problematic brain development and behavior</a:t>
            </a:r>
            <a:r>
              <a:rPr lang="en-US" b="1" dirty="0">
                <a:solidFill>
                  <a:schemeClr val="accent1"/>
                </a:solidFill>
                <a:ea typeface="+mn-lt"/>
                <a:cs typeface="+mn-lt"/>
              </a:rPr>
              <a:t>. The human brain develops until around age 25, and is sensitive to the chemicals and habits that adolescents subject it to! Nicotine impairs development of the areas for learning and memory in the young brain, reducing its natural plasticity. During puberty, the brain can develop fully sexually and socially, but the decision-making and self-control will lag dangerously behind when high-nicotine content vapes deliver chemicals that prevent the frontal cortex from doing its job to create a rational human being (CDC, 2020).</a:t>
            </a:r>
          </a:p>
          <a:p>
            <a:pPr marL="0" indent="0">
              <a:buNone/>
            </a:pPr>
            <a:endParaRPr lang="en-US" dirty="0"/>
          </a:p>
        </p:txBody>
      </p:sp>
      <p:pic>
        <p:nvPicPr>
          <p:cNvPr id="5" name="Dartmouth Ave 37">
            <a:hlinkClick r:id="" action="ppaction://media"/>
            <a:extLst>
              <a:ext uri="{FF2B5EF4-FFF2-40B4-BE49-F238E27FC236}">
                <a16:creationId xmlns:a16="http://schemas.microsoft.com/office/drawing/2014/main" id="{09BDDB23-72F5-41C6-A909-1CB85B7703B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45683" y="5994110"/>
            <a:ext cx="730250" cy="730250"/>
          </a:xfrm>
          <a:prstGeom prst="rect">
            <a:avLst/>
          </a:prstGeom>
        </p:spPr>
      </p:pic>
    </p:spTree>
    <p:extLst>
      <p:ext uri="{BB962C8B-B14F-4D97-AF65-F5344CB8AC3E}">
        <p14:creationId xmlns:p14="http://schemas.microsoft.com/office/powerpoint/2010/main" val="160709941"/>
      </p:ext>
    </p:extLst>
  </p:cSld>
  <p:clrMapOvr>
    <a:masterClrMapping/>
  </p:clrMapOvr>
  <mc:AlternateContent xmlns:mc="http://schemas.openxmlformats.org/markup-compatibility/2006" xmlns:p14="http://schemas.microsoft.com/office/powerpoint/2010/main">
    <mc:Choice Requires="p14">
      <p:transition spd="slow" p14:dur="2000" advTm="82039"/>
    </mc:Choice>
    <mc:Fallback xmlns="">
      <p:transition spd="slow" advTm="820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18" objId="5"/>
        <p14:stopEvt time="82039" objId="5"/>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2460D-5502-0845-AA61-787F90AF2F6F}"/>
              </a:ext>
            </a:extLst>
          </p:cNvPr>
          <p:cNvSpPr>
            <a:spLocks noGrp="1"/>
          </p:cNvSpPr>
          <p:nvPr>
            <p:ph type="title"/>
          </p:nvPr>
        </p:nvSpPr>
        <p:spPr/>
        <p:txBody>
          <a:bodyPr/>
          <a:lstStyle/>
          <a:p>
            <a:r>
              <a:rPr lang="en-US" dirty="0"/>
              <a:t>PREVALENCE</a:t>
            </a:r>
          </a:p>
        </p:txBody>
      </p:sp>
      <p:pic>
        <p:nvPicPr>
          <p:cNvPr id="4" name="Content Placeholder 3">
            <a:extLst>
              <a:ext uri="{FF2B5EF4-FFF2-40B4-BE49-F238E27FC236}">
                <a16:creationId xmlns:a16="http://schemas.microsoft.com/office/drawing/2014/main" id="{1B985207-D694-BB42-97B4-880BC71A183D}"/>
              </a:ext>
            </a:extLst>
          </p:cNvPr>
          <p:cNvPicPr>
            <a:picLocks noGrp="1" noChangeAspect="1"/>
          </p:cNvPicPr>
          <p:nvPr>
            <p:ph sz="half" idx="1"/>
          </p:nvPr>
        </p:nvPicPr>
        <p:blipFill>
          <a:blip r:embed="rId5"/>
          <a:stretch>
            <a:fillRect/>
          </a:stretch>
        </p:blipFill>
        <p:spPr>
          <a:xfrm>
            <a:off x="486135" y="2516682"/>
            <a:ext cx="5422900" cy="3054949"/>
          </a:xfrm>
          <a:prstGeom prst="rect">
            <a:avLst/>
          </a:prstGeom>
        </p:spPr>
      </p:pic>
      <p:sp>
        <p:nvSpPr>
          <p:cNvPr id="5" name="Content Placeholder 4">
            <a:extLst>
              <a:ext uri="{FF2B5EF4-FFF2-40B4-BE49-F238E27FC236}">
                <a16:creationId xmlns:a16="http://schemas.microsoft.com/office/drawing/2014/main" id="{E73B2723-466B-4A1F-8AFA-9D84168E0426}"/>
              </a:ext>
            </a:extLst>
          </p:cNvPr>
          <p:cNvSpPr>
            <a:spLocks noGrp="1"/>
          </p:cNvSpPr>
          <p:nvPr>
            <p:ph sz="half" idx="2"/>
          </p:nvPr>
        </p:nvSpPr>
        <p:spPr/>
        <p:txBody>
          <a:bodyPr>
            <a:normAutofit fontScale="92500" lnSpcReduction="10000"/>
          </a:bodyPr>
          <a:lstStyle/>
          <a:p>
            <a:r>
              <a:rPr lang="en-US" dirty="0">
                <a:solidFill>
                  <a:schemeClr val="accent1"/>
                </a:solidFill>
              </a:rPr>
              <a:t>2015: approximately 3 million middle and high school students used e-cigarettes in the past month. </a:t>
            </a:r>
          </a:p>
          <a:p>
            <a:pPr lvl="1"/>
            <a:r>
              <a:rPr lang="en-US" dirty="0">
                <a:solidFill>
                  <a:schemeClr val="accent1"/>
                </a:solidFill>
              </a:rPr>
              <a:t>About 1 out of 6 high school students</a:t>
            </a:r>
          </a:p>
          <a:p>
            <a:r>
              <a:rPr lang="en-US" dirty="0">
                <a:solidFill>
                  <a:schemeClr val="accent1"/>
                </a:solidFill>
              </a:rPr>
              <a:t>More than 25% of youth have tried e-cigarettes at some point</a:t>
            </a:r>
          </a:p>
          <a:p>
            <a:r>
              <a:rPr lang="en-US" dirty="0">
                <a:solidFill>
                  <a:schemeClr val="accent1"/>
                </a:solidFill>
              </a:rPr>
              <a:t>E-cigarette use is higher among males, whites, and/or Hispanics than among female and/or African-American high school students. </a:t>
            </a:r>
          </a:p>
          <a:p>
            <a:r>
              <a:rPr lang="en-US" dirty="0">
                <a:solidFill>
                  <a:schemeClr val="accent1"/>
                </a:solidFill>
              </a:rPr>
              <a:t>E-cigarettes are a gateway to use of other tobacco products and drugs</a:t>
            </a:r>
          </a:p>
          <a:p>
            <a:pPr lvl="1"/>
            <a:r>
              <a:rPr lang="en-US" dirty="0">
                <a:solidFill>
                  <a:schemeClr val="accent1"/>
                </a:solidFill>
              </a:rPr>
              <a:t>Research has found that 6 of 10 high school cigarette smokers also used e-cigarettes. </a:t>
            </a:r>
          </a:p>
        </p:txBody>
      </p:sp>
      <p:sp>
        <p:nvSpPr>
          <p:cNvPr id="6" name="TextBox 5">
            <a:extLst>
              <a:ext uri="{FF2B5EF4-FFF2-40B4-BE49-F238E27FC236}">
                <a16:creationId xmlns:a16="http://schemas.microsoft.com/office/drawing/2014/main" id="{713FD23E-E107-46D2-A1A3-1881C5ADB47E}"/>
              </a:ext>
            </a:extLst>
          </p:cNvPr>
          <p:cNvSpPr txBox="1"/>
          <p:nvPr/>
        </p:nvSpPr>
        <p:spPr>
          <a:xfrm>
            <a:off x="215659" y="6397823"/>
            <a:ext cx="4477111" cy="307777"/>
          </a:xfrm>
          <a:prstGeom prst="rect">
            <a:avLst/>
          </a:prstGeom>
          <a:noFill/>
        </p:spPr>
        <p:txBody>
          <a:bodyPr wrap="square" rtlCol="0">
            <a:spAutoFit/>
          </a:bodyPr>
          <a:lstStyle/>
          <a:p>
            <a:r>
              <a:rPr lang="en-US" sz="1400" dirty="0">
                <a:solidFill>
                  <a:schemeClr val="accent1"/>
                </a:solidFill>
              </a:rPr>
              <a:t>(U.S. Department of Health and Human Services, 2016)</a:t>
            </a:r>
          </a:p>
        </p:txBody>
      </p:sp>
      <p:pic>
        <p:nvPicPr>
          <p:cNvPr id="8" name="Recorded Sound">
            <a:hlinkClick r:id="" action="ppaction://media"/>
            <a:extLst>
              <a:ext uri="{FF2B5EF4-FFF2-40B4-BE49-F238E27FC236}">
                <a16:creationId xmlns:a16="http://schemas.microsoft.com/office/drawing/2014/main" id="{B173BC58-8E1F-4689-B486-0DF92F25059F}"/>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741" y="6128342"/>
            <a:ext cx="609600" cy="609600"/>
          </a:xfrm>
          <a:prstGeom prst="rect">
            <a:avLst/>
          </a:prstGeom>
        </p:spPr>
      </p:pic>
    </p:spTree>
    <p:custDataLst>
      <p:tags r:id="rId1"/>
    </p:custDataLst>
    <p:extLst>
      <p:ext uri="{BB962C8B-B14F-4D97-AF65-F5344CB8AC3E}">
        <p14:creationId xmlns:p14="http://schemas.microsoft.com/office/powerpoint/2010/main" val="1608907962"/>
      </p:ext>
    </p:extLst>
  </p:cSld>
  <p:clrMapOvr>
    <a:masterClrMapping/>
  </p:clrMapOvr>
  <mc:AlternateContent xmlns:mc="http://schemas.openxmlformats.org/markup-compatibility/2006" xmlns:p14="http://schemas.microsoft.com/office/powerpoint/2010/main">
    <mc:Choice Requires="p14">
      <p:transition spd="slow" p14:dur="2000" advTm="81449"/>
    </mc:Choice>
    <mc:Fallback xmlns="">
      <p:transition spd="slow" advTm="814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51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extLst>
    <p:ext uri="{E180D4A7-C9FB-4DFB-919C-405C955672EB}">
      <p14:showEvtLst xmlns:p14="http://schemas.microsoft.com/office/powerpoint/2010/main">
        <p14:playEvt time="1194" objId="8"/>
        <p14:stopEvt time="79784" objId="8"/>
        <p14:playEvt time="80353" objId="8"/>
        <p14:stopEvt time="81449" objId="8"/>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F534-CE0B-044B-82E3-08F82021B91E}"/>
              </a:ext>
            </a:extLst>
          </p:cNvPr>
          <p:cNvSpPr>
            <a:spLocks noGrp="1"/>
          </p:cNvSpPr>
          <p:nvPr>
            <p:ph type="title"/>
          </p:nvPr>
        </p:nvSpPr>
        <p:spPr>
          <a:xfrm>
            <a:off x="581192" y="641653"/>
            <a:ext cx="11029616" cy="1095560"/>
          </a:xfrm>
        </p:spPr>
        <p:txBody>
          <a:bodyPr anchor="t">
            <a:normAutofit/>
          </a:bodyPr>
          <a:lstStyle/>
          <a:p>
            <a:br>
              <a:rPr lang="en-US" dirty="0">
                <a:solidFill>
                  <a:schemeClr val="accent2"/>
                </a:solidFill>
              </a:rPr>
            </a:br>
            <a:r>
              <a:rPr lang="en-US" dirty="0"/>
              <a:t>What makes the health behavior DIFFICULT to change?</a:t>
            </a:r>
          </a:p>
        </p:txBody>
      </p:sp>
      <p:sp>
        <p:nvSpPr>
          <p:cNvPr id="7" name="TextBox 6">
            <a:extLst>
              <a:ext uri="{FF2B5EF4-FFF2-40B4-BE49-F238E27FC236}">
                <a16:creationId xmlns:a16="http://schemas.microsoft.com/office/drawing/2014/main" id="{B8E52005-EFB4-6F48-9F0A-AB3B874B4E8F}"/>
              </a:ext>
            </a:extLst>
          </p:cNvPr>
          <p:cNvSpPr txBox="1"/>
          <p:nvPr/>
        </p:nvSpPr>
        <p:spPr>
          <a:xfrm>
            <a:off x="555171" y="2171700"/>
            <a:ext cx="10992689" cy="4401205"/>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E84C22"/>
                </a:solidFill>
                <a:effectLst/>
                <a:uLnTx/>
                <a:uFillTx/>
                <a:latin typeface="Gill Sans MT" panose="020B0502020104020203"/>
                <a:ea typeface="+mn-ea"/>
                <a:cs typeface="+mn-cs"/>
              </a:rPr>
              <a:t>The Taste/Flavor of E-liquids</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E84C22"/>
                </a:solidFill>
                <a:effectLst/>
                <a:uLnTx/>
                <a:uFillTx/>
                <a:latin typeface="Gill Sans MT" panose="020B0502020104020203"/>
                <a:ea typeface="+mn-ea"/>
                <a:cs typeface="+mn-cs"/>
              </a:rPr>
              <a:t>There are over 100 flavors of e-liquids available</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E84C22"/>
                </a:solidFill>
                <a:effectLst/>
                <a:uLnTx/>
                <a:uFillTx/>
                <a:latin typeface="Gill Sans MT" panose="020B0502020104020203"/>
                <a:ea typeface="+mn-ea"/>
                <a:cs typeface="+mn-cs"/>
              </a:rPr>
              <a:t>Eighty-five percent of middle schoolers admitted to vaping because they liked the flavor </a:t>
            </a:r>
          </a:p>
          <a:p>
            <a:pPr marR="0" lvl="1" algn="l" defTabSz="4572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rgbClr val="E84C22"/>
                </a:solidFill>
                <a:effectLst/>
                <a:uLnTx/>
                <a:uFillTx/>
                <a:latin typeface="Gill Sans MT" panose="020B0502020104020203"/>
                <a:ea typeface="+mn-ea"/>
                <a:cs typeface="+mn-cs"/>
              </a:rPr>
              <a:t>    (U. S. Department of Health and Human Services, 2016)</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E84C22"/>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E84C22"/>
                </a:solidFill>
                <a:effectLst/>
                <a:uLnTx/>
                <a:uFillTx/>
                <a:latin typeface="Gill Sans MT" panose="020B0502020104020203"/>
                <a:ea typeface="+mn-ea"/>
                <a:cs typeface="+mn-cs"/>
              </a:rPr>
              <a:t>E-cigarette Marketing</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E84C22"/>
                </a:solidFill>
                <a:effectLst/>
                <a:uLnTx/>
                <a:uFillTx/>
                <a:latin typeface="Gill Sans MT" panose="020B0502020104020203"/>
                <a:ea typeface="+mn-ea"/>
                <a:cs typeface="+mn-cs"/>
              </a:rPr>
              <a:t>Vaping manufacturers have attracted the youth by the different vaping tools such as the JUUL</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E84C22"/>
                </a:solidFill>
                <a:effectLst/>
                <a:uLnTx/>
                <a:uFillTx/>
                <a:latin typeface="Gill Sans MT" panose="020B0502020104020203"/>
                <a:ea typeface="+mn-ea"/>
                <a:cs typeface="+mn-cs"/>
              </a:rPr>
              <a:t>Advertisements make vaping seem normal and socially acceptable among their peers</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E84C22"/>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E84C22"/>
                </a:solidFill>
                <a:effectLst/>
                <a:uLnTx/>
                <a:uFillTx/>
                <a:latin typeface="Gill Sans MT" panose="020B0502020104020203"/>
                <a:ea typeface="+mn-ea"/>
                <a:cs typeface="+mn-cs"/>
              </a:rPr>
              <a:t>Misconceptions About Vaping</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E84C22"/>
                </a:solidFill>
                <a:effectLst/>
                <a:uLnTx/>
                <a:uFillTx/>
                <a:latin typeface="Gill Sans MT" panose="020B0502020104020203"/>
                <a:ea typeface="+mn-ea"/>
                <a:cs typeface="+mn-cs"/>
              </a:rPr>
              <a:t>Tobacco companies have marketed e-cigarettes as being less harmful than conventional cigarettes</a:t>
            </a:r>
          </a:p>
          <a:p>
            <a:pPr marL="800100" marR="0" lvl="1"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E84C22"/>
                </a:solidFill>
                <a:effectLst/>
                <a:uLnTx/>
                <a:uFillTx/>
                <a:latin typeface="Gill Sans MT" panose="020B0502020104020203"/>
                <a:ea typeface="+mn-ea"/>
                <a:cs typeface="+mn-cs"/>
              </a:rPr>
              <a:t>E-cigarettes are not currently regulated by the Federal Drug Administration (FDA)</a:t>
            </a:r>
          </a:p>
          <a:p>
            <a:pPr marL="1257300" marR="0" lvl="2"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E84C22"/>
                </a:solidFill>
                <a:effectLst/>
                <a:uLnTx/>
                <a:uFillTx/>
                <a:latin typeface="Gill Sans MT" panose="020B0502020104020203"/>
                <a:ea typeface="+mn-ea"/>
                <a:cs typeface="+mn-cs"/>
              </a:rPr>
              <a:t>The complete list of ingredients are unavailable to consumers</a:t>
            </a: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2000" b="0" i="0" u="none" strike="noStrike" kern="1200" cap="none" spc="0" normalizeH="0" baseline="0" noProof="0" dirty="0">
              <a:ln>
                <a:noFill/>
              </a:ln>
              <a:solidFill>
                <a:srgbClr val="E84C22"/>
              </a:solidFill>
              <a:effectLst/>
              <a:uLnTx/>
              <a:uFillTx/>
              <a:latin typeface="Gill Sans MT" panose="020B0502020104020203"/>
              <a:ea typeface="+mn-ea"/>
              <a:cs typeface="+mn-cs"/>
            </a:endParaRPr>
          </a:p>
        </p:txBody>
      </p:sp>
      <p:pic>
        <p:nvPicPr>
          <p:cNvPr id="3" name="Audio Recording Dec 7, 2020 at 11:14:07 PM" descr="Audio Recording Dec 7, 2020 at 11:14:07 PM">
            <a:hlinkClick r:id="" action="ppaction://media"/>
            <a:extLst>
              <a:ext uri="{FF2B5EF4-FFF2-40B4-BE49-F238E27FC236}">
                <a16:creationId xmlns:a16="http://schemas.microsoft.com/office/drawing/2014/main" id="{CBF744E8-3DB9-5043-AB55-695D03631D98}"/>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47860" y="1970918"/>
            <a:ext cx="558123" cy="558123"/>
          </a:xfrm>
          <a:prstGeom prst="rect">
            <a:avLst/>
          </a:prstGeom>
        </p:spPr>
      </p:pic>
    </p:spTree>
    <p:custDataLst>
      <p:tags r:id="rId1"/>
    </p:custDataLst>
    <p:extLst>
      <p:ext uri="{BB962C8B-B14F-4D97-AF65-F5344CB8AC3E}">
        <p14:creationId xmlns:p14="http://schemas.microsoft.com/office/powerpoint/2010/main" val="2095963923"/>
      </p:ext>
    </p:extLst>
  </p:cSld>
  <p:clrMapOvr>
    <a:masterClrMapping/>
  </p:clrMapOvr>
  <mc:AlternateContent xmlns:mc="http://schemas.openxmlformats.org/markup-compatibility/2006" xmlns:p14="http://schemas.microsoft.com/office/powerpoint/2010/main">
    <mc:Choice Requires="p14">
      <p:transition spd="slow" p14:dur="2000" advTm="115603"/>
    </mc:Choice>
    <mc:Fallback xmlns="">
      <p:transition spd="slow" advTm="1156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3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1322" objId="3"/>
        <p14:stopEvt time="115035" objId="3"/>
        <p14:playEvt time="115035" objId="3"/>
        <p14:stopEvt time="115603" objId="3"/>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A9718-22CD-C548-881C-AE59A0B784C5}"/>
              </a:ext>
            </a:extLst>
          </p:cNvPr>
          <p:cNvSpPr>
            <a:spLocks noGrp="1"/>
          </p:cNvSpPr>
          <p:nvPr>
            <p:ph type="title"/>
          </p:nvPr>
        </p:nvSpPr>
        <p:spPr/>
        <p:txBody>
          <a:bodyPr/>
          <a:lstStyle/>
          <a:p>
            <a:r>
              <a:rPr lang="en-US" dirty="0"/>
              <a:t>INTERVENTION – Catch My Breath youth E-cigarette prevention program</a:t>
            </a:r>
          </a:p>
        </p:txBody>
      </p:sp>
      <p:pic>
        <p:nvPicPr>
          <p:cNvPr id="4" name="Content Placeholder 3">
            <a:extLst>
              <a:ext uri="{FF2B5EF4-FFF2-40B4-BE49-F238E27FC236}">
                <a16:creationId xmlns:a16="http://schemas.microsoft.com/office/drawing/2014/main" id="{11EDFC35-273D-8842-856B-1540FC0138B0}"/>
              </a:ext>
            </a:extLst>
          </p:cNvPr>
          <p:cNvPicPr>
            <a:picLocks noGrp="1" noChangeAspect="1"/>
          </p:cNvPicPr>
          <p:nvPr>
            <p:ph sz="half" idx="1"/>
          </p:nvPr>
        </p:nvPicPr>
        <p:blipFill>
          <a:blip r:embed="rId5"/>
          <a:stretch>
            <a:fillRect/>
          </a:stretch>
        </p:blipFill>
        <p:spPr>
          <a:xfrm>
            <a:off x="1177447" y="2086586"/>
            <a:ext cx="3657599" cy="4041756"/>
          </a:xfrm>
          <a:prstGeom prst="rect">
            <a:avLst/>
          </a:prstGeom>
        </p:spPr>
      </p:pic>
      <p:sp>
        <p:nvSpPr>
          <p:cNvPr id="6" name="Content Placeholder 5">
            <a:extLst>
              <a:ext uri="{FF2B5EF4-FFF2-40B4-BE49-F238E27FC236}">
                <a16:creationId xmlns:a16="http://schemas.microsoft.com/office/drawing/2014/main" id="{395E19CF-4FA2-D54B-B99D-196AD78DF3C0}"/>
              </a:ext>
            </a:extLst>
          </p:cNvPr>
          <p:cNvSpPr>
            <a:spLocks noGrp="1"/>
          </p:cNvSpPr>
          <p:nvPr>
            <p:ph sz="half" idx="2"/>
          </p:nvPr>
        </p:nvSpPr>
        <p:spPr>
          <a:xfrm>
            <a:off x="4921592" y="2523278"/>
            <a:ext cx="6974967" cy="3537797"/>
          </a:xfrm>
        </p:spPr>
        <p:txBody>
          <a:bodyPr>
            <a:normAutofit lnSpcReduction="10000"/>
          </a:bodyPr>
          <a:lstStyle/>
          <a:p>
            <a:pPr marL="305435" indent="-305435">
              <a:buFont typeface="Wingdings" panose="05020102010507070707" pitchFamily="18" charset="2"/>
              <a:buChar char="§"/>
            </a:pPr>
            <a:r>
              <a:rPr lang="en-US" dirty="0">
                <a:solidFill>
                  <a:schemeClr val="accent1"/>
                </a:solidFill>
              </a:rPr>
              <a:t>Developed by the University of Texas School of Public Health</a:t>
            </a:r>
          </a:p>
          <a:p>
            <a:pPr marL="305435" indent="-305435">
              <a:buFont typeface="Wingdings" panose="05020102010507070707" pitchFamily="18" charset="2"/>
              <a:buChar char="§"/>
            </a:pPr>
            <a:r>
              <a:rPr lang="en-US" dirty="0">
                <a:solidFill>
                  <a:schemeClr val="accent1"/>
                </a:solidFill>
              </a:rPr>
              <a:t>Delivered in middle and high schools by educators</a:t>
            </a:r>
          </a:p>
          <a:p>
            <a:pPr marL="305435" indent="-305435">
              <a:buFont typeface="Wingdings" panose="05020102010507070707" pitchFamily="18" charset="2"/>
              <a:buChar char="§"/>
            </a:pPr>
            <a:r>
              <a:rPr lang="en-US" dirty="0">
                <a:solidFill>
                  <a:schemeClr val="accent1"/>
                </a:solidFill>
              </a:rPr>
              <a:t>Free prevention program</a:t>
            </a:r>
          </a:p>
          <a:p>
            <a:pPr marL="305435" indent="-305435">
              <a:buFont typeface="Wingdings" panose="05020102010507070707" pitchFamily="18" charset="2"/>
              <a:buChar char="§"/>
            </a:pPr>
            <a:r>
              <a:rPr lang="en-US" dirty="0">
                <a:solidFill>
                  <a:schemeClr val="accent1"/>
                </a:solidFill>
              </a:rPr>
              <a:t>Aims to inform students about nicotine, e-cigarette devices, addiction, skills to resist media and peer influences and the health effects of smoking</a:t>
            </a:r>
          </a:p>
          <a:p>
            <a:pPr marL="305435" indent="-305435">
              <a:buFont typeface="Wingdings" panose="05020102010507070707" pitchFamily="18" charset="2"/>
              <a:buChar char="§"/>
            </a:pPr>
            <a:r>
              <a:rPr lang="en-US" dirty="0">
                <a:solidFill>
                  <a:schemeClr val="accent1"/>
                </a:solidFill>
              </a:rPr>
              <a:t>Four sessions, each 30 mins</a:t>
            </a:r>
          </a:p>
          <a:p>
            <a:pPr marL="305435" indent="-305435">
              <a:buFont typeface="Wingdings" panose="05020102010507070707" pitchFamily="18" charset="2"/>
              <a:buChar char="§"/>
            </a:pPr>
            <a:r>
              <a:rPr lang="en-US" dirty="0">
                <a:solidFill>
                  <a:schemeClr val="accent1"/>
                </a:solidFill>
              </a:rPr>
              <a:t>Offers additional in-class activities, take home material, and online resources for both students and parents </a:t>
            </a:r>
          </a:p>
          <a:p>
            <a:pPr marL="305435" indent="-305435">
              <a:buFont typeface="Wingdings" panose="05020102010507070707" pitchFamily="18" charset="2"/>
              <a:buChar char="§"/>
            </a:pPr>
            <a:r>
              <a:rPr lang="en-US" dirty="0">
                <a:solidFill>
                  <a:schemeClr val="accent1"/>
                </a:solidFill>
              </a:rPr>
              <a:t>Falls under the organizational level of the Social-Ecological Model </a:t>
            </a:r>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07C0448E-776C-E34C-92E3-044FDB5EF100}"/>
              </a:ext>
            </a:extLst>
          </p:cNvPr>
          <p:cNvSpPr txBox="1"/>
          <p:nvPr/>
        </p:nvSpPr>
        <p:spPr>
          <a:xfrm>
            <a:off x="1047731" y="6296883"/>
            <a:ext cx="3332290" cy="400110"/>
          </a:xfrm>
          <a:prstGeom prst="rect">
            <a:avLst/>
          </a:prstGeom>
          <a:noFill/>
        </p:spPr>
        <p:txBody>
          <a:bodyPr wrap="square" lIns="91440" tIns="45720" rIns="91440" bIns="45720" rtlCol="0" anchor="t">
            <a:spAutoFit/>
          </a:bodyPr>
          <a:lstStyle/>
          <a:p>
            <a:r>
              <a:rPr lang="en-US" sz="1000" dirty="0">
                <a:solidFill>
                  <a:schemeClr val="accent1"/>
                </a:solidFill>
              </a:rPr>
              <a:t>Image retrieved from: https://catchinfo.org/wp-content/uploads/2018/10/CATCH-My-Breath-One-Pager.pdf</a:t>
            </a:r>
          </a:p>
        </p:txBody>
      </p:sp>
      <p:pic>
        <p:nvPicPr>
          <p:cNvPr id="19" name="Audio Recording Dec 7, 2020 at 4:28:38 PM" descr="Audio Recording Dec 7, 2020 at 4:28:38 PM">
            <a:hlinkClick r:id="" action="ppaction://media"/>
            <a:extLst>
              <a:ext uri="{FF2B5EF4-FFF2-40B4-BE49-F238E27FC236}">
                <a16:creationId xmlns:a16="http://schemas.microsoft.com/office/drawing/2014/main" id="{F79E2DE7-5D8E-ED4E-A2F8-AB1BD3233B92}"/>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11190" y="6061075"/>
            <a:ext cx="812800" cy="812800"/>
          </a:xfrm>
          <a:prstGeom prst="rect">
            <a:avLst/>
          </a:prstGeom>
        </p:spPr>
      </p:pic>
    </p:spTree>
    <p:custDataLst>
      <p:tags r:id="rId1"/>
    </p:custDataLst>
    <p:extLst>
      <p:ext uri="{BB962C8B-B14F-4D97-AF65-F5344CB8AC3E}">
        <p14:creationId xmlns:p14="http://schemas.microsoft.com/office/powerpoint/2010/main" val="3730935050"/>
      </p:ext>
    </p:extLst>
  </p:cSld>
  <p:clrMapOvr>
    <a:masterClrMapping/>
  </p:clrMapOvr>
  <mc:AlternateContent xmlns:mc="http://schemas.openxmlformats.org/markup-compatibility/2006" xmlns:p14="http://schemas.microsoft.com/office/powerpoint/2010/main">
    <mc:Choice Requires="p14">
      <p:transition spd="slow" p14:dur="2000" advTm="67864"/>
    </mc:Choice>
    <mc:Fallback xmlns="">
      <p:transition spd="slow" advTm="678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496"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9"/>
                </p:tgtEl>
              </p:cMediaNode>
            </p:audio>
          </p:childTnLst>
        </p:cTn>
      </p:par>
    </p:tnLst>
  </p:timing>
  <p:extLst>
    <p:ext uri="{E180D4A7-C9FB-4DFB-919C-405C955672EB}">
      <p14:showEvtLst xmlns:p14="http://schemas.microsoft.com/office/powerpoint/2010/main">
        <p14:playEvt time="1180" objId="19"/>
        <p14:stopEvt time="67360" objId="19"/>
        <p14:playEvt time="67361" objId="19"/>
        <p14:stopEvt time="67864" objId="19"/>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A9718-22CD-C548-881C-AE59A0B784C5}"/>
              </a:ext>
            </a:extLst>
          </p:cNvPr>
          <p:cNvSpPr>
            <a:spLocks noGrp="1"/>
          </p:cNvSpPr>
          <p:nvPr>
            <p:ph type="title"/>
          </p:nvPr>
        </p:nvSpPr>
        <p:spPr/>
        <p:txBody>
          <a:bodyPr/>
          <a:lstStyle/>
          <a:p>
            <a:r>
              <a:rPr lang="en-US" dirty="0"/>
              <a:t>INTERVENTION – Lauren 2-4 slides</a:t>
            </a:r>
          </a:p>
        </p:txBody>
      </p:sp>
      <p:pic>
        <p:nvPicPr>
          <p:cNvPr id="4" name="Content Placeholder 3">
            <a:extLst>
              <a:ext uri="{FF2B5EF4-FFF2-40B4-BE49-F238E27FC236}">
                <a16:creationId xmlns:a16="http://schemas.microsoft.com/office/drawing/2014/main" id="{11EDFC35-273D-8842-856B-1540FC0138B0}"/>
              </a:ext>
            </a:extLst>
          </p:cNvPr>
          <p:cNvPicPr>
            <a:picLocks noGrp="1" noChangeAspect="1"/>
          </p:cNvPicPr>
          <p:nvPr>
            <p:ph idx="1"/>
          </p:nvPr>
        </p:nvPicPr>
        <p:blipFill>
          <a:blip r:embed="rId5"/>
          <a:stretch>
            <a:fillRect/>
          </a:stretch>
        </p:blipFill>
        <p:spPr>
          <a:xfrm>
            <a:off x="8050385" y="1952368"/>
            <a:ext cx="3332290" cy="4203476"/>
          </a:xfrm>
          <a:prstGeom prst="rect">
            <a:avLst/>
          </a:prstGeom>
        </p:spPr>
      </p:pic>
      <p:sp>
        <p:nvSpPr>
          <p:cNvPr id="5" name="TextBox 4">
            <a:extLst>
              <a:ext uri="{FF2B5EF4-FFF2-40B4-BE49-F238E27FC236}">
                <a16:creationId xmlns:a16="http://schemas.microsoft.com/office/drawing/2014/main" id="{07C0448E-776C-E34C-92E3-044FDB5EF100}"/>
              </a:ext>
            </a:extLst>
          </p:cNvPr>
          <p:cNvSpPr txBox="1"/>
          <p:nvPr/>
        </p:nvSpPr>
        <p:spPr>
          <a:xfrm>
            <a:off x="8050385" y="6207590"/>
            <a:ext cx="3332290" cy="400110"/>
          </a:xfrm>
          <a:prstGeom prst="rect">
            <a:avLst/>
          </a:prstGeom>
          <a:noFill/>
        </p:spPr>
        <p:txBody>
          <a:bodyPr wrap="square" rtlCol="0">
            <a:spAutoFit/>
          </a:bodyPr>
          <a:lstStyle/>
          <a:p>
            <a:r>
              <a:rPr lang="en-US" sz="1000" dirty="0"/>
              <a:t>Image retrieved from: https://</a:t>
            </a:r>
            <a:r>
              <a:rPr lang="en-US" sz="1000" dirty="0" err="1"/>
              <a:t>catchinfo.org</a:t>
            </a:r>
            <a:r>
              <a:rPr lang="en-US" sz="1000" dirty="0"/>
              <a:t>/wp-content/uploads/2018/10/CATCH-My-Breath-One-</a:t>
            </a:r>
            <a:r>
              <a:rPr lang="en-US" sz="1000" dirty="0" err="1"/>
              <a:t>Pager.pdf</a:t>
            </a:r>
            <a:endParaRPr lang="en-US" sz="1000" dirty="0"/>
          </a:p>
        </p:txBody>
      </p:sp>
      <p:pic>
        <p:nvPicPr>
          <p:cNvPr id="6" name="Picture 5">
            <a:extLst>
              <a:ext uri="{FF2B5EF4-FFF2-40B4-BE49-F238E27FC236}">
                <a16:creationId xmlns:a16="http://schemas.microsoft.com/office/drawing/2014/main" id="{035B5FBB-2842-F84C-8DE2-02ACDDE1950A}"/>
              </a:ext>
            </a:extLst>
          </p:cNvPr>
          <p:cNvPicPr>
            <a:picLocks noChangeAspect="1"/>
          </p:cNvPicPr>
          <p:nvPr/>
        </p:nvPicPr>
        <p:blipFill>
          <a:blip r:embed="rId6"/>
          <a:stretch>
            <a:fillRect/>
          </a:stretch>
        </p:blipFill>
        <p:spPr>
          <a:xfrm>
            <a:off x="2814" y="0"/>
            <a:ext cx="12186372" cy="6858000"/>
          </a:xfrm>
          <a:prstGeom prst="rect">
            <a:avLst/>
          </a:prstGeom>
        </p:spPr>
      </p:pic>
      <p:pic>
        <p:nvPicPr>
          <p:cNvPr id="7" name="Audio Recording Dec 7, 2020 at 4:29:41 PM" descr="Audio Recording Dec 7, 2020 at 4:29:41 PM">
            <a:hlinkClick r:id="" action="ppaction://media"/>
            <a:extLst>
              <a:ext uri="{FF2B5EF4-FFF2-40B4-BE49-F238E27FC236}">
                <a16:creationId xmlns:a16="http://schemas.microsoft.com/office/drawing/2014/main" id="{C5F596B5-47AD-8745-B0EF-AA18A86E0B7E}"/>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087197" y="5914205"/>
            <a:ext cx="812800" cy="812800"/>
          </a:xfrm>
          <a:prstGeom prst="rect">
            <a:avLst/>
          </a:prstGeom>
        </p:spPr>
      </p:pic>
    </p:spTree>
    <p:custDataLst>
      <p:tags r:id="rId1"/>
    </p:custDataLst>
    <p:extLst>
      <p:ext uri="{BB962C8B-B14F-4D97-AF65-F5344CB8AC3E}">
        <p14:creationId xmlns:p14="http://schemas.microsoft.com/office/powerpoint/2010/main" val="1391942754"/>
      </p:ext>
    </p:extLst>
  </p:cSld>
  <p:clrMapOvr>
    <a:masterClrMapping/>
  </p:clrMapOvr>
  <mc:AlternateContent xmlns:mc="http://schemas.openxmlformats.org/markup-compatibility/2006" xmlns:p14="http://schemas.microsoft.com/office/powerpoint/2010/main">
    <mc:Choice Requires="p14">
      <p:transition spd="slow" p14:dur="2000" advTm="51096"/>
    </mc:Choice>
    <mc:Fallback xmlns="">
      <p:transition spd="slow" advTm="510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98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extLst>
    <p:ext uri="{E180D4A7-C9FB-4DFB-919C-405C955672EB}">
      <p14:showEvtLst xmlns:p14="http://schemas.microsoft.com/office/powerpoint/2010/main">
        <p14:playEvt time="1240" objId="7"/>
        <p14:stopEvt time="50664" objId="7"/>
        <p14:playEvt time="50664" objId="7"/>
        <p14:stopEvt time="51096" objId="7"/>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9A42-9FBF-F548-A8AE-220265441AE9}"/>
              </a:ext>
            </a:extLst>
          </p:cNvPr>
          <p:cNvSpPr>
            <a:spLocks noGrp="1"/>
          </p:cNvSpPr>
          <p:nvPr>
            <p:ph type="title"/>
          </p:nvPr>
        </p:nvSpPr>
        <p:spPr/>
        <p:txBody>
          <a:bodyPr/>
          <a:lstStyle/>
          <a:p>
            <a:r>
              <a:rPr lang="en-US" dirty="0"/>
              <a:t>REAIM – kayla 2-4 with intervention</a:t>
            </a:r>
          </a:p>
        </p:txBody>
      </p:sp>
      <p:pic>
        <p:nvPicPr>
          <p:cNvPr id="7" name="Content Placeholder 6">
            <a:extLst>
              <a:ext uri="{FF2B5EF4-FFF2-40B4-BE49-F238E27FC236}">
                <a16:creationId xmlns:a16="http://schemas.microsoft.com/office/drawing/2014/main" id="{CA689DD7-EDF8-2A42-BEFD-6E3A3A98BD83}"/>
              </a:ext>
            </a:extLst>
          </p:cNvPr>
          <p:cNvPicPr>
            <a:picLocks noGrp="1" noChangeAspect="1"/>
          </p:cNvPicPr>
          <p:nvPr>
            <p:ph idx="1"/>
          </p:nvPr>
        </p:nvPicPr>
        <p:blipFill>
          <a:blip r:embed="rId5"/>
          <a:stretch>
            <a:fillRect/>
          </a:stretch>
        </p:blipFill>
        <p:spPr>
          <a:xfrm>
            <a:off x="0" y="0"/>
            <a:ext cx="12738100" cy="7137400"/>
          </a:xfrm>
          <a:prstGeom prst="rect">
            <a:avLst/>
          </a:prstGeom>
        </p:spPr>
      </p:pic>
      <p:pic>
        <p:nvPicPr>
          <p:cNvPr id="8" name="Audio Recording Dec 7, 2020 at 12:33:44 PM" descr="Audio Recording Dec 7, 2020 at 12:33:44 PM">
            <a:hlinkClick r:id="" action="ppaction://media"/>
            <a:extLst>
              <a:ext uri="{FF2B5EF4-FFF2-40B4-BE49-F238E27FC236}">
                <a16:creationId xmlns:a16="http://schemas.microsoft.com/office/drawing/2014/main" id="{04F08923-D676-9240-930C-D67B27EA9BD3}"/>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25479" y="802656"/>
            <a:ext cx="812800" cy="812800"/>
          </a:xfrm>
          <a:prstGeom prst="rect">
            <a:avLst/>
          </a:prstGeom>
        </p:spPr>
      </p:pic>
    </p:spTree>
    <p:custDataLst>
      <p:tags r:id="rId1"/>
    </p:custDataLst>
    <p:extLst>
      <p:ext uri="{BB962C8B-B14F-4D97-AF65-F5344CB8AC3E}">
        <p14:creationId xmlns:p14="http://schemas.microsoft.com/office/powerpoint/2010/main" val="1152691287"/>
      </p:ext>
    </p:extLst>
  </p:cSld>
  <p:clrMapOvr>
    <a:masterClrMapping/>
  </p:clrMapOvr>
  <mc:AlternateContent xmlns:mc="http://schemas.openxmlformats.org/markup-compatibility/2006" xmlns:p14="http://schemas.microsoft.com/office/powerpoint/2010/main">
    <mc:Choice Requires="p14">
      <p:transition spd="slow" p14:dur="2000" advTm="71707"/>
    </mc:Choice>
    <mc:Fallback xmlns="">
      <p:transition spd="slow" advTm="717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18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extLst>
    <p:ext uri="{E180D4A7-C9FB-4DFB-919C-405C955672EB}">
      <p14:showEvtLst xmlns:p14="http://schemas.microsoft.com/office/powerpoint/2010/main">
        <p14:playEvt time="1943" objId="8"/>
        <p14:stopEvt time="71131" objId="8"/>
        <p14:playEvt time="71133" objId="8"/>
        <p14:stopEvt time="71707" objId="8"/>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2A0AB-6094-AA4C-BDDF-47831D81BB4D}"/>
              </a:ext>
            </a:extLst>
          </p:cNvPr>
          <p:cNvSpPr>
            <a:spLocks noGrp="1"/>
          </p:cNvSpPr>
          <p:nvPr>
            <p:ph type="title"/>
          </p:nvPr>
        </p:nvSpPr>
        <p:spPr/>
        <p:txBody>
          <a:bodyPr/>
          <a:lstStyle/>
          <a:p>
            <a:r>
              <a:rPr lang="en-US" dirty="0"/>
              <a:t>Social Cognitive Theory</a:t>
            </a:r>
          </a:p>
        </p:txBody>
      </p:sp>
      <p:sp>
        <p:nvSpPr>
          <p:cNvPr id="5" name="Triangle 4">
            <a:extLst>
              <a:ext uri="{FF2B5EF4-FFF2-40B4-BE49-F238E27FC236}">
                <a16:creationId xmlns:a16="http://schemas.microsoft.com/office/drawing/2014/main" id="{012C6928-C521-6D4F-81E0-A2E675DF5FEE}"/>
              </a:ext>
            </a:extLst>
          </p:cNvPr>
          <p:cNvSpPr/>
          <p:nvPr/>
        </p:nvSpPr>
        <p:spPr>
          <a:xfrm>
            <a:off x="7106041" y="2020141"/>
            <a:ext cx="2547258" cy="179614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9AC70BA6-DB17-C049-BC82-3719D5C71F14}"/>
              </a:ext>
            </a:extLst>
          </p:cNvPr>
          <p:cNvSpPr/>
          <p:nvPr/>
        </p:nvSpPr>
        <p:spPr>
          <a:xfrm>
            <a:off x="5832412" y="3831769"/>
            <a:ext cx="2547258" cy="179614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85A9A1B1-B255-7745-8CEB-27D68D1019BC}"/>
              </a:ext>
            </a:extLst>
          </p:cNvPr>
          <p:cNvSpPr/>
          <p:nvPr/>
        </p:nvSpPr>
        <p:spPr>
          <a:xfrm>
            <a:off x="8379670" y="3831769"/>
            <a:ext cx="2547258" cy="179614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58725FD-64C6-5745-B004-9A8D2E34B60B}"/>
              </a:ext>
            </a:extLst>
          </p:cNvPr>
          <p:cNvSpPr txBox="1"/>
          <p:nvPr/>
        </p:nvSpPr>
        <p:spPr>
          <a:xfrm>
            <a:off x="7674990" y="4036147"/>
            <a:ext cx="1409360" cy="646331"/>
          </a:xfrm>
          <a:prstGeom prst="rect">
            <a:avLst/>
          </a:prstGeom>
          <a:noFill/>
        </p:spPr>
        <p:txBody>
          <a:bodyPr wrap="none" rtlCol="0">
            <a:spAutoFit/>
          </a:bodyPr>
          <a:lstStyle/>
          <a:p>
            <a:pPr algn="ctr"/>
            <a:r>
              <a:rPr lang="en-US" dirty="0">
                <a:solidFill>
                  <a:schemeClr val="accent1"/>
                </a:solidFill>
              </a:rPr>
              <a:t>Reciprocal</a:t>
            </a:r>
          </a:p>
          <a:p>
            <a:pPr algn="ctr"/>
            <a:r>
              <a:rPr lang="en-US" dirty="0">
                <a:solidFill>
                  <a:schemeClr val="accent1"/>
                </a:solidFill>
              </a:rPr>
              <a:t>Determinism</a:t>
            </a:r>
          </a:p>
        </p:txBody>
      </p:sp>
      <p:sp>
        <p:nvSpPr>
          <p:cNvPr id="12" name="TextBox 11">
            <a:extLst>
              <a:ext uri="{FF2B5EF4-FFF2-40B4-BE49-F238E27FC236}">
                <a16:creationId xmlns:a16="http://schemas.microsoft.com/office/drawing/2014/main" id="{852CEC2F-C4C6-8B4E-852E-D89757B18F64}"/>
              </a:ext>
            </a:extLst>
          </p:cNvPr>
          <p:cNvSpPr txBox="1"/>
          <p:nvPr/>
        </p:nvSpPr>
        <p:spPr>
          <a:xfrm>
            <a:off x="7692314" y="2936100"/>
            <a:ext cx="1374712" cy="584775"/>
          </a:xfrm>
          <a:prstGeom prst="rect">
            <a:avLst/>
          </a:prstGeom>
          <a:noFill/>
        </p:spPr>
        <p:txBody>
          <a:bodyPr wrap="square" rtlCol="0">
            <a:spAutoFit/>
          </a:bodyPr>
          <a:lstStyle/>
          <a:p>
            <a:pPr algn="ctr"/>
            <a:r>
              <a:rPr lang="en-US" sz="1600" dirty="0">
                <a:solidFill>
                  <a:schemeClr val="bg1"/>
                </a:solidFill>
              </a:rPr>
              <a:t>Personal</a:t>
            </a:r>
          </a:p>
          <a:p>
            <a:pPr algn="ctr"/>
            <a:r>
              <a:rPr lang="en-US" sz="1600" dirty="0">
                <a:solidFill>
                  <a:schemeClr val="bg1"/>
                </a:solidFill>
              </a:rPr>
              <a:t>Determinants</a:t>
            </a:r>
          </a:p>
        </p:txBody>
      </p:sp>
      <p:sp>
        <p:nvSpPr>
          <p:cNvPr id="13" name="TextBox 12">
            <a:extLst>
              <a:ext uri="{FF2B5EF4-FFF2-40B4-BE49-F238E27FC236}">
                <a16:creationId xmlns:a16="http://schemas.microsoft.com/office/drawing/2014/main" id="{D930C979-87D5-054E-924D-1590291476C8}"/>
              </a:ext>
            </a:extLst>
          </p:cNvPr>
          <p:cNvSpPr txBox="1"/>
          <p:nvPr/>
        </p:nvSpPr>
        <p:spPr>
          <a:xfrm>
            <a:off x="6418620" y="4745869"/>
            <a:ext cx="1374712" cy="584775"/>
          </a:xfrm>
          <a:prstGeom prst="rect">
            <a:avLst/>
          </a:prstGeom>
          <a:noFill/>
        </p:spPr>
        <p:txBody>
          <a:bodyPr wrap="square" rtlCol="0">
            <a:spAutoFit/>
          </a:bodyPr>
          <a:lstStyle/>
          <a:p>
            <a:pPr algn="ctr"/>
            <a:r>
              <a:rPr lang="en-US" sz="1600" dirty="0">
                <a:solidFill>
                  <a:schemeClr val="bg1"/>
                </a:solidFill>
              </a:rPr>
              <a:t>Behavioral</a:t>
            </a:r>
          </a:p>
          <a:p>
            <a:pPr algn="ctr"/>
            <a:r>
              <a:rPr lang="en-US" sz="1600" dirty="0">
                <a:solidFill>
                  <a:schemeClr val="bg1"/>
                </a:solidFill>
              </a:rPr>
              <a:t>Determinants</a:t>
            </a:r>
          </a:p>
        </p:txBody>
      </p:sp>
      <p:sp>
        <p:nvSpPr>
          <p:cNvPr id="14" name="TextBox 13">
            <a:extLst>
              <a:ext uri="{FF2B5EF4-FFF2-40B4-BE49-F238E27FC236}">
                <a16:creationId xmlns:a16="http://schemas.microsoft.com/office/drawing/2014/main" id="{FE7B7221-4979-264C-BFCF-265EA2540F35}"/>
              </a:ext>
            </a:extLst>
          </p:cNvPr>
          <p:cNvSpPr txBox="1"/>
          <p:nvPr/>
        </p:nvSpPr>
        <p:spPr>
          <a:xfrm>
            <a:off x="8965943" y="4745869"/>
            <a:ext cx="1374712" cy="584775"/>
          </a:xfrm>
          <a:prstGeom prst="rect">
            <a:avLst/>
          </a:prstGeom>
          <a:noFill/>
        </p:spPr>
        <p:txBody>
          <a:bodyPr wrap="square" rtlCol="0">
            <a:spAutoFit/>
          </a:bodyPr>
          <a:lstStyle/>
          <a:p>
            <a:pPr algn="ctr"/>
            <a:r>
              <a:rPr lang="en-US" sz="1600" dirty="0">
                <a:solidFill>
                  <a:schemeClr val="bg1"/>
                </a:solidFill>
              </a:rPr>
              <a:t>Environmental</a:t>
            </a:r>
          </a:p>
          <a:p>
            <a:pPr algn="ctr"/>
            <a:r>
              <a:rPr lang="en-US" sz="1600" dirty="0">
                <a:solidFill>
                  <a:schemeClr val="bg1"/>
                </a:solidFill>
              </a:rPr>
              <a:t>Determinants</a:t>
            </a:r>
          </a:p>
        </p:txBody>
      </p:sp>
      <p:sp>
        <p:nvSpPr>
          <p:cNvPr id="4" name="TextBox 3">
            <a:extLst>
              <a:ext uri="{FF2B5EF4-FFF2-40B4-BE49-F238E27FC236}">
                <a16:creationId xmlns:a16="http://schemas.microsoft.com/office/drawing/2014/main" id="{55D4E5E9-D0C6-2645-9626-1585E00E28F8}"/>
              </a:ext>
            </a:extLst>
          </p:cNvPr>
          <p:cNvSpPr txBox="1"/>
          <p:nvPr/>
        </p:nvSpPr>
        <p:spPr>
          <a:xfrm>
            <a:off x="937611" y="2188515"/>
            <a:ext cx="4625369" cy="1015663"/>
          </a:xfrm>
          <a:prstGeom prst="rect">
            <a:avLst/>
          </a:prstGeom>
          <a:noFill/>
        </p:spPr>
        <p:txBody>
          <a:bodyPr wrap="none" lIns="91440" tIns="45720" rIns="91440" bIns="45720" rtlCol="0" anchor="t">
            <a:spAutoFit/>
          </a:bodyPr>
          <a:lstStyle/>
          <a:p>
            <a:pPr marL="342900" indent="-342900">
              <a:buFont typeface="Wingdings"/>
              <a:buChar char="§"/>
            </a:pPr>
            <a:r>
              <a:rPr lang="en-US" sz="2000" dirty="0">
                <a:solidFill>
                  <a:schemeClr val="accent1"/>
                </a:solidFill>
              </a:rPr>
              <a:t>Increases student's </a:t>
            </a:r>
            <a:r>
              <a:rPr lang="en-US" sz="2000" u="sng" dirty="0">
                <a:solidFill>
                  <a:schemeClr val="accent1"/>
                </a:solidFill>
              </a:rPr>
              <a:t>self-efficacy</a:t>
            </a:r>
            <a:endParaRPr lang="en-US"/>
          </a:p>
          <a:p>
            <a:pPr marL="800100" lvl="1" indent="-342900">
              <a:buFont typeface="Wingdings"/>
              <a:buChar char="§"/>
            </a:pPr>
            <a:r>
              <a:rPr lang="en-US" sz="2000" dirty="0">
                <a:solidFill>
                  <a:schemeClr val="accent1"/>
                </a:solidFill>
              </a:rPr>
              <a:t>Recognition of marketing tactics</a:t>
            </a:r>
          </a:p>
          <a:p>
            <a:pPr marL="800100" lvl="1" indent="-342900">
              <a:buFont typeface="Wingdings"/>
              <a:buChar char="§"/>
            </a:pPr>
            <a:r>
              <a:rPr lang="en-US" sz="2000" dirty="0">
                <a:solidFill>
                  <a:schemeClr val="accent1"/>
                </a:solidFill>
              </a:rPr>
              <a:t>Practical application of refusal skills</a:t>
            </a:r>
          </a:p>
        </p:txBody>
      </p:sp>
      <p:sp>
        <p:nvSpPr>
          <p:cNvPr id="15" name="TextBox 14">
            <a:extLst>
              <a:ext uri="{FF2B5EF4-FFF2-40B4-BE49-F238E27FC236}">
                <a16:creationId xmlns:a16="http://schemas.microsoft.com/office/drawing/2014/main" id="{C6DDEBD9-24BE-CD4B-B76A-DCCDE3C804ED}"/>
              </a:ext>
            </a:extLst>
          </p:cNvPr>
          <p:cNvSpPr txBox="1"/>
          <p:nvPr/>
        </p:nvSpPr>
        <p:spPr>
          <a:xfrm>
            <a:off x="937611" y="3429000"/>
            <a:ext cx="4448654" cy="1015663"/>
          </a:xfrm>
          <a:prstGeom prst="rect">
            <a:avLst/>
          </a:prstGeom>
          <a:noFill/>
        </p:spPr>
        <p:txBody>
          <a:bodyPr wrap="none" lIns="91440" tIns="45720" rIns="91440" bIns="45720" rtlCol="0" anchor="t">
            <a:spAutoFit/>
          </a:bodyPr>
          <a:lstStyle/>
          <a:p>
            <a:pPr marL="342900" indent="-342900">
              <a:buFont typeface="Wingdings" panose="02070309020205020404" pitchFamily="49" charset="0"/>
              <a:buChar char="§"/>
            </a:pPr>
            <a:r>
              <a:rPr lang="en-US" sz="2000" dirty="0">
                <a:solidFill>
                  <a:schemeClr val="accent1"/>
                </a:solidFill>
              </a:rPr>
              <a:t>Students </a:t>
            </a:r>
            <a:r>
              <a:rPr lang="en-US" sz="2000" u="sng" dirty="0">
                <a:solidFill>
                  <a:schemeClr val="accent1"/>
                </a:solidFill>
              </a:rPr>
              <a:t>expectations &amp; expectancies</a:t>
            </a:r>
            <a:endParaRPr lang="en-US" sz="2000" dirty="0">
              <a:solidFill>
                <a:schemeClr val="accent1"/>
              </a:solidFill>
            </a:endParaRPr>
          </a:p>
          <a:p>
            <a:pPr marL="800100" lvl="1" indent="-342900">
              <a:buFont typeface="Wingdings" panose="020B0604020202020204" pitchFamily="34" charset="0"/>
              <a:buChar char="§"/>
            </a:pPr>
            <a:r>
              <a:rPr lang="en-US" sz="2000" dirty="0">
                <a:solidFill>
                  <a:schemeClr val="accent1"/>
                </a:solidFill>
              </a:rPr>
              <a:t>Lecture component</a:t>
            </a:r>
          </a:p>
          <a:p>
            <a:pPr marL="1257300" lvl="2" indent="-342900">
              <a:buFont typeface="Wingdings" panose="020B0604020202020204" pitchFamily="34" charset="0"/>
              <a:buChar char="§"/>
            </a:pPr>
            <a:r>
              <a:rPr lang="en-US" sz="2000" dirty="0">
                <a:solidFill>
                  <a:schemeClr val="accent1"/>
                </a:solidFill>
              </a:rPr>
              <a:t>Risks/outcome</a:t>
            </a:r>
          </a:p>
        </p:txBody>
      </p:sp>
      <p:sp>
        <p:nvSpPr>
          <p:cNvPr id="16" name="TextBox 15">
            <a:extLst>
              <a:ext uri="{FF2B5EF4-FFF2-40B4-BE49-F238E27FC236}">
                <a16:creationId xmlns:a16="http://schemas.microsoft.com/office/drawing/2014/main" id="{E31BDC81-572A-9843-AD66-F1C713110CA5}"/>
              </a:ext>
            </a:extLst>
          </p:cNvPr>
          <p:cNvSpPr txBox="1"/>
          <p:nvPr/>
        </p:nvSpPr>
        <p:spPr>
          <a:xfrm>
            <a:off x="970098" y="4745869"/>
            <a:ext cx="3610284" cy="1015663"/>
          </a:xfrm>
          <a:prstGeom prst="rect">
            <a:avLst/>
          </a:prstGeom>
          <a:noFill/>
        </p:spPr>
        <p:txBody>
          <a:bodyPr wrap="none" lIns="91440" tIns="45720" rIns="91440" bIns="45720" rtlCol="0" anchor="t">
            <a:spAutoFit/>
          </a:bodyPr>
          <a:lstStyle/>
          <a:p>
            <a:pPr marL="342900" indent="-342900">
              <a:buFont typeface="Wingdings" panose="02070309020205020404" pitchFamily="49" charset="0"/>
              <a:buChar char="§"/>
            </a:pPr>
            <a:r>
              <a:rPr lang="en-US" sz="2000" dirty="0">
                <a:solidFill>
                  <a:schemeClr val="accent1"/>
                </a:solidFill>
              </a:rPr>
              <a:t>Student’s </a:t>
            </a:r>
            <a:r>
              <a:rPr lang="en-US" sz="2000" u="sng" dirty="0">
                <a:solidFill>
                  <a:schemeClr val="accent1"/>
                </a:solidFill>
              </a:rPr>
              <a:t>behavioral capability</a:t>
            </a:r>
            <a:endParaRPr lang="en-US"/>
          </a:p>
          <a:p>
            <a:pPr marL="800100" lvl="1" indent="-342900">
              <a:buFont typeface="Wingdings" panose="020B0604020202020204" pitchFamily="34" charset="0"/>
              <a:buChar char="§"/>
            </a:pPr>
            <a:r>
              <a:rPr lang="en-US" sz="2000" dirty="0">
                <a:solidFill>
                  <a:schemeClr val="accent1"/>
                </a:solidFill>
              </a:rPr>
              <a:t>Group discussions</a:t>
            </a:r>
          </a:p>
          <a:p>
            <a:pPr marL="800100" lvl="1" indent="-342900">
              <a:buFont typeface="Wingdings" panose="020B0604020202020204" pitchFamily="34" charset="0"/>
              <a:buChar char="§"/>
            </a:pPr>
            <a:r>
              <a:rPr lang="en-US" sz="2000" dirty="0">
                <a:solidFill>
                  <a:schemeClr val="accent1"/>
                </a:solidFill>
              </a:rPr>
              <a:t>Goal settings</a:t>
            </a:r>
          </a:p>
        </p:txBody>
      </p:sp>
      <p:pic>
        <p:nvPicPr>
          <p:cNvPr id="10" name="Audio Recording Dec 7, 2020 at 12:05:23 AM" descr="Audio Recording Dec 7, 2020 at 12:05:23 AM">
            <a:hlinkClick r:id="" action="ppaction://media"/>
            <a:extLst>
              <a:ext uri="{FF2B5EF4-FFF2-40B4-BE49-F238E27FC236}">
                <a16:creationId xmlns:a16="http://schemas.microsoft.com/office/drawing/2014/main" id="{2BF51F7F-A67F-AD4E-B803-D31C0FDBB3A5}"/>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285634" y="5966408"/>
            <a:ext cx="812800" cy="812800"/>
          </a:xfrm>
          <a:prstGeom prst="rect">
            <a:avLst/>
          </a:prstGeom>
        </p:spPr>
      </p:pic>
    </p:spTree>
    <p:custDataLst>
      <p:tags r:id="rId1"/>
    </p:custDataLst>
    <p:extLst>
      <p:ext uri="{BB962C8B-B14F-4D97-AF65-F5344CB8AC3E}">
        <p14:creationId xmlns:p14="http://schemas.microsoft.com/office/powerpoint/2010/main" val="2832742350"/>
      </p:ext>
    </p:extLst>
  </p:cSld>
  <p:clrMapOvr>
    <a:masterClrMapping/>
  </p:clrMapOvr>
  <mc:AlternateContent xmlns:mc="http://schemas.openxmlformats.org/markup-compatibility/2006" xmlns:p14="http://schemas.microsoft.com/office/powerpoint/2010/main">
    <mc:Choice Requires="p14">
      <p:transition spd="slow" p14:dur="2000" advTm="99427"/>
    </mc:Choice>
    <mc:Fallback xmlns="">
      <p:transition spd="slow" advTm="994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46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extLst>
    <p:ext uri="{E180D4A7-C9FB-4DFB-919C-405C955672EB}">
      <p14:showEvtLst xmlns:p14="http://schemas.microsoft.com/office/powerpoint/2010/main">
        <p14:playEvt time="1079" objId="10"/>
        <p14:stopEvt time="99203" objId="10"/>
        <p14:playEvt time="99203" objId="10"/>
        <p14:stopEvt time="99427" objId="10"/>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21.7"/>
</p:tagLst>
</file>

<file path=ppt/tags/tag2.xml><?xml version="1.0" encoding="utf-8"?>
<p:tagLst xmlns:a="http://schemas.openxmlformats.org/drawingml/2006/main" xmlns:r="http://schemas.openxmlformats.org/officeDocument/2006/relationships" xmlns:p="http://schemas.openxmlformats.org/presentationml/2006/main">
  <p:tag name="TIMING" val="|80.3"/>
</p:tagLst>
</file>

<file path=ppt/tags/tag3.xml><?xml version="1.0" encoding="utf-8"?>
<p:tagLst xmlns:a="http://schemas.openxmlformats.org/drawingml/2006/main" xmlns:r="http://schemas.openxmlformats.org/officeDocument/2006/relationships" xmlns:p="http://schemas.openxmlformats.org/presentationml/2006/main">
  <p:tag name="TIMING" val="|115"/>
</p:tagLst>
</file>

<file path=ppt/tags/tag4.xml><?xml version="1.0" encoding="utf-8"?>
<p:tagLst xmlns:a="http://schemas.openxmlformats.org/drawingml/2006/main" xmlns:r="http://schemas.openxmlformats.org/officeDocument/2006/relationships" xmlns:p="http://schemas.openxmlformats.org/presentationml/2006/main">
  <p:tag name="TIMING" val="|67.3"/>
</p:tagLst>
</file>

<file path=ppt/tags/tag5.xml><?xml version="1.0" encoding="utf-8"?>
<p:tagLst xmlns:a="http://schemas.openxmlformats.org/drawingml/2006/main" xmlns:r="http://schemas.openxmlformats.org/officeDocument/2006/relationships" xmlns:p="http://schemas.openxmlformats.org/presentationml/2006/main">
  <p:tag name="TIMING" val="|50.6"/>
</p:tagLst>
</file>

<file path=ppt/tags/tag6.xml><?xml version="1.0" encoding="utf-8"?>
<p:tagLst xmlns:a="http://schemas.openxmlformats.org/drawingml/2006/main" xmlns:r="http://schemas.openxmlformats.org/officeDocument/2006/relationships" xmlns:p="http://schemas.openxmlformats.org/presentationml/2006/main">
  <p:tag name="TIMING" val="|71.1"/>
</p:tagLst>
</file>

<file path=ppt/tags/tag7.xml><?xml version="1.0" encoding="utf-8"?>
<p:tagLst xmlns:a="http://schemas.openxmlformats.org/drawingml/2006/main" xmlns:r="http://schemas.openxmlformats.org/officeDocument/2006/relationships" xmlns:p="http://schemas.openxmlformats.org/presentationml/2006/main">
  <p:tag name="TIMING" val="|99.2"/>
</p:tagLst>
</file>

<file path=ppt/tags/tag8.xml><?xml version="1.0" encoding="utf-8"?>
<p:tagLst xmlns:a="http://schemas.openxmlformats.org/drawingml/2006/main" xmlns:r="http://schemas.openxmlformats.org/officeDocument/2006/relationships" xmlns:p="http://schemas.openxmlformats.org/presentationml/2006/main">
  <p:tag name="TIMING" val="|71.2"/>
</p:tagLst>
</file>

<file path=ppt/theme/theme1.xml><?xml version="1.0" encoding="utf-8"?>
<a:theme xmlns:a="http://schemas.openxmlformats.org/drawingml/2006/main" name="Dividend">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{D4476A72-B492-F941-B34B-5984A45794BA}tf10001123</Template>
  <TotalTime>1397</TotalTime>
  <Words>1687</Words>
  <Application>Microsoft Macintosh PowerPoint</Application>
  <PresentationFormat>Widescreen</PresentationFormat>
  <Paragraphs>101</Paragraphs>
  <Slides>13</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Courier New</vt:lpstr>
      <vt:lpstr>Gill Sans MT</vt:lpstr>
      <vt:lpstr>Wingdings</vt:lpstr>
      <vt:lpstr>Wingdings 2</vt:lpstr>
      <vt:lpstr>Dividend</vt:lpstr>
      <vt:lpstr>Effects of vaping - adolescents</vt:lpstr>
      <vt:lpstr>The behavior: adolescents vaping </vt:lpstr>
      <vt:lpstr>health outcomes: Focus on impaired brain development</vt:lpstr>
      <vt:lpstr>PREVALENCE</vt:lpstr>
      <vt:lpstr> What makes the health behavior DIFFICULT to change?</vt:lpstr>
      <vt:lpstr>INTERVENTION – Catch My Breath youth E-cigarette prevention program</vt:lpstr>
      <vt:lpstr>INTERVENTION – Lauren 2-4 slides</vt:lpstr>
      <vt:lpstr>REAIM – kayla 2-4 with intervention</vt:lpstr>
      <vt:lpstr>Social Cognitive Theory</vt:lpstr>
      <vt:lpstr>Conclusion</vt:lpstr>
      <vt:lpstr>references</vt:lpstr>
      <vt:lpstr>references</vt:lpstr>
      <vt:lpstr>QUESTIONS &amp;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Molinick, Tiffany</dc:creator>
  <cp:lastModifiedBy>kjonesrdh18@gmail.com</cp:lastModifiedBy>
  <cp:revision>126</cp:revision>
  <dcterms:created xsi:type="dcterms:W3CDTF">2020-12-03T23:07:39Z</dcterms:created>
  <dcterms:modified xsi:type="dcterms:W3CDTF">2020-12-10T02:43:24Z</dcterms:modified>
</cp:coreProperties>
</file>