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3"/>
    <p:restoredTop sz="94697"/>
  </p:normalViewPr>
  <p:slideViewPr>
    <p:cSldViewPr snapToGrid="0" snapToObjects="1">
      <p:cViewPr varScale="1">
        <p:scale>
          <a:sx n="107" d="100"/>
          <a:sy n="107" d="100"/>
        </p:scale>
        <p:origin x="6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8/4/21</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2962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8/4/21</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7846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8/4/21</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4174342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8/4/21</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4656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8/4/21</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3365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8/4/21</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67917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8/4/21</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83591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8/4/21</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4397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8/4/21</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326674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8/4/21</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5091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8/4/21</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74021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8/4/21</a:t>
            </a:fld>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543954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5" r:id="rId6"/>
    <p:sldLayoutId id="2147483780" r:id="rId7"/>
    <p:sldLayoutId id="2147483781" r:id="rId8"/>
    <p:sldLayoutId id="2147483782" r:id="rId9"/>
    <p:sldLayoutId id="2147483784" r:id="rId10"/>
    <p:sldLayoutId id="2147483783"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6900839" cy="2736390"/>
          </a:xfrm>
        </p:spPr>
        <p:txBody>
          <a:bodyPr anchor="t">
            <a:normAutofit/>
          </a:bodyPr>
          <a:lstStyle/>
          <a:p>
            <a:pPr>
              <a:lnSpc>
                <a:spcPct val="90000"/>
              </a:lnSpc>
            </a:pPr>
            <a:r>
              <a:rPr lang="en-US" sz="4400" dirty="0">
                <a:solidFill>
                  <a:srgbClr val="FFFFFF"/>
                </a:solidFill>
              </a:rPr>
              <a:t>Improved Transition of Richmond City Foster Care Aging into Independent Living Program Plan</a:t>
            </a:r>
          </a:p>
        </p:txBody>
      </p:sp>
      <p:sp>
        <p:nvSpPr>
          <p:cNvPr id="3" name="Subtitle 2">
            <a:extLst>
              <a:ext uri="{FF2B5EF4-FFF2-40B4-BE49-F238E27FC236}">
                <a16:creationId xmlns:a16="http://schemas.microsoft.com/office/drawing/2014/main" id="{79894D37-463D-C64D-BA33-1516F8291D7A}"/>
              </a:ext>
            </a:extLst>
          </p:cNvPr>
          <p:cNvSpPr>
            <a:spLocks noGrp="1"/>
          </p:cNvSpPr>
          <p:nvPr>
            <p:ph type="subTitle" idx="1"/>
          </p:nvPr>
        </p:nvSpPr>
        <p:spPr>
          <a:xfrm>
            <a:off x="6596565" y="4201721"/>
            <a:ext cx="4986084" cy="1949813"/>
          </a:xfrm>
        </p:spPr>
        <p:txBody>
          <a:bodyPr anchor="b">
            <a:normAutofit/>
          </a:bodyPr>
          <a:lstStyle/>
          <a:p>
            <a:pPr algn="r"/>
            <a:r>
              <a:rPr lang="en-US" dirty="0">
                <a:solidFill>
                  <a:srgbClr val="FFFFFF"/>
                </a:solidFill>
              </a:rPr>
              <a:t>Kayla Jones</a:t>
            </a:r>
          </a:p>
          <a:p>
            <a:pPr algn="r"/>
            <a:r>
              <a:rPr lang="en-US">
                <a:solidFill>
                  <a:srgbClr val="FFFFFF"/>
                </a:solidFill>
              </a:rPr>
              <a:t>08/04/2021</a:t>
            </a:r>
            <a:endParaRPr lang="en-US" dirty="0">
              <a:solidFill>
                <a:srgbClr val="FFFFFF"/>
              </a:solidFill>
            </a:endParaRPr>
          </a:p>
          <a:p>
            <a:pPr algn="r"/>
            <a:r>
              <a:rPr lang="en-US" dirty="0">
                <a:solidFill>
                  <a:srgbClr val="FFFFFF"/>
                </a:solidFill>
              </a:rPr>
              <a:t>MPH 661</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pic>
        <p:nvPicPr>
          <p:cNvPr id="6" name="Audio Recording Aug 2, 2021 at 12:06:53 PM" descr="Audio Recording Aug 2, 2021 at 12:06:53 PM">
            <a:hlinkClick r:id="" action="ppaction://media"/>
            <a:extLst>
              <a:ext uri="{FF2B5EF4-FFF2-40B4-BE49-F238E27FC236}">
                <a16:creationId xmlns:a16="http://schemas.microsoft.com/office/drawing/2014/main" id="{D2B469B9-1B7F-3448-A940-61C38A5349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951" y="5510911"/>
            <a:ext cx="812800" cy="812800"/>
          </a:xfrm>
          <a:prstGeom prst="rect">
            <a:avLst/>
          </a:prstGeom>
        </p:spPr>
      </p:pic>
    </p:spTree>
    <p:extLst>
      <p:ext uri="{BB962C8B-B14F-4D97-AF65-F5344CB8AC3E}">
        <p14:creationId xmlns:p14="http://schemas.microsoft.com/office/powerpoint/2010/main" val="12836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6900839" cy="1058666"/>
          </a:xfrm>
        </p:spPr>
        <p:txBody>
          <a:bodyPr anchor="t">
            <a:normAutofit/>
          </a:bodyPr>
          <a:lstStyle/>
          <a:p>
            <a:pPr>
              <a:lnSpc>
                <a:spcPct val="90000"/>
              </a:lnSpc>
            </a:pPr>
            <a:r>
              <a:rPr lang="en-US" sz="4400" dirty="0">
                <a:solidFill>
                  <a:srgbClr val="FFFFFF"/>
                </a:solidFill>
              </a:rPr>
              <a:t>Program Description</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A41D83D7-8435-F840-839A-65E48E5AAA11}"/>
              </a:ext>
            </a:extLst>
          </p:cNvPr>
          <p:cNvSpPr/>
          <p:nvPr/>
        </p:nvSpPr>
        <p:spPr>
          <a:xfrm>
            <a:off x="1446286" y="2223940"/>
            <a:ext cx="9296400" cy="3785652"/>
          </a:xfrm>
          <a:prstGeom prst="rect">
            <a:avLst/>
          </a:prstGeom>
        </p:spPr>
        <p:txBody>
          <a:bodyPr wrap="square">
            <a:spAutoFit/>
          </a:bodyPr>
          <a:lstStyle/>
          <a:p>
            <a:pPr indent="228600"/>
            <a:r>
              <a:rPr lang="en-US" sz="2000" dirty="0">
                <a:solidFill>
                  <a:schemeClr val="bg1"/>
                </a:solidFill>
                <a:ea typeface="Calibri" panose="020F0502020204030204" pitchFamily="34" charset="0"/>
                <a:cs typeface="Times New Roman" panose="02020603050405020304" pitchFamily="18" charset="0"/>
              </a:rPr>
              <a:t>The program will promote a support group, offer life skill information, obtain safe housing guidance, education assistance, employment aid, and tools to help each individual succeed in life and know they are not alone. </a:t>
            </a:r>
          </a:p>
          <a:p>
            <a:pPr indent="228600"/>
            <a:endParaRPr lang="en-US" sz="2000" dirty="0">
              <a:solidFill>
                <a:schemeClr val="bg1"/>
              </a:solidFill>
              <a:ea typeface="Calibri" panose="020F0502020204030204" pitchFamily="34" charset="0"/>
              <a:cs typeface="Times New Roman" panose="02020603050405020304" pitchFamily="18" charset="0"/>
            </a:endParaRPr>
          </a:p>
          <a:p>
            <a:pPr indent="228600"/>
            <a:r>
              <a:rPr lang="en-US" sz="2000" dirty="0">
                <a:solidFill>
                  <a:schemeClr val="bg1"/>
                </a:solidFill>
                <a:ea typeface="Calibri" panose="020F0502020204030204" pitchFamily="34" charset="0"/>
                <a:cs typeface="Times New Roman" panose="02020603050405020304" pitchFamily="18" charset="0"/>
              </a:rPr>
              <a:t>The program will also provide a mental health specialist to provide mandatory therapy sessions every three months to help with any overwhelming stresses in life during the adjustment period. </a:t>
            </a:r>
          </a:p>
          <a:p>
            <a:pPr indent="228600"/>
            <a:endParaRPr lang="en-US" sz="2000" dirty="0">
              <a:solidFill>
                <a:schemeClr val="bg1"/>
              </a:solidFill>
              <a:ea typeface="Calibri" panose="020F0502020204030204" pitchFamily="34" charset="0"/>
              <a:cs typeface="Times New Roman" panose="02020603050405020304" pitchFamily="18" charset="0"/>
            </a:endParaRPr>
          </a:p>
          <a:p>
            <a:pPr indent="228600"/>
            <a:r>
              <a:rPr lang="en-US" sz="2000" dirty="0">
                <a:solidFill>
                  <a:schemeClr val="bg1"/>
                </a:solidFill>
                <a:ea typeface="Calibri" panose="020F0502020204030204" pitchFamily="34" charset="0"/>
                <a:cs typeface="Times New Roman" panose="02020603050405020304" pitchFamily="18" charset="0"/>
              </a:rPr>
              <a:t>These policies should help each foster child feel more individualized care, assistance, and communication as they face a change in their life. Having encouraging social and emotional support from the system and others who have been in foster care is critical to promote positive mental health wellbeing. </a:t>
            </a:r>
          </a:p>
        </p:txBody>
      </p:sp>
      <p:pic>
        <p:nvPicPr>
          <p:cNvPr id="6" name="Audio Recording Aug 2, 2021 at 1:01:39 PM" descr="Audio Recording Aug 2, 2021 at 1:01:39 PM">
            <a:hlinkClick r:id="" action="ppaction://media"/>
            <a:extLst>
              <a:ext uri="{FF2B5EF4-FFF2-40B4-BE49-F238E27FC236}">
                <a16:creationId xmlns:a16="http://schemas.microsoft.com/office/drawing/2014/main" id="{E9723BA1-4B2C-7246-8BB4-AEF1665C2B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7926" y="5555338"/>
            <a:ext cx="812800" cy="812800"/>
          </a:xfrm>
          <a:prstGeom prst="rect">
            <a:avLst/>
          </a:prstGeom>
        </p:spPr>
      </p:pic>
    </p:spTree>
    <p:extLst>
      <p:ext uri="{BB962C8B-B14F-4D97-AF65-F5344CB8AC3E}">
        <p14:creationId xmlns:p14="http://schemas.microsoft.com/office/powerpoint/2010/main" val="204715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58741" y="-27433"/>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6900839" cy="1005324"/>
          </a:xfrm>
        </p:spPr>
        <p:txBody>
          <a:bodyPr anchor="t">
            <a:normAutofit/>
          </a:bodyPr>
          <a:lstStyle/>
          <a:p>
            <a:pPr>
              <a:lnSpc>
                <a:spcPct val="90000"/>
              </a:lnSpc>
            </a:pPr>
            <a:r>
              <a:rPr lang="en-US" sz="4400" dirty="0">
                <a:solidFill>
                  <a:srgbClr val="FFFFFF"/>
                </a:solidFill>
              </a:rPr>
              <a:t>Program Description</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pic>
        <p:nvPicPr>
          <p:cNvPr id="1026" name="Picture 2" descr="Social Ecological Model | Ecology of Health and Medicine">
            <a:extLst>
              <a:ext uri="{FF2B5EF4-FFF2-40B4-BE49-F238E27FC236}">
                <a16:creationId xmlns:a16="http://schemas.microsoft.com/office/drawing/2014/main" id="{3C22A34C-BD38-D546-853E-3C30F8AD68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323"/>
          <a:stretch/>
        </p:blipFill>
        <p:spPr bwMode="auto">
          <a:xfrm>
            <a:off x="8101586" y="1792925"/>
            <a:ext cx="3528085" cy="37895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4788E6B-BD61-6B48-B533-CE50189BA818}"/>
              </a:ext>
            </a:extLst>
          </p:cNvPr>
          <p:cNvSpPr/>
          <p:nvPr/>
        </p:nvSpPr>
        <p:spPr>
          <a:xfrm>
            <a:off x="885019" y="1979532"/>
            <a:ext cx="6096000" cy="3416320"/>
          </a:xfrm>
          <a:prstGeom prst="rect">
            <a:avLst/>
          </a:prstGeom>
        </p:spPr>
        <p:txBody>
          <a:bodyPr>
            <a:spAutoFit/>
          </a:bodyPr>
          <a:lstStyle/>
          <a:p>
            <a:r>
              <a:rPr lang="en-US" sz="2400" dirty="0">
                <a:solidFill>
                  <a:schemeClr val="bg1"/>
                </a:solidFill>
                <a:ea typeface="Calibri" panose="020F0502020204030204" pitchFamily="34" charset="0"/>
              </a:rPr>
              <a:t>On the Socioecological model this program would fall under the interpersonal level to promote positive and health relationships between the specialists and the youth they are working with to function in society. It would also fall under community factors by the specialists helping the youth learn to adapt to independent living, learning how to function in society, and be a part of society.</a:t>
            </a:r>
            <a:r>
              <a:rPr lang="en-US" sz="2400" dirty="0">
                <a:solidFill>
                  <a:schemeClr val="bg1"/>
                </a:solidFill>
                <a:effectLst/>
              </a:rPr>
              <a:t> </a:t>
            </a:r>
            <a:endParaRPr lang="en-US" sz="2400" dirty="0">
              <a:solidFill>
                <a:schemeClr val="bg1"/>
              </a:solidFill>
            </a:endParaRPr>
          </a:p>
        </p:txBody>
      </p:sp>
      <p:pic>
        <p:nvPicPr>
          <p:cNvPr id="6" name="Audio Recording Aug 2, 2021 at 1:03:14 PM" descr="Audio Recording Aug 2, 2021 at 1:03:14 PM">
            <a:hlinkClick r:id="" action="ppaction://media"/>
            <a:extLst>
              <a:ext uri="{FF2B5EF4-FFF2-40B4-BE49-F238E27FC236}">
                <a16:creationId xmlns:a16="http://schemas.microsoft.com/office/drawing/2014/main" id="{8B0DF8B2-B1AC-0048-AC8D-EDCE5A0BDB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8619" y="5441572"/>
            <a:ext cx="812800" cy="812800"/>
          </a:xfrm>
          <a:prstGeom prst="rect">
            <a:avLst/>
          </a:prstGeom>
        </p:spPr>
      </p:pic>
    </p:spTree>
    <p:extLst>
      <p:ext uri="{BB962C8B-B14F-4D97-AF65-F5344CB8AC3E}">
        <p14:creationId xmlns:p14="http://schemas.microsoft.com/office/powerpoint/2010/main" val="398349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6900839" cy="1005322"/>
          </a:xfrm>
        </p:spPr>
        <p:txBody>
          <a:bodyPr anchor="t">
            <a:normAutofit/>
          </a:bodyPr>
          <a:lstStyle/>
          <a:p>
            <a:pPr>
              <a:lnSpc>
                <a:spcPct val="90000"/>
              </a:lnSpc>
            </a:pPr>
            <a:r>
              <a:rPr lang="en-US" sz="4400">
                <a:solidFill>
                  <a:srgbClr val="FFFFFF"/>
                </a:solidFill>
              </a:rPr>
              <a:t>Goal </a:t>
            </a:r>
            <a:r>
              <a:rPr lang="en-US" sz="4400" dirty="0">
                <a:solidFill>
                  <a:srgbClr val="FFFFFF"/>
                </a:solidFill>
              </a:rPr>
              <a:t>and Objectives</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95A584D7-9C41-1B46-8117-2D695D5C5549}"/>
              </a:ext>
            </a:extLst>
          </p:cNvPr>
          <p:cNvSpPr/>
          <p:nvPr/>
        </p:nvSpPr>
        <p:spPr>
          <a:xfrm>
            <a:off x="1231271" y="1979530"/>
            <a:ext cx="9649727" cy="4093428"/>
          </a:xfrm>
          <a:prstGeom prst="rect">
            <a:avLst/>
          </a:prstGeom>
        </p:spPr>
        <p:txBody>
          <a:bodyPr wrap="square">
            <a:spAutoFit/>
          </a:bodyPr>
          <a:lstStyle/>
          <a:p>
            <a:r>
              <a:rPr lang="en-US" sz="2000" dirty="0">
                <a:solidFill>
                  <a:schemeClr val="bg1"/>
                </a:solidFill>
                <a:ea typeface="Calibri" panose="020F0502020204030204" pitchFamily="34" charset="0"/>
                <a:cs typeface="Times New Roman" panose="02020603050405020304" pitchFamily="18" charset="0"/>
              </a:rPr>
              <a:t>Goal: Improve the mental health care quality, accessibility, and effectiveness of support that service Richmond City foster care youth to help them adapt better into independent living. </a:t>
            </a:r>
          </a:p>
          <a:p>
            <a:r>
              <a:rPr lang="en-US" sz="2000" dirty="0">
                <a:solidFill>
                  <a:schemeClr val="bg1"/>
                </a:solidFill>
                <a:ea typeface="Calibri" panose="020F0502020204030204" pitchFamily="34" charset="0"/>
                <a:cs typeface="Times New Roman" panose="02020603050405020304" pitchFamily="18" charset="0"/>
              </a:rPr>
              <a:t> </a:t>
            </a:r>
          </a:p>
          <a:p>
            <a:pPr>
              <a:lnSpc>
                <a:spcPct val="200000"/>
              </a:lnSpc>
            </a:pPr>
            <a:r>
              <a:rPr lang="en-US" sz="2000" dirty="0">
                <a:solidFill>
                  <a:schemeClr val="bg1"/>
                </a:solidFill>
                <a:ea typeface="Calibri" panose="020F0502020204030204" pitchFamily="34" charset="0"/>
                <a:cs typeface="Times New Roman" panose="02020603050405020304" pitchFamily="18" charset="0"/>
              </a:rPr>
              <a:t>Objectives: </a:t>
            </a:r>
          </a:p>
          <a:p>
            <a:pPr marL="342900" marR="0" lvl="0" indent="-342900">
              <a:spcBef>
                <a:spcPts val="0"/>
              </a:spcBef>
              <a:spcAft>
                <a:spcPts val="0"/>
              </a:spcAft>
              <a:buFont typeface="+mj-lt"/>
              <a:buAutoNum type="arabicPeriod"/>
            </a:pPr>
            <a:r>
              <a:rPr lang="en-US" sz="2000" dirty="0">
                <a:solidFill>
                  <a:schemeClr val="bg1"/>
                </a:solidFill>
                <a:ea typeface="Calibri" panose="020F0502020204030204" pitchFamily="34" charset="0"/>
                <a:cs typeface="Times New Roman" panose="02020603050405020304" pitchFamily="18" charset="0"/>
              </a:rPr>
              <a:t>Provide a mental health therapist for the first 12 months for foster care youth transitioning into independent living to help discuss any underly mental health issues then re-evaluate if continued care is needed on an individual basis. </a:t>
            </a:r>
          </a:p>
          <a:p>
            <a:pPr marL="342900" marR="0" lvl="0" indent="-342900">
              <a:spcBef>
                <a:spcPts val="0"/>
              </a:spcBef>
              <a:spcAft>
                <a:spcPts val="0"/>
              </a:spcAft>
              <a:buFont typeface="+mj-lt"/>
              <a:buAutoNum type="arabicPeriod"/>
            </a:pPr>
            <a:r>
              <a:rPr lang="en-US" sz="2000" dirty="0">
                <a:solidFill>
                  <a:schemeClr val="bg1"/>
                </a:solidFill>
                <a:ea typeface="Calibri" panose="020F0502020204030204" pitchFamily="34" charset="0"/>
                <a:cs typeface="Times New Roman" panose="02020603050405020304" pitchFamily="18" charset="0"/>
              </a:rPr>
              <a:t>Have the mental health specialists and all trained professionals paid for through government grants from the state. </a:t>
            </a:r>
          </a:p>
          <a:p>
            <a:pPr marL="342900" marR="0" lvl="0" indent="-342900">
              <a:spcBef>
                <a:spcPts val="0"/>
              </a:spcBef>
              <a:spcAft>
                <a:spcPts val="0"/>
              </a:spcAft>
              <a:buFont typeface="+mj-lt"/>
              <a:buAutoNum type="arabicPeriod"/>
            </a:pPr>
            <a:r>
              <a:rPr lang="en-US" sz="2000" dirty="0">
                <a:solidFill>
                  <a:schemeClr val="bg1"/>
                </a:solidFill>
                <a:ea typeface="Calibri" panose="020F0502020204030204" pitchFamily="34" charset="0"/>
                <a:cs typeface="Times New Roman" panose="02020603050405020304" pitchFamily="18" charset="0"/>
              </a:rPr>
              <a:t>Improve the mental health status in adults with a foster care background within the next 10 years with the addition of mental health specialists in the program. </a:t>
            </a:r>
          </a:p>
        </p:txBody>
      </p:sp>
      <p:pic>
        <p:nvPicPr>
          <p:cNvPr id="6" name="Audio Recording Aug 2, 2021 at 1:06:31 PM" descr="Audio Recording Aug 2, 2021 at 1:06:31 PM">
            <a:hlinkClick r:id="" action="ppaction://media"/>
            <a:extLst>
              <a:ext uri="{FF2B5EF4-FFF2-40B4-BE49-F238E27FC236}">
                <a16:creationId xmlns:a16="http://schemas.microsoft.com/office/drawing/2014/main" id="{09071080-DE49-5E4A-8C5B-3F6F96F198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7409" y="5439590"/>
            <a:ext cx="812800" cy="812800"/>
          </a:xfrm>
          <a:prstGeom prst="rect">
            <a:avLst/>
          </a:prstGeom>
        </p:spPr>
      </p:pic>
    </p:spTree>
    <p:extLst>
      <p:ext uri="{BB962C8B-B14F-4D97-AF65-F5344CB8AC3E}">
        <p14:creationId xmlns:p14="http://schemas.microsoft.com/office/powerpoint/2010/main" val="272477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0" y="2962909"/>
            <a:ext cx="6900839" cy="932176"/>
          </a:xfrm>
        </p:spPr>
        <p:txBody>
          <a:bodyPr anchor="t">
            <a:normAutofit/>
          </a:bodyPr>
          <a:lstStyle/>
          <a:p>
            <a:pPr>
              <a:lnSpc>
                <a:spcPct val="90000"/>
              </a:lnSpc>
            </a:pPr>
            <a:r>
              <a:rPr lang="en-US" sz="4400" dirty="0">
                <a:solidFill>
                  <a:srgbClr val="FFFFFF"/>
                </a:solidFill>
              </a:rPr>
              <a:t>Implementation</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graphicFrame>
        <p:nvGraphicFramePr>
          <p:cNvPr id="5" name="Table 4">
            <a:extLst>
              <a:ext uri="{FF2B5EF4-FFF2-40B4-BE49-F238E27FC236}">
                <a16:creationId xmlns:a16="http://schemas.microsoft.com/office/drawing/2014/main" id="{8E1FB9B2-9FD4-724B-A846-36B6B6A7FF9F}"/>
              </a:ext>
            </a:extLst>
          </p:cNvPr>
          <p:cNvGraphicFramePr>
            <a:graphicFrameLocks noGrp="1"/>
          </p:cNvGraphicFramePr>
          <p:nvPr>
            <p:extLst>
              <p:ext uri="{D42A27DB-BD31-4B8C-83A1-F6EECF244321}">
                <p14:modId xmlns:p14="http://schemas.microsoft.com/office/powerpoint/2010/main" val="341593621"/>
              </p:ext>
            </p:extLst>
          </p:nvPr>
        </p:nvGraphicFramePr>
        <p:xfrm>
          <a:off x="4264804" y="182880"/>
          <a:ext cx="7713835" cy="6537846"/>
        </p:xfrm>
        <a:graphic>
          <a:graphicData uri="http://schemas.openxmlformats.org/drawingml/2006/table">
            <a:tbl>
              <a:tblPr firstRow="1" firstCol="1" lastRow="1" lastCol="1" bandRow="1" bandCol="1">
                <a:tableStyleId>{073A0DAA-6AF3-43AB-8588-CEC1D06C72B9}</a:tableStyleId>
              </a:tblPr>
              <a:tblGrid>
                <a:gridCol w="2118144">
                  <a:extLst>
                    <a:ext uri="{9D8B030D-6E8A-4147-A177-3AD203B41FA5}">
                      <a16:colId xmlns:a16="http://schemas.microsoft.com/office/drawing/2014/main" val="3677292495"/>
                    </a:ext>
                  </a:extLst>
                </a:gridCol>
                <a:gridCol w="1591828">
                  <a:extLst>
                    <a:ext uri="{9D8B030D-6E8A-4147-A177-3AD203B41FA5}">
                      <a16:colId xmlns:a16="http://schemas.microsoft.com/office/drawing/2014/main" val="3981246446"/>
                    </a:ext>
                  </a:extLst>
                </a:gridCol>
                <a:gridCol w="2201861">
                  <a:extLst>
                    <a:ext uri="{9D8B030D-6E8A-4147-A177-3AD203B41FA5}">
                      <a16:colId xmlns:a16="http://schemas.microsoft.com/office/drawing/2014/main" val="1792330993"/>
                    </a:ext>
                  </a:extLst>
                </a:gridCol>
                <a:gridCol w="1802002">
                  <a:extLst>
                    <a:ext uri="{9D8B030D-6E8A-4147-A177-3AD203B41FA5}">
                      <a16:colId xmlns:a16="http://schemas.microsoft.com/office/drawing/2014/main" val="944327508"/>
                    </a:ext>
                  </a:extLst>
                </a:gridCol>
              </a:tblGrid>
              <a:tr h="415088">
                <a:tc>
                  <a:txBody>
                    <a:bodyPr/>
                    <a:lstStyle/>
                    <a:p>
                      <a:pPr marL="0" marR="0" algn="ctr">
                        <a:spcBef>
                          <a:spcPts val="0"/>
                        </a:spcBef>
                        <a:spcAft>
                          <a:spcPts val="0"/>
                        </a:spcAft>
                      </a:pPr>
                      <a:r>
                        <a:rPr lang="en-US" sz="1400" b="1" dirty="0">
                          <a:effectLst/>
                        </a:rPr>
                        <a:t>Program Activities</a:t>
                      </a:r>
                    </a:p>
                    <a:p>
                      <a:pPr marL="0" marR="0">
                        <a:spcBef>
                          <a:spcPts val="0"/>
                        </a:spcBef>
                        <a:spcAft>
                          <a:spcPts val="0"/>
                        </a:spcAft>
                      </a:pPr>
                      <a:r>
                        <a:rPr lang="en-US" sz="14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0" marR="0" algn="ctr">
                        <a:spcBef>
                          <a:spcPts val="0"/>
                        </a:spcBef>
                        <a:spcAft>
                          <a:spcPts val="0"/>
                        </a:spcAft>
                      </a:pPr>
                      <a:r>
                        <a:rPr lang="en-US" sz="1400" b="1" dirty="0">
                          <a:effectLst/>
                        </a:rPr>
                        <a:t>Output</a:t>
                      </a:r>
                    </a:p>
                    <a:p>
                      <a:pPr marL="0" marR="0" algn="ctr">
                        <a:spcBef>
                          <a:spcPts val="0"/>
                        </a:spcBef>
                        <a:spcAft>
                          <a:spcPts val="0"/>
                        </a:spcAft>
                      </a:pPr>
                      <a:r>
                        <a:rPr lang="en-US" sz="14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0" marR="0" algn="ctr">
                        <a:spcBef>
                          <a:spcPts val="0"/>
                        </a:spcBef>
                        <a:spcAft>
                          <a:spcPts val="0"/>
                        </a:spcAft>
                      </a:pPr>
                      <a:r>
                        <a:rPr lang="en-US" sz="1400" b="1">
                          <a:effectLst/>
                        </a:rPr>
                        <a:t>Anticipated Outcomes</a:t>
                      </a:r>
                    </a:p>
                    <a:p>
                      <a:pPr marL="0" marR="0" algn="ctr">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8255" marR="0" algn="ctr">
                        <a:spcBef>
                          <a:spcPts val="0"/>
                        </a:spcBef>
                        <a:spcAft>
                          <a:spcPts val="0"/>
                        </a:spcAft>
                      </a:pPr>
                      <a:r>
                        <a:rPr lang="en-US" sz="1400" b="1" dirty="0">
                          <a:effectLst/>
                        </a:rPr>
                        <a:t>Longer-term Goal</a:t>
                      </a:r>
                    </a:p>
                    <a:p>
                      <a:pPr marL="8255" marR="0" algn="ctr">
                        <a:spcBef>
                          <a:spcPts val="0"/>
                        </a:spcBef>
                        <a:spcAft>
                          <a:spcPts val="0"/>
                        </a:spcAft>
                      </a:pPr>
                      <a:r>
                        <a:rPr lang="en-US" sz="14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extLst>
                  <a:ext uri="{0D108BD9-81ED-4DB2-BD59-A6C34878D82A}">
                    <a16:rowId xmlns:a16="http://schemas.microsoft.com/office/drawing/2014/main" val="3613540109"/>
                  </a:ext>
                </a:extLst>
              </a:tr>
              <a:tr h="6111126">
                <a:tc>
                  <a:txBody>
                    <a:bodyPr/>
                    <a:lstStyle/>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The community-based program will work with the foster care youth getting ready to age out of the system in Richmond, Virginia</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Each foster child will be paired with a social worker and buddy based on a questionnaire about themselves, life goals, and family history</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The foster care child will work with this social worker and buddy within their last couple years in foster care and at least the first year into independent living transition as needed by the social worker</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The target number for this program is 100 foster care children, age 16 and up in Richmond City </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228600" marR="0">
                        <a:spcBef>
                          <a:spcPts val="0"/>
                        </a:spcBef>
                        <a:spcAft>
                          <a:spcPts val="0"/>
                        </a:spcAft>
                      </a:pPr>
                      <a:r>
                        <a:rPr lang="en-US" sz="1400" b="0" dirty="0">
                          <a:effectLst/>
                        </a:rPr>
                        <a:t> </a:t>
                      </a:r>
                    </a:p>
                    <a:p>
                      <a:pPr marL="0" marR="0">
                        <a:spcBef>
                          <a:spcPts val="0"/>
                        </a:spcBef>
                        <a:spcAft>
                          <a:spcPts val="0"/>
                        </a:spcAft>
                      </a:pPr>
                      <a:r>
                        <a:rPr lang="en-US" sz="1400" b="0" dirty="0">
                          <a:effectLst/>
                        </a:rPr>
                        <a:t>A better support system for the older aged foster care youth</a:t>
                      </a:r>
                    </a:p>
                    <a:p>
                      <a:pPr marL="342900" marR="0" lvl="0" indent="-342900">
                        <a:spcBef>
                          <a:spcPts val="0"/>
                        </a:spcBef>
                        <a:spcAft>
                          <a:spcPts val="0"/>
                        </a:spcAft>
                        <a:buFont typeface="Symbol" pitchFamily="2" charset="2"/>
                        <a:buChar char=""/>
                      </a:pPr>
                      <a:r>
                        <a:rPr lang="en-US" sz="1400" b="0" dirty="0">
                          <a:effectLst/>
                        </a:rPr>
                        <a:t>This will be measured through pre- and post- surveys asking the child about their current support system</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An improvement in the mental health status of foster care youth</a:t>
                      </a:r>
                    </a:p>
                    <a:p>
                      <a:pPr marL="342900" marR="0" lvl="0" indent="-342900">
                        <a:spcBef>
                          <a:spcPts val="0"/>
                        </a:spcBef>
                        <a:spcAft>
                          <a:spcPts val="0"/>
                        </a:spcAft>
                        <a:buFont typeface="Symbol" pitchFamily="2" charset="2"/>
                        <a:buChar char=""/>
                      </a:pPr>
                      <a:r>
                        <a:rPr lang="en-US" sz="1400" b="0" dirty="0">
                          <a:effectLst/>
                        </a:rPr>
                        <a:t>This will be measured during the mental health sessions; an intake and outtake form will be filled out asking how each child is feeling that day and why</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228600" marR="0">
                        <a:spcBef>
                          <a:spcPts val="0"/>
                        </a:spcBef>
                        <a:spcAft>
                          <a:spcPts val="0"/>
                        </a:spcAft>
                      </a:pPr>
                      <a:r>
                        <a:rPr lang="en-US" sz="1400" b="0" dirty="0">
                          <a:effectLst/>
                        </a:rPr>
                        <a:t> </a:t>
                      </a:r>
                    </a:p>
                    <a:p>
                      <a:pPr marL="0" marR="0">
                        <a:spcBef>
                          <a:spcPts val="0"/>
                        </a:spcBef>
                        <a:spcAft>
                          <a:spcPts val="0"/>
                        </a:spcAft>
                      </a:pPr>
                      <a:r>
                        <a:rPr lang="en-US" sz="1400" b="0" dirty="0">
                          <a:effectLst/>
                        </a:rPr>
                        <a:t>A change in the stigma put on foster care youth that is seen in society</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A foster care child feeling the same individualized care, assistance, and communication as a child living in a home with a family would receive </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Positive mental health effects from having a mental health therapist to discuss childhood trauma </a:t>
                      </a:r>
                    </a:p>
                    <a:p>
                      <a:pPr marL="0" marR="0">
                        <a:spcBef>
                          <a:spcPts val="0"/>
                        </a:spcBef>
                        <a:spcAft>
                          <a:spcPts val="0"/>
                        </a:spcAft>
                      </a:pPr>
                      <a:r>
                        <a:rPr lang="en-US" sz="1400" b="0" dirty="0">
                          <a:effectLst/>
                        </a:rPr>
                        <a:t> </a:t>
                      </a:r>
                    </a:p>
                  </a:txBody>
                  <a:tcPr marL="24125" marR="24125" marT="0" marB="0"/>
                </a:tc>
                <a:extLst>
                  <a:ext uri="{0D108BD9-81ED-4DB2-BD59-A6C34878D82A}">
                    <a16:rowId xmlns:a16="http://schemas.microsoft.com/office/drawing/2014/main" val="654596897"/>
                  </a:ext>
                </a:extLst>
              </a:tr>
            </a:tbl>
          </a:graphicData>
        </a:graphic>
      </p:graphicFrame>
      <p:pic>
        <p:nvPicPr>
          <p:cNvPr id="6" name="Audio Recording Aug 2, 2021 at 1:12:37 PM" descr="Audio Recording Aug 2, 2021 at 1:12:37 PM">
            <a:hlinkClick r:id="" action="ppaction://media"/>
            <a:extLst>
              <a:ext uri="{FF2B5EF4-FFF2-40B4-BE49-F238E27FC236}">
                <a16:creationId xmlns:a16="http://schemas.microsoft.com/office/drawing/2014/main" id="{4D1A22EF-3D5F-F945-ABB7-F395219189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3572" y="5325691"/>
            <a:ext cx="812800" cy="812800"/>
          </a:xfrm>
          <a:prstGeom prst="rect">
            <a:avLst/>
          </a:prstGeom>
        </p:spPr>
      </p:pic>
    </p:spTree>
    <p:extLst>
      <p:ext uri="{BB962C8B-B14F-4D97-AF65-F5344CB8AC3E}">
        <p14:creationId xmlns:p14="http://schemas.microsoft.com/office/powerpoint/2010/main" val="276916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79749" y="3018056"/>
            <a:ext cx="6900839" cy="767020"/>
          </a:xfrm>
        </p:spPr>
        <p:txBody>
          <a:bodyPr anchor="t">
            <a:normAutofit/>
          </a:bodyPr>
          <a:lstStyle/>
          <a:p>
            <a:pPr>
              <a:lnSpc>
                <a:spcPct val="90000"/>
              </a:lnSpc>
            </a:pPr>
            <a:r>
              <a:rPr lang="en-US" sz="4400" dirty="0">
                <a:solidFill>
                  <a:srgbClr val="FFFFFF"/>
                </a:solidFill>
              </a:rPr>
              <a:t>Implementation</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graphicFrame>
        <p:nvGraphicFramePr>
          <p:cNvPr id="5" name="Table 4">
            <a:extLst>
              <a:ext uri="{FF2B5EF4-FFF2-40B4-BE49-F238E27FC236}">
                <a16:creationId xmlns:a16="http://schemas.microsoft.com/office/drawing/2014/main" id="{C6AE77D7-5B98-0441-9D59-B4F09834B6C6}"/>
              </a:ext>
            </a:extLst>
          </p:cNvPr>
          <p:cNvGraphicFramePr>
            <a:graphicFrameLocks noGrp="1"/>
          </p:cNvGraphicFramePr>
          <p:nvPr>
            <p:extLst>
              <p:ext uri="{D42A27DB-BD31-4B8C-83A1-F6EECF244321}">
                <p14:modId xmlns:p14="http://schemas.microsoft.com/office/powerpoint/2010/main" val="694014673"/>
              </p:ext>
            </p:extLst>
          </p:nvPr>
        </p:nvGraphicFramePr>
        <p:xfrm>
          <a:off x="4551940" y="246069"/>
          <a:ext cx="7357371" cy="6365859"/>
        </p:xfrm>
        <a:graphic>
          <a:graphicData uri="http://schemas.openxmlformats.org/drawingml/2006/table">
            <a:tbl>
              <a:tblPr firstRow="1" firstCol="1" lastRow="1" lastCol="1" bandRow="1" bandCol="1">
                <a:tableStyleId>{073A0DAA-6AF3-43AB-8588-CEC1D06C72B9}</a:tableStyleId>
              </a:tblPr>
              <a:tblGrid>
                <a:gridCol w="2020263">
                  <a:extLst>
                    <a:ext uri="{9D8B030D-6E8A-4147-A177-3AD203B41FA5}">
                      <a16:colId xmlns:a16="http://schemas.microsoft.com/office/drawing/2014/main" val="1222947865"/>
                    </a:ext>
                  </a:extLst>
                </a:gridCol>
                <a:gridCol w="1518267">
                  <a:extLst>
                    <a:ext uri="{9D8B030D-6E8A-4147-A177-3AD203B41FA5}">
                      <a16:colId xmlns:a16="http://schemas.microsoft.com/office/drawing/2014/main" val="1422706030"/>
                    </a:ext>
                  </a:extLst>
                </a:gridCol>
                <a:gridCol w="2100112">
                  <a:extLst>
                    <a:ext uri="{9D8B030D-6E8A-4147-A177-3AD203B41FA5}">
                      <a16:colId xmlns:a16="http://schemas.microsoft.com/office/drawing/2014/main" val="418445098"/>
                    </a:ext>
                  </a:extLst>
                </a:gridCol>
                <a:gridCol w="1718729">
                  <a:extLst>
                    <a:ext uri="{9D8B030D-6E8A-4147-A177-3AD203B41FA5}">
                      <a16:colId xmlns:a16="http://schemas.microsoft.com/office/drawing/2014/main" val="3075191422"/>
                    </a:ext>
                  </a:extLst>
                </a:gridCol>
              </a:tblGrid>
              <a:tr h="415947">
                <a:tc>
                  <a:txBody>
                    <a:bodyPr/>
                    <a:lstStyle/>
                    <a:p>
                      <a:pPr marL="0" marR="0" algn="ctr">
                        <a:spcBef>
                          <a:spcPts val="0"/>
                        </a:spcBef>
                        <a:spcAft>
                          <a:spcPts val="0"/>
                        </a:spcAft>
                      </a:pPr>
                      <a:r>
                        <a:rPr lang="en-US" sz="1400" b="1">
                          <a:effectLst/>
                        </a:rPr>
                        <a:t>Program Activities</a:t>
                      </a:r>
                    </a:p>
                    <a:p>
                      <a:pPr marL="0" marR="0">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0" marR="0" algn="ctr">
                        <a:spcBef>
                          <a:spcPts val="0"/>
                        </a:spcBef>
                        <a:spcAft>
                          <a:spcPts val="0"/>
                        </a:spcAft>
                      </a:pPr>
                      <a:r>
                        <a:rPr lang="en-US" sz="1400" b="1">
                          <a:effectLst/>
                        </a:rPr>
                        <a:t>Output</a:t>
                      </a:r>
                    </a:p>
                    <a:p>
                      <a:pPr marL="0" marR="0" algn="ctr">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0" marR="0" algn="ctr">
                        <a:spcBef>
                          <a:spcPts val="0"/>
                        </a:spcBef>
                        <a:spcAft>
                          <a:spcPts val="0"/>
                        </a:spcAft>
                      </a:pPr>
                      <a:r>
                        <a:rPr lang="en-US" sz="1400" b="1">
                          <a:effectLst/>
                        </a:rPr>
                        <a:t>Anticipated Outcomes</a:t>
                      </a:r>
                    </a:p>
                    <a:p>
                      <a:pPr marL="0" marR="0" algn="ctr">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8255" marR="0" algn="ctr">
                        <a:spcBef>
                          <a:spcPts val="0"/>
                        </a:spcBef>
                        <a:spcAft>
                          <a:spcPts val="0"/>
                        </a:spcAft>
                      </a:pPr>
                      <a:r>
                        <a:rPr lang="en-US" sz="1400" b="1" dirty="0">
                          <a:effectLst/>
                        </a:rPr>
                        <a:t>Longer-term Goal</a:t>
                      </a:r>
                    </a:p>
                    <a:p>
                      <a:pPr marL="8255" marR="0" algn="ctr">
                        <a:spcBef>
                          <a:spcPts val="0"/>
                        </a:spcBef>
                        <a:spcAft>
                          <a:spcPts val="0"/>
                        </a:spcAft>
                      </a:pPr>
                      <a:r>
                        <a:rPr lang="en-US" sz="14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extLst>
                  <a:ext uri="{0D108BD9-81ED-4DB2-BD59-A6C34878D82A}">
                    <a16:rowId xmlns:a16="http://schemas.microsoft.com/office/drawing/2014/main" val="840152147"/>
                  </a:ext>
                </a:extLst>
              </a:tr>
              <a:tr h="5939139">
                <a:tc>
                  <a:txBody>
                    <a:bodyPr/>
                    <a:lstStyle/>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The program will also have group gatherings of days and times for multiple foster care youth that have transitioned into adult hood to meet for a social gathering</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The program will promote a support group, offer life skill information, obtain safe housing guidance, education assistance, and employment aid</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The program will provide a mental health specialist group to provide therapy sessions to all foster care youth as they transition into independent living </a:t>
                      </a:r>
                    </a:p>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The target number for this program is 100 foster care children, age 16 and up in Richmond City </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228600" marR="0">
                        <a:spcBef>
                          <a:spcPts val="0"/>
                        </a:spcBef>
                        <a:spcAft>
                          <a:spcPts val="0"/>
                        </a:spcAft>
                      </a:pPr>
                      <a:r>
                        <a:rPr lang="en-US" sz="1400" b="0" dirty="0">
                          <a:effectLst/>
                        </a:rPr>
                        <a:t>  </a:t>
                      </a:r>
                    </a:p>
                    <a:p>
                      <a:pPr marL="0" marR="0">
                        <a:spcBef>
                          <a:spcPts val="0"/>
                        </a:spcBef>
                        <a:spcAft>
                          <a:spcPts val="0"/>
                        </a:spcAft>
                      </a:pPr>
                      <a:r>
                        <a:rPr lang="en-US" sz="1400" b="0" dirty="0">
                          <a:effectLst/>
                        </a:rPr>
                        <a:t>An improvement in the transitional stage from foster care living to independent living</a:t>
                      </a:r>
                    </a:p>
                    <a:p>
                      <a:pPr marL="342900" marR="0" lvl="0" indent="-342900">
                        <a:spcBef>
                          <a:spcPts val="0"/>
                        </a:spcBef>
                        <a:spcAft>
                          <a:spcPts val="0"/>
                        </a:spcAft>
                        <a:buFont typeface="Symbol" pitchFamily="2" charset="2"/>
                        <a:buChar char=""/>
                      </a:pPr>
                      <a:r>
                        <a:rPr lang="en-US" sz="1400" b="0" dirty="0">
                          <a:effectLst/>
                        </a:rPr>
                        <a:t>This will be measured by the amount of foster care youth that are engaged in bettering themselves, either in higher education, a trade school, being an entrepreneur, or working a steady job</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tc>
                  <a:txBody>
                    <a:bodyPr/>
                    <a:lstStyle/>
                    <a:p>
                      <a:pPr marL="228600" marR="0">
                        <a:spcBef>
                          <a:spcPts val="0"/>
                        </a:spcBef>
                        <a:spcAft>
                          <a:spcPts val="0"/>
                        </a:spcAft>
                      </a:pPr>
                      <a:r>
                        <a:rPr lang="en-US" sz="1400" b="0" dirty="0">
                          <a:effectLst/>
                        </a:rPr>
                        <a:t>  </a:t>
                      </a:r>
                    </a:p>
                    <a:p>
                      <a:pPr marL="0" marR="0">
                        <a:spcBef>
                          <a:spcPts val="0"/>
                        </a:spcBef>
                        <a:spcAft>
                          <a:spcPts val="0"/>
                        </a:spcAft>
                      </a:pPr>
                      <a:r>
                        <a:rPr lang="en-US" sz="1400" b="0" dirty="0">
                          <a:effectLst/>
                        </a:rPr>
                        <a:t>An increase in social and emotional support from the system and from others in foster care</a:t>
                      </a:r>
                    </a:p>
                    <a:p>
                      <a:pPr marL="0" marR="0">
                        <a:spcBef>
                          <a:spcPts val="0"/>
                        </a:spcBef>
                        <a:spcAft>
                          <a:spcPts val="0"/>
                        </a:spcAft>
                      </a:pPr>
                      <a:r>
                        <a:rPr lang="en-US" sz="1400" b="0" dirty="0">
                          <a:effectLst/>
                        </a:rPr>
                        <a:t> </a:t>
                      </a:r>
                    </a:p>
                    <a:p>
                      <a:pPr marL="0" marR="0">
                        <a:spcBef>
                          <a:spcPts val="0"/>
                        </a:spcBef>
                        <a:spcAft>
                          <a:spcPts val="0"/>
                        </a:spcAft>
                      </a:pPr>
                      <a:r>
                        <a:rPr lang="en-US" sz="1400" b="0" dirty="0">
                          <a:effectLst/>
                        </a:rPr>
                        <a:t> Learning lifelong skills to better themselves as a member in society and have the same advantages as others would</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4125" marR="24125" marT="0" marB="0"/>
                </a:tc>
                <a:extLst>
                  <a:ext uri="{0D108BD9-81ED-4DB2-BD59-A6C34878D82A}">
                    <a16:rowId xmlns:a16="http://schemas.microsoft.com/office/drawing/2014/main" val="3557081655"/>
                  </a:ext>
                </a:extLst>
              </a:tr>
            </a:tbl>
          </a:graphicData>
        </a:graphic>
      </p:graphicFrame>
      <p:pic>
        <p:nvPicPr>
          <p:cNvPr id="6" name="Audio Recording Aug 2, 2021 at 1:15:27 PM" descr="Audio Recording Aug 2, 2021 at 1:15:27 PM">
            <a:hlinkClick r:id="" action="ppaction://media"/>
            <a:extLst>
              <a:ext uri="{FF2B5EF4-FFF2-40B4-BE49-F238E27FC236}">
                <a16:creationId xmlns:a16="http://schemas.microsoft.com/office/drawing/2014/main" id="{9DA762A7-4A06-5D41-B123-7FF0F6D883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2600" y="5311549"/>
            <a:ext cx="812800" cy="812800"/>
          </a:xfrm>
          <a:prstGeom prst="rect">
            <a:avLst/>
          </a:prstGeom>
        </p:spPr>
      </p:pic>
    </p:spTree>
    <p:extLst>
      <p:ext uri="{BB962C8B-B14F-4D97-AF65-F5344CB8AC3E}">
        <p14:creationId xmlns:p14="http://schemas.microsoft.com/office/powerpoint/2010/main" val="217986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6900839" cy="2736390"/>
          </a:xfrm>
        </p:spPr>
        <p:txBody>
          <a:bodyPr anchor="t">
            <a:normAutofit/>
          </a:bodyPr>
          <a:lstStyle/>
          <a:p>
            <a:pPr>
              <a:lnSpc>
                <a:spcPct val="90000"/>
              </a:lnSpc>
            </a:pPr>
            <a:r>
              <a:rPr lang="en-US" sz="4400" dirty="0">
                <a:solidFill>
                  <a:srgbClr val="FFFFFF"/>
                </a:solidFill>
              </a:rPr>
              <a:t>Evaluation Design</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DBCADEED-A298-D742-9EE9-A27C12127B5C}"/>
              </a:ext>
            </a:extLst>
          </p:cNvPr>
          <p:cNvSpPr/>
          <p:nvPr/>
        </p:nvSpPr>
        <p:spPr>
          <a:xfrm>
            <a:off x="661481" y="1712072"/>
            <a:ext cx="10252953" cy="3785652"/>
          </a:xfrm>
          <a:prstGeom prst="rect">
            <a:avLst/>
          </a:prstGeom>
        </p:spPr>
        <p:txBody>
          <a:bodyPr wrap="square">
            <a:spAutoFit/>
          </a:bodyPr>
          <a:lstStyle/>
          <a:p>
            <a:r>
              <a:rPr lang="en-US" sz="2400" dirty="0">
                <a:solidFill>
                  <a:schemeClr val="bg1"/>
                </a:solidFill>
                <a:ea typeface="Calibri" panose="020F0502020204030204" pitchFamily="34" charset="0"/>
              </a:rPr>
              <a:t>The evaluation design for this program is done using bivariate analysis and through pre- and post-test measurement. Bivariate analysis: Is there a difference in mental health status on the Richmond City independent living foster care youth after receiving professional mental health therapy and having a strong support system three years after the program?</a:t>
            </a:r>
            <a:r>
              <a:rPr lang="en-US" sz="2400" dirty="0">
                <a:solidFill>
                  <a:schemeClr val="bg1"/>
                </a:solidFill>
                <a:effectLst/>
              </a:rPr>
              <a:t> </a:t>
            </a:r>
          </a:p>
          <a:p>
            <a:endParaRPr lang="en-US" sz="2400" dirty="0">
              <a:solidFill>
                <a:schemeClr val="bg1"/>
              </a:solidFill>
            </a:endParaRPr>
          </a:p>
          <a:p>
            <a:r>
              <a:rPr lang="en-US" sz="2400" dirty="0">
                <a:solidFill>
                  <a:schemeClr val="bg1"/>
                </a:solidFill>
              </a:rPr>
              <a:t>This is a process indicator type of evaluation because it will assess the implementation process in general, and track and measure what went well, what needs to improve, and how these factors contribute to the success or failure of the program.</a:t>
            </a:r>
            <a:r>
              <a:rPr lang="en-US" sz="2400" dirty="0">
                <a:solidFill>
                  <a:schemeClr val="bg1"/>
                </a:solidFill>
                <a:effectLst/>
              </a:rPr>
              <a:t> </a:t>
            </a:r>
            <a:endParaRPr lang="en-US" sz="2400" dirty="0">
              <a:solidFill>
                <a:schemeClr val="bg1"/>
              </a:solidFill>
            </a:endParaRPr>
          </a:p>
        </p:txBody>
      </p:sp>
      <p:pic>
        <p:nvPicPr>
          <p:cNvPr id="6" name="Audio Recording Aug 2, 2021 at 1:17:34 PM" descr="Audio Recording Aug 2, 2021 at 1:17:34 PM">
            <a:hlinkClick r:id="" action="ppaction://media"/>
            <a:extLst>
              <a:ext uri="{FF2B5EF4-FFF2-40B4-BE49-F238E27FC236}">
                <a16:creationId xmlns:a16="http://schemas.microsoft.com/office/drawing/2014/main" id="{995D0A79-9141-1041-995F-537B565C7C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8034" y="5497724"/>
            <a:ext cx="812800" cy="812800"/>
          </a:xfrm>
          <a:prstGeom prst="rect">
            <a:avLst/>
          </a:prstGeom>
        </p:spPr>
      </p:pic>
    </p:spTree>
    <p:extLst>
      <p:ext uri="{BB962C8B-B14F-4D97-AF65-F5344CB8AC3E}">
        <p14:creationId xmlns:p14="http://schemas.microsoft.com/office/powerpoint/2010/main" val="272527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6900839" cy="941123"/>
          </a:xfrm>
        </p:spPr>
        <p:txBody>
          <a:bodyPr anchor="t">
            <a:normAutofit/>
          </a:bodyPr>
          <a:lstStyle/>
          <a:p>
            <a:pPr>
              <a:lnSpc>
                <a:spcPct val="90000"/>
              </a:lnSpc>
            </a:pPr>
            <a:r>
              <a:rPr lang="en-US" sz="4400" dirty="0">
                <a:solidFill>
                  <a:srgbClr val="FFFFFF"/>
                </a:solidFill>
              </a:rPr>
              <a:t>Evaluation Design</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0038CCAF-90CD-194B-BDB1-517584AF9350}"/>
              </a:ext>
            </a:extLst>
          </p:cNvPr>
          <p:cNvSpPr/>
          <p:nvPr/>
        </p:nvSpPr>
        <p:spPr>
          <a:xfrm>
            <a:off x="482599" y="1915331"/>
            <a:ext cx="11147071" cy="4154984"/>
          </a:xfrm>
          <a:prstGeom prst="rect">
            <a:avLst/>
          </a:prstGeom>
        </p:spPr>
        <p:txBody>
          <a:bodyPr wrap="square">
            <a:spAutoFit/>
          </a:bodyPr>
          <a:lstStyle/>
          <a:p>
            <a:pPr marL="228600" marR="0">
              <a:spcBef>
                <a:spcPts val="0"/>
              </a:spcBef>
              <a:spcAft>
                <a:spcPts val="0"/>
              </a:spcAft>
            </a:pPr>
            <a:r>
              <a:rPr lang="en-US" sz="2400" dirty="0">
                <a:solidFill>
                  <a:schemeClr val="bg1"/>
                </a:solidFill>
                <a:ea typeface="Calibri" panose="020F0502020204030204" pitchFamily="34" charset="0"/>
                <a:cs typeface="Times New Roman" panose="02020603050405020304" pitchFamily="18" charset="0"/>
              </a:rPr>
              <a:t>Information for this evaluation will be gathered through a pre-test survey every time a child aged 16 and older enters the foster care system in Richmond City asking about their current mental health status, if they have any childhood trauma, if they have a support system, etc. then the same post-test survey will be given as they leave the foster care system each time. This same survey will be given when the youth are in independent living for each session they meet with the mental health specialist – before and after each session. </a:t>
            </a:r>
          </a:p>
          <a:p>
            <a:pPr marL="228600" marR="0">
              <a:spcBef>
                <a:spcPts val="0"/>
              </a:spcBef>
              <a:spcAft>
                <a:spcPts val="0"/>
              </a:spcAft>
            </a:pPr>
            <a:endParaRPr lang="en-US" sz="2400" dirty="0">
              <a:solidFill>
                <a:schemeClr val="bg1"/>
              </a:solidFill>
              <a:ea typeface="Calibri" panose="020F0502020204030204" pitchFamily="34" charset="0"/>
              <a:cs typeface="Times New Roman" panose="02020603050405020304" pitchFamily="18" charset="0"/>
            </a:endParaRPr>
          </a:p>
          <a:p>
            <a:pPr marL="228600" marR="0">
              <a:spcBef>
                <a:spcPts val="0"/>
              </a:spcBef>
              <a:spcAft>
                <a:spcPts val="0"/>
              </a:spcAft>
            </a:pPr>
            <a:r>
              <a:rPr lang="en-US" sz="2400" dirty="0">
                <a:solidFill>
                  <a:schemeClr val="bg1"/>
                </a:solidFill>
                <a:ea typeface="Calibri" panose="020F0502020204030204" pitchFamily="34" charset="0"/>
                <a:cs typeface="Times New Roman" panose="02020603050405020304" pitchFamily="18" charset="0"/>
              </a:rPr>
              <a:t>On the socioecological model this will work on the interpersonal level to improve relationships between the youth and their close circle they are functioning with in society. </a:t>
            </a:r>
          </a:p>
        </p:txBody>
      </p:sp>
      <p:pic>
        <p:nvPicPr>
          <p:cNvPr id="6" name="Audio Recording Aug 2, 2021 at 1:18:41 PM" descr="Audio Recording Aug 2, 2021 at 1:18:41 PM">
            <a:hlinkClick r:id="" action="ppaction://media"/>
            <a:extLst>
              <a:ext uri="{FF2B5EF4-FFF2-40B4-BE49-F238E27FC236}">
                <a16:creationId xmlns:a16="http://schemas.microsoft.com/office/drawing/2014/main" id="{F44A9370-C82E-F743-A0C3-B6CFE70420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7197" y="5635027"/>
            <a:ext cx="812800" cy="812800"/>
          </a:xfrm>
          <a:prstGeom prst="rect">
            <a:avLst/>
          </a:prstGeom>
        </p:spPr>
      </p:pic>
    </p:spTree>
    <p:extLst>
      <p:ext uri="{BB962C8B-B14F-4D97-AF65-F5344CB8AC3E}">
        <p14:creationId xmlns:p14="http://schemas.microsoft.com/office/powerpoint/2010/main" val="248361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264808" y="1332525"/>
            <a:ext cx="3836481" cy="1622059"/>
          </a:xfrm>
        </p:spPr>
        <p:txBody>
          <a:bodyPr anchor="t">
            <a:normAutofit fontScale="90000"/>
          </a:bodyPr>
          <a:lstStyle/>
          <a:p>
            <a:pPr>
              <a:lnSpc>
                <a:spcPct val="90000"/>
              </a:lnSpc>
            </a:pPr>
            <a:r>
              <a:rPr lang="en-US" sz="4400" dirty="0">
                <a:solidFill>
                  <a:schemeClr val="bg1"/>
                </a:solidFill>
                <a:latin typeface="+mn-lt"/>
              </a:rPr>
              <a:t>Application</a:t>
            </a:r>
            <a:r>
              <a:rPr lang="en-US" sz="4000" dirty="0">
                <a:solidFill>
                  <a:schemeClr val="bg1"/>
                </a:solidFill>
                <a:latin typeface="+mn-lt"/>
              </a:rPr>
              <a:t> of Data Analysis example:</a:t>
            </a:r>
            <a:endParaRPr lang="en-US" sz="2800" dirty="0">
              <a:solidFill>
                <a:schemeClr val="bg1"/>
              </a:solidFill>
              <a:latin typeface="+mn-lt"/>
            </a:endParaRP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graphicFrame>
        <p:nvGraphicFramePr>
          <p:cNvPr id="5" name="Table 4">
            <a:extLst>
              <a:ext uri="{FF2B5EF4-FFF2-40B4-BE49-F238E27FC236}">
                <a16:creationId xmlns:a16="http://schemas.microsoft.com/office/drawing/2014/main" id="{E133843C-D60C-9D4C-ABFF-239DDFA6982D}"/>
              </a:ext>
            </a:extLst>
          </p:cNvPr>
          <p:cNvGraphicFramePr>
            <a:graphicFrameLocks noGrp="1"/>
          </p:cNvGraphicFramePr>
          <p:nvPr>
            <p:extLst>
              <p:ext uri="{D42A27DB-BD31-4B8C-83A1-F6EECF244321}">
                <p14:modId xmlns:p14="http://schemas.microsoft.com/office/powerpoint/2010/main" val="1697239982"/>
              </p:ext>
            </p:extLst>
          </p:nvPr>
        </p:nvGraphicFramePr>
        <p:xfrm>
          <a:off x="4470921" y="299803"/>
          <a:ext cx="7569219" cy="6412281"/>
        </p:xfrm>
        <a:graphic>
          <a:graphicData uri="http://schemas.openxmlformats.org/drawingml/2006/table">
            <a:tbl>
              <a:tblPr firstRow="1" firstCol="1" bandRow="1">
                <a:tableStyleId>{073A0DAA-6AF3-43AB-8588-CEC1D06C72B9}</a:tableStyleId>
              </a:tblPr>
              <a:tblGrid>
                <a:gridCol w="7569219">
                  <a:extLst>
                    <a:ext uri="{9D8B030D-6E8A-4147-A177-3AD203B41FA5}">
                      <a16:colId xmlns:a16="http://schemas.microsoft.com/office/drawing/2014/main" val="4018677812"/>
                    </a:ext>
                  </a:extLst>
                </a:gridCol>
              </a:tblGrid>
              <a:tr h="6412281">
                <a:tc>
                  <a:txBody>
                    <a:bodyPr/>
                    <a:lstStyle/>
                    <a:p>
                      <a:pPr marL="0" marR="0" algn="just">
                        <a:spcBef>
                          <a:spcPts val="0"/>
                        </a:spcBef>
                        <a:spcAft>
                          <a:spcPts val="0"/>
                        </a:spcAft>
                      </a:pPr>
                      <a:endParaRPr lang="en-US" sz="1600" b="0" dirty="0">
                        <a:effectLst/>
                      </a:endParaRPr>
                    </a:p>
                    <a:p>
                      <a:pPr marL="0" marR="0" algn="just">
                        <a:spcBef>
                          <a:spcPts val="0"/>
                        </a:spcBef>
                        <a:spcAft>
                          <a:spcPts val="0"/>
                        </a:spcAft>
                      </a:pPr>
                      <a:r>
                        <a:rPr lang="en-US" sz="1600" b="0" dirty="0">
                          <a:effectLst/>
                        </a:rPr>
                        <a:t>Program goal: Improve the mental health status on the Richmond City foster care youth transitioning to independent living</a:t>
                      </a:r>
                    </a:p>
                    <a:p>
                      <a:pPr marL="0" marR="0" algn="just">
                        <a:spcBef>
                          <a:spcPts val="0"/>
                        </a:spcBef>
                        <a:spcAft>
                          <a:spcPts val="0"/>
                        </a:spcAft>
                      </a:pPr>
                      <a:r>
                        <a:rPr lang="en-US" sz="1600" b="0" dirty="0">
                          <a:effectLst/>
                        </a:rPr>
                        <a:t>Program population: Richmond City foster care youth aged 16 and up with a focus on those in independent living</a:t>
                      </a:r>
                    </a:p>
                    <a:p>
                      <a:pPr marL="0" marR="0" algn="just">
                        <a:spcBef>
                          <a:spcPts val="0"/>
                        </a:spcBef>
                        <a:spcAft>
                          <a:spcPts val="0"/>
                        </a:spcAft>
                      </a:pPr>
                      <a:r>
                        <a:rPr lang="en-US" sz="1600" b="0" dirty="0">
                          <a:effectLst/>
                        </a:rPr>
                        <a:t>Intervention: Mental health therapy required every three months for at least the first year during independent living</a:t>
                      </a:r>
                    </a:p>
                    <a:p>
                      <a:pPr marL="0" marR="0" algn="just">
                        <a:spcBef>
                          <a:spcPts val="0"/>
                        </a:spcBef>
                        <a:spcAft>
                          <a:spcPts val="0"/>
                        </a:spcAft>
                      </a:pPr>
                      <a:r>
                        <a:rPr lang="en-US" sz="1600" b="0" dirty="0">
                          <a:effectLst/>
                        </a:rPr>
                        <a:t>Variable of interest: Better mental health status starting after the first year</a:t>
                      </a:r>
                    </a:p>
                    <a:p>
                      <a:pPr marL="0" marR="0" algn="just">
                        <a:spcBef>
                          <a:spcPts val="0"/>
                        </a:spcBef>
                        <a:spcAft>
                          <a:spcPts val="0"/>
                        </a:spcAft>
                      </a:pPr>
                      <a:r>
                        <a:rPr lang="en-US" sz="1600" b="0" dirty="0">
                          <a:effectLst/>
                        </a:rPr>
                        <a:t> </a:t>
                      </a:r>
                    </a:p>
                    <a:p>
                      <a:pPr marL="0" marR="0" algn="just">
                        <a:spcBef>
                          <a:spcPts val="0"/>
                        </a:spcBef>
                        <a:spcAft>
                          <a:spcPts val="0"/>
                        </a:spcAft>
                      </a:pPr>
                      <a:r>
                        <a:rPr lang="en-US" sz="1600" b="0" dirty="0">
                          <a:effectLst/>
                        </a:rPr>
                        <a:t>Evaluation design:            O</a:t>
                      </a:r>
                      <a:r>
                        <a:rPr lang="en-US" sz="1600" b="0" baseline="-25000" dirty="0">
                          <a:effectLst/>
                        </a:rPr>
                        <a:t>1            </a:t>
                      </a:r>
                      <a:r>
                        <a:rPr lang="en-US" sz="1600" b="0" dirty="0">
                          <a:effectLst/>
                        </a:rPr>
                        <a:t>X          O</a:t>
                      </a:r>
                      <a:r>
                        <a:rPr lang="en-US" sz="1600" b="0" baseline="-25000" dirty="0">
                          <a:effectLst/>
                        </a:rPr>
                        <a:t>2</a:t>
                      </a:r>
                      <a:r>
                        <a:rPr lang="en-US" sz="1600" b="0" dirty="0">
                          <a:effectLst/>
                        </a:rPr>
                        <a:t> </a:t>
                      </a:r>
                    </a:p>
                    <a:p>
                      <a:pPr marL="0" marR="0" algn="just">
                        <a:spcBef>
                          <a:spcPts val="0"/>
                        </a:spcBef>
                        <a:spcAft>
                          <a:spcPts val="0"/>
                        </a:spcAft>
                      </a:pPr>
                      <a:r>
                        <a:rPr lang="en-US" sz="1600" b="0" dirty="0">
                          <a:effectLst/>
                        </a:rPr>
                        <a:t> </a:t>
                      </a:r>
                    </a:p>
                    <a:p>
                      <a:pPr marL="0" marR="0" algn="just">
                        <a:spcBef>
                          <a:spcPts val="0"/>
                        </a:spcBef>
                        <a:spcAft>
                          <a:spcPts val="0"/>
                        </a:spcAft>
                      </a:pPr>
                      <a:r>
                        <a:rPr lang="en-US" sz="1600" b="0" dirty="0">
                          <a:effectLst/>
                        </a:rPr>
                        <a:t>Where:                               O</a:t>
                      </a:r>
                      <a:r>
                        <a:rPr lang="en-US" sz="1600" b="0" baseline="-25000" dirty="0">
                          <a:effectLst/>
                        </a:rPr>
                        <a:t>1 </a:t>
                      </a:r>
                      <a:r>
                        <a:rPr lang="en-US" sz="1600" b="0" dirty="0">
                          <a:effectLst/>
                        </a:rPr>
                        <a:t>       =      pre-test survey data</a:t>
                      </a:r>
                    </a:p>
                    <a:p>
                      <a:pPr marL="0" marR="0" algn="just">
                        <a:spcBef>
                          <a:spcPts val="0"/>
                        </a:spcBef>
                        <a:spcAft>
                          <a:spcPts val="0"/>
                        </a:spcAft>
                      </a:pPr>
                      <a:r>
                        <a:rPr lang="en-US" sz="1600" b="0" dirty="0">
                          <a:effectLst/>
                        </a:rPr>
                        <a:t>                                             X          =      therapy session</a:t>
                      </a:r>
                    </a:p>
                    <a:p>
                      <a:pPr marL="0" marR="0" algn="just">
                        <a:spcBef>
                          <a:spcPts val="0"/>
                        </a:spcBef>
                        <a:spcAft>
                          <a:spcPts val="0"/>
                        </a:spcAft>
                      </a:pPr>
                      <a:r>
                        <a:rPr lang="en-US" sz="1600" b="0" dirty="0">
                          <a:effectLst/>
                        </a:rPr>
                        <a:t>                                            O</a:t>
                      </a:r>
                      <a:r>
                        <a:rPr lang="en-US" sz="1600" b="0" baseline="-25000" dirty="0">
                          <a:effectLst/>
                        </a:rPr>
                        <a:t>2             </a:t>
                      </a:r>
                      <a:r>
                        <a:rPr lang="en-US" sz="1600" b="0" dirty="0">
                          <a:effectLst/>
                        </a:rPr>
                        <a:t>=     post-test survey data</a:t>
                      </a:r>
                    </a:p>
                    <a:p>
                      <a:pPr marL="0" marR="0" algn="just">
                        <a:spcBef>
                          <a:spcPts val="0"/>
                        </a:spcBef>
                        <a:spcAft>
                          <a:spcPts val="0"/>
                        </a:spcAft>
                      </a:pPr>
                      <a:r>
                        <a:rPr lang="en-US" sz="1600" b="0" dirty="0">
                          <a:effectLst/>
                        </a:rPr>
                        <a:t> </a:t>
                      </a:r>
                    </a:p>
                    <a:p>
                      <a:pPr marL="0" marR="0" algn="just">
                        <a:spcBef>
                          <a:spcPts val="0"/>
                        </a:spcBef>
                        <a:spcAft>
                          <a:spcPts val="0"/>
                        </a:spcAft>
                      </a:pPr>
                      <a:r>
                        <a:rPr lang="en-US" sz="1600" b="0" dirty="0">
                          <a:effectLst/>
                        </a:rPr>
                        <a:t> </a:t>
                      </a:r>
                    </a:p>
                    <a:p>
                      <a:pPr marL="0" marR="0" algn="just">
                        <a:spcBef>
                          <a:spcPts val="0"/>
                        </a:spcBef>
                        <a:spcAft>
                          <a:spcPts val="0"/>
                        </a:spcAft>
                      </a:pPr>
                      <a:r>
                        <a:rPr lang="en-US" sz="1600" b="0" dirty="0">
                          <a:effectLst/>
                        </a:rPr>
                        <a:t>Data collected: Scores on a 1-5 Likert scale</a:t>
                      </a:r>
                    </a:p>
                    <a:p>
                      <a:pPr marL="2743200" marR="0" algn="just">
                        <a:spcBef>
                          <a:spcPts val="0"/>
                        </a:spcBef>
                        <a:spcAft>
                          <a:spcPts val="0"/>
                        </a:spcAft>
                      </a:pPr>
                      <a:r>
                        <a:rPr lang="en-US" sz="1600" b="0" dirty="0">
                          <a:effectLst/>
                        </a:rPr>
                        <a:t>                               ____</a:t>
                      </a:r>
                      <a:r>
                        <a:rPr lang="en-US" sz="1600" b="0" u="sng" dirty="0">
                          <a:effectLst/>
                        </a:rPr>
                        <a:t>Survey Results___</a:t>
                      </a:r>
                      <a:endParaRPr lang="en-US" sz="1600" b="0" dirty="0">
                        <a:effectLst/>
                      </a:endParaRPr>
                    </a:p>
                    <a:p>
                      <a:pPr marL="1828800" marR="0" algn="just">
                        <a:spcBef>
                          <a:spcPts val="0"/>
                        </a:spcBef>
                        <a:spcAft>
                          <a:spcPts val="0"/>
                        </a:spcAft>
                      </a:pPr>
                      <a:r>
                        <a:rPr lang="en-US" sz="1600" b="0" dirty="0">
                          <a:effectLst/>
                        </a:rPr>
                        <a:t>                                               Pre-test             Post-test</a:t>
                      </a:r>
                    </a:p>
                    <a:p>
                      <a:pPr marL="0" marR="0" algn="just">
                        <a:spcBef>
                          <a:spcPts val="0"/>
                        </a:spcBef>
                        <a:spcAft>
                          <a:spcPts val="0"/>
                        </a:spcAft>
                      </a:pPr>
                      <a:r>
                        <a:rPr lang="en-US" sz="1600" b="0" dirty="0">
                          <a:effectLst/>
                        </a:rPr>
                        <a:t>  Number of independent living youth                    117                      117</a:t>
                      </a:r>
                    </a:p>
                    <a:p>
                      <a:pPr marL="0" marR="0" algn="just">
                        <a:spcBef>
                          <a:spcPts val="0"/>
                        </a:spcBef>
                        <a:spcAft>
                          <a:spcPts val="0"/>
                        </a:spcAft>
                      </a:pPr>
                      <a:r>
                        <a:rPr lang="en-US" sz="1600" b="0" dirty="0">
                          <a:effectLst/>
                        </a:rPr>
                        <a:t>  Mean number                                                             2.24                    4.11</a:t>
                      </a:r>
                    </a:p>
                    <a:p>
                      <a:pPr marL="0" marR="0" algn="just">
                        <a:spcBef>
                          <a:spcPts val="0"/>
                        </a:spcBef>
                        <a:spcAft>
                          <a:spcPts val="0"/>
                        </a:spcAft>
                      </a:pPr>
                      <a:r>
                        <a:rPr lang="en-US" sz="1600" b="0" dirty="0">
                          <a:effectLst/>
                        </a:rPr>
                        <a:t> </a:t>
                      </a:r>
                    </a:p>
                    <a:p>
                      <a:pPr marL="0" marR="0" algn="just">
                        <a:spcBef>
                          <a:spcPts val="0"/>
                        </a:spcBef>
                        <a:spcAft>
                          <a:spcPts val="0"/>
                        </a:spcAft>
                      </a:pPr>
                      <a:r>
                        <a:rPr lang="en-US" sz="1600" b="0" dirty="0">
                          <a:effectLst/>
                        </a:rPr>
                        <a:t>Data analysis: A correlation graph is used to best show the strength and direction of the relationship between the two variables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0208" marR="40208" marT="0" marB="0"/>
                </a:tc>
                <a:extLst>
                  <a:ext uri="{0D108BD9-81ED-4DB2-BD59-A6C34878D82A}">
                    <a16:rowId xmlns:a16="http://schemas.microsoft.com/office/drawing/2014/main" val="406271690"/>
                  </a:ext>
                </a:extLst>
              </a:tr>
            </a:tbl>
          </a:graphicData>
        </a:graphic>
      </p:graphicFrame>
      <p:pic>
        <p:nvPicPr>
          <p:cNvPr id="10" name="Picture 9">
            <a:extLst>
              <a:ext uri="{FF2B5EF4-FFF2-40B4-BE49-F238E27FC236}">
                <a16:creationId xmlns:a16="http://schemas.microsoft.com/office/drawing/2014/main" id="{CCF2BC41-3986-064B-94E7-4516F6671A04}"/>
              </a:ext>
            </a:extLst>
          </p:cNvPr>
          <p:cNvPicPr/>
          <p:nvPr/>
        </p:nvPicPr>
        <p:blipFill rotWithShape="1">
          <a:blip r:embed="rId5"/>
          <a:srcRect t="7185" b="5646"/>
          <a:stretch/>
        </p:blipFill>
        <p:spPr bwMode="auto">
          <a:xfrm>
            <a:off x="151859" y="3657627"/>
            <a:ext cx="4170249" cy="3002350"/>
          </a:xfrm>
          <a:prstGeom prst="rect">
            <a:avLst/>
          </a:prstGeom>
          <a:ln>
            <a:noFill/>
          </a:ln>
          <a:extLst>
            <a:ext uri="{53640926-AAD7-44D8-BBD7-CCE9431645EC}">
              <a14:shadowObscured xmlns:a14="http://schemas.microsoft.com/office/drawing/2010/main"/>
            </a:ext>
          </a:extLst>
        </p:spPr>
      </p:pic>
      <p:pic>
        <p:nvPicPr>
          <p:cNvPr id="6" name="Audio Recording Aug 2, 2021 at 1:22:28 PM" descr="Audio Recording Aug 2, 2021 at 1:22:28 PM">
            <a:hlinkClick r:id="" action="ppaction://media"/>
            <a:extLst>
              <a:ext uri="{FF2B5EF4-FFF2-40B4-BE49-F238E27FC236}">
                <a16:creationId xmlns:a16="http://schemas.microsoft.com/office/drawing/2014/main" id="{69631892-1F99-0A42-ABB2-A09A5D5D28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1859" y="585659"/>
            <a:ext cx="651063" cy="651063"/>
          </a:xfrm>
          <a:prstGeom prst="rect">
            <a:avLst/>
          </a:prstGeom>
        </p:spPr>
      </p:pic>
    </p:spTree>
    <p:extLst>
      <p:ext uri="{BB962C8B-B14F-4D97-AF65-F5344CB8AC3E}">
        <p14:creationId xmlns:p14="http://schemas.microsoft.com/office/powerpoint/2010/main" val="406594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6900839" cy="863296"/>
          </a:xfrm>
        </p:spPr>
        <p:txBody>
          <a:bodyPr anchor="t">
            <a:normAutofit/>
          </a:bodyPr>
          <a:lstStyle/>
          <a:p>
            <a:pPr>
              <a:lnSpc>
                <a:spcPct val="90000"/>
              </a:lnSpc>
            </a:pPr>
            <a:r>
              <a:rPr lang="en-US" sz="4400" dirty="0">
                <a:solidFill>
                  <a:srgbClr val="FFFFFF"/>
                </a:solidFill>
              </a:rPr>
              <a:t>Conclusion</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DABE180B-2643-6743-92AE-151857F2BD4F}"/>
              </a:ext>
            </a:extLst>
          </p:cNvPr>
          <p:cNvSpPr/>
          <p:nvPr/>
        </p:nvSpPr>
        <p:spPr>
          <a:xfrm>
            <a:off x="642196" y="1595328"/>
            <a:ext cx="10680800" cy="4708981"/>
          </a:xfrm>
          <a:prstGeom prst="rect">
            <a:avLst/>
          </a:prstGeom>
        </p:spPr>
        <p:txBody>
          <a:bodyPr wrap="square">
            <a:spAutoFit/>
          </a:bodyPr>
          <a:lstStyle/>
          <a:p>
            <a:r>
              <a:rPr lang="en-US" sz="2000" dirty="0">
                <a:solidFill>
                  <a:schemeClr val="bg1"/>
                </a:solidFill>
                <a:ea typeface="Calibri" panose="020F0502020204030204" pitchFamily="34" charset="0"/>
                <a:cs typeface="Times New Roman" panose="02020603050405020304" pitchFamily="18" charset="0"/>
              </a:rPr>
              <a:t>Following these results would recommend on continuing the program as long as it remains effective and continuing to re-evaluate the program yearly. Adjustments should be made as needed per changes in staff, the economy, and finances.</a:t>
            </a:r>
            <a:r>
              <a:rPr lang="en-US" sz="2000" b="1" dirty="0">
                <a:solidFill>
                  <a:schemeClr val="bg1"/>
                </a:solidFill>
                <a:ea typeface="Calibri" panose="020F0502020204030204" pitchFamily="34" charset="0"/>
                <a:cs typeface="Times New Roman" panose="02020603050405020304" pitchFamily="18" charset="0"/>
              </a:rPr>
              <a:t> </a:t>
            </a:r>
          </a:p>
          <a:p>
            <a:r>
              <a:rPr lang="en-US" sz="2000" dirty="0">
                <a:solidFill>
                  <a:schemeClr val="bg1"/>
                </a:solidFill>
                <a:ea typeface="Calibri" panose="020F0502020204030204" pitchFamily="34" charset="0"/>
                <a:cs typeface="Times New Roman" panose="02020603050405020304" pitchFamily="18" charset="0"/>
              </a:rPr>
              <a:t>A limitation to this study is that is short term and only done in a local area, a recommendation would be to implement this program and the surveys in multiple random cities to evaluate how well they do in different areas across the United States to help improve the mental health and support system of independent living foster care youth.</a:t>
            </a:r>
          </a:p>
          <a:p>
            <a:r>
              <a:rPr lang="en-US" sz="2000" dirty="0">
                <a:solidFill>
                  <a:schemeClr val="bg1"/>
                </a:solidFill>
              </a:rPr>
              <a:t>The use of this program shows that an improvement in engaging foster care youth and providing better training to social workers can improve the transition of said youth to independent living.</a:t>
            </a:r>
          </a:p>
          <a:p>
            <a:r>
              <a:rPr lang="en-US" sz="2000" dirty="0">
                <a:solidFill>
                  <a:schemeClr val="bg1"/>
                </a:solidFill>
              </a:rPr>
              <a:t> This overall improves the economy by providing individuals who are able to perform in the real world to the best of their abilities and may end up turning around and helping more foster children someday. Having emotional support is imperative to set a solid foundation to build and grow on. Having this program plan to use for the social workers and foster care youth to learn to become a team in care is a win for the community.</a:t>
            </a:r>
          </a:p>
        </p:txBody>
      </p:sp>
      <p:pic>
        <p:nvPicPr>
          <p:cNvPr id="6" name="Audio Recording Aug 2, 2021 at 1:31:11 PM" descr="Audio Recording Aug 2, 2021 at 1:31:11 PM">
            <a:hlinkClick r:id="" action="ppaction://media"/>
            <a:extLst>
              <a:ext uri="{FF2B5EF4-FFF2-40B4-BE49-F238E27FC236}">
                <a16:creationId xmlns:a16="http://schemas.microsoft.com/office/drawing/2014/main" id="{3F23794D-384B-5848-ABD0-7EEC8D7AE7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6871" y="553685"/>
            <a:ext cx="812800" cy="812800"/>
          </a:xfrm>
          <a:prstGeom prst="rect">
            <a:avLst/>
          </a:prstGeom>
        </p:spPr>
      </p:pic>
    </p:spTree>
    <p:extLst>
      <p:ext uri="{BB962C8B-B14F-4D97-AF65-F5344CB8AC3E}">
        <p14:creationId xmlns:p14="http://schemas.microsoft.com/office/powerpoint/2010/main" val="112970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graphicFrame>
        <p:nvGraphicFramePr>
          <p:cNvPr id="5" name="Table 4">
            <a:extLst>
              <a:ext uri="{FF2B5EF4-FFF2-40B4-BE49-F238E27FC236}">
                <a16:creationId xmlns:a16="http://schemas.microsoft.com/office/drawing/2014/main" id="{6B367529-78B7-EF4F-A4BE-1D8ECFB39AA4}"/>
              </a:ext>
            </a:extLst>
          </p:cNvPr>
          <p:cNvGraphicFramePr>
            <a:graphicFrameLocks noGrp="1"/>
          </p:cNvGraphicFramePr>
          <p:nvPr>
            <p:extLst>
              <p:ext uri="{D42A27DB-BD31-4B8C-83A1-F6EECF244321}">
                <p14:modId xmlns:p14="http://schemas.microsoft.com/office/powerpoint/2010/main" val="3147610122"/>
              </p:ext>
            </p:extLst>
          </p:nvPr>
        </p:nvGraphicFramePr>
        <p:xfrm>
          <a:off x="3049" y="2773283"/>
          <a:ext cx="11404467" cy="4030928"/>
        </p:xfrm>
        <a:graphic>
          <a:graphicData uri="http://schemas.openxmlformats.org/drawingml/2006/table">
            <a:tbl>
              <a:tblPr firstRow="1" firstCol="1" bandRow="1">
                <a:tableStyleId>{073A0DAA-6AF3-43AB-8588-CEC1D06C72B9}</a:tableStyleId>
              </a:tblPr>
              <a:tblGrid>
                <a:gridCol w="3885703">
                  <a:extLst>
                    <a:ext uri="{9D8B030D-6E8A-4147-A177-3AD203B41FA5}">
                      <a16:colId xmlns:a16="http://schemas.microsoft.com/office/drawing/2014/main" val="991715335"/>
                    </a:ext>
                  </a:extLst>
                </a:gridCol>
                <a:gridCol w="1870449">
                  <a:extLst>
                    <a:ext uri="{9D8B030D-6E8A-4147-A177-3AD203B41FA5}">
                      <a16:colId xmlns:a16="http://schemas.microsoft.com/office/drawing/2014/main" val="4084360883"/>
                    </a:ext>
                  </a:extLst>
                </a:gridCol>
                <a:gridCol w="1364481">
                  <a:extLst>
                    <a:ext uri="{9D8B030D-6E8A-4147-A177-3AD203B41FA5}">
                      <a16:colId xmlns:a16="http://schemas.microsoft.com/office/drawing/2014/main" val="1752301246"/>
                    </a:ext>
                  </a:extLst>
                </a:gridCol>
                <a:gridCol w="1237552">
                  <a:extLst>
                    <a:ext uri="{9D8B030D-6E8A-4147-A177-3AD203B41FA5}">
                      <a16:colId xmlns:a16="http://schemas.microsoft.com/office/drawing/2014/main" val="170073727"/>
                    </a:ext>
                  </a:extLst>
                </a:gridCol>
                <a:gridCol w="1237553">
                  <a:extLst>
                    <a:ext uri="{9D8B030D-6E8A-4147-A177-3AD203B41FA5}">
                      <a16:colId xmlns:a16="http://schemas.microsoft.com/office/drawing/2014/main" val="3066973650"/>
                    </a:ext>
                  </a:extLst>
                </a:gridCol>
                <a:gridCol w="1808729">
                  <a:extLst>
                    <a:ext uri="{9D8B030D-6E8A-4147-A177-3AD203B41FA5}">
                      <a16:colId xmlns:a16="http://schemas.microsoft.com/office/drawing/2014/main" val="2681954991"/>
                    </a:ext>
                  </a:extLst>
                </a:gridCol>
              </a:tblGrid>
              <a:tr h="412901">
                <a:tc>
                  <a:txBody>
                    <a:bodyPr/>
                    <a:lstStyle/>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dirty="0">
                          <a:effectLst/>
                        </a:rPr>
                        <a:t>1 – Strongly Disagree</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2 - Disagree</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3 - Neutral</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4 - Agree</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5 – Strongly Agree</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877213224"/>
                  </a:ext>
                </a:extLst>
              </a:tr>
              <a:tr h="351495">
                <a:tc>
                  <a:txBody>
                    <a:bodyPr/>
                    <a:lstStyle/>
                    <a:p>
                      <a:pPr marL="0" marR="0">
                        <a:spcBef>
                          <a:spcPts val="0"/>
                        </a:spcBef>
                        <a:spcAft>
                          <a:spcPts val="0"/>
                        </a:spcAft>
                      </a:pPr>
                      <a:r>
                        <a:rPr lang="en-US" sz="1400" b="0" dirty="0">
                          <a:effectLst/>
                        </a:rPr>
                        <a:t>I have experienced past traumatic experiences in my life</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2744570719"/>
                  </a:ext>
                </a:extLst>
              </a:tr>
              <a:tr h="213891">
                <a:tc>
                  <a:txBody>
                    <a:bodyPr/>
                    <a:lstStyle/>
                    <a:p>
                      <a:pPr marL="0" marR="0">
                        <a:spcBef>
                          <a:spcPts val="0"/>
                        </a:spcBef>
                        <a:spcAft>
                          <a:spcPts val="0"/>
                        </a:spcAft>
                      </a:pPr>
                      <a:r>
                        <a:rPr lang="en-US" sz="1400" b="0">
                          <a:effectLst/>
                        </a:rPr>
                        <a:t>I feel safe where I am living</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474644527"/>
                  </a:ext>
                </a:extLst>
              </a:tr>
              <a:tr h="213891">
                <a:tc>
                  <a:txBody>
                    <a:bodyPr/>
                    <a:lstStyle/>
                    <a:p>
                      <a:pPr marL="0" marR="0">
                        <a:spcBef>
                          <a:spcPts val="0"/>
                        </a:spcBef>
                        <a:spcAft>
                          <a:spcPts val="0"/>
                        </a:spcAft>
                      </a:pPr>
                      <a:r>
                        <a:rPr lang="en-US" sz="1400" b="0">
                          <a:effectLst/>
                        </a:rPr>
                        <a:t>I have a good support system</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3698086661"/>
                  </a:ext>
                </a:extLst>
              </a:tr>
              <a:tr h="211685">
                <a:tc>
                  <a:txBody>
                    <a:bodyPr/>
                    <a:lstStyle/>
                    <a:p>
                      <a:pPr marL="0" marR="0">
                        <a:spcBef>
                          <a:spcPts val="0"/>
                        </a:spcBef>
                        <a:spcAft>
                          <a:spcPts val="0"/>
                        </a:spcAft>
                      </a:pPr>
                      <a:r>
                        <a:rPr lang="en-US" sz="1400" b="0">
                          <a:effectLst/>
                        </a:rPr>
                        <a:t>I feel my voice is being heard</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2112609081"/>
                  </a:ext>
                </a:extLst>
              </a:tr>
              <a:tr h="415666">
                <a:tc>
                  <a:txBody>
                    <a:bodyPr/>
                    <a:lstStyle/>
                    <a:p>
                      <a:pPr marL="0" marR="0">
                        <a:spcBef>
                          <a:spcPts val="0"/>
                        </a:spcBef>
                        <a:spcAft>
                          <a:spcPts val="0"/>
                        </a:spcAft>
                      </a:pPr>
                      <a:r>
                        <a:rPr lang="en-US" sz="1400" b="0">
                          <a:effectLst/>
                        </a:rPr>
                        <a:t>My cultural background is respected</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2513374538"/>
                  </a:ext>
                </a:extLst>
              </a:tr>
              <a:tr h="213891">
                <a:tc>
                  <a:txBody>
                    <a:bodyPr/>
                    <a:lstStyle/>
                    <a:p>
                      <a:pPr marL="0" marR="0">
                        <a:spcBef>
                          <a:spcPts val="0"/>
                        </a:spcBef>
                        <a:spcAft>
                          <a:spcPts val="0"/>
                        </a:spcAft>
                      </a:pPr>
                      <a:r>
                        <a:rPr lang="en-US" sz="1400" b="0">
                          <a:effectLst/>
                        </a:rPr>
                        <a:t>I feel prepared to live on my own</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1128731540"/>
                  </a:ext>
                </a:extLst>
              </a:tr>
              <a:tr h="423371">
                <a:tc>
                  <a:txBody>
                    <a:bodyPr/>
                    <a:lstStyle/>
                    <a:p>
                      <a:pPr marL="0" marR="0">
                        <a:spcBef>
                          <a:spcPts val="0"/>
                        </a:spcBef>
                        <a:spcAft>
                          <a:spcPts val="0"/>
                        </a:spcAft>
                      </a:pPr>
                      <a:r>
                        <a:rPr lang="en-US" sz="1400" b="0" dirty="0">
                          <a:effectLst/>
                        </a:rPr>
                        <a:t>Foster care has helped prepare me for my future</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3000944265"/>
                  </a:ext>
                </a:extLst>
              </a:tr>
              <a:tr h="213891">
                <a:tc>
                  <a:txBody>
                    <a:bodyPr/>
                    <a:lstStyle/>
                    <a:p>
                      <a:pPr marL="0" marR="0">
                        <a:spcBef>
                          <a:spcPts val="0"/>
                        </a:spcBef>
                        <a:spcAft>
                          <a:spcPts val="0"/>
                        </a:spcAft>
                      </a:pPr>
                      <a:r>
                        <a:rPr lang="en-US" sz="1400" b="0">
                          <a:effectLst/>
                        </a:rPr>
                        <a:t>I have a plan for my future</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2801646157"/>
                  </a:ext>
                </a:extLst>
              </a:tr>
              <a:tr h="213891">
                <a:tc>
                  <a:txBody>
                    <a:bodyPr/>
                    <a:lstStyle/>
                    <a:p>
                      <a:pPr marL="0" marR="0">
                        <a:spcBef>
                          <a:spcPts val="0"/>
                        </a:spcBef>
                        <a:spcAft>
                          <a:spcPts val="0"/>
                        </a:spcAft>
                      </a:pPr>
                      <a:r>
                        <a:rPr lang="en-US" sz="1400" b="0">
                          <a:effectLst/>
                        </a:rPr>
                        <a:t>I feel my privacy is respected</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250070340"/>
                  </a:ext>
                </a:extLst>
              </a:tr>
              <a:tr h="213891">
                <a:tc>
                  <a:txBody>
                    <a:bodyPr/>
                    <a:lstStyle/>
                    <a:p>
                      <a:pPr marL="0" marR="0">
                        <a:spcBef>
                          <a:spcPts val="0"/>
                        </a:spcBef>
                        <a:spcAft>
                          <a:spcPts val="0"/>
                        </a:spcAft>
                      </a:pPr>
                      <a:r>
                        <a:rPr lang="en-US" sz="1400" b="0">
                          <a:effectLst/>
                        </a:rPr>
                        <a:t>I am happy</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3385085926"/>
                  </a:ext>
                </a:extLst>
              </a:tr>
              <a:tr h="213891">
                <a:tc>
                  <a:txBody>
                    <a:bodyPr/>
                    <a:lstStyle/>
                    <a:p>
                      <a:pPr marL="0" marR="0">
                        <a:spcBef>
                          <a:spcPts val="0"/>
                        </a:spcBef>
                        <a:spcAft>
                          <a:spcPts val="0"/>
                        </a:spcAft>
                      </a:pPr>
                      <a:r>
                        <a:rPr lang="en-US" sz="1400" b="0">
                          <a:effectLst/>
                        </a:rPr>
                        <a:t>I do not feel sad</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1821124508"/>
                  </a:ext>
                </a:extLst>
              </a:tr>
              <a:tr h="213891">
                <a:tc>
                  <a:txBody>
                    <a:bodyPr/>
                    <a:lstStyle/>
                    <a:p>
                      <a:pPr marL="0" marR="0">
                        <a:spcBef>
                          <a:spcPts val="0"/>
                        </a:spcBef>
                        <a:spcAft>
                          <a:spcPts val="0"/>
                        </a:spcAft>
                      </a:pPr>
                      <a:r>
                        <a:rPr lang="en-US" sz="1400" b="0">
                          <a:effectLst/>
                        </a:rPr>
                        <a:t>I do not feel angry</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1770470434"/>
                  </a:ext>
                </a:extLst>
              </a:tr>
              <a:tr h="213891">
                <a:tc>
                  <a:txBody>
                    <a:bodyPr/>
                    <a:lstStyle/>
                    <a:p>
                      <a:pPr marL="0" marR="0">
                        <a:spcBef>
                          <a:spcPts val="0"/>
                        </a:spcBef>
                        <a:spcAft>
                          <a:spcPts val="0"/>
                        </a:spcAft>
                      </a:pPr>
                      <a:r>
                        <a:rPr lang="en-US" sz="1400" b="0">
                          <a:effectLst/>
                        </a:rPr>
                        <a:t>I do not feel depressed</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113279982"/>
                  </a:ext>
                </a:extLst>
              </a:tr>
              <a:tr h="213891">
                <a:tc>
                  <a:txBody>
                    <a:bodyPr/>
                    <a:lstStyle/>
                    <a:p>
                      <a:pPr marL="0" marR="0">
                        <a:spcBef>
                          <a:spcPts val="0"/>
                        </a:spcBef>
                        <a:spcAft>
                          <a:spcPts val="0"/>
                        </a:spcAft>
                      </a:pPr>
                      <a:r>
                        <a:rPr lang="en-US" sz="1400" b="0">
                          <a:effectLst/>
                        </a:rPr>
                        <a:t>I like my social worker</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a:effectLst/>
                        </a:rPr>
                        <a:t>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tc>
                  <a:txBody>
                    <a:bodyPr/>
                    <a:lstStyle/>
                    <a:p>
                      <a:pPr marL="0" marR="0">
                        <a:spcBef>
                          <a:spcPts val="0"/>
                        </a:spcBef>
                        <a:spcAft>
                          <a:spcPts val="0"/>
                        </a:spcAft>
                      </a:pPr>
                      <a:r>
                        <a:rPr lang="en-US" sz="1400" b="0" dirty="0">
                          <a:effectLst/>
                        </a:rPr>
                        <a:t>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388" marR="52388" marT="0" marB="0"/>
                </a:tc>
                <a:extLst>
                  <a:ext uri="{0D108BD9-81ED-4DB2-BD59-A6C34878D82A}">
                    <a16:rowId xmlns:a16="http://schemas.microsoft.com/office/drawing/2014/main" val="841528654"/>
                  </a:ext>
                </a:extLst>
              </a:tr>
            </a:tbl>
          </a:graphicData>
        </a:graphic>
      </p:graphicFrame>
      <p:sp>
        <p:nvSpPr>
          <p:cNvPr id="6" name="Rectangle 1">
            <a:extLst>
              <a:ext uri="{FF2B5EF4-FFF2-40B4-BE49-F238E27FC236}">
                <a16:creationId xmlns:a16="http://schemas.microsoft.com/office/drawing/2014/main" id="{FCCA3699-2116-C244-8A71-D924C31B9271}"/>
              </a:ext>
            </a:extLst>
          </p:cNvPr>
          <p:cNvSpPr>
            <a:spLocks noGrp="1" noChangeArrowheads="1"/>
          </p:cNvSpPr>
          <p:nvPr>
            <p:ph type="ctrTitle"/>
          </p:nvPr>
        </p:nvSpPr>
        <p:spPr bwMode="auto">
          <a:xfrm>
            <a:off x="-3028" y="511852"/>
            <a:ext cx="1114707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Support Survey for Richmond City Foster Care Youth Aged 16 and Up</a:t>
            </a:r>
            <a:br>
              <a:rPr kumimoji="0" lang="en-US" altLang="en-US" sz="1800" b="1"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endParaRPr kumimoji="0" lang="en-US" altLang="en-US" sz="1800" b="1"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How old are you? _____</a:t>
            </a:r>
            <a:endParaRPr kumimoji="0" lang="en-US" altLang="en-US" sz="180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Is this your first foster care location?______</a:t>
            </a:r>
            <a:endParaRPr kumimoji="0" lang="en-US" altLang="en-US" sz="1800" i="0" u="none" strike="noStrike" cap="none" normalizeH="0" baseline="0" dirty="0">
              <a:ln>
                <a:noFill/>
              </a:ln>
              <a:solidFill>
                <a:schemeClr val="bg1"/>
              </a:solidFill>
              <a:effectLst/>
              <a:latin typeface="+mn-lt"/>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If not, where else have you been located:_________________________________</a:t>
            </a:r>
            <a:endParaRPr kumimoji="0" lang="en-US" altLang="en-US"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Are you currently in independent living?_____</a:t>
            </a:r>
            <a:endParaRPr kumimoji="0" lang="en-US" altLang="en-US" sz="1800" i="0" u="none" strike="noStrike" cap="none" normalizeH="0" baseline="0" dirty="0">
              <a:ln>
                <a:noFill/>
              </a:ln>
              <a:solidFill>
                <a:schemeClr val="bg1"/>
              </a:solidFill>
              <a:effectLst/>
              <a:latin typeface="+mn-lt"/>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If yes, how long have you been independently living:______________________</a:t>
            </a:r>
            <a:endParaRPr kumimoji="0" lang="en-US" altLang="en-US"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Is there anything else you would like to me to know? </a:t>
            </a:r>
            <a:endParaRPr kumimoji="0" lang="en-US" altLang="en-US" sz="1800" i="0" u="none" strike="noStrike" cap="none" normalizeH="0" baseline="0" dirty="0">
              <a:ln>
                <a:noFill/>
              </a:ln>
              <a:solidFill>
                <a:schemeClr val="bg1"/>
              </a:solidFill>
              <a:effectLst/>
              <a:latin typeface="+mn-lt"/>
            </a:endParaRPr>
          </a:p>
        </p:txBody>
      </p:sp>
      <p:pic>
        <p:nvPicPr>
          <p:cNvPr id="7" name="Audio Recording Aug 2, 2021 at 1:36:42 PM" descr="Audio Recording Aug 2, 2021 at 1:36:42 PM">
            <a:hlinkClick r:id="" action="ppaction://media"/>
            <a:extLst>
              <a:ext uri="{FF2B5EF4-FFF2-40B4-BE49-F238E27FC236}">
                <a16:creationId xmlns:a16="http://schemas.microsoft.com/office/drawing/2014/main" id="{508A62C3-F363-A84A-B2B6-B6ECBBB896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1276" y="569456"/>
            <a:ext cx="812800" cy="812800"/>
          </a:xfrm>
          <a:prstGeom prst="rect">
            <a:avLst/>
          </a:prstGeom>
        </p:spPr>
      </p:pic>
    </p:spTree>
    <p:extLst>
      <p:ext uri="{BB962C8B-B14F-4D97-AF65-F5344CB8AC3E}">
        <p14:creationId xmlns:p14="http://schemas.microsoft.com/office/powerpoint/2010/main" val="318568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79552" y="489855"/>
            <a:ext cx="3081694" cy="5878278"/>
          </a:xfrm>
        </p:spPr>
        <p:txBody>
          <a:bodyPr anchor="t">
            <a:normAutofit/>
          </a:bodyPr>
          <a:lstStyle/>
          <a:p>
            <a:pPr>
              <a:lnSpc>
                <a:spcPct val="90000"/>
              </a:lnSpc>
            </a:pPr>
            <a:br>
              <a:rPr lang="en-US" sz="4400" dirty="0">
                <a:solidFill>
                  <a:srgbClr val="FFFFFF"/>
                </a:solidFill>
              </a:rPr>
            </a:br>
            <a:br>
              <a:rPr lang="en-US" sz="4400" dirty="0">
                <a:solidFill>
                  <a:srgbClr val="FFFFFF"/>
                </a:solidFill>
              </a:rPr>
            </a:br>
            <a:br>
              <a:rPr lang="en-US" sz="4400" dirty="0">
                <a:solidFill>
                  <a:srgbClr val="FFFFFF"/>
                </a:solidFill>
              </a:rPr>
            </a:br>
            <a:r>
              <a:rPr lang="en-US" sz="4400" dirty="0">
                <a:solidFill>
                  <a:srgbClr val="FFFFFF"/>
                </a:solidFill>
              </a:rPr>
              <a:t>Executive Summary</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pic>
        <p:nvPicPr>
          <p:cNvPr id="6" name="Audio Recording Aug 2, 2021 at 12:18:57 PM" descr="Audio Recording Aug 2, 2021 at 12:18:57 PM">
            <a:hlinkClick r:id="" action="ppaction://media"/>
            <a:extLst>
              <a:ext uri="{FF2B5EF4-FFF2-40B4-BE49-F238E27FC236}">
                <a16:creationId xmlns:a16="http://schemas.microsoft.com/office/drawing/2014/main" id="{B0061E3A-77D3-B743-9E89-F5ED3F02DE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2329" y="5393864"/>
            <a:ext cx="812800" cy="812800"/>
          </a:xfrm>
          <a:prstGeom prst="rect">
            <a:avLst/>
          </a:prstGeom>
        </p:spPr>
      </p:pic>
      <p:sp>
        <p:nvSpPr>
          <p:cNvPr id="9" name="Rectangle 8">
            <a:extLst>
              <a:ext uri="{FF2B5EF4-FFF2-40B4-BE49-F238E27FC236}">
                <a16:creationId xmlns:a16="http://schemas.microsoft.com/office/drawing/2014/main" id="{1FA2DCD3-6BA5-7349-823A-F27B33AB1FA0}"/>
              </a:ext>
            </a:extLst>
          </p:cNvPr>
          <p:cNvSpPr/>
          <p:nvPr/>
        </p:nvSpPr>
        <p:spPr>
          <a:xfrm>
            <a:off x="3644023" y="1305336"/>
            <a:ext cx="8068425" cy="4247317"/>
          </a:xfrm>
          <a:prstGeom prst="rect">
            <a:avLst/>
          </a:prstGeom>
        </p:spPr>
        <p:txBody>
          <a:bodyPr wrap="square">
            <a:spAutoFit/>
          </a:bodyPr>
          <a:lstStyle/>
          <a:p>
            <a:r>
              <a:rPr lang="en-US" dirty="0">
                <a:solidFill>
                  <a:schemeClr val="bg1"/>
                </a:solidFill>
              </a:rPr>
              <a:t>The goal of this community-based program is to better understand the needs of youth as they age out of the foster care system and provide them the best resources available to successfully thrive in independent living. </a:t>
            </a:r>
          </a:p>
          <a:p>
            <a:endParaRPr lang="en-US" dirty="0">
              <a:solidFill>
                <a:schemeClr val="bg1"/>
              </a:solidFill>
            </a:endParaRPr>
          </a:p>
          <a:p>
            <a:r>
              <a:rPr lang="en-US" dirty="0">
                <a:solidFill>
                  <a:schemeClr val="bg1"/>
                </a:solidFill>
              </a:rPr>
              <a:t>This program works to ensure each foster child does not feel alone and has someone in the foster care system they can relate to, along with a social worker they can confide in. </a:t>
            </a:r>
          </a:p>
          <a:p>
            <a:endParaRPr lang="en-US" dirty="0">
              <a:solidFill>
                <a:schemeClr val="bg1"/>
              </a:solidFill>
            </a:endParaRPr>
          </a:p>
          <a:p>
            <a:r>
              <a:rPr lang="en-US" dirty="0">
                <a:solidFill>
                  <a:schemeClr val="bg1"/>
                </a:solidFill>
              </a:rPr>
              <a:t>Focusing in on providing a mental health specialist during independent living will also guarantee that each individual can thrive living in a society that is new to them. </a:t>
            </a:r>
          </a:p>
          <a:p>
            <a:endParaRPr lang="en-US" dirty="0">
              <a:solidFill>
                <a:schemeClr val="bg1"/>
              </a:solidFill>
            </a:endParaRPr>
          </a:p>
          <a:p>
            <a:r>
              <a:rPr lang="en-US" dirty="0">
                <a:solidFill>
                  <a:schemeClr val="bg1"/>
                </a:solidFill>
              </a:rPr>
              <a:t>This program should ultimately make each foster child feel that they have an overwhelmingly large support system through their peers they have met along the way in the system and the well trained encouraging social workers.    </a:t>
            </a:r>
          </a:p>
        </p:txBody>
      </p:sp>
    </p:spTree>
    <p:extLst>
      <p:ext uri="{BB962C8B-B14F-4D97-AF65-F5344CB8AC3E}">
        <p14:creationId xmlns:p14="http://schemas.microsoft.com/office/powerpoint/2010/main" val="112247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2">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1"/>
            <a:ext cx="11147071" cy="5636103"/>
          </a:xfrm>
        </p:spPr>
        <p:txBody>
          <a:bodyPr anchor="t">
            <a:normAutofit fontScale="90000"/>
          </a:bodyPr>
          <a:lstStyle/>
          <a:p>
            <a:r>
              <a:rPr lang="en-US" sz="2200" dirty="0">
                <a:solidFill>
                  <a:schemeClr val="bg1"/>
                </a:solidFill>
                <a:latin typeface="+mn-lt"/>
              </a:rPr>
              <a:t>                                                                              </a:t>
            </a:r>
            <a:r>
              <a:rPr lang="en-US" sz="2700" dirty="0">
                <a:solidFill>
                  <a:schemeClr val="bg1"/>
                </a:solidFill>
                <a:latin typeface="+mn-lt"/>
              </a:rPr>
              <a:t>References</a:t>
            </a:r>
            <a:br>
              <a:rPr lang="en-US" sz="2200" dirty="0">
                <a:solidFill>
                  <a:schemeClr val="bg1"/>
                </a:solidFill>
                <a:latin typeface="+mn-lt"/>
              </a:rPr>
            </a:br>
            <a:r>
              <a:rPr lang="en-US" sz="2200" dirty="0">
                <a:solidFill>
                  <a:schemeClr val="bg1"/>
                </a:solidFill>
                <a:latin typeface="+mn-lt"/>
              </a:rPr>
              <a:t> </a:t>
            </a:r>
            <a:br>
              <a:rPr lang="en-US" sz="2200" dirty="0">
                <a:solidFill>
                  <a:schemeClr val="bg1"/>
                </a:solidFill>
                <a:latin typeface="+mn-lt"/>
              </a:rPr>
            </a:br>
            <a:r>
              <a:rPr lang="en-US" sz="2200" i="1" dirty="0">
                <a:solidFill>
                  <a:schemeClr val="bg1"/>
                </a:solidFill>
                <a:latin typeface="+mn-lt"/>
              </a:rPr>
              <a:t>Foster Care (FC) Related Reports. </a:t>
            </a:r>
            <a:r>
              <a:rPr lang="en-US" sz="2200" dirty="0">
                <a:solidFill>
                  <a:schemeClr val="bg1"/>
                </a:solidFill>
                <a:latin typeface="+mn-lt"/>
              </a:rPr>
              <a:t>Foster Care (FC) Related Reports – Virginia Department of </a:t>
            </a:r>
            <a:br>
              <a:rPr lang="en-US" sz="2200" dirty="0">
                <a:solidFill>
                  <a:schemeClr val="bg1"/>
                </a:solidFill>
                <a:latin typeface="+mn-lt"/>
              </a:rPr>
            </a:br>
            <a:r>
              <a:rPr lang="en-US" sz="2200" dirty="0">
                <a:solidFill>
                  <a:schemeClr val="bg1"/>
                </a:solidFill>
                <a:latin typeface="+mn-lt"/>
              </a:rPr>
              <a:t>      Social Services. (2021). https://</a:t>
            </a:r>
            <a:r>
              <a:rPr lang="en-US" sz="2200" dirty="0" err="1">
                <a:solidFill>
                  <a:schemeClr val="bg1"/>
                </a:solidFill>
                <a:latin typeface="+mn-lt"/>
              </a:rPr>
              <a:t>www.dss.virginia.gov</a:t>
            </a:r>
            <a:r>
              <a:rPr lang="en-US" sz="2200" dirty="0">
                <a:solidFill>
                  <a:schemeClr val="bg1"/>
                </a:solidFill>
                <a:latin typeface="+mn-lt"/>
              </a:rPr>
              <a:t>/</a:t>
            </a:r>
            <a:r>
              <a:rPr lang="en-US" sz="2200" dirty="0" err="1">
                <a:solidFill>
                  <a:schemeClr val="bg1"/>
                </a:solidFill>
                <a:latin typeface="+mn-lt"/>
              </a:rPr>
              <a:t>geninfo</a:t>
            </a:r>
            <a:r>
              <a:rPr lang="en-US" sz="2200" dirty="0">
                <a:solidFill>
                  <a:schemeClr val="bg1"/>
                </a:solidFill>
                <a:latin typeface="+mn-lt"/>
              </a:rPr>
              <a:t>/reports/children/</a:t>
            </a:r>
            <a:r>
              <a:rPr lang="en-US" sz="2200" dirty="0" err="1">
                <a:solidFill>
                  <a:schemeClr val="bg1"/>
                </a:solidFill>
                <a:latin typeface="+mn-lt"/>
              </a:rPr>
              <a:t>fc.cgi</a:t>
            </a:r>
            <a:br>
              <a:rPr lang="en-US" sz="2200" dirty="0">
                <a:solidFill>
                  <a:schemeClr val="bg1"/>
                </a:solidFill>
                <a:latin typeface="+mn-lt"/>
              </a:rPr>
            </a:br>
            <a:br>
              <a:rPr lang="en-US" sz="2200" dirty="0">
                <a:solidFill>
                  <a:schemeClr val="bg1"/>
                </a:solidFill>
                <a:latin typeface="+mn-lt"/>
              </a:rPr>
            </a:br>
            <a:r>
              <a:rPr lang="en-US" sz="2200" i="1" dirty="0" err="1">
                <a:solidFill>
                  <a:schemeClr val="bg1"/>
                </a:solidFill>
                <a:latin typeface="+mn-lt"/>
              </a:rPr>
              <a:t>LifeSet</a:t>
            </a:r>
            <a:r>
              <a:rPr lang="en-US" sz="2200" i="1" dirty="0">
                <a:solidFill>
                  <a:schemeClr val="bg1"/>
                </a:solidFill>
                <a:latin typeface="+mn-lt"/>
              </a:rPr>
              <a:t>: The gift of a good start. </a:t>
            </a:r>
            <a:r>
              <a:rPr lang="en-US" sz="2200" dirty="0">
                <a:solidFill>
                  <a:schemeClr val="bg1"/>
                </a:solidFill>
                <a:latin typeface="+mn-lt"/>
              </a:rPr>
              <a:t>Youth Villages. (2021, May 24). </a:t>
            </a:r>
            <a:br>
              <a:rPr lang="en-US" sz="2200" dirty="0">
                <a:solidFill>
                  <a:schemeClr val="bg1"/>
                </a:solidFill>
                <a:latin typeface="+mn-lt"/>
              </a:rPr>
            </a:br>
            <a:r>
              <a:rPr lang="en-US" sz="2200" dirty="0">
                <a:solidFill>
                  <a:schemeClr val="bg1"/>
                </a:solidFill>
                <a:latin typeface="+mn-lt"/>
              </a:rPr>
              <a:t>      https://</a:t>
            </a:r>
            <a:r>
              <a:rPr lang="en-US" sz="2200" dirty="0" err="1">
                <a:solidFill>
                  <a:schemeClr val="bg1"/>
                </a:solidFill>
                <a:latin typeface="+mn-lt"/>
              </a:rPr>
              <a:t>www.youthvillages.org</a:t>
            </a:r>
            <a:r>
              <a:rPr lang="en-US" sz="2200" dirty="0">
                <a:solidFill>
                  <a:schemeClr val="bg1"/>
                </a:solidFill>
                <a:latin typeface="+mn-lt"/>
              </a:rPr>
              <a:t>/services/</a:t>
            </a:r>
            <a:r>
              <a:rPr lang="en-US" sz="2200" dirty="0" err="1">
                <a:solidFill>
                  <a:schemeClr val="bg1"/>
                </a:solidFill>
                <a:latin typeface="+mn-lt"/>
              </a:rPr>
              <a:t>lifeset</a:t>
            </a:r>
            <a:r>
              <a:rPr lang="en-US" sz="2200" dirty="0">
                <a:solidFill>
                  <a:schemeClr val="bg1"/>
                </a:solidFill>
                <a:latin typeface="+mn-lt"/>
              </a:rPr>
              <a:t>/</a:t>
            </a:r>
            <a:br>
              <a:rPr lang="en-US" sz="2200" dirty="0">
                <a:solidFill>
                  <a:schemeClr val="bg1"/>
                </a:solidFill>
                <a:latin typeface="+mn-lt"/>
              </a:rPr>
            </a:br>
            <a:br>
              <a:rPr lang="en-US" sz="2200" dirty="0">
                <a:solidFill>
                  <a:schemeClr val="bg1"/>
                </a:solidFill>
                <a:latin typeface="+mn-lt"/>
              </a:rPr>
            </a:br>
            <a:r>
              <a:rPr lang="en-US" sz="2200" dirty="0">
                <a:solidFill>
                  <a:schemeClr val="bg1"/>
                </a:solidFill>
                <a:latin typeface="+mn-lt"/>
              </a:rPr>
              <a:t>Turner-Miller, R. (2021, June 5). </a:t>
            </a:r>
            <a:r>
              <a:rPr lang="en-US" sz="2200" i="1" dirty="0">
                <a:solidFill>
                  <a:schemeClr val="bg1"/>
                </a:solidFill>
                <a:latin typeface="+mn-lt"/>
              </a:rPr>
              <a:t>Disparities in Mental Health Care Among Virginia’s Foster </a:t>
            </a:r>
            <a:br>
              <a:rPr lang="en-US" sz="2200" i="1" dirty="0">
                <a:solidFill>
                  <a:schemeClr val="bg1"/>
                </a:solidFill>
                <a:latin typeface="+mn-lt"/>
              </a:rPr>
            </a:br>
            <a:r>
              <a:rPr lang="en-US" sz="2200" i="1" dirty="0">
                <a:solidFill>
                  <a:schemeClr val="bg1"/>
                </a:solidFill>
                <a:latin typeface="+mn-lt"/>
              </a:rPr>
              <a:t>      Children. </a:t>
            </a:r>
            <a:r>
              <a:rPr lang="en-US" sz="2200" dirty="0">
                <a:solidFill>
                  <a:schemeClr val="bg1"/>
                </a:solidFill>
                <a:latin typeface="+mn-lt"/>
              </a:rPr>
              <a:t>Mental Health America of Virginia. https://</a:t>
            </a:r>
            <a:r>
              <a:rPr lang="en-US" sz="2200" dirty="0" err="1">
                <a:solidFill>
                  <a:schemeClr val="bg1"/>
                </a:solidFill>
                <a:latin typeface="+mn-lt"/>
              </a:rPr>
              <a:t>mhav.org</a:t>
            </a:r>
            <a:r>
              <a:rPr lang="en-US" sz="2200" dirty="0">
                <a:solidFill>
                  <a:schemeClr val="bg1"/>
                </a:solidFill>
                <a:latin typeface="+mn-lt"/>
              </a:rPr>
              <a:t>/disparities-in-mental-health-</a:t>
            </a:r>
            <a:br>
              <a:rPr lang="en-US" sz="2200" dirty="0">
                <a:solidFill>
                  <a:schemeClr val="bg1"/>
                </a:solidFill>
                <a:latin typeface="+mn-lt"/>
              </a:rPr>
            </a:br>
            <a:r>
              <a:rPr lang="en-US" sz="2200" dirty="0">
                <a:solidFill>
                  <a:schemeClr val="bg1"/>
                </a:solidFill>
                <a:latin typeface="+mn-lt"/>
              </a:rPr>
              <a:t>      care-among-</a:t>
            </a:r>
            <a:r>
              <a:rPr lang="en-US" sz="2200" dirty="0" err="1">
                <a:solidFill>
                  <a:schemeClr val="bg1"/>
                </a:solidFill>
                <a:latin typeface="+mn-lt"/>
              </a:rPr>
              <a:t>virginias</a:t>
            </a:r>
            <a:r>
              <a:rPr lang="en-US" sz="2200" dirty="0">
                <a:solidFill>
                  <a:schemeClr val="bg1"/>
                </a:solidFill>
                <a:latin typeface="+mn-lt"/>
              </a:rPr>
              <a:t>-foster-children/</a:t>
            </a:r>
            <a:br>
              <a:rPr lang="en-US" sz="2200" dirty="0">
                <a:solidFill>
                  <a:schemeClr val="bg1"/>
                </a:solidFill>
                <a:latin typeface="+mn-lt"/>
              </a:rPr>
            </a:br>
            <a:br>
              <a:rPr lang="en-US" sz="2200" dirty="0">
                <a:solidFill>
                  <a:schemeClr val="bg1"/>
                </a:solidFill>
                <a:latin typeface="+mn-lt"/>
              </a:rPr>
            </a:br>
            <a:r>
              <a:rPr lang="en-US" sz="2200" i="1" dirty="0">
                <a:solidFill>
                  <a:schemeClr val="bg1"/>
                </a:solidFill>
                <a:latin typeface="+mn-lt"/>
              </a:rPr>
              <a:t>Virginia’s five year state plan for child and family services.</a:t>
            </a:r>
            <a:r>
              <a:rPr lang="en-US" sz="2200" dirty="0">
                <a:solidFill>
                  <a:schemeClr val="bg1"/>
                </a:solidFill>
                <a:latin typeface="+mn-lt"/>
              </a:rPr>
              <a:t> Commonwealth of Virginia </a:t>
            </a:r>
            <a:br>
              <a:rPr lang="en-US" sz="2200" dirty="0">
                <a:solidFill>
                  <a:schemeClr val="bg1"/>
                </a:solidFill>
                <a:latin typeface="+mn-lt"/>
              </a:rPr>
            </a:br>
            <a:r>
              <a:rPr lang="en-US" sz="2200" dirty="0">
                <a:solidFill>
                  <a:schemeClr val="bg1"/>
                </a:solidFill>
                <a:latin typeface="+mn-lt"/>
              </a:rPr>
              <a:t>      Department of Social Services. (2019,    </a:t>
            </a:r>
            <a:br>
              <a:rPr lang="en-US" sz="2200" dirty="0">
                <a:solidFill>
                  <a:schemeClr val="bg1"/>
                </a:solidFill>
                <a:latin typeface="+mn-lt"/>
              </a:rPr>
            </a:br>
            <a:r>
              <a:rPr lang="en-US" sz="2200" dirty="0">
                <a:solidFill>
                  <a:schemeClr val="bg1"/>
                </a:solidFill>
                <a:latin typeface="+mn-lt"/>
              </a:rPr>
              <a:t>June).https://</a:t>
            </a:r>
            <a:r>
              <a:rPr lang="en-US" sz="2200" dirty="0" err="1">
                <a:solidFill>
                  <a:schemeClr val="bg1"/>
                </a:solidFill>
                <a:latin typeface="+mn-lt"/>
              </a:rPr>
              <a:t>www.dss.virginia.gov</a:t>
            </a:r>
            <a:r>
              <a:rPr lang="en-US" sz="2200" dirty="0">
                <a:solidFill>
                  <a:schemeClr val="bg1"/>
                </a:solidFill>
                <a:latin typeface="+mn-lt"/>
              </a:rPr>
              <a:t>/files/division/</a:t>
            </a:r>
            <a:r>
              <a:rPr lang="en-US" sz="2200" dirty="0" err="1">
                <a:solidFill>
                  <a:schemeClr val="bg1"/>
                </a:solidFill>
                <a:latin typeface="+mn-lt"/>
              </a:rPr>
              <a:t>dfs</a:t>
            </a:r>
            <a:r>
              <a:rPr lang="en-US" sz="2200" dirty="0">
                <a:solidFill>
                  <a:schemeClr val="bg1"/>
                </a:solidFill>
                <a:latin typeface="+mn-lt"/>
              </a:rPr>
              <a:t>/</a:t>
            </a:r>
            <a:r>
              <a:rPr lang="en-US" sz="2200" dirty="0" err="1">
                <a:solidFill>
                  <a:schemeClr val="bg1"/>
                </a:solidFill>
                <a:latin typeface="+mn-lt"/>
              </a:rPr>
              <a:t>iv_e</a:t>
            </a:r>
            <a:r>
              <a:rPr lang="en-US" sz="2200" dirty="0">
                <a:solidFill>
                  <a:schemeClr val="bg1"/>
                </a:solidFill>
                <a:latin typeface="+mn-lt"/>
              </a:rPr>
              <a:t>/</a:t>
            </a:r>
            <a:r>
              <a:rPr lang="en-US" sz="2200" dirty="0" err="1">
                <a:solidFill>
                  <a:schemeClr val="bg1"/>
                </a:solidFill>
                <a:latin typeface="+mn-lt"/>
              </a:rPr>
              <a:t>state_plans</a:t>
            </a:r>
            <a:r>
              <a:rPr lang="en-US" sz="2200" dirty="0">
                <a:solidFill>
                  <a:schemeClr val="bg1"/>
                </a:solidFill>
                <a:latin typeface="+mn-lt"/>
              </a:rPr>
              <a:t>/</a:t>
            </a:r>
            <a:r>
              <a:rPr lang="en-US" sz="2200" dirty="0" err="1">
                <a:solidFill>
                  <a:schemeClr val="bg1"/>
                </a:solidFill>
                <a:latin typeface="+mn-lt"/>
              </a:rPr>
              <a:t>cfsp_plans</a:t>
            </a:r>
            <a:r>
              <a:rPr lang="en-US" sz="2200" dirty="0">
                <a:solidFill>
                  <a:schemeClr val="bg1"/>
                </a:solidFill>
                <a:latin typeface="+mn-lt"/>
              </a:rPr>
              <a:t>/VDSS_CFSP_2</a:t>
            </a:r>
            <a:br>
              <a:rPr lang="en-US" sz="2200" dirty="0">
                <a:solidFill>
                  <a:schemeClr val="bg1"/>
                </a:solidFill>
                <a:latin typeface="+mn-lt"/>
              </a:rPr>
            </a:br>
            <a:r>
              <a:rPr lang="en-US" sz="2200" dirty="0">
                <a:solidFill>
                  <a:schemeClr val="bg1"/>
                </a:solidFill>
                <a:latin typeface="+mn-lt"/>
              </a:rPr>
              <a:t>      020-2024_9.24.19.pdf</a:t>
            </a:r>
            <a:br>
              <a:rPr lang="en-US" dirty="0"/>
            </a:br>
            <a:endParaRPr lang="en-US" sz="4400" dirty="0">
              <a:solidFill>
                <a:srgbClr val="FFFFFF"/>
              </a:solidFill>
            </a:endParaRP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9920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8661400" cy="1003457"/>
          </a:xfrm>
        </p:spPr>
        <p:txBody>
          <a:bodyPr anchor="t">
            <a:normAutofit/>
          </a:bodyPr>
          <a:lstStyle/>
          <a:p>
            <a:pPr>
              <a:lnSpc>
                <a:spcPct val="90000"/>
              </a:lnSpc>
            </a:pPr>
            <a:r>
              <a:rPr lang="en-US" sz="4400" dirty="0">
                <a:solidFill>
                  <a:srgbClr val="FFFFFF"/>
                </a:solidFill>
              </a:rPr>
              <a:t>Statement of the Health Problem</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601B7FD7-930B-CC42-AA87-38836AE0974A}"/>
              </a:ext>
            </a:extLst>
          </p:cNvPr>
          <p:cNvSpPr/>
          <p:nvPr/>
        </p:nvSpPr>
        <p:spPr>
          <a:xfrm>
            <a:off x="479552" y="1619889"/>
            <a:ext cx="7485743" cy="4524315"/>
          </a:xfrm>
          <a:prstGeom prst="rect">
            <a:avLst/>
          </a:prstGeom>
        </p:spPr>
        <p:txBody>
          <a:bodyPr wrap="square">
            <a:spAutoFit/>
          </a:bodyPr>
          <a:lstStyle/>
          <a:p>
            <a:r>
              <a:rPr lang="en-US" sz="2400" dirty="0">
                <a:solidFill>
                  <a:schemeClr val="bg1"/>
                </a:solidFill>
              </a:rPr>
              <a:t>In 2016, Virginia Department of Social Services (VDSS) implemented Fostering Futures, the extension of foster care to age 21. </a:t>
            </a:r>
          </a:p>
          <a:p>
            <a:r>
              <a:rPr lang="en-US" sz="2400" dirty="0">
                <a:solidFill>
                  <a:schemeClr val="bg1"/>
                </a:solidFill>
              </a:rPr>
              <a:t>Since then, the average rate of entry into Fostering Futures is approximately 50% of all youth turning 18 in foster care. (Virginia’s five year state plan for child and family services, 2019).</a:t>
            </a:r>
          </a:p>
          <a:p>
            <a:endParaRPr lang="en-US" sz="2400" dirty="0">
              <a:solidFill>
                <a:schemeClr val="bg1"/>
              </a:solidFill>
            </a:endParaRPr>
          </a:p>
          <a:p>
            <a:r>
              <a:rPr lang="en-US" sz="2400" dirty="0">
                <a:solidFill>
                  <a:schemeClr val="bg1"/>
                </a:solidFill>
              </a:rPr>
              <a:t>As of March 2021, out of 215 children in the Richmond City foster care system, 37 (17.2%) are age 19 and over and 48 (22.3%) are age 16-18 (Foster Care (FC) Related Reports, 2021). </a:t>
            </a:r>
          </a:p>
        </p:txBody>
      </p:sp>
      <p:pic>
        <p:nvPicPr>
          <p:cNvPr id="8" name="Audio Recording Aug 2, 2021 at 12:24:07 PM" descr="Audio Recording Aug 2, 2021 at 12:24:07 PM">
            <a:hlinkClick r:id="" action="ppaction://media"/>
            <a:extLst>
              <a:ext uri="{FF2B5EF4-FFF2-40B4-BE49-F238E27FC236}">
                <a16:creationId xmlns:a16="http://schemas.microsoft.com/office/drawing/2014/main" id="{A8DC7434-65C2-8946-9A46-F133EA7B8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2236" y="5377124"/>
            <a:ext cx="812800" cy="812800"/>
          </a:xfrm>
          <a:prstGeom prst="rect">
            <a:avLst/>
          </a:prstGeom>
        </p:spPr>
      </p:pic>
    </p:spTree>
    <p:extLst>
      <p:ext uri="{BB962C8B-B14F-4D97-AF65-F5344CB8AC3E}">
        <p14:creationId xmlns:p14="http://schemas.microsoft.com/office/powerpoint/2010/main" val="416002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3068" y="-1"/>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9480550" cy="772915"/>
          </a:xfrm>
        </p:spPr>
        <p:txBody>
          <a:bodyPr anchor="t">
            <a:normAutofit/>
          </a:bodyPr>
          <a:lstStyle/>
          <a:p>
            <a:pPr>
              <a:lnSpc>
                <a:spcPct val="90000"/>
              </a:lnSpc>
            </a:pPr>
            <a:r>
              <a:rPr lang="en-US" sz="4400" dirty="0">
                <a:solidFill>
                  <a:srgbClr val="FFFFFF"/>
                </a:solidFill>
              </a:rPr>
              <a:t>Statement of the Health Problem</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91A1066E-0E6E-C84A-A57C-503EC9FE9CB1}"/>
              </a:ext>
            </a:extLst>
          </p:cNvPr>
          <p:cNvSpPr/>
          <p:nvPr/>
        </p:nvSpPr>
        <p:spPr>
          <a:xfrm>
            <a:off x="482600" y="1924056"/>
            <a:ext cx="8661400" cy="4524315"/>
          </a:xfrm>
          <a:prstGeom prst="rect">
            <a:avLst/>
          </a:prstGeom>
        </p:spPr>
        <p:txBody>
          <a:bodyPr wrap="square">
            <a:spAutoFit/>
          </a:bodyPr>
          <a:lstStyle/>
          <a:p>
            <a:r>
              <a:rPr lang="en-US" sz="2400" dirty="0">
                <a:solidFill>
                  <a:schemeClr val="bg1"/>
                </a:solidFill>
                <a:ea typeface="Times New Roman" panose="02020603050405020304" pitchFamily="18" charset="0"/>
              </a:rPr>
              <a:t>The health problem is the transition of late teens to early twenties from foster care to adult independent living in the Richmond City foster care system. </a:t>
            </a:r>
          </a:p>
          <a:p>
            <a:endParaRPr lang="en-US" sz="2400" dirty="0">
              <a:solidFill>
                <a:schemeClr val="bg1"/>
              </a:solidFill>
              <a:ea typeface="Times New Roman" panose="02020603050405020304" pitchFamily="18" charset="0"/>
            </a:endParaRPr>
          </a:p>
          <a:p>
            <a:r>
              <a:rPr lang="en-US" sz="2400" dirty="0">
                <a:solidFill>
                  <a:schemeClr val="bg1"/>
                </a:solidFill>
                <a:ea typeface="Calibri" panose="020F0502020204030204" pitchFamily="34" charset="0"/>
              </a:rPr>
              <a:t>T</a:t>
            </a:r>
            <a:r>
              <a:rPr lang="en-US" sz="2400" dirty="0">
                <a:solidFill>
                  <a:schemeClr val="bg1"/>
                </a:solidFill>
                <a:ea typeface="Times New Roman" panose="02020603050405020304" pitchFamily="18" charset="0"/>
              </a:rPr>
              <a:t>his is a problem because transitioning from a group home setting to independent living without family can be mentally and physically overwhelming.</a:t>
            </a:r>
            <a:r>
              <a:rPr lang="en-US" sz="2400" dirty="0">
                <a:solidFill>
                  <a:schemeClr val="bg1"/>
                </a:solidFill>
                <a:effectLst/>
              </a:rPr>
              <a:t> </a:t>
            </a:r>
          </a:p>
          <a:p>
            <a:endParaRPr lang="en-US" sz="2400" dirty="0">
              <a:solidFill>
                <a:schemeClr val="bg1"/>
              </a:solidFill>
              <a:effectLst/>
            </a:endParaRPr>
          </a:p>
          <a:p>
            <a:r>
              <a:rPr lang="en-US" sz="2400" dirty="0">
                <a:solidFill>
                  <a:schemeClr val="bg1"/>
                </a:solidFill>
              </a:rPr>
              <a:t>Virginia ranks near the worst in the nation for the percent of foster youth who age out of the system. 21.2% of Virginia’s foster youth will turn 18 and never been adopted (Turner-Miller, 2021).</a:t>
            </a:r>
            <a:r>
              <a:rPr lang="en-US" sz="2400" dirty="0">
                <a:solidFill>
                  <a:schemeClr val="bg1"/>
                </a:solidFill>
                <a:effectLst/>
              </a:rPr>
              <a:t> </a:t>
            </a:r>
            <a:endParaRPr lang="en-US" sz="2400" dirty="0">
              <a:solidFill>
                <a:schemeClr val="bg1"/>
              </a:solidFill>
            </a:endParaRPr>
          </a:p>
        </p:txBody>
      </p:sp>
      <p:pic>
        <p:nvPicPr>
          <p:cNvPr id="6" name="Audio Recording Aug 2, 2021 at 12:28:09 PM" descr="Audio Recording Aug 2, 2021 at 12:28:09 PM">
            <a:hlinkClick r:id="" action="ppaction://media"/>
            <a:extLst>
              <a:ext uri="{FF2B5EF4-FFF2-40B4-BE49-F238E27FC236}">
                <a16:creationId xmlns:a16="http://schemas.microsoft.com/office/drawing/2014/main" id="{3F22B496-D859-9B49-9E6D-85442095F5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6600" y="5398767"/>
            <a:ext cx="812800" cy="812800"/>
          </a:xfrm>
          <a:prstGeom prst="rect">
            <a:avLst/>
          </a:prstGeom>
        </p:spPr>
      </p:pic>
    </p:spTree>
    <p:extLst>
      <p:ext uri="{BB962C8B-B14F-4D97-AF65-F5344CB8AC3E}">
        <p14:creationId xmlns:p14="http://schemas.microsoft.com/office/powerpoint/2010/main" val="54129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1" y="489855"/>
            <a:ext cx="2393950" cy="5878283"/>
          </a:xfrm>
        </p:spPr>
        <p:txBody>
          <a:bodyPr anchor="t">
            <a:normAutofit/>
          </a:bodyPr>
          <a:lstStyle/>
          <a:p>
            <a:pPr>
              <a:lnSpc>
                <a:spcPct val="90000"/>
              </a:lnSpc>
            </a:pPr>
            <a:br>
              <a:rPr lang="en-US" sz="4400" dirty="0">
                <a:solidFill>
                  <a:srgbClr val="FFFFFF"/>
                </a:solidFill>
              </a:rPr>
            </a:br>
            <a:br>
              <a:rPr lang="en-US" sz="4400" dirty="0">
                <a:solidFill>
                  <a:srgbClr val="FFFFFF"/>
                </a:solidFill>
              </a:rPr>
            </a:br>
            <a:br>
              <a:rPr lang="en-US" sz="4400" dirty="0">
                <a:solidFill>
                  <a:srgbClr val="FFFFFF"/>
                </a:solidFill>
              </a:rPr>
            </a:br>
            <a:r>
              <a:rPr lang="en-US" sz="4400" dirty="0">
                <a:solidFill>
                  <a:srgbClr val="FFFFFF"/>
                </a:solidFill>
              </a:rPr>
              <a:t>Health Effects</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F693FDF6-DEE8-9B43-A424-DF784516BE93}"/>
              </a:ext>
            </a:extLst>
          </p:cNvPr>
          <p:cNvSpPr/>
          <p:nvPr/>
        </p:nvSpPr>
        <p:spPr>
          <a:xfrm>
            <a:off x="2889249" y="979701"/>
            <a:ext cx="8820150" cy="5262979"/>
          </a:xfrm>
          <a:prstGeom prst="rect">
            <a:avLst/>
          </a:prstGeom>
        </p:spPr>
        <p:txBody>
          <a:bodyPr wrap="square">
            <a:spAutoFit/>
          </a:bodyPr>
          <a:lstStyle/>
          <a:p>
            <a:pPr indent="228600"/>
            <a:r>
              <a:rPr lang="en-US" sz="2400" dirty="0">
                <a:solidFill>
                  <a:schemeClr val="bg1"/>
                </a:solidFill>
                <a:ea typeface="Calibri" panose="020F0502020204030204" pitchFamily="34" charset="0"/>
                <a:cs typeface="Times New Roman" panose="02020603050405020304" pitchFamily="18" charset="0"/>
              </a:rPr>
              <a:t>The health effects of foster care children entering independent living ill-prepared is astronomical. Mental health and complex trauma following them from a child into adulthood has a significant impact.</a:t>
            </a:r>
          </a:p>
          <a:p>
            <a:pPr marL="228600" marR="0" indent="228600">
              <a:spcBef>
                <a:spcPts val="0"/>
              </a:spcBef>
              <a:spcAft>
                <a:spcPts val="0"/>
              </a:spcAft>
            </a:pPr>
            <a:r>
              <a:rPr lang="en-US" sz="2400" dirty="0">
                <a:solidFill>
                  <a:schemeClr val="bg1"/>
                </a:solidFill>
                <a:ea typeface="Calibri" panose="020F0502020204030204" pitchFamily="34" charset="0"/>
                <a:cs typeface="Times New Roman" panose="02020603050405020304" pitchFamily="18" charset="0"/>
              </a:rPr>
              <a:t>“A disturbing 21.1% of foster care children in Virginia will age out and become legal adults with little or no social or emotional support. While about 20% of the general population has significant mental health issues, up to 80% of children in the Virginia foster care system have significant mental health issue. Among foster youth, these problems commonly include post-traumatic stress disorder (PTSD), major depression, dysthymia, mania and hypomania, psychotic disorders, social phobias, panic disorder, anxiety, drug or alcohol dependence, and bulimia” (Turner-Miller, 2021). </a:t>
            </a:r>
          </a:p>
        </p:txBody>
      </p:sp>
      <p:pic>
        <p:nvPicPr>
          <p:cNvPr id="6" name="Audio Recording Aug 2, 2021 at 12:36:35 PM" descr="Audio Recording Aug 2, 2021 at 12:36:35 PM">
            <a:hlinkClick r:id="" action="ppaction://media"/>
            <a:extLst>
              <a:ext uri="{FF2B5EF4-FFF2-40B4-BE49-F238E27FC236}">
                <a16:creationId xmlns:a16="http://schemas.microsoft.com/office/drawing/2014/main" id="{E3708259-2130-F54B-A5B1-7330EA64F4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9553" y="5240373"/>
            <a:ext cx="812800" cy="812800"/>
          </a:xfrm>
          <a:prstGeom prst="rect">
            <a:avLst/>
          </a:prstGeom>
        </p:spPr>
      </p:pic>
    </p:spTree>
    <p:extLst>
      <p:ext uri="{BB962C8B-B14F-4D97-AF65-F5344CB8AC3E}">
        <p14:creationId xmlns:p14="http://schemas.microsoft.com/office/powerpoint/2010/main" val="266637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6900839" cy="982466"/>
          </a:xfrm>
        </p:spPr>
        <p:txBody>
          <a:bodyPr anchor="t">
            <a:normAutofit/>
          </a:bodyPr>
          <a:lstStyle/>
          <a:p>
            <a:pPr>
              <a:lnSpc>
                <a:spcPct val="90000"/>
              </a:lnSpc>
            </a:pPr>
            <a:r>
              <a:rPr lang="en-US" sz="4400" dirty="0">
                <a:solidFill>
                  <a:srgbClr val="FFFFFF"/>
                </a:solidFill>
              </a:rPr>
              <a:t>Human Trafficking Targets</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B79D0D96-1889-3A4C-81EF-8B9432AA837B}"/>
              </a:ext>
            </a:extLst>
          </p:cNvPr>
          <p:cNvSpPr/>
          <p:nvPr/>
        </p:nvSpPr>
        <p:spPr>
          <a:xfrm>
            <a:off x="1104900" y="1956675"/>
            <a:ext cx="8477250" cy="3416320"/>
          </a:xfrm>
          <a:prstGeom prst="rect">
            <a:avLst/>
          </a:prstGeom>
        </p:spPr>
        <p:txBody>
          <a:bodyPr wrap="square">
            <a:spAutoFit/>
          </a:bodyPr>
          <a:lstStyle/>
          <a:p>
            <a:r>
              <a:rPr lang="en-US" sz="2400" dirty="0">
                <a:solidFill>
                  <a:schemeClr val="bg1"/>
                </a:solidFill>
                <a:ea typeface="Calibri" panose="020F0502020204030204" pitchFamily="34" charset="0"/>
              </a:rPr>
              <a:t>Another concern for foster care children is they are at greater risk for human/child trafficking. VDSS continues to identify, track, and serve victims of child trafficking as another population at the greatest risk of maltreatment. </a:t>
            </a:r>
            <a:r>
              <a:rPr lang="en-US" sz="2400" dirty="0">
                <a:solidFill>
                  <a:schemeClr val="bg1"/>
                </a:solidFill>
                <a:ea typeface="Times New Roman" panose="02020603050405020304" pitchFamily="18" charset="0"/>
              </a:rPr>
              <a:t>Based on the most recent case type recorded for each client, 56% were involved in foster care, 17% in CPS (Child Protective Services) ongoing, and 3% in dual CPS ongoing and foster care </a:t>
            </a:r>
            <a:r>
              <a:rPr lang="en-US" sz="2400" dirty="0">
                <a:solidFill>
                  <a:schemeClr val="bg1"/>
                </a:solidFill>
                <a:ea typeface="Calibri" panose="020F0502020204030204" pitchFamily="34" charset="0"/>
              </a:rPr>
              <a:t>(Virginia’s five year state plan for child and family services, 2019).</a:t>
            </a:r>
            <a:r>
              <a:rPr lang="en-US" sz="2400" dirty="0">
                <a:solidFill>
                  <a:schemeClr val="bg1"/>
                </a:solidFill>
                <a:effectLst/>
              </a:rPr>
              <a:t> </a:t>
            </a:r>
            <a:endParaRPr lang="en-US" sz="2400" dirty="0">
              <a:solidFill>
                <a:schemeClr val="bg1"/>
              </a:solidFill>
            </a:endParaRPr>
          </a:p>
        </p:txBody>
      </p:sp>
      <p:pic>
        <p:nvPicPr>
          <p:cNvPr id="10" name="Audio Recording Aug 2, 2021 at 12:42:30 PM" descr="Audio Recording Aug 2, 2021 at 12:42:30 PM">
            <a:hlinkClick r:id="" action="ppaction://media"/>
            <a:extLst>
              <a:ext uri="{FF2B5EF4-FFF2-40B4-BE49-F238E27FC236}">
                <a16:creationId xmlns:a16="http://schemas.microsoft.com/office/drawing/2014/main" id="{308C0EF8-EB22-A543-9C3C-FAF251AD1B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0614" y="5393870"/>
            <a:ext cx="812800" cy="812800"/>
          </a:xfrm>
          <a:prstGeom prst="rect">
            <a:avLst/>
          </a:prstGeom>
        </p:spPr>
      </p:pic>
    </p:spTree>
    <p:extLst>
      <p:ext uri="{BB962C8B-B14F-4D97-AF65-F5344CB8AC3E}">
        <p14:creationId xmlns:p14="http://schemas.microsoft.com/office/powerpoint/2010/main" val="343586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6900839" cy="982465"/>
          </a:xfrm>
        </p:spPr>
        <p:txBody>
          <a:bodyPr anchor="t">
            <a:normAutofit/>
          </a:bodyPr>
          <a:lstStyle/>
          <a:p>
            <a:pPr>
              <a:lnSpc>
                <a:spcPct val="90000"/>
              </a:lnSpc>
            </a:pPr>
            <a:r>
              <a:rPr lang="en-US" sz="4400" dirty="0">
                <a:solidFill>
                  <a:srgbClr val="FFFFFF"/>
                </a:solidFill>
              </a:rPr>
              <a:t>Health Care</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302E162C-E294-1748-B753-DAE7DBB4DA06}"/>
              </a:ext>
            </a:extLst>
          </p:cNvPr>
          <p:cNvSpPr/>
          <p:nvPr/>
        </p:nvSpPr>
        <p:spPr>
          <a:xfrm>
            <a:off x="781050" y="1723293"/>
            <a:ext cx="10420350" cy="3785652"/>
          </a:xfrm>
          <a:prstGeom prst="rect">
            <a:avLst/>
          </a:prstGeom>
        </p:spPr>
        <p:txBody>
          <a:bodyPr wrap="square">
            <a:spAutoFit/>
          </a:bodyPr>
          <a:lstStyle/>
          <a:p>
            <a:r>
              <a:rPr lang="en-US" sz="2400" dirty="0">
                <a:solidFill>
                  <a:schemeClr val="bg1"/>
                </a:solidFill>
                <a:ea typeface="Calibri" panose="020F0502020204030204" pitchFamily="34" charset="0"/>
              </a:rPr>
              <a:t>Youth in foster care who had an open case and were receiving Virginia Medicaid at the age of 18 are eligible for Medicaid up to age 26 (Virginia’s five year state plan for child and family services, 2019). After that, these young adults are on their own in trying to understand the health care system of finding health insurance for themselves, or why they even need it.</a:t>
            </a:r>
          </a:p>
          <a:p>
            <a:endParaRPr lang="en-US" sz="2400" dirty="0">
              <a:solidFill>
                <a:schemeClr val="bg1"/>
              </a:solidFill>
              <a:ea typeface="Calibri" panose="020F0502020204030204" pitchFamily="34" charset="0"/>
            </a:endParaRPr>
          </a:p>
          <a:p>
            <a:r>
              <a:rPr lang="en-US" sz="2400" dirty="0">
                <a:solidFill>
                  <a:schemeClr val="bg1"/>
                </a:solidFill>
                <a:ea typeface="Calibri" panose="020F0502020204030204" pitchFamily="34" charset="0"/>
              </a:rPr>
              <a:t>Knowing how to budget, prepare for college, build credit, and find healthcare for yourself once you age out are all important life skills that need to be taught to foster care children before they are sent to independent living so that they do not make poor about their health and wellbeing.</a:t>
            </a:r>
            <a:r>
              <a:rPr lang="en-US" sz="2400" dirty="0">
                <a:solidFill>
                  <a:schemeClr val="bg1"/>
                </a:solidFill>
                <a:effectLst/>
              </a:rPr>
              <a:t> </a:t>
            </a:r>
            <a:endParaRPr lang="en-US" sz="2400" dirty="0">
              <a:solidFill>
                <a:schemeClr val="bg1"/>
              </a:solidFill>
            </a:endParaRPr>
          </a:p>
        </p:txBody>
      </p:sp>
      <p:pic>
        <p:nvPicPr>
          <p:cNvPr id="7" name="Audio Recording Aug 2, 2021 at 12:48:14 PM" descr="Audio Recording Aug 2, 2021 at 12:48:14 PM">
            <a:hlinkClick r:id="" action="ppaction://media"/>
            <a:extLst>
              <a:ext uri="{FF2B5EF4-FFF2-40B4-BE49-F238E27FC236}">
                <a16:creationId xmlns:a16="http://schemas.microsoft.com/office/drawing/2014/main" id="{A9B9356E-1D13-A34D-A49E-A32AC95107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6516" y="5439590"/>
            <a:ext cx="812800" cy="812800"/>
          </a:xfrm>
          <a:prstGeom prst="rect">
            <a:avLst/>
          </a:prstGeom>
        </p:spPr>
      </p:pic>
    </p:spTree>
    <p:extLst>
      <p:ext uri="{BB962C8B-B14F-4D97-AF65-F5344CB8AC3E}">
        <p14:creationId xmlns:p14="http://schemas.microsoft.com/office/powerpoint/2010/main" val="22649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25EA8322-8455-E042-89D6-B96EC94B907E}"/>
              </a:ext>
            </a:extLst>
          </p:cNvPr>
          <p:cNvPicPr/>
          <p:nvPr/>
        </p:nvPicPr>
        <p:blipFill>
          <a:blip r:embed="rId5"/>
          <a:stretch>
            <a:fillRect/>
          </a:stretch>
        </p:blipFill>
        <p:spPr>
          <a:xfrm>
            <a:off x="1187450" y="489855"/>
            <a:ext cx="9480550" cy="5878269"/>
          </a:xfrm>
          <a:prstGeom prst="rect">
            <a:avLst/>
          </a:prstGeom>
        </p:spPr>
      </p:pic>
      <p:pic>
        <p:nvPicPr>
          <p:cNvPr id="5" name="Audio Recording Aug 2, 2021 at 12:54:03 PM" descr="Audio Recording Aug 2, 2021 at 12:54:03 PM">
            <a:hlinkClick r:id="" action="ppaction://media"/>
            <a:extLst>
              <a:ext uri="{FF2B5EF4-FFF2-40B4-BE49-F238E27FC236}">
                <a16:creationId xmlns:a16="http://schemas.microsoft.com/office/drawing/2014/main" id="{A8CA1122-24A9-D340-8825-0B44146823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2630" y="5646764"/>
            <a:ext cx="812800" cy="812800"/>
          </a:xfrm>
          <a:prstGeom prst="rect">
            <a:avLst/>
          </a:prstGeom>
        </p:spPr>
      </p:pic>
    </p:spTree>
    <p:extLst>
      <p:ext uri="{BB962C8B-B14F-4D97-AF65-F5344CB8AC3E}">
        <p14:creationId xmlns:p14="http://schemas.microsoft.com/office/powerpoint/2010/main" val="156646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rry view of city at dusk">
            <a:extLst>
              <a:ext uri="{FF2B5EF4-FFF2-40B4-BE49-F238E27FC236}">
                <a16:creationId xmlns:a16="http://schemas.microsoft.com/office/drawing/2014/main" id="{BAEAC5ED-403F-4943-8E37-F59A711EC9DE}"/>
              </a:ext>
            </a:extLst>
          </p:cNvPr>
          <p:cNvPicPr>
            <a:picLocks noChangeAspect="1"/>
          </p:cNvPicPr>
          <p:nvPr/>
        </p:nvPicPr>
        <p:blipFill rotWithShape="1">
          <a:blip r:embed="rId4">
            <a:alphaModFix amt="4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ECAEA7E-E363-BC46-9E1A-F026276ABC2D}"/>
              </a:ext>
            </a:extLst>
          </p:cNvPr>
          <p:cNvSpPr>
            <a:spLocks noGrp="1"/>
          </p:cNvSpPr>
          <p:nvPr>
            <p:ph type="ctrTitle"/>
          </p:nvPr>
        </p:nvSpPr>
        <p:spPr>
          <a:xfrm>
            <a:off x="482600" y="732032"/>
            <a:ext cx="6900839" cy="982463"/>
          </a:xfrm>
        </p:spPr>
        <p:txBody>
          <a:bodyPr anchor="t">
            <a:normAutofit/>
          </a:bodyPr>
          <a:lstStyle/>
          <a:p>
            <a:pPr>
              <a:lnSpc>
                <a:spcPct val="90000"/>
              </a:lnSpc>
            </a:pPr>
            <a:r>
              <a:rPr lang="en-US" sz="4400" dirty="0">
                <a:solidFill>
                  <a:srgbClr val="FFFFFF"/>
                </a:solidFill>
              </a:rPr>
              <a:t>Program Description</a:t>
            </a:r>
          </a:p>
        </p:txBody>
      </p:sp>
      <p:cxnSp>
        <p:nvCxnSpPr>
          <p:cNvPr id="27" name="Straight Connector 26">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E8B93FFD-FC74-734C-889D-DAD1F61438EB}"/>
              </a:ext>
            </a:extLst>
          </p:cNvPr>
          <p:cNvSpPr/>
          <p:nvPr/>
        </p:nvSpPr>
        <p:spPr>
          <a:xfrm>
            <a:off x="1541535" y="1733540"/>
            <a:ext cx="9592835" cy="4678204"/>
          </a:xfrm>
          <a:prstGeom prst="rect">
            <a:avLst/>
          </a:prstGeom>
        </p:spPr>
        <p:txBody>
          <a:bodyPr wrap="square">
            <a:spAutoFit/>
          </a:bodyPr>
          <a:lstStyle/>
          <a:p>
            <a:r>
              <a:rPr lang="en-US" sz="2000" dirty="0">
                <a:solidFill>
                  <a:schemeClr val="bg1"/>
                </a:solidFill>
                <a:ea typeface="Calibri" panose="020F0502020204030204" pitchFamily="34" charset="0"/>
              </a:rPr>
              <a:t>The program will closely follow the evidence-informed community-based model that is shown in </a:t>
            </a:r>
            <a:r>
              <a:rPr lang="en-US" sz="2000" dirty="0" err="1">
                <a:solidFill>
                  <a:schemeClr val="bg1"/>
                </a:solidFill>
                <a:ea typeface="Calibri" panose="020F0502020204030204" pitchFamily="34" charset="0"/>
              </a:rPr>
              <a:t>LifeSet</a:t>
            </a:r>
            <a:r>
              <a:rPr lang="en-US" sz="2000" dirty="0">
                <a:solidFill>
                  <a:schemeClr val="bg1"/>
                </a:solidFill>
                <a:ea typeface="Calibri" panose="020F0502020204030204" pitchFamily="34" charset="0"/>
              </a:rPr>
              <a:t> that began in 1999 and is currently thriving in many states.</a:t>
            </a:r>
          </a:p>
          <a:p>
            <a:r>
              <a:rPr lang="en-US" sz="2000" dirty="0">
                <a:solidFill>
                  <a:schemeClr val="bg1"/>
                </a:solidFill>
              </a:rPr>
              <a:t>The idea for the Richmond City program is to continue the community-based model and work with best practices values in mind. Each foster child, starting around age 16, will be paired with a social worker and a group home “buddy” based on a questionnaire about themselves, life goals, and family history to make sure all three are a good match for each other. </a:t>
            </a:r>
          </a:p>
          <a:p>
            <a:r>
              <a:rPr lang="en-US" sz="2000" dirty="0">
                <a:solidFill>
                  <a:schemeClr val="bg1"/>
                </a:solidFill>
              </a:rPr>
              <a:t>The foster care youth will work with the social worker and keep in contact with their buddy from the group home for at least a year into independent living transitioning and can be extended if deemed necessary by the social worker. The regular contact for the first year can include video chat, phone call, or in person meeting at least biweekly, just some form of verbal contact to help ensure each individual is transitioning well. The program will also have monthly group gatherings for multiple youth from the group home to meet again and discuss how their transition is going. </a:t>
            </a:r>
          </a:p>
          <a:p>
            <a:endParaRPr lang="en-US" dirty="0">
              <a:solidFill>
                <a:schemeClr val="bg1"/>
              </a:solidFill>
            </a:endParaRPr>
          </a:p>
        </p:txBody>
      </p:sp>
      <p:pic>
        <p:nvPicPr>
          <p:cNvPr id="6" name="Audio Recording Aug 2, 2021 at 12:58:07 PM" descr="Audio Recording Aug 2, 2021 at 12:58:07 PM">
            <a:hlinkClick r:id="" action="ppaction://media"/>
            <a:extLst>
              <a:ext uri="{FF2B5EF4-FFF2-40B4-BE49-F238E27FC236}">
                <a16:creationId xmlns:a16="http://schemas.microsoft.com/office/drawing/2014/main" id="{8732A4A4-4182-5946-B5EF-4949736935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2600" y="5348150"/>
            <a:ext cx="812800" cy="812800"/>
          </a:xfrm>
          <a:prstGeom prst="rect">
            <a:avLst/>
          </a:prstGeom>
        </p:spPr>
      </p:pic>
    </p:spTree>
    <p:extLst>
      <p:ext uri="{BB962C8B-B14F-4D97-AF65-F5344CB8AC3E}">
        <p14:creationId xmlns:p14="http://schemas.microsoft.com/office/powerpoint/2010/main" val="300189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LevelVTI">
  <a:themeElements>
    <a:clrScheme name="Custom 88">
      <a:dk1>
        <a:sysClr val="windowText" lastClr="000000"/>
      </a:dk1>
      <a:lt1>
        <a:sysClr val="window" lastClr="FFFFFF"/>
      </a:lt1>
      <a:dk2>
        <a:srgbClr val="182230"/>
      </a:dk2>
      <a:lt2>
        <a:srgbClr val="F2F2F2"/>
      </a:lt2>
      <a:accent1>
        <a:srgbClr val="00BAC8"/>
      </a:accent1>
      <a:accent2>
        <a:srgbClr val="794DFF"/>
      </a:accent2>
      <a:accent3>
        <a:srgbClr val="00D17D"/>
      </a:accent3>
      <a:accent4>
        <a:srgbClr val="E69500"/>
      </a:accent4>
      <a:accent5>
        <a:srgbClr val="FE5D21"/>
      </a:accent5>
      <a:accent6>
        <a:srgbClr val="939393"/>
      </a:accent6>
      <a:hlink>
        <a:srgbClr val="3E8FF1"/>
      </a:hlink>
      <a:folHlink>
        <a:srgbClr val="939393"/>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docProps/app.xml><?xml version="1.0" encoding="utf-8"?>
<Properties xmlns="http://schemas.openxmlformats.org/officeDocument/2006/extended-properties" xmlns:vt="http://schemas.openxmlformats.org/officeDocument/2006/docPropsVTypes">
  <TotalTime>168</TotalTime>
  <Words>2765</Words>
  <Application>Microsoft Macintosh PowerPoint</Application>
  <PresentationFormat>Widescreen</PresentationFormat>
  <Paragraphs>256</Paragraphs>
  <Slides>20</Slides>
  <Notes>0</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Seaford</vt:lpstr>
      <vt:lpstr>Symbol</vt:lpstr>
      <vt:lpstr>LevelVTI</vt:lpstr>
      <vt:lpstr>Improved Transition of Richmond City Foster Care Aging into Independent Living Program Plan</vt:lpstr>
      <vt:lpstr>   Executive Summary</vt:lpstr>
      <vt:lpstr>Statement of the Health Problem</vt:lpstr>
      <vt:lpstr>Statement of the Health Problem</vt:lpstr>
      <vt:lpstr>   Health Effects</vt:lpstr>
      <vt:lpstr>Human Trafficking Targets</vt:lpstr>
      <vt:lpstr>Health Care</vt:lpstr>
      <vt:lpstr>PowerPoint Presentation</vt:lpstr>
      <vt:lpstr>Program Description</vt:lpstr>
      <vt:lpstr>Program Description</vt:lpstr>
      <vt:lpstr>Program Description</vt:lpstr>
      <vt:lpstr>Goal and Objectives</vt:lpstr>
      <vt:lpstr>Implementation</vt:lpstr>
      <vt:lpstr>Implementation</vt:lpstr>
      <vt:lpstr>Evaluation Design</vt:lpstr>
      <vt:lpstr>Evaluation Design</vt:lpstr>
      <vt:lpstr>Application of Data Analysis example:</vt:lpstr>
      <vt:lpstr>Conclusion</vt:lpstr>
      <vt:lpstr>Support Survey for Richmond City Foster Care Youth Aged 16 and Up  How old are you? _____ Is this your first foster care location?______ If not, where else have you been located:_________________________________ Are you currently in independent living?_____ If yes, how long have you been independently living:______________________ Is there anything else you would like to me to know? </vt:lpstr>
      <vt:lpstr>                                                                              References   Foster Care (FC) Related Reports. Foster Care (FC) Related Reports – Virginia Department of        Social Services. (2021). https://www.dss.virginia.gov/geninfo/reports/children/fc.cgi  LifeSet: The gift of a good start. Youth Villages. (2021, May 24).        https://www.youthvillages.org/services/lifeset/  Turner-Miller, R. (2021, June 5). Disparities in Mental Health Care Among Virginia’s Foster        Children. Mental Health America of Virginia. https://mhav.org/disparities-in-mental-health-       care-among-virginias-foster-children/  Virginia’s five year state plan for child and family services. Commonwealth of Virginia        Department of Social Services. (2019,     June).https://www.dss.virginia.gov/files/division/dfs/iv_e/state_plans/cfsp_plans/VDSS_CFSP_2       020-2024_9.24.19.pdf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Improved Transition of Richmond City Foster Care Aging into Independent Living Program Plan</dc:title>
  <dc:creator>kjonesrdh18@gmail.com</dc:creator>
  <cp:lastModifiedBy>kjonesrdh18@gmail.com</cp:lastModifiedBy>
  <cp:revision>38</cp:revision>
  <dcterms:created xsi:type="dcterms:W3CDTF">2021-08-02T14:49:54Z</dcterms:created>
  <dcterms:modified xsi:type="dcterms:W3CDTF">2021-08-05T00:33:37Z</dcterms:modified>
</cp:coreProperties>
</file>