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80" r:id="rId3"/>
    <p:sldId id="279" r:id="rId4"/>
    <p:sldId id="257" r:id="rId5"/>
    <p:sldId id="258" r:id="rId6"/>
    <p:sldId id="293" r:id="rId7"/>
    <p:sldId id="294" r:id="rId8"/>
    <p:sldId id="295" r:id="rId9"/>
    <p:sldId id="298" r:id="rId10"/>
    <p:sldId id="301" r:id="rId11"/>
    <p:sldId id="303" r:id="rId12"/>
    <p:sldId id="304" r:id="rId13"/>
    <p:sldId id="300" r:id="rId14"/>
    <p:sldId id="302" r:id="rId15"/>
    <p:sldId id="297" r:id="rId16"/>
    <p:sldId id="296" r:id="rId17"/>
    <p:sldId id="29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 id="259" r:id="rId38"/>
    <p:sldId id="281" r:id="rId39"/>
    <p:sldId id="282" r:id="rId40"/>
    <p:sldId id="283" r:id="rId41"/>
    <p:sldId id="285" r:id="rId42"/>
    <p:sldId id="289" r:id="rId43"/>
    <p:sldId id="287" r:id="rId44"/>
    <p:sldId id="288" r:id="rId45"/>
    <p:sldId id="292" r:id="rId46"/>
    <p:sldId id="317" r:id="rId47"/>
    <p:sldId id="318" r:id="rId48"/>
    <p:sldId id="306" r:id="rId49"/>
    <p:sldId id="320" r:id="rId50"/>
    <p:sldId id="308" r:id="rId51"/>
    <p:sldId id="319" r:id="rId52"/>
    <p:sldId id="310" r:id="rId53"/>
    <p:sldId id="311" r:id="rId54"/>
    <p:sldId id="312" r:id="rId55"/>
    <p:sldId id="313" r:id="rId56"/>
    <p:sldId id="314" r:id="rId57"/>
    <p:sldId id="316"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551"/>
    <p:restoredTop sz="94629"/>
  </p:normalViewPr>
  <p:slideViewPr>
    <p:cSldViewPr snapToGrid="0" snapToObjects="1">
      <p:cViewPr varScale="1">
        <p:scale>
          <a:sx n="20" d="100"/>
          <a:sy n="20" d="100"/>
        </p:scale>
        <p:origin x="208" y="20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DB605C-2B11-4EC1-89B5-4E9116558528}"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CB67B951-89E3-4568-B120-3810F575F7C2}">
      <dgm:prSet/>
      <dgm:spPr/>
      <dgm:t>
        <a:bodyPr/>
        <a:lstStyle/>
        <a:p>
          <a:r>
            <a:rPr lang="en-US" dirty="0"/>
            <a:t>The hinge connecting the upper and lower jaw isn't working properly</a:t>
          </a:r>
        </a:p>
      </dgm:t>
    </dgm:pt>
    <dgm:pt modelId="{B01E0FFB-B357-4173-B197-711335D0AC58}" type="parTrans" cxnId="{08C7278A-8418-4266-A782-B7CF87F4FD61}">
      <dgm:prSet/>
      <dgm:spPr/>
      <dgm:t>
        <a:bodyPr/>
        <a:lstStyle/>
        <a:p>
          <a:endParaRPr lang="en-US"/>
        </a:p>
      </dgm:t>
    </dgm:pt>
    <dgm:pt modelId="{C1435693-95B7-4824-AF18-89CF555FA973}" type="sibTrans" cxnId="{08C7278A-8418-4266-A782-B7CF87F4FD61}">
      <dgm:prSet/>
      <dgm:spPr/>
      <dgm:t>
        <a:bodyPr/>
        <a:lstStyle/>
        <a:p>
          <a:endParaRPr lang="en-US"/>
        </a:p>
      </dgm:t>
    </dgm:pt>
    <dgm:pt modelId="{8982E922-03DA-4D1B-9F6E-B20B5E27ECAA}">
      <dgm:prSet/>
      <dgm:spPr/>
      <dgm:t>
        <a:bodyPr/>
        <a:lstStyle/>
        <a:p>
          <a:r>
            <a:rPr lang="en-US" dirty="0"/>
            <a:t>This hinge is one of the most complex joints in the body, responsible for moving the mandibular jaw forward, backward, and side-to-side</a:t>
          </a:r>
        </a:p>
      </dgm:t>
    </dgm:pt>
    <dgm:pt modelId="{B0C84DC5-2F27-4F00-BD01-1C22C72C431B}" type="parTrans" cxnId="{26DCED47-CAAE-4AC4-ADA8-295B336A0891}">
      <dgm:prSet/>
      <dgm:spPr/>
      <dgm:t>
        <a:bodyPr/>
        <a:lstStyle/>
        <a:p>
          <a:endParaRPr lang="en-US"/>
        </a:p>
      </dgm:t>
    </dgm:pt>
    <dgm:pt modelId="{2382CE66-C421-4433-AAD4-FE8DB1A63177}" type="sibTrans" cxnId="{26DCED47-CAAE-4AC4-ADA8-295B336A0891}">
      <dgm:prSet/>
      <dgm:spPr/>
      <dgm:t>
        <a:bodyPr/>
        <a:lstStyle/>
        <a:p>
          <a:endParaRPr lang="en-US"/>
        </a:p>
      </dgm:t>
    </dgm:pt>
    <dgm:pt modelId="{764C2F2C-A118-8643-8FC7-3D9605CA05A9}">
      <dgm:prSet/>
      <dgm:spPr/>
      <dgm:t>
        <a:bodyPr/>
        <a:lstStyle/>
        <a:p>
          <a:r>
            <a:rPr lang="en-US" dirty="0"/>
            <a:t>Around 10 million people in the US experience TMD</a:t>
          </a:r>
        </a:p>
      </dgm:t>
    </dgm:pt>
    <dgm:pt modelId="{DD4AE2A5-DAFB-1F4F-9BDC-59B63D73CCF6}" type="parTrans" cxnId="{20A10784-EA82-B543-B02E-411E99D48C05}">
      <dgm:prSet/>
      <dgm:spPr/>
      <dgm:t>
        <a:bodyPr/>
        <a:lstStyle/>
        <a:p>
          <a:endParaRPr lang="en-US"/>
        </a:p>
      </dgm:t>
    </dgm:pt>
    <dgm:pt modelId="{1FF0F1C5-AF2F-F14E-BFEF-D27034BA9614}" type="sibTrans" cxnId="{20A10784-EA82-B543-B02E-411E99D48C05}">
      <dgm:prSet/>
      <dgm:spPr/>
      <dgm:t>
        <a:bodyPr/>
        <a:lstStyle/>
        <a:p>
          <a:endParaRPr lang="en-US"/>
        </a:p>
      </dgm:t>
    </dgm:pt>
    <dgm:pt modelId="{A0EE4E4F-49BF-DD49-917F-13705449BB7A}">
      <dgm:prSet/>
      <dgm:spPr/>
      <dgm:t>
        <a:bodyPr/>
        <a:lstStyle/>
        <a:p>
          <a:r>
            <a:rPr lang="en-US" dirty="0"/>
            <a:t>Women are more commonly affected than men, and most affected are 20 to 40-year-old’s</a:t>
          </a:r>
        </a:p>
      </dgm:t>
    </dgm:pt>
    <dgm:pt modelId="{28ED5311-08ED-E44F-B8DD-EE2B3FF6497A}" type="parTrans" cxnId="{CFDEFD1F-1C8A-6E45-94E5-C1D6D514DDA8}">
      <dgm:prSet/>
      <dgm:spPr/>
      <dgm:t>
        <a:bodyPr/>
        <a:lstStyle/>
        <a:p>
          <a:endParaRPr lang="en-US"/>
        </a:p>
      </dgm:t>
    </dgm:pt>
    <dgm:pt modelId="{783EB747-00EB-3046-81E3-6B1DE2800FBF}" type="sibTrans" cxnId="{CFDEFD1F-1C8A-6E45-94E5-C1D6D514DDA8}">
      <dgm:prSet/>
      <dgm:spPr/>
      <dgm:t>
        <a:bodyPr/>
        <a:lstStyle/>
        <a:p>
          <a:endParaRPr lang="en-US"/>
        </a:p>
      </dgm:t>
    </dgm:pt>
    <dgm:pt modelId="{11BD9ABC-ABED-2B42-86D5-DF5F9463B1EF}" type="pres">
      <dgm:prSet presAssocID="{49DB605C-2B11-4EC1-89B5-4E9116558528}" presName="vert0" presStyleCnt="0">
        <dgm:presLayoutVars>
          <dgm:dir/>
          <dgm:animOne val="branch"/>
          <dgm:animLvl val="lvl"/>
        </dgm:presLayoutVars>
      </dgm:prSet>
      <dgm:spPr/>
    </dgm:pt>
    <dgm:pt modelId="{50EA0CFE-C785-AC44-A319-E388E24C8B2B}" type="pres">
      <dgm:prSet presAssocID="{CB67B951-89E3-4568-B120-3810F575F7C2}" presName="thickLine" presStyleLbl="alignNode1" presStyleIdx="0" presStyleCnt="4"/>
      <dgm:spPr/>
    </dgm:pt>
    <dgm:pt modelId="{8B15DF97-0EAE-5941-A8AF-6F04CAB31D5F}" type="pres">
      <dgm:prSet presAssocID="{CB67B951-89E3-4568-B120-3810F575F7C2}" presName="horz1" presStyleCnt="0"/>
      <dgm:spPr/>
    </dgm:pt>
    <dgm:pt modelId="{F21EECF0-A97F-6C45-BF5B-B495E939AACC}" type="pres">
      <dgm:prSet presAssocID="{CB67B951-89E3-4568-B120-3810F575F7C2}" presName="tx1" presStyleLbl="revTx" presStyleIdx="0" presStyleCnt="4" custScaleY="74257"/>
      <dgm:spPr/>
    </dgm:pt>
    <dgm:pt modelId="{DFB9BE5C-893B-AE45-82A6-08622D645DA8}" type="pres">
      <dgm:prSet presAssocID="{CB67B951-89E3-4568-B120-3810F575F7C2}" presName="vert1" presStyleCnt="0"/>
      <dgm:spPr/>
    </dgm:pt>
    <dgm:pt modelId="{E9C43AF9-911B-5245-9B9A-C6066228674B}" type="pres">
      <dgm:prSet presAssocID="{8982E922-03DA-4D1B-9F6E-B20B5E27ECAA}" presName="thickLine" presStyleLbl="alignNode1" presStyleIdx="1" presStyleCnt="4"/>
      <dgm:spPr/>
    </dgm:pt>
    <dgm:pt modelId="{007C455C-9F35-4F47-94E0-7E263DB2103F}" type="pres">
      <dgm:prSet presAssocID="{8982E922-03DA-4D1B-9F6E-B20B5E27ECAA}" presName="horz1" presStyleCnt="0"/>
      <dgm:spPr/>
    </dgm:pt>
    <dgm:pt modelId="{5EFF211C-E168-1D43-B9EC-356B871B5E37}" type="pres">
      <dgm:prSet presAssocID="{8982E922-03DA-4D1B-9F6E-B20B5E27ECAA}" presName="tx1" presStyleLbl="revTx" presStyleIdx="1" presStyleCnt="4"/>
      <dgm:spPr/>
    </dgm:pt>
    <dgm:pt modelId="{39404124-3EC4-304B-9432-24851D4EF85C}" type="pres">
      <dgm:prSet presAssocID="{8982E922-03DA-4D1B-9F6E-B20B5E27ECAA}" presName="vert1" presStyleCnt="0"/>
      <dgm:spPr/>
    </dgm:pt>
    <dgm:pt modelId="{33BC4BD5-FA34-3B4A-AC98-BFBB0B13057C}" type="pres">
      <dgm:prSet presAssocID="{764C2F2C-A118-8643-8FC7-3D9605CA05A9}" presName="thickLine" presStyleLbl="alignNode1" presStyleIdx="2" presStyleCnt="4"/>
      <dgm:spPr/>
    </dgm:pt>
    <dgm:pt modelId="{7B83B58D-21B4-AA45-A57D-65FBA73A5B24}" type="pres">
      <dgm:prSet presAssocID="{764C2F2C-A118-8643-8FC7-3D9605CA05A9}" presName="horz1" presStyleCnt="0"/>
      <dgm:spPr/>
    </dgm:pt>
    <dgm:pt modelId="{3BEA661E-1DED-4D4A-9ECA-01B557263265}" type="pres">
      <dgm:prSet presAssocID="{764C2F2C-A118-8643-8FC7-3D9605CA05A9}" presName="tx1" presStyleLbl="revTx" presStyleIdx="2" presStyleCnt="4"/>
      <dgm:spPr/>
    </dgm:pt>
    <dgm:pt modelId="{5827D867-1A1B-FE4C-A06C-698109C9D478}" type="pres">
      <dgm:prSet presAssocID="{764C2F2C-A118-8643-8FC7-3D9605CA05A9}" presName="vert1" presStyleCnt="0"/>
      <dgm:spPr/>
    </dgm:pt>
    <dgm:pt modelId="{502D28DF-BF89-9248-A55F-E4A8CF8C0A1B}" type="pres">
      <dgm:prSet presAssocID="{A0EE4E4F-49BF-DD49-917F-13705449BB7A}" presName="thickLine" presStyleLbl="alignNode1" presStyleIdx="3" presStyleCnt="4" custLinFactNeighborX="925" custLinFactNeighborY="-20594"/>
      <dgm:spPr/>
    </dgm:pt>
    <dgm:pt modelId="{83CF71AB-8B5B-EC4D-AA52-D134373F493F}" type="pres">
      <dgm:prSet presAssocID="{A0EE4E4F-49BF-DD49-917F-13705449BB7A}" presName="horz1" presStyleCnt="0"/>
      <dgm:spPr/>
    </dgm:pt>
    <dgm:pt modelId="{1403FF3F-FB48-F34B-80F7-D45B267A4C7E}" type="pres">
      <dgm:prSet presAssocID="{A0EE4E4F-49BF-DD49-917F-13705449BB7A}" presName="tx1" presStyleLbl="revTx" presStyleIdx="3" presStyleCnt="4"/>
      <dgm:spPr/>
    </dgm:pt>
    <dgm:pt modelId="{FF551E83-DB27-3741-926C-2EFB47BEC731}" type="pres">
      <dgm:prSet presAssocID="{A0EE4E4F-49BF-DD49-917F-13705449BB7A}" presName="vert1" presStyleCnt="0"/>
      <dgm:spPr/>
    </dgm:pt>
  </dgm:ptLst>
  <dgm:cxnLst>
    <dgm:cxn modelId="{F38A400B-F9AB-2046-914A-5410F07A7F50}" type="presOf" srcId="{8982E922-03DA-4D1B-9F6E-B20B5E27ECAA}" destId="{5EFF211C-E168-1D43-B9EC-356B871B5E37}" srcOrd="0" destOrd="0" presId="urn:microsoft.com/office/officeart/2008/layout/LinedList"/>
    <dgm:cxn modelId="{CFDEFD1F-1C8A-6E45-94E5-C1D6D514DDA8}" srcId="{49DB605C-2B11-4EC1-89B5-4E9116558528}" destId="{A0EE4E4F-49BF-DD49-917F-13705449BB7A}" srcOrd="3" destOrd="0" parTransId="{28ED5311-08ED-E44F-B8DD-EE2B3FF6497A}" sibTransId="{783EB747-00EB-3046-81E3-6B1DE2800FBF}"/>
    <dgm:cxn modelId="{26DCED47-CAAE-4AC4-ADA8-295B336A0891}" srcId="{49DB605C-2B11-4EC1-89B5-4E9116558528}" destId="{8982E922-03DA-4D1B-9F6E-B20B5E27ECAA}" srcOrd="1" destOrd="0" parTransId="{B0C84DC5-2F27-4F00-BD01-1C22C72C431B}" sibTransId="{2382CE66-C421-4433-AAD4-FE8DB1A63177}"/>
    <dgm:cxn modelId="{82071E51-2F89-6742-86F2-5C61BC149BED}" type="presOf" srcId="{CB67B951-89E3-4568-B120-3810F575F7C2}" destId="{F21EECF0-A97F-6C45-BF5B-B495E939AACC}" srcOrd="0" destOrd="0" presId="urn:microsoft.com/office/officeart/2008/layout/LinedList"/>
    <dgm:cxn modelId="{F7667151-7468-A645-B750-A390622A9A52}" type="presOf" srcId="{764C2F2C-A118-8643-8FC7-3D9605CA05A9}" destId="{3BEA661E-1DED-4D4A-9ECA-01B557263265}" srcOrd="0" destOrd="0" presId="urn:microsoft.com/office/officeart/2008/layout/LinedList"/>
    <dgm:cxn modelId="{20A10784-EA82-B543-B02E-411E99D48C05}" srcId="{49DB605C-2B11-4EC1-89B5-4E9116558528}" destId="{764C2F2C-A118-8643-8FC7-3D9605CA05A9}" srcOrd="2" destOrd="0" parTransId="{DD4AE2A5-DAFB-1F4F-9BDC-59B63D73CCF6}" sibTransId="{1FF0F1C5-AF2F-F14E-BFEF-D27034BA9614}"/>
    <dgm:cxn modelId="{08C7278A-8418-4266-A782-B7CF87F4FD61}" srcId="{49DB605C-2B11-4EC1-89B5-4E9116558528}" destId="{CB67B951-89E3-4568-B120-3810F575F7C2}" srcOrd="0" destOrd="0" parTransId="{B01E0FFB-B357-4173-B197-711335D0AC58}" sibTransId="{C1435693-95B7-4824-AF18-89CF555FA973}"/>
    <dgm:cxn modelId="{23AC6B9C-2518-BF48-BE50-74F015FF3C50}" type="presOf" srcId="{49DB605C-2B11-4EC1-89B5-4E9116558528}" destId="{11BD9ABC-ABED-2B42-86D5-DF5F9463B1EF}" srcOrd="0" destOrd="0" presId="urn:microsoft.com/office/officeart/2008/layout/LinedList"/>
    <dgm:cxn modelId="{96C942E7-F189-CF48-8A01-7C9D83A5A3FD}" type="presOf" srcId="{A0EE4E4F-49BF-DD49-917F-13705449BB7A}" destId="{1403FF3F-FB48-F34B-80F7-D45B267A4C7E}" srcOrd="0" destOrd="0" presId="urn:microsoft.com/office/officeart/2008/layout/LinedList"/>
    <dgm:cxn modelId="{E7F7D6A7-2BBC-7F45-BD7D-FBDF8D6EEF29}" type="presParOf" srcId="{11BD9ABC-ABED-2B42-86D5-DF5F9463B1EF}" destId="{50EA0CFE-C785-AC44-A319-E388E24C8B2B}" srcOrd="0" destOrd="0" presId="urn:microsoft.com/office/officeart/2008/layout/LinedList"/>
    <dgm:cxn modelId="{DC6B80A2-0AD4-184B-9736-9726AA05FBCF}" type="presParOf" srcId="{11BD9ABC-ABED-2B42-86D5-DF5F9463B1EF}" destId="{8B15DF97-0EAE-5941-A8AF-6F04CAB31D5F}" srcOrd="1" destOrd="0" presId="urn:microsoft.com/office/officeart/2008/layout/LinedList"/>
    <dgm:cxn modelId="{CD989FAB-80F0-6143-A8A0-9407756AF77A}" type="presParOf" srcId="{8B15DF97-0EAE-5941-A8AF-6F04CAB31D5F}" destId="{F21EECF0-A97F-6C45-BF5B-B495E939AACC}" srcOrd="0" destOrd="0" presId="urn:microsoft.com/office/officeart/2008/layout/LinedList"/>
    <dgm:cxn modelId="{E9933375-A24D-9B4E-92CA-7ADB14DA96D9}" type="presParOf" srcId="{8B15DF97-0EAE-5941-A8AF-6F04CAB31D5F}" destId="{DFB9BE5C-893B-AE45-82A6-08622D645DA8}" srcOrd="1" destOrd="0" presId="urn:microsoft.com/office/officeart/2008/layout/LinedList"/>
    <dgm:cxn modelId="{14EA2E7B-9909-744E-9713-8F036E7984D2}" type="presParOf" srcId="{11BD9ABC-ABED-2B42-86D5-DF5F9463B1EF}" destId="{E9C43AF9-911B-5245-9B9A-C6066228674B}" srcOrd="2" destOrd="0" presId="urn:microsoft.com/office/officeart/2008/layout/LinedList"/>
    <dgm:cxn modelId="{3F426EE3-C5FC-0C42-BD89-89C834D45543}" type="presParOf" srcId="{11BD9ABC-ABED-2B42-86D5-DF5F9463B1EF}" destId="{007C455C-9F35-4F47-94E0-7E263DB2103F}" srcOrd="3" destOrd="0" presId="urn:microsoft.com/office/officeart/2008/layout/LinedList"/>
    <dgm:cxn modelId="{A8CA54F8-6061-7B41-AC60-BDAAFA6C741D}" type="presParOf" srcId="{007C455C-9F35-4F47-94E0-7E263DB2103F}" destId="{5EFF211C-E168-1D43-B9EC-356B871B5E37}" srcOrd="0" destOrd="0" presId="urn:microsoft.com/office/officeart/2008/layout/LinedList"/>
    <dgm:cxn modelId="{D195C382-BA74-2945-9C5F-AB602C2B1D4B}" type="presParOf" srcId="{007C455C-9F35-4F47-94E0-7E263DB2103F}" destId="{39404124-3EC4-304B-9432-24851D4EF85C}" srcOrd="1" destOrd="0" presId="urn:microsoft.com/office/officeart/2008/layout/LinedList"/>
    <dgm:cxn modelId="{621CB22A-9B56-BB40-BF94-9379D38B09C0}" type="presParOf" srcId="{11BD9ABC-ABED-2B42-86D5-DF5F9463B1EF}" destId="{33BC4BD5-FA34-3B4A-AC98-BFBB0B13057C}" srcOrd="4" destOrd="0" presId="urn:microsoft.com/office/officeart/2008/layout/LinedList"/>
    <dgm:cxn modelId="{00CA60F4-8DC0-FA48-827B-A5D33D3C4CC9}" type="presParOf" srcId="{11BD9ABC-ABED-2B42-86D5-DF5F9463B1EF}" destId="{7B83B58D-21B4-AA45-A57D-65FBA73A5B24}" srcOrd="5" destOrd="0" presId="urn:microsoft.com/office/officeart/2008/layout/LinedList"/>
    <dgm:cxn modelId="{D55A5E5D-F3E9-D440-A44B-CA4679D8E8E9}" type="presParOf" srcId="{7B83B58D-21B4-AA45-A57D-65FBA73A5B24}" destId="{3BEA661E-1DED-4D4A-9ECA-01B557263265}" srcOrd="0" destOrd="0" presId="urn:microsoft.com/office/officeart/2008/layout/LinedList"/>
    <dgm:cxn modelId="{6302D34F-F409-6F45-AF2F-4FE821898848}" type="presParOf" srcId="{7B83B58D-21B4-AA45-A57D-65FBA73A5B24}" destId="{5827D867-1A1B-FE4C-A06C-698109C9D478}" srcOrd="1" destOrd="0" presId="urn:microsoft.com/office/officeart/2008/layout/LinedList"/>
    <dgm:cxn modelId="{626E70D5-780F-084A-B99A-45835C8F048E}" type="presParOf" srcId="{11BD9ABC-ABED-2B42-86D5-DF5F9463B1EF}" destId="{502D28DF-BF89-9248-A55F-E4A8CF8C0A1B}" srcOrd="6" destOrd="0" presId="urn:microsoft.com/office/officeart/2008/layout/LinedList"/>
    <dgm:cxn modelId="{82E8280E-A3AD-AB48-9F00-BF3A8BBDF976}" type="presParOf" srcId="{11BD9ABC-ABED-2B42-86D5-DF5F9463B1EF}" destId="{83CF71AB-8B5B-EC4D-AA52-D134373F493F}" srcOrd="7" destOrd="0" presId="urn:microsoft.com/office/officeart/2008/layout/LinedList"/>
    <dgm:cxn modelId="{D68263BB-9007-A34A-AB18-E1273E9E78B2}" type="presParOf" srcId="{83CF71AB-8B5B-EC4D-AA52-D134373F493F}" destId="{1403FF3F-FB48-F34B-80F7-D45B267A4C7E}" srcOrd="0" destOrd="0" presId="urn:microsoft.com/office/officeart/2008/layout/LinedList"/>
    <dgm:cxn modelId="{9156B031-AA17-6945-93AA-F1B8D8E7843D}" type="presParOf" srcId="{83CF71AB-8B5B-EC4D-AA52-D134373F493F}" destId="{FF551E83-DB27-3741-926C-2EFB47BEC73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49662F-9403-429C-A9A0-216E6B439703}"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22F83379-E0F9-4589-AFC3-3FAFD6D43FE1}">
      <dgm:prSet custT="1"/>
      <dgm:spPr/>
      <dgm:t>
        <a:bodyPr/>
        <a:lstStyle/>
        <a:p>
          <a:r>
            <a:rPr lang="en-US" sz="2000" dirty="0"/>
            <a:t>Subjective pain in the muscle on function</a:t>
          </a:r>
        </a:p>
      </dgm:t>
    </dgm:pt>
    <dgm:pt modelId="{1C8485B0-37BA-44A6-896C-8D98DA809D8C}" type="parTrans" cxnId="{72C5EAFB-6D40-4ACE-8BB1-D1CEE0AF4FBF}">
      <dgm:prSet/>
      <dgm:spPr/>
      <dgm:t>
        <a:bodyPr/>
        <a:lstStyle/>
        <a:p>
          <a:endParaRPr lang="en-US"/>
        </a:p>
      </dgm:t>
    </dgm:pt>
    <dgm:pt modelId="{5A1073E6-8218-4BA3-B880-B902140C4E43}" type="sibTrans" cxnId="{72C5EAFB-6D40-4ACE-8BB1-D1CEE0AF4FBF}">
      <dgm:prSet/>
      <dgm:spPr/>
      <dgm:t>
        <a:bodyPr/>
        <a:lstStyle/>
        <a:p>
          <a:endParaRPr lang="en-US"/>
        </a:p>
      </dgm:t>
    </dgm:pt>
    <dgm:pt modelId="{A1CA4393-3FDA-4089-BFB6-DFA1FDCE989F}">
      <dgm:prSet custT="1"/>
      <dgm:spPr/>
      <dgm:t>
        <a:bodyPr/>
        <a:lstStyle/>
        <a:p>
          <a:r>
            <a:rPr lang="en-US" sz="2000" dirty="0"/>
            <a:t>Pain that can be replicated by muscle palpation</a:t>
          </a:r>
        </a:p>
      </dgm:t>
    </dgm:pt>
    <dgm:pt modelId="{00732993-1CAF-433E-B12A-6F16D8BE9559}" type="parTrans" cxnId="{8F45C451-F55C-4E58-9F02-897B37C83BF6}">
      <dgm:prSet/>
      <dgm:spPr/>
      <dgm:t>
        <a:bodyPr/>
        <a:lstStyle/>
        <a:p>
          <a:endParaRPr lang="en-US"/>
        </a:p>
      </dgm:t>
    </dgm:pt>
    <dgm:pt modelId="{2F36434B-A997-4C16-AFEA-F1F158F1E012}" type="sibTrans" cxnId="{8F45C451-F55C-4E58-9F02-897B37C83BF6}">
      <dgm:prSet/>
      <dgm:spPr/>
      <dgm:t>
        <a:bodyPr/>
        <a:lstStyle/>
        <a:p>
          <a:endParaRPr lang="en-US"/>
        </a:p>
      </dgm:t>
    </dgm:pt>
    <dgm:pt modelId="{D23EEAB5-2298-4F2F-9930-9EDCD69B48DA}">
      <dgm:prSet custT="1"/>
      <dgm:spPr/>
      <dgm:t>
        <a:bodyPr/>
        <a:lstStyle/>
        <a:p>
          <a:r>
            <a:rPr lang="en-US" sz="2000" dirty="0"/>
            <a:t>No trigger point with referring pain</a:t>
          </a:r>
        </a:p>
      </dgm:t>
    </dgm:pt>
    <dgm:pt modelId="{6465113A-FB22-4A29-8207-BBBA3F1B3885}" type="parTrans" cxnId="{8C685220-E529-4937-BFD3-D4058EA5E50F}">
      <dgm:prSet/>
      <dgm:spPr/>
      <dgm:t>
        <a:bodyPr/>
        <a:lstStyle/>
        <a:p>
          <a:endParaRPr lang="en-US"/>
        </a:p>
      </dgm:t>
    </dgm:pt>
    <dgm:pt modelId="{1B4F5EEF-DC39-454A-82E3-79A99B64F44A}" type="sibTrans" cxnId="{8C685220-E529-4937-BFD3-D4058EA5E50F}">
      <dgm:prSet/>
      <dgm:spPr/>
      <dgm:t>
        <a:bodyPr/>
        <a:lstStyle/>
        <a:p>
          <a:endParaRPr lang="en-US"/>
        </a:p>
      </dgm:t>
    </dgm:pt>
    <dgm:pt modelId="{B83293DC-8EB3-487A-8888-27DA42D1FF38}">
      <dgm:prSet custT="1"/>
      <dgm:spPr/>
      <dgm:t>
        <a:bodyPr/>
        <a:lstStyle/>
        <a:p>
          <a:r>
            <a:rPr lang="en-US" sz="2000" dirty="0"/>
            <a:t>Primary and secondary myalgia differ due to secondary myalgia sources including direct trauma to the muscle (injections) and regional painful pathology such as arthritic joint disease or disk derangement.</a:t>
          </a:r>
        </a:p>
      </dgm:t>
    </dgm:pt>
    <dgm:pt modelId="{BB6DB4DC-38F3-488B-A980-963E1277FAA5}" type="parTrans" cxnId="{14601C95-01D2-4F5B-9872-1214A4D1AB40}">
      <dgm:prSet/>
      <dgm:spPr/>
      <dgm:t>
        <a:bodyPr/>
        <a:lstStyle/>
        <a:p>
          <a:endParaRPr lang="en-US"/>
        </a:p>
      </dgm:t>
    </dgm:pt>
    <dgm:pt modelId="{DFAA1CB7-E4F1-47AE-AA59-50F714DC42DE}" type="sibTrans" cxnId="{14601C95-01D2-4F5B-9872-1214A4D1AB40}">
      <dgm:prSet/>
      <dgm:spPr/>
      <dgm:t>
        <a:bodyPr/>
        <a:lstStyle/>
        <a:p>
          <a:endParaRPr lang="en-US"/>
        </a:p>
      </dgm:t>
    </dgm:pt>
    <dgm:pt modelId="{7409A0D9-8963-6C44-A6AA-750D4A60224C}" type="pres">
      <dgm:prSet presAssocID="{3F49662F-9403-429C-A9A0-216E6B439703}" presName="linear" presStyleCnt="0">
        <dgm:presLayoutVars>
          <dgm:animLvl val="lvl"/>
          <dgm:resizeHandles val="exact"/>
        </dgm:presLayoutVars>
      </dgm:prSet>
      <dgm:spPr/>
    </dgm:pt>
    <dgm:pt modelId="{F5B40253-8F7C-8242-83D0-B7263F1203C4}" type="pres">
      <dgm:prSet presAssocID="{22F83379-E0F9-4589-AFC3-3FAFD6D43FE1}" presName="parentText" presStyleLbl="node1" presStyleIdx="0" presStyleCnt="4" custLinFactNeighborX="27">
        <dgm:presLayoutVars>
          <dgm:chMax val="0"/>
          <dgm:bulletEnabled val="1"/>
        </dgm:presLayoutVars>
      </dgm:prSet>
      <dgm:spPr/>
    </dgm:pt>
    <dgm:pt modelId="{627C8E45-E418-8944-8190-D9A01A6A017F}" type="pres">
      <dgm:prSet presAssocID="{5A1073E6-8218-4BA3-B880-B902140C4E43}" presName="spacer" presStyleCnt="0"/>
      <dgm:spPr/>
    </dgm:pt>
    <dgm:pt modelId="{D526EF74-508C-D84B-82F9-E980723454AA}" type="pres">
      <dgm:prSet presAssocID="{A1CA4393-3FDA-4089-BFB6-DFA1FDCE989F}" presName="parentText" presStyleLbl="node1" presStyleIdx="1" presStyleCnt="4">
        <dgm:presLayoutVars>
          <dgm:chMax val="0"/>
          <dgm:bulletEnabled val="1"/>
        </dgm:presLayoutVars>
      </dgm:prSet>
      <dgm:spPr/>
    </dgm:pt>
    <dgm:pt modelId="{61552B5D-5B91-ED43-A20E-4C53EAE6897A}" type="pres">
      <dgm:prSet presAssocID="{2F36434B-A997-4C16-AFEA-F1F158F1E012}" presName="spacer" presStyleCnt="0"/>
      <dgm:spPr/>
    </dgm:pt>
    <dgm:pt modelId="{0FAF62DA-CE0F-1F41-91B5-420F6D1D97DF}" type="pres">
      <dgm:prSet presAssocID="{D23EEAB5-2298-4F2F-9930-9EDCD69B48DA}" presName="parentText" presStyleLbl="node1" presStyleIdx="2" presStyleCnt="4">
        <dgm:presLayoutVars>
          <dgm:chMax val="0"/>
          <dgm:bulletEnabled val="1"/>
        </dgm:presLayoutVars>
      </dgm:prSet>
      <dgm:spPr/>
    </dgm:pt>
    <dgm:pt modelId="{6F462F3E-09AF-E74A-A14C-E5AAA7CF44EF}" type="pres">
      <dgm:prSet presAssocID="{1B4F5EEF-DC39-454A-82E3-79A99B64F44A}" presName="spacer" presStyleCnt="0"/>
      <dgm:spPr/>
    </dgm:pt>
    <dgm:pt modelId="{48AB4792-F51B-6241-8F07-270DB1330C2A}" type="pres">
      <dgm:prSet presAssocID="{B83293DC-8EB3-487A-8888-27DA42D1FF38}" presName="parentText" presStyleLbl="node1" presStyleIdx="3" presStyleCnt="4" custScaleY="113930">
        <dgm:presLayoutVars>
          <dgm:chMax val="0"/>
          <dgm:bulletEnabled val="1"/>
        </dgm:presLayoutVars>
      </dgm:prSet>
      <dgm:spPr/>
    </dgm:pt>
  </dgm:ptLst>
  <dgm:cxnLst>
    <dgm:cxn modelId="{8C685220-E529-4937-BFD3-D4058EA5E50F}" srcId="{3F49662F-9403-429C-A9A0-216E6B439703}" destId="{D23EEAB5-2298-4F2F-9930-9EDCD69B48DA}" srcOrd="2" destOrd="0" parTransId="{6465113A-FB22-4A29-8207-BBBA3F1B3885}" sibTransId="{1B4F5EEF-DC39-454A-82E3-79A99B64F44A}"/>
    <dgm:cxn modelId="{F3292937-25B1-A040-A77A-C34674ADD2C5}" type="presOf" srcId="{A1CA4393-3FDA-4089-BFB6-DFA1FDCE989F}" destId="{D526EF74-508C-D84B-82F9-E980723454AA}" srcOrd="0" destOrd="0" presId="urn:microsoft.com/office/officeart/2005/8/layout/vList2"/>
    <dgm:cxn modelId="{8F45C451-F55C-4E58-9F02-897B37C83BF6}" srcId="{3F49662F-9403-429C-A9A0-216E6B439703}" destId="{A1CA4393-3FDA-4089-BFB6-DFA1FDCE989F}" srcOrd="1" destOrd="0" parTransId="{00732993-1CAF-433E-B12A-6F16D8BE9559}" sibTransId="{2F36434B-A997-4C16-AFEA-F1F158F1E012}"/>
    <dgm:cxn modelId="{A287295F-ED01-6C4C-9AED-9134561925CF}" type="presOf" srcId="{3F49662F-9403-429C-A9A0-216E6B439703}" destId="{7409A0D9-8963-6C44-A6AA-750D4A60224C}" srcOrd="0" destOrd="0" presId="urn:microsoft.com/office/officeart/2005/8/layout/vList2"/>
    <dgm:cxn modelId="{55A8FE8F-F703-ED4A-8CBE-988168AB90A0}" type="presOf" srcId="{B83293DC-8EB3-487A-8888-27DA42D1FF38}" destId="{48AB4792-F51B-6241-8F07-270DB1330C2A}" srcOrd="0" destOrd="0" presId="urn:microsoft.com/office/officeart/2005/8/layout/vList2"/>
    <dgm:cxn modelId="{14601C95-01D2-4F5B-9872-1214A4D1AB40}" srcId="{3F49662F-9403-429C-A9A0-216E6B439703}" destId="{B83293DC-8EB3-487A-8888-27DA42D1FF38}" srcOrd="3" destOrd="0" parTransId="{BB6DB4DC-38F3-488B-A980-963E1277FAA5}" sibTransId="{DFAA1CB7-E4F1-47AE-AA59-50F714DC42DE}"/>
    <dgm:cxn modelId="{59A4A8AF-6520-DF45-A102-25CE9DA51454}" type="presOf" srcId="{22F83379-E0F9-4589-AFC3-3FAFD6D43FE1}" destId="{F5B40253-8F7C-8242-83D0-B7263F1203C4}" srcOrd="0" destOrd="0" presId="urn:microsoft.com/office/officeart/2005/8/layout/vList2"/>
    <dgm:cxn modelId="{993A5ED2-CC20-A144-A98C-A29429CEC388}" type="presOf" srcId="{D23EEAB5-2298-4F2F-9930-9EDCD69B48DA}" destId="{0FAF62DA-CE0F-1F41-91B5-420F6D1D97DF}" srcOrd="0" destOrd="0" presId="urn:microsoft.com/office/officeart/2005/8/layout/vList2"/>
    <dgm:cxn modelId="{72C5EAFB-6D40-4ACE-8BB1-D1CEE0AF4FBF}" srcId="{3F49662F-9403-429C-A9A0-216E6B439703}" destId="{22F83379-E0F9-4589-AFC3-3FAFD6D43FE1}" srcOrd="0" destOrd="0" parTransId="{1C8485B0-37BA-44A6-896C-8D98DA809D8C}" sibTransId="{5A1073E6-8218-4BA3-B880-B902140C4E43}"/>
    <dgm:cxn modelId="{8D77B53D-C92D-DC4A-9B8D-E470063F683F}" type="presParOf" srcId="{7409A0D9-8963-6C44-A6AA-750D4A60224C}" destId="{F5B40253-8F7C-8242-83D0-B7263F1203C4}" srcOrd="0" destOrd="0" presId="urn:microsoft.com/office/officeart/2005/8/layout/vList2"/>
    <dgm:cxn modelId="{4F9009CA-5327-4844-A147-E2D2435C0665}" type="presParOf" srcId="{7409A0D9-8963-6C44-A6AA-750D4A60224C}" destId="{627C8E45-E418-8944-8190-D9A01A6A017F}" srcOrd="1" destOrd="0" presId="urn:microsoft.com/office/officeart/2005/8/layout/vList2"/>
    <dgm:cxn modelId="{4BF1A69F-B7E1-FA44-AC4B-1130351596FB}" type="presParOf" srcId="{7409A0D9-8963-6C44-A6AA-750D4A60224C}" destId="{D526EF74-508C-D84B-82F9-E980723454AA}" srcOrd="2" destOrd="0" presId="urn:microsoft.com/office/officeart/2005/8/layout/vList2"/>
    <dgm:cxn modelId="{803669B1-0314-174A-97A7-A840568CAA33}" type="presParOf" srcId="{7409A0D9-8963-6C44-A6AA-750D4A60224C}" destId="{61552B5D-5B91-ED43-A20E-4C53EAE6897A}" srcOrd="3" destOrd="0" presId="urn:microsoft.com/office/officeart/2005/8/layout/vList2"/>
    <dgm:cxn modelId="{92C03939-A37A-ED41-968A-F7486A3A11AA}" type="presParOf" srcId="{7409A0D9-8963-6C44-A6AA-750D4A60224C}" destId="{0FAF62DA-CE0F-1F41-91B5-420F6D1D97DF}" srcOrd="4" destOrd="0" presId="urn:microsoft.com/office/officeart/2005/8/layout/vList2"/>
    <dgm:cxn modelId="{3ADC17A3-DBD5-304F-A692-F1F7F71706CB}" type="presParOf" srcId="{7409A0D9-8963-6C44-A6AA-750D4A60224C}" destId="{6F462F3E-09AF-E74A-A14C-E5AAA7CF44EF}" srcOrd="5" destOrd="0" presId="urn:microsoft.com/office/officeart/2005/8/layout/vList2"/>
    <dgm:cxn modelId="{77750BC4-AABA-A648-838B-012C6F94B0AF}" type="presParOf" srcId="{7409A0D9-8963-6C44-A6AA-750D4A60224C}" destId="{48AB4792-F51B-6241-8F07-270DB1330C2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0F5010-C00F-4335-AB07-4A1C62982FDC}"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860D8099-564A-45C2-AD5F-60CF24C29062}">
      <dgm:prSet custT="1"/>
      <dgm:spPr/>
      <dgm:t>
        <a:bodyPr/>
        <a:lstStyle/>
        <a:p>
          <a:r>
            <a:rPr lang="en-US" sz="2400" dirty="0"/>
            <a:t>Medications (stimulants or SSRIs) causing motor hyperactivity</a:t>
          </a:r>
        </a:p>
      </dgm:t>
    </dgm:pt>
    <dgm:pt modelId="{D03200F3-0DC4-412A-84D1-78B524DB3E5D}" type="parTrans" cxnId="{04DD1B6C-4AC8-4E93-A37D-FAA825A66702}">
      <dgm:prSet/>
      <dgm:spPr/>
      <dgm:t>
        <a:bodyPr/>
        <a:lstStyle/>
        <a:p>
          <a:endParaRPr lang="en-US"/>
        </a:p>
      </dgm:t>
    </dgm:pt>
    <dgm:pt modelId="{A618098A-6906-4DC6-B625-214F17E1B1CF}" type="sibTrans" cxnId="{04DD1B6C-4AC8-4E93-A37D-FAA825A66702}">
      <dgm:prSet/>
      <dgm:spPr/>
      <dgm:t>
        <a:bodyPr/>
        <a:lstStyle/>
        <a:p>
          <a:endParaRPr lang="en-US"/>
        </a:p>
      </dgm:t>
    </dgm:pt>
    <dgm:pt modelId="{9349CA9A-A92D-4EFE-B1EE-24CBDE641A05}">
      <dgm:prSet custT="1"/>
      <dgm:spPr/>
      <dgm:t>
        <a:bodyPr/>
        <a:lstStyle/>
        <a:p>
          <a:r>
            <a:rPr lang="en-US" sz="2400" dirty="0"/>
            <a:t>Stress causing muscular hypoperfusion and/or hyperactivity</a:t>
          </a:r>
        </a:p>
      </dgm:t>
    </dgm:pt>
    <dgm:pt modelId="{0A1DE0F5-0A44-4BB8-BF7D-9AA69F4445C6}" type="parTrans" cxnId="{BD51ABBA-EFC7-48B9-BC4C-B33C2D5D8B6C}">
      <dgm:prSet/>
      <dgm:spPr/>
      <dgm:t>
        <a:bodyPr/>
        <a:lstStyle/>
        <a:p>
          <a:endParaRPr lang="en-US"/>
        </a:p>
      </dgm:t>
    </dgm:pt>
    <dgm:pt modelId="{7B976531-2476-497A-ACB7-8DB516168F42}" type="sibTrans" cxnId="{BD51ABBA-EFC7-48B9-BC4C-B33C2D5D8B6C}">
      <dgm:prSet/>
      <dgm:spPr/>
      <dgm:t>
        <a:bodyPr/>
        <a:lstStyle/>
        <a:p>
          <a:endParaRPr lang="en-US"/>
        </a:p>
      </dgm:t>
    </dgm:pt>
    <dgm:pt modelId="{EB786259-5D5C-43F4-B038-4CDF312271EB}">
      <dgm:prSet custT="1"/>
      <dgm:spPr/>
      <dgm:t>
        <a:bodyPr/>
        <a:lstStyle/>
        <a:p>
          <a:r>
            <a:rPr lang="en-US" sz="2400" dirty="0"/>
            <a:t>Waking and sleeping parafunctions (repetitive oral habits and behaviors)</a:t>
          </a:r>
        </a:p>
      </dgm:t>
    </dgm:pt>
    <dgm:pt modelId="{5C9FC24D-633B-4D64-914E-C0BBF2B76C1F}" type="parTrans" cxnId="{01D2442E-04B1-4B65-B638-FE7C87E1A11C}">
      <dgm:prSet/>
      <dgm:spPr/>
      <dgm:t>
        <a:bodyPr/>
        <a:lstStyle/>
        <a:p>
          <a:endParaRPr lang="en-US"/>
        </a:p>
      </dgm:t>
    </dgm:pt>
    <dgm:pt modelId="{9A636FC9-2A61-4116-B65C-90E24C5A1622}" type="sibTrans" cxnId="{01D2442E-04B1-4B65-B638-FE7C87E1A11C}">
      <dgm:prSet/>
      <dgm:spPr/>
      <dgm:t>
        <a:bodyPr/>
        <a:lstStyle/>
        <a:p>
          <a:endParaRPr lang="en-US"/>
        </a:p>
      </dgm:t>
    </dgm:pt>
    <dgm:pt modelId="{289A2CCD-04FD-4303-9FBC-49F0FDA9FF30}">
      <dgm:prSet custT="1"/>
      <dgm:spPr/>
      <dgm:t>
        <a:bodyPr/>
        <a:lstStyle/>
        <a:p>
          <a:r>
            <a:rPr lang="en-US" sz="2400" dirty="0"/>
            <a:t>History of traumatic muscle injury (injection)</a:t>
          </a:r>
        </a:p>
      </dgm:t>
    </dgm:pt>
    <dgm:pt modelId="{C7907EC9-8ED5-4C74-ACBE-795FED105F81}" type="parTrans" cxnId="{6ABE90E1-EF11-4350-9A65-16BD448A318C}">
      <dgm:prSet/>
      <dgm:spPr/>
      <dgm:t>
        <a:bodyPr/>
        <a:lstStyle/>
        <a:p>
          <a:endParaRPr lang="en-US"/>
        </a:p>
      </dgm:t>
    </dgm:pt>
    <dgm:pt modelId="{7002833B-B5A6-4A1F-975A-157BBA99D296}" type="sibTrans" cxnId="{6ABE90E1-EF11-4350-9A65-16BD448A318C}">
      <dgm:prSet/>
      <dgm:spPr/>
      <dgm:t>
        <a:bodyPr/>
        <a:lstStyle/>
        <a:p>
          <a:endParaRPr lang="en-US"/>
        </a:p>
      </dgm:t>
    </dgm:pt>
    <dgm:pt modelId="{E7BCB5A8-1C82-4017-8CDE-E978346805EC}">
      <dgm:prSet custT="1"/>
      <dgm:spPr/>
      <dgm:t>
        <a:bodyPr/>
        <a:lstStyle/>
        <a:p>
          <a:r>
            <a:rPr lang="en-US" sz="2400" dirty="0"/>
            <a:t>Local non-muscle pathology (arthritis)</a:t>
          </a:r>
        </a:p>
      </dgm:t>
    </dgm:pt>
    <dgm:pt modelId="{E85F69B8-407E-4CBE-8BD7-7BAEF6A9918E}" type="parTrans" cxnId="{576A4E40-BBA8-4297-A20E-4EBB293437FB}">
      <dgm:prSet/>
      <dgm:spPr/>
      <dgm:t>
        <a:bodyPr/>
        <a:lstStyle/>
        <a:p>
          <a:endParaRPr lang="en-US"/>
        </a:p>
      </dgm:t>
    </dgm:pt>
    <dgm:pt modelId="{EACD7D3F-79F3-4F84-AA8B-B22C83B0438B}" type="sibTrans" cxnId="{576A4E40-BBA8-4297-A20E-4EBB293437FB}">
      <dgm:prSet/>
      <dgm:spPr/>
      <dgm:t>
        <a:bodyPr/>
        <a:lstStyle/>
        <a:p>
          <a:endParaRPr lang="en-US"/>
        </a:p>
      </dgm:t>
    </dgm:pt>
    <dgm:pt modelId="{E5F31DDC-C387-8C41-A246-082387B5F12A}" type="pres">
      <dgm:prSet presAssocID="{490F5010-C00F-4335-AB07-4A1C62982FDC}" presName="linear" presStyleCnt="0">
        <dgm:presLayoutVars>
          <dgm:animLvl val="lvl"/>
          <dgm:resizeHandles val="exact"/>
        </dgm:presLayoutVars>
      </dgm:prSet>
      <dgm:spPr/>
    </dgm:pt>
    <dgm:pt modelId="{710BDCE2-B9B9-8049-83D9-8AAEF30DFCDE}" type="pres">
      <dgm:prSet presAssocID="{860D8099-564A-45C2-AD5F-60CF24C29062}" presName="parentText" presStyleLbl="node1" presStyleIdx="0" presStyleCnt="5">
        <dgm:presLayoutVars>
          <dgm:chMax val="0"/>
          <dgm:bulletEnabled val="1"/>
        </dgm:presLayoutVars>
      </dgm:prSet>
      <dgm:spPr/>
    </dgm:pt>
    <dgm:pt modelId="{1DF40EB0-AEC5-1445-A8CB-D834A461B887}" type="pres">
      <dgm:prSet presAssocID="{A618098A-6906-4DC6-B625-214F17E1B1CF}" presName="spacer" presStyleCnt="0"/>
      <dgm:spPr/>
    </dgm:pt>
    <dgm:pt modelId="{830F6D84-9849-4244-85FF-113DDB6DDF25}" type="pres">
      <dgm:prSet presAssocID="{9349CA9A-A92D-4EFE-B1EE-24CBDE641A05}" presName="parentText" presStyleLbl="node1" presStyleIdx="1" presStyleCnt="5">
        <dgm:presLayoutVars>
          <dgm:chMax val="0"/>
          <dgm:bulletEnabled val="1"/>
        </dgm:presLayoutVars>
      </dgm:prSet>
      <dgm:spPr/>
    </dgm:pt>
    <dgm:pt modelId="{6770837F-3B36-0B42-8F5C-A87C17A5C66E}" type="pres">
      <dgm:prSet presAssocID="{7B976531-2476-497A-ACB7-8DB516168F42}" presName="spacer" presStyleCnt="0"/>
      <dgm:spPr/>
    </dgm:pt>
    <dgm:pt modelId="{2C389EB9-9429-1543-B4DC-49AB4480C7E9}" type="pres">
      <dgm:prSet presAssocID="{EB786259-5D5C-43F4-B038-4CDF312271EB}" presName="parentText" presStyleLbl="node1" presStyleIdx="2" presStyleCnt="5">
        <dgm:presLayoutVars>
          <dgm:chMax val="0"/>
          <dgm:bulletEnabled val="1"/>
        </dgm:presLayoutVars>
      </dgm:prSet>
      <dgm:spPr/>
    </dgm:pt>
    <dgm:pt modelId="{57DF352A-09E0-4447-A05C-E5F66653059D}" type="pres">
      <dgm:prSet presAssocID="{9A636FC9-2A61-4116-B65C-90E24C5A1622}" presName="spacer" presStyleCnt="0"/>
      <dgm:spPr/>
    </dgm:pt>
    <dgm:pt modelId="{FCFE22EC-44A6-1047-865B-9144D28FFDB6}" type="pres">
      <dgm:prSet presAssocID="{289A2CCD-04FD-4303-9FBC-49F0FDA9FF30}" presName="parentText" presStyleLbl="node1" presStyleIdx="3" presStyleCnt="5">
        <dgm:presLayoutVars>
          <dgm:chMax val="0"/>
          <dgm:bulletEnabled val="1"/>
        </dgm:presLayoutVars>
      </dgm:prSet>
      <dgm:spPr/>
    </dgm:pt>
    <dgm:pt modelId="{18C16A4B-8303-A749-8DFB-92A2519DBC27}" type="pres">
      <dgm:prSet presAssocID="{7002833B-B5A6-4A1F-975A-157BBA99D296}" presName="spacer" presStyleCnt="0"/>
      <dgm:spPr/>
    </dgm:pt>
    <dgm:pt modelId="{7274B0BF-23D5-674E-8F1B-6C1AAD422ACE}" type="pres">
      <dgm:prSet presAssocID="{E7BCB5A8-1C82-4017-8CDE-E978346805EC}" presName="parentText" presStyleLbl="node1" presStyleIdx="4" presStyleCnt="5">
        <dgm:presLayoutVars>
          <dgm:chMax val="0"/>
          <dgm:bulletEnabled val="1"/>
        </dgm:presLayoutVars>
      </dgm:prSet>
      <dgm:spPr/>
    </dgm:pt>
  </dgm:ptLst>
  <dgm:cxnLst>
    <dgm:cxn modelId="{F8935804-5B76-5F42-95BD-E6891A979FDB}" type="presOf" srcId="{490F5010-C00F-4335-AB07-4A1C62982FDC}" destId="{E5F31DDC-C387-8C41-A246-082387B5F12A}" srcOrd="0" destOrd="0" presId="urn:microsoft.com/office/officeart/2005/8/layout/vList2"/>
    <dgm:cxn modelId="{01D2442E-04B1-4B65-B638-FE7C87E1A11C}" srcId="{490F5010-C00F-4335-AB07-4A1C62982FDC}" destId="{EB786259-5D5C-43F4-B038-4CDF312271EB}" srcOrd="2" destOrd="0" parTransId="{5C9FC24D-633B-4D64-914E-C0BBF2B76C1F}" sibTransId="{9A636FC9-2A61-4116-B65C-90E24C5A1622}"/>
    <dgm:cxn modelId="{576A4E40-BBA8-4297-A20E-4EBB293437FB}" srcId="{490F5010-C00F-4335-AB07-4A1C62982FDC}" destId="{E7BCB5A8-1C82-4017-8CDE-E978346805EC}" srcOrd="4" destOrd="0" parTransId="{E85F69B8-407E-4CBE-8BD7-7BAEF6A9918E}" sibTransId="{EACD7D3F-79F3-4F84-AA8B-B22C83B0438B}"/>
    <dgm:cxn modelId="{FC7FAC59-AF20-7E4E-A7C4-FF6C22E64FED}" type="presOf" srcId="{E7BCB5A8-1C82-4017-8CDE-E978346805EC}" destId="{7274B0BF-23D5-674E-8F1B-6C1AAD422ACE}" srcOrd="0" destOrd="0" presId="urn:microsoft.com/office/officeart/2005/8/layout/vList2"/>
    <dgm:cxn modelId="{04DD1B6C-4AC8-4E93-A37D-FAA825A66702}" srcId="{490F5010-C00F-4335-AB07-4A1C62982FDC}" destId="{860D8099-564A-45C2-AD5F-60CF24C29062}" srcOrd="0" destOrd="0" parTransId="{D03200F3-0DC4-412A-84D1-78B524DB3E5D}" sibTransId="{A618098A-6906-4DC6-B625-214F17E1B1CF}"/>
    <dgm:cxn modelId="{B240F1A6-DF97-694B-930F-A8807DB15858}" type="presOf" srcId="{289A2CCD-04FD-4303-9FBC-49F0FDA9FF30}" destId="{FCFE22EC-44A6-1047-865B-9144D28FFDB6}" srcOrd="0" destOrd="0" presId="urn:microsoft.com/office/officeart/2005/8/layout/vList2"/>
    <dgm:cxn modelId="{BD51ABBA-EFC7-48B9-BC4C-B33C2D5D8B6C}" srcId="{490F5010-C00F-4335-AB07-4A1C62982FDC}" destId="{9349CA9A-A92D-4EFE-B1EE-24CBDE641A05}" srcOrd="1" destOrd="0" parTransId="{0A1DE0F5-0A44-4BB8-BF7D-9AA69F4445C6}" sibTransId="{7B976531-2476-497A-ACB7-8DB516168F42}"/>
    <dgm:cxn modelId="{A48129D4-CA58-BD48-B2C2-9B8EE0E94A80}" type="presOf" srcId="{EB786259-5D5C-43F4-B038-4CDF312271EB}" destId="{2C389EB9-9429-1543-B4DC-49AB4480C7E9}" srcOrd="0" destOrd="0" presId="urn:microsoft.com/office/officeart/2005/8/layout/vList2"/>
    <dgm:cxn modelId="{6ABE90E1-EF11-4350-9A65-16BD448A318C}" srcId="{490F5010-C00F-4335-AB07-4A1C62982FDC}" destId="{289A2CCD-04FD-4303-9FBC-49F0FDA9FF30}" srcOrd="3" destOrd="0" parTransId="{C7907EC9-8ED5-4C74-ACBE-795FED105F81}" sibTransId="{7002833B-B5A6-4A1F-975A-157BBA99D296}"/>
    <dgm:cxn modelId="{AE6253E3-8E1F-2F44-A482-6FB1F2C22DFF}" type="presOf" srcId="{860D8099-564A-45C2-AD5F-60CF24C29062}" destId="{710BDCE2-B9B9-8049-83D9-8AAEF30DFCDE}" srcOrd="0" destOrd="0" presId="urn:microsoft.com/office/officeart/2005/8/layout/vList2"/>
    <dgm:cxn modelId="{5F83DBFA-1CE9-E149-9BCB-5BA432489DC1}" type="presOf" srcId="{9349CA9A-A92D-4EFE-B1EE-24CBDE641A05}" destId="{830F6D84-9849-4244-85FF-113DDB6DDF25}" srcOrd="0" destOrd="0" presId="urn:microsoft.com/office/officeart/2005/8/layout/vList2"/>
    <dgm:cxn modelId="{23E679D4-AE64-B148-ACF2-2F7CDCECC32F}" type="presParOf" srcId="{E5F31DDC-C387-8C41-A246-082387B5F12A}" destId="{710BDCE2-B9B9-8049-83D9-8AAEF30DFCDE}" srcOrd="0" destOrd="0" presId="urn:microsoft.com/office/officeart/2005/8/layout/vList2"/>
    <dgm:cxn modelId="{3AF60C89-FF44-FE42-89F6-F02BEC4FB6F3}" type="presParOf" srcId="{E5F31DDC-C387-8C41-A246-082387B5F12A}" destId="{1DF40EB0-AEC5-1445-A8CB-D834A461B887}" srcOrd="1" destOrd="0" presId="urn:microsoft.com/office/officeart/2005/8/layout/vList2"/>
    <dgm:cxn modelId="{C1521444-C3C3-984D-98F5-E7DD07790FCD}" type="presParOf" srcId="{E5F31DDC-C387-8C41-A246-082387B5F12A}" destId="{830F6D84-9849-4244-85FF-113DDB6DDF25}" srcOrd="2" destOrd="0" presId="urn:microsoft.com/office/officeart/2005/8/layout/vList2"/>
    <dgm:cxn modelId="{5F3CE6CA-7C97-0A43-B7CC-0B2ED69CCAC5}" type="presParOf" srcId="{E5F31DDC-C387-8C41-A246-082387B5F12A}" destId="{6770837F-3B36-0B42-8F5C-A87C17A5C66E}" srcOrd="3" destOrd="0" presId="urn:microsoft.com/office/officeart/2005/8/layout/vList2"/>
    <dgm:cxn modelId="{44CF35E0-D22E-7841-AB5D-D97D488F1D08}" type="presParOf" srcId="{E5F31DDC-C387-8C41-A246-082387B5F12A}" destId="{2C389EB9-9429-1543-B4DC-49AB4480C7E9}" srcOrd="4" destOrd="0" presId="urn:microsoft.com/office/officeart/2005/8/layout/vList2"/>
    <dgm:cxn modelId="{FF23D1DB-F683-7B4C-A1FA-2D3F3B9B2526}" type="presParOf" srcId="{E5F31DDC-C387-8C41-A246-082387B5F12A}" destId="{57DF352A-09E0-4447-A05C-E5F66653059D}" srcOrd="5" destOrd="0" presId="urn:microsoft.com/office/officeart/2005/8/layout/vList2"/>
    <dgm:cxn modelId="{8245AF95-92C0-9648-8349-BD8AB1AB46AF}" type="presParOf" srcId="{E5F31DDC-C387-8C41-A246-082387B5F12A}" destId="{FCFE22EC-44A6-1047-865B-9144D28FFDB6}" srcOrd="6" destOrd="0" presId="urn:microsoft.com/office/officeart/2005/8/layout/vList2"/>
    <dgm:cxn modelId="{EC65AE16-BF4A-CA4B-BD1C-144D07F7C3C3}" type="presParOf" srcId="{E5F31DDC-C387-8C41-A246-082387B5F12A}" destId="{18C16A4B-8303-A749-8DFB-92A2519DBC27}" srcOrd="7" destOrd="0" presId="urn:microsoft.com/office/officeart/2005/8/layout/vList2"/>
    <dgm:cxn modelId="{56213C9A-04BC-3D49-8FB8-C7DFA01AE384}" type="presParOf" srcId="{E5F31DDC-C387-8C41-A246-082387B5F12A}" destId="{7274B0BF-23D5-674E-8F1B-6C1AAD422ACE}"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38C5671-F882-4FE7-8CB2-AA7B62BE90B4}"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9C1DC811-948B-4643-AA2F-D548296954AE}">
      <dgm:prSet custT="1"/>
      <dgm:spPr/>
      <dgm:t>
        <a:bodyPr/>
        <a:lstStyle/>
        <a:p>
          <a:r>
            <a:rPr lang="en-US" sz="2800" dirty="0"/>
            <a:t>Subjective pain in the muscle on function</a:t>
          </a:r>
        </a:p>
      </dgm:t>
    </dgm:pt>
    <dgm:pt modelId="{AE90F22B-FB25-44CE-92DB-FF21553E0B5C}" type="parTrans" cxnId="{62C84BD5-200E-4650-A4D4-7BBE70DF0739}">
      <dgm:prSet/>
      <dgm:spPr/>
      <dgm:t>
        <a:bodyPr/>
        <a:lstStyle/>
        <a:p>
          <a:endParaRPr lang="en-US"/>
        </a:p>
      </dgm:t>
    </dgm:pt>
    <dgm:pt modelId="{AA12EEAD-FB8B-4790-96C3-AE8B2E226F69}" type="sibTrans" cxnId="{62C84BD5-200E-4650-A4D4-7BBE70DF0739}">
      <dgm:prSet/>
      <dgm:spPr/>
      <dgm:t>
        <a:bodyPr/>
        <a:lstStyle/>
        <a:p>
          <a:endParaRPr lang="en-US"/>
        </a:p>
      </dgm:t>
    </dgm:pt>
    <dgm:pt modelId="{920637B5-11BF-45F6-AA19-B0B7A3D7E678}">
      <dgm:prSet/>
      <dgm:spPr/>
      <dgm:t>
        <a:bodyPr/>
        <a:lstStyle/>
        <a:p>
          <a:r>
            <a:rPr lang="en-US" dirty="0"/>
            <a:t>Pain that can be replicated by muscle palpation in the affected muscles</a:t>
          </a:r>
        </a:p>
      </dgm:t>
    </dgm:pt>
    <dgm:pt modelId="{130E274A-96DE-4261-88A3-9107BD4D5950}" type="parTrans" cxnId="{51DEFDA1-3E31-4BDD-81CF-A4D10D681A0D}">
      <dgm:prSet/>
      <dgm:spPr/>
      <dgm:t>
        <a:bodyPr/>
        <a:lstStyle/>
        <a:p>
          <a:endParaRPr lang="en-US"/>
        </a:p>
      </dgm:t>
    </dgm:pt>
    <dgm:pt modelId="{40B23F01-CB7E-4D20-817E-6E9FC99563D6}" type="sibTrans" cxnId="{51DEFDA1-3E31-4BDD-81CF-A4D10D681A0D}">
      <dgm:prSet/>
      <dgm:spPr/>
      <dgm:t>
        <a:bodyPr/>
        <a:lstStyle/>
        <a:p>
          <a:endParaRPr lang="en-US"/>
        </a:p>
      </dgm:t>
    </dgm:pt>
    <dgm:pt modelId="{7631A1AC-9714-4E50-AF78-E6EDE66D0ED0}">
      <dgm:prSet/>
      <dgm:spPr/>
      <dgm:t>
        <a:bodyPr/>
        <a:lstStyle/>
        <a:p>
          <a:r>
            <a:rPr lang="en-US"/>
            <a:t>Trigger point in the band that causes pain to radiate on sustained compression</a:t>
          </a:r>
        </a:p>
      </dgm:t>
    </dgm:pt>
    <dgm:pt modelId="{D0C65137-D06B-4B94-9786-145EFD12D2C6}" type="parTrans" cxnId="{17C240E7-6AA1-4BFF-B54C-0C103ECAC3DE}">
      <dgm:prSet/>
      <dgm:spPr/>
      <dgm:t>
        <a:bodyPr/>
        <a:lstStyle/>
        <a:p>
          <a:endParaRPr lang="en-US"/>
        </a:p>
      </dgm:t>
    </dgm:pt>
    <dgm:pt modelId="{410FB03D-21B6-4ACE-88DC-35B27BCCA56F}" type="sibTrans" cxnId="{17C240E7-6AA1-4BFF-B54C-0C103ECAC3DE}">
      <dgm:prSet/>
      <dgm:spPr/>
      <dgm:t>
        <a:bodyPr/>
        <a:lstStyle/>
        <a:p>
          <a:endParaRPr lang="en-US"/>
        </a:p>
      </dgm:t>
    </dgm:pt>
    <dgm:pt modelId="{6AEA55B9-82BC-4B59-8CC0-CA53B5E1D6A3}">
      <dgm:prSet/>
      <dgm:spPr/>
      <dgm:t>
        <a:bodyPr/>
        <a:lstStyle/>
        <a:p>
          <a:r>
            <a:rPr lang="en-US" dirty="0"/>
            <a:t>Note: Myalgia is labeled myofascial pain only when trigger points are present.</a:t>
          </a:r>
        </a:p>
      </dgm:t>
    </dgm:pt>
    <dgm:pt modelId="{5AB59A32-C96A-46C9-97B1-F0C31D4B885A}" type="parTrans" cxnId="{B0F2193C-A77A-4615-875E-A8F1C7A50877}">
      <dgm:prSet/>
      <dgm:spPr/>
      <dgm:t>
        <a:bodyPr/>
        <a:lstStyle/>
        <a:p>
          <a:endParaRPr lang="en-US"/>
        </a:p>
      </dgm:t>
    </dgm:pt>
    <dgm:pt modelId="{34F38F90-5B55-46A5-98E2-374CAD2871AE}" type="sibTrans" cxnId="{B0F2193C-A77A-4615-875E-A8F1C7A50877}">
      <dgm:prSet/>
      <dgm:spPr/>
      <dgm:t>
        <a:bodyPr/>
        <a:lstStyle/>
        <a:p>
          <a:endParaRPr lang="en-US"/>
        </a:p>
      </dgm:t>
    </dgm:pt>
    <dgm:pt modelId="{E6FEEC11-899D-8549-B139-B99B4D10CFFB}" type="pres">
      <dgm:prSet presAssocID="{D38C5671-F882-4FE7-8CB2-AA7B62BE90B4}" presName="vert0" presStyleCnt="0">
        <dgm:presLayoutVars>
          <dgm:dir/>
          <dgm:animOne val="branch"/>
          <dgm:animLvl val="lvl"/>
        </dgm:presLayoutVars>
      </dgm:prSet>
      <dgm:spPr/>
    </dgm:pt>
    <dgm:pt modelId="{E931D386-8440-0949-8195-638261A912D9}" type="pres">
      <dgm:prSet presAssocID="{9C1DC811-948B-4643-AA2F-D548296954AE}" presName="thickLine" presStyleLbl="alignNode1" presStyleIdx="0" presStyleCnt="4"/>
      <dgm:spPr/>
    </dgm:pt>
    <dgm:pt modelId="{44F2CC2F-ADAB-764C-9FBA-AE6BBEF47136}" type="pres">
      <dgm:prSet presAssocID="{9C1DC811-948B-4643-AA2F-D548296954AE}" presName="horz1" presStyleCnt="0"/>
      <dgm:spPr/>
    </dgm:pt>
    <dgm:pt modelId="{6DD5BE8F-107F-C64F-B8F4-3200D2AFAE88}" type="pres">
      <dgm:prSet presAssocID="{9C1DC811-948B-4643-AA2F-D548296954AE}" presName="tx1" presStyleLbl="revTx" presStyleIdx="0" presStyleCnt="4"/>
      <dgm:spPr/>
    </dgm:pt>
    <dgm:pt modelId="{DFFD76A5-5E75-F949-9B8C-5E8BC0F3C267}" type="pres">
      <dgm:prSet presAssocID="{9C1DC811-948B-4643-AA2F-D548296954AE}" presName="vert1" presStyleCnt="0"/>
      <dgm:spPr/>
    </dgm:pt>
    <dgm:pt modelId="{B27A68E0-0DFE-E544-975B-7429BD6CFB46}" type="pres">
      <dgm:prSet presAssocID="{920637B5-11BF-45F6-AA19-B0B7A3D7E678}" presName="thickLine" presStyleLbl="alignNode1" presStyleIdx="1" presStyleCnt="4"/>
      <dgm:spPr/>
    </dgm:pt>
    <dgm:pt modelId="{5417CA25-4B50-D948-B40C-0004663EFB53}" type="pres">
      <dgm:prSet presAssocID="{920637B5-11BF-45F6-AA19-B0B7A3D7E678}" presName="horz1" presStyleCnt="0"/>
      <dgm:spPr/>
    </dgm:pt>
    <dgm:pt modelId="{58C949F1-642D-C143-92A9-36C8595BCAAC}" type="pres">
      <dgm:prSet presAssocID="{920637B5-11BF-45F6-AA19-B0B7A3D7E678}" presName="tx1" presStyleLbl="revTx" presStyleIdx="1" presStyleCnt="4"/>
      <dgm:spPr/>
    </dgm:pt>
    <dgm:pt modelId="{692BE988-82CD-2047-899F-84F94D2CF571}" type="pres">
      <dgm:prSet presAssocID="{920637B5-11BF-45F6-AA19-B0B7A3D7E678}" presName="vert1" presStyleCnt="0"/>
      <dgm:spPr/>
    </dgm:pt>
    <dgm:pt modelId="{A09C9653-4B39-4640-B7EB-C8DD48615901}" type="pres">
      <dgm:prSet presAssocID="{7631A1AC-9714-4E50-AF78-E6EDE66D0ED0}" presName="thickLine" presStyleLbl="alignNode1" presStyleIdx="2" presStyleCnt="4"/>
      <dgm:spPr/>
    </dgm:pt>
    <dgm:pt modelId="{4E611BD8-7FEF-0542-B487-3D9727285BDF}" type="pres">
      <dgm:prSet presAssocID="{7631A1AC-9714-4E50-AF78-E6EDE66D0ED0}" presName="horz1" presStyleCnt="0"/>
      <dgm:spPr/>
    </dgm:pt>
    <dgm:pt modelId="{F095EADD-1268-5946-B5F9-1686D77C9961}" type="pres">
      <dgm:prSet presAssocID="{7631A1AC-9714-4E50-AF78-E6EDE66D0ED0}" presName="tx1" presStyleLbl="revTx" presStyleIdx="2" presStyleCnt="4"/>
      <dgm:spPr/>
    </dgm:pt>
    <dgm:pt modelId="{01FE6886-5C8A-9945-80E1-E25BAFDDA07F}" type="pres">
      <dgm:prSet presAssocID="{7631A1AC-9714-4E50-AF78-E6EDE66D0ED0}" presName="vert1" presStyleCnt="0"/>
      <dgm:spPr/>
    </dgm:pt>
    <dgm:pt modelId="{E561AE54-5698-CD48-B699-9D5FDCC4CB36}" type="pres">
      <dgm:prSet presAssocID="{6AEA55B9-82BC-4B59-8CC0-CA53B5E1D6A3}" presName="thickLine" presStyleLbl="alignNode1" presStyleIdx="3" presStyleCnt="4"/>
      <dgm:spPr/>
    </dgm:pt>
    <dgm:pt modelId="{4F22CC2A-4625-0644-8E0D-5FC5F9E6BF4C}" type="pres">
      <dgm:prSet presAssocID="{6AEA55B9-82BC-4B59-8CC0-CA53B5E1D6A3}" presName="horz1" presStyleCnt="0"/>
      <dgm:spPr/>
    </dgm:pt>
    <dgm:pt modelId="{713CE3F1-CB54-394B-9571-59EE6B3BCD87}" type="pres">
      <dgm:prSet presAssocID="{6AEA55B9-82BC-4B59-8CC0-CA53B5E1D6A3}" presName="tx1" presStyleLbl="revTx" presStyleIdx="3" presStyleCnt="4"/>
      <dgm:spPr/>
    </dgm:pt>
    <dgm:pt modelId="{1013EA81-58B7-BA48-A7E7-EE424DBE287F}" type="pres">
      <dgm:prSet presAssocID="{6AEA55B9-82BC-4B59-8CC0-CA53B5E1D6A3}" presName="vert1" presStyleCnt="0"/>
      <dgm:spPr/>
    </dgm:pt>
  </dgm:ptLst>
  <dgm:cxnLst>
    <dgm:cxn modelId="{330F6608-7373-884D-9B5E-6407CD5F41AB}" type="presOf" srcId="{D38C5671-F882-4FE7-8CB2-AA7B62BE90B4}" destId="{E6FEEC11-899D-8549-B139-B99B4D10CFFB}" srcOrd="0" destOrd="0" presId="urn:microsoft.com/office/officeart/2008/layout/LinedList"/>
    <dgm:cxn modelId="{B9AB5E2E-D7F4-384C-A8DB-F4CA5F519D74}" type="presOf" srcId="{9C1DC811-948B-4643-AA2F-D548296954AE}" destId="{6DD5BE8F-107F-C64F-B8F4-3200D2AFAE88}" srcOrd="0" destOrd="0" presId="urn:microsoft.com/office/officeart/2008/layout/LinedList"/>
    <dgm:cxn modelId="{B0F2193C-A77A-4615-875E-A8F1C7A50877}" srcId="{D38C5671-F882-4FE7-8CB2-AA7B62BE90B4}" destId="{6AEA55B9-82BC-4B59-8CC0-CA53B5E1D6A3}" srcOrd="3" destOrd="0" parTransId="{5AB59A32-C96A-46C9-97B1-F0C31D4B885A}" sibTransId="{34F38F90-5B55-46A5-98E2-374CAD2871AE}"/>
    <dgm:cxn modelId="{1366A648-9C45-434D-9F5C-2F7FE6DABFC7}" type="presOf" srcId="{7631A1AC-9714-4E50-AF78-E6EDE66D0ED0}" destId="{F095EADD-1268-5946-B5F9-1686D77C9961}" srcOrd="0" destOrd="0" presId="urn:microsoft.com/office/officeart/2008/layout/LinedList"/>
    <dgm:cxn modelId="{B2AE3058-CCC8-2140-BFB8-6814B642FA5A}" type="presOf" srcId="{6AEA55B9-82BC-4B59-8CC0-CA53B5E1D6A3}" destId="{713CE3F1-CB54-394B-9571-59EE6B3BCD87}" srcOrd="0" destOrd="0" presId="urn:microsoft.com/office/officeart/2008/layout/LinedList"/>
    <dgm:cxn modelId="{51DEFDA1-3E31-4BDD-81CF-A4D10D681A0D}" srcId="{D38C5671-F882-4FE7-8CB2-AA7B62BE90B4}" destId="{920637B5-11BF-45F6-AA19-B0B7A3D7E678}" srcOrd="1" destOrd="0" parTransId="{130E274A-96DE-4261-88A3-9107BD4D5950}" sibTransId="{40B23F01-CB7E-4D20-817E-6E9FC99563D6}"/>
    <dgm:cxn modelId="{62C84BD5-200E-4650-A4D4-7BBE70DF0739}" srcId="{D38C5671-F882-4FE7-8CB2-AA7B62BE90B4}" destId="{9C1DC811-948B-4643-AA2F-D548296954AE}" srcOrd="0" destOrd="0" parTransId="{AE90F22B-FB25-44CE-92DB-FF21553E0B5C}" sibTransId="{AA12EEAD-FB8B-4790-96C3-AE8B2E226F69}"/>
    <dgm:cxn modelId="{17C240E7-6AA1-4BFF-B54C-0C103ECAC3DE}" srcId="{D38C5671-F882-4FE7-8CB2-AA7B62BE90B4}" destId="{7631A1AC-9714-4E50-AF78-E6EDE66D0ED0}" srcOrd="2" destOrd="0" parTransId="{D0C65137-D06B-4B94-9786-145EFD12D2C6}" sibTransId="{410FB03D-21B6-4ACE-88DC-35B27BCCA56F}"/>
    <dgm:cxn modelId="{F6149EEF-DBA2-5443-9091-19BCF56C40C9}" type="presOf" srcId="{920637B5-11BF-45F6-AA19-B0B7A3D7E678}" destId="{58C949F1-642D-C143-92A9-36C8595BCAAC}" srcOrd="0" destOrd="0" presId="urn:microsoft.com/office/officeart/2008/layout/LinedList"/>
    <dgm:cxn modelId="{B63F3C08-EBE1-214F-AFEC-D3ED304AD752}" type="presParOf" srcId="{E6FEEC11-899D-8549-B139-B99B4D10CFFB}" destId="{E931D386-8440-0949-8195-638261A912D9}" srcOrd="0" destOrd="0" presId="urn:microsoft.com/office/officeart/2008/layout/LinedList"/>
    <dgm:cxn modelId="{C2AA6FBD-B63F-EF46-B707-3EBE06F02776}" type="presParOf" srcId="{E6FEEC11-899D-8549-B139-B99B4D10CFFB}" destId="{44F2CC2F-ADAB-764C-9FBA-AE6BBEF47136}" srcOrd="1" destOrd="0" presId="urn:microsoft.com/office/officeart/2008/layout/LinedList"/>
    <dgm:cxn modelId="{D03DB14B-949D-8141-8A60-31E85828941F}" type="presParOf" srcId="{44F2CC2F-ADAB-764C-9FBA-AE6BBEF47136}" destId="{6DD5BE8F-107F-C64F-B8F4-3200D2AFAE88}" srcOrd="0" destOrd="0" presId="urn:microsoft.com/office/officeart/2008/layout/LinedList"/>
    <dgm:cxn modelId="{9232266E-5286-5840-B591-2147A3A23768}" type="presParOf" srcId="{44F2CC2F-ADAB-764C-9FBA-AE6BBEF47136}" destId="{DFFD76A5-5E75-F949-9B8C-5E8BC0F3C267}" srcOrd="1" destOrd="0" presId="urn:microsoft.com/office/officeart/2008/layout/LinedList"/>
    <dgm:cxn modelId="{B3B7116B-E35F-6347-9022-040AB3A1DAAD}" type="presParOf" srcId="{E6FEEC11-899D-8549-B139-B99B4D10CFFB}" destId="{B27A68E0-0DFE-E544-975B-7429BD6CFB46}" srcOrd="2" destOrd="0" presId="urn:microsoft.com/office/officeart/2008/layout/LinedList"/>
    <dgm:cxn modelId="{9A36E24A-8E51-8743-97B3-ED7BFFB75DFF}" type="presParOf" srcId="{E6FEEC11-899D-8549-B139-B99B4D10CFFB}" destId="{5417CA25-4B50-D948-B40C-0004663EFB53}" srcOrd="3" destOrd="0" presId="urn:microsoft.com/office/officeart/2008/layout/LinedList"/>
    <dgm:cxn modelId="{AF16281C-EBBE-8942-AFB8-2D3919035A7C}" type="presParOf" srcId="{5417CA25-4B50-D948-B40C-0004663EFB53}" destId="{58C949F1-642D-C143-92A9-36C8595BCAAC}" srcOrd="0" destOrd="0" presId="urn:microsoft.com/office/officeart/2008/layout/LinedList"/>
    <dgm:cxn modelId="{8218BA05-C61D-CF47-8E18-3A5752AEC549}" type="presParOf" srcId="{5417CA25-4B50-D948-B40C-0004663EFB53}" destId="{692BE988-82CD-2047-899F-84F94D2CF571}" srcOrd="1" destOrd="0" presId="urn:microsoft.com/office/officeart/2008/layout/LinedList"/>
    <dgm:cxn modelId="{EFBB9DF5-86E5-5E42-9CCA-7E8A0C0D9CB2}" type="presParOf" srcId="{E6FEEC11-899D-8549-B139-B99B4D10CFFB}" destId="{A09C9653-4B39-4640-B7EB-C8DD48615901}" srcOrd="4" destOrd="0" presId="urn:microsoft.com/office/officeart/2008/layout/LinedList"/>
    <dgm:cxn modelId="{CA578E5B-7117-CF4A-982D-8BA0326781A3}" type="presParOf" srcId="{E6FEEC11-899D-8549-B139-B99B4D10CFFB}" destId="{4E611BD8-7FEF-0542-B487-3D9727285BDF}" srcOrd="5" destOrd="0" presId="urn:microsoft.com/office/officeart/2008/layout/LinedList"/>
    <dgm:cxn modelId="{85A84426-D921-864F-B9C7-3580CDE69E13}" type="presParOf" srcId="{4E611BD8-7FEF-0542-B487-3D9727285BDF}" destId="{F095EADD-1268-5946-B5F9-1686D77C9961}" srcOrd="0" destOrd="0" presId="urn:microsoft.com/office/officeart/2008/layout/LinedList"/>
    <dgm:cxn modelId="{99BD858F-B0A7-3344-8825-6060E0793221}" type="presParOf" srcId="{4E611BD8-7FEF-0542-B487-3D9727285BDF}" destId="{01FE6886-5C8A-9945-80E1-E25BAFDDA07F}" srcOrd="1" destOrd="0" presId="urn:microsoft.com/office/officeart/2008/layout/LinedList"/>
    <dgm:cxn modelId="{C6190E6C-A615-B047-B355-1C70AD650981}" type="presParOf" srcId="{E6FEEC11-899D-8549-B139-B99B4D10CFFB}" destId="{E561AE54-5698-CD48-B699-9D5FDCC4CB36}" srcOrd="6" destOrd="0" presId="urn:microsoft.com/office/officeart/2008/layout/LinedList"/>
    <dgm:cxn modelId="{BFE126D7-9FDE-9C4B-9B8F-DC3112BAC6CF}" type="presParOf" srcId="{E6FEEC11-899D-8549-B139-B99B4D10CFFB}" destId="{4F22CC2A-4625-0644-8E0D-5FC5F9E6BF4C}" srcOrd="7" destOrd="0" presId="urn:microsoft.com/office/officeart/2008/layout/LinedList"/>
    <dgm:cxn modelId="{C2552937-85E3-1743-B9BC-0E819ADCBBCE}" type="presParOf" srcId="{4F22CC2A-4625-0644-8E0D-5FC5F9E6BF4C}" destId="{713CE3F1-CB54-394B-9571-59EE6B3BCD87}" srcOrd="0" destOrd="0" presId="urn:microsoft.com/office/officeart/2008/layout/LinedList"/>
    <dgm:cxn modelId="{92A058AE-FCBD-054B-B3DB-38D78DBDF87D}" type="presParOf" srcId="{4F22CC2A-4625-0644-8E0D-5FC5F9E6BF4C}" destId="{1013EA81-58B7-BA48-A7E7-EE424DBE287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A18E1EB-D2F9-4854-A2B1-04F645763E56}"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978FBF66-6B4C-4251-99FA-F8B88EE13CD5}">
      <dgm:prSet custT="1"/>
      <dgm:spPr/>
      <dgm:t>
        <a:bodyPr/>
        <a:lstStyle/>
        <a:p>
          <a:r>
            <a:rPr lang="en-US" sz="2800" dirty="0"/>
            <a:t>Sudden onset, continuous loss of full jaw motion</a:t>
          </a:r>
        </a:p>
      </dgm:t>
    </dgm:pt>
    <dgm:pt modelId="{56D6AE47-49C6-4D40-82D7-6A18213D39BB}" type="parTrans" cxnId="{DB1D8263-0DC5-4EB3-9ED7-943456BCF627}">
      <dgm:prSet/>
      <dgm:spPr/>
      <dgm:t>
        <a:bodyPr/>
        <a:lstStyle/>
        <a:p>
          <a:endParaRPr lang="en-US"/>
        </a:p>
      </dgm:t>
    </dgm:pt>
    <dgm:pt modelId="{D8CB8D62-7990-40A1-80EB-14AE9F482B12}" type="sibTrans" cxnId="{DB1D8263-0DC5-4EB3-9ED7-943456BCF627}">
      <dgm:prSet/>
      <dgm:spPr/>
      <dgm:t>
        <a:bodyPr/>
        <a:lstStyle/>
        <a:p>
          <a:endParaRPr lang="en-US"/>
        </a:p>
      </dgm:t>
    </dgm:pt>
    <dgm:pt modelId="{B8300C38-E967-42FE-9337-8CBD516405E5}">
      <dgm:prSet custT="1"/>
      <dgm:spPr/>
      <dgm:t>
        <a:bodyPr/>
        <a:lstStyle/>
        <a:p>
          <a:r>
            <a:rPr lang="en-US" sz="2800" dirty="0"/>
            <a:t>Pain in the affected joint on wide open attempt</a:t>
          </a:r>
        </a:p>
      </dgm:t>
    </dgm:pt>
    <dgm:pt modelId="{8A98BDDD-1633-4D05-9839-B503DBDF5FB3}" type="parTrans" cxnId="{686B74AE-458C-4BFE-BEA9-C50B470D0810}">
      <dgm:prSet/>
      <dgm:spPr/>
      <dgm:t>
        <a:bodyPr/>
        <a:lstStyle/>
        <a:p>
          <a:endParaRPr lang="en-US"/>
        </a:p>
      </dgm:t>
    </dgm:pt>
    <dgm:pt modelId="{18ACAE8C-E7DB-4D12-A573-6370509C09C0}" type="sibTrans" cxnId="{686B74AE-458C-4BFE-BEA9-C50B470D0810}">
      <dgm:prSet/>
      <dgm:spPr/>
      <dgm:t>
        <a:bodyPr/>
        <a:lstStyle/>
        <a:p>
          <a:endParaRPr lang="en-US"/>
        </a:p>
      </dgm:t>
    </dgm:pt>
    <dgm:pt modelId="{33FDB297-24D4-4CC5-B32C-F8A6F01442B3}">
      <dgm:prSet custT="1"/>
      <dgm:spPr/>
      <dgm:t>
        <a:bodyPr/>
        <a:lstStyle/>
        <a:p>
          <a:r>
            <a:rPr lang="en-US" sz="2800" dirty="0"/>
            <a:t>Prior history of clicking in the affected joint that has now stopped</a:t>
          </a:r>
        </a:p>
      </dgm:t>
    </dgm:pt>
    <dgm:pt modelId="{23BD9A27-D1F0-45FF-9C58-E51E08C8ABCA}" type="parTrans" cxnId="{118F9F64-6D17-428B-BC14-C2009926EFA9}">
      <dgm:prSet/>
      <dgm:spPr/>
      <dgm:t>
        <a:bodyPr/>
        <a:lstStyle/>
        <a:p>
          <a:endParaRPr lang="en-US"/>
        </a:p>
      </dgm:t>
    </dgm:pt>
    <dgm:pt modelId="{169CA19D-5A74-43D5-B274-D5F56FCD67CA}" type="sibTrans" cxnId="{118F9F64-6D17-428B-BC14-C2009926EFA9}">
      <dgm:prSet/>
      <dgm:spPr/>
      <dgm:t>
        <a:bodyPr/>
        <a:lstStyle/>
        <a:p>
          <a:endParaRPr lang="en-US"/>
        </a:p>
      </dgm:t>
    </dgm:pt>
    <dgm:pt modelId="{CE6EC62A-5123-4E21-BEA4-69858155C2BC}">
      <dgm:prSet custT="1"/>
      <dgm:spPr/>
      <dgm:t>
        <a:bodyPr/>
        <a:lstStyle/>
        <a:p>
          <a:r>
            <a:rPr lang="en-US" sz="2800" dirty="0"/>
            <a:t>Diagnostic test: MRI shows DDNR in both closed and open positions</a:t>
          </a:r>
        </a:p>
      </dgm:t>
    </dgm:pt>
    <dgm:pt modelId="{A9C722C5-DA18-42E8-861C-5915F792167F}" type="parTrans" cxnId="{77EA6347-EC65-455E-99F0-BFCE141D8E7D}">
      <dgm:prSet/>
      <dgm:spPr/>
      <dgm:t>
        <a:bodyPr/>
        <a:lstStyle/>
        <a:p>
          <a:endParaRPr lang="en-US"/>
        </a:p>
      </dgm:t>
    </dgm:pt>
    <dgm:pt modelId="{23D4CF3B-DC55-4058-BB33-DDFD26F292D4}" type="sibTrans" cxnId="{77EA6347-EC65-455E-99F0-BFCE141D8E7D}">
      <dgm:prSet/>
      <dgm:spPr/>
      <dgm:t>
        <a:bodyPr/>
        <a:lstStyle/>
        <a:p>
          <a:endParaRPr lang="en-US"/>
        </a:p>
      </dgm:t>
    </dgm:pt>
    <dgm:pt modelId="{7361D925-8EF0-0D4C-9E22-CAB44BAB3D41}" type="pres">
      <dgm:prSet presAssocID="{5A18E1EB-D2F9-4854-A2B1-04F645763E56}" presName="vert0" presStyleCnt="0">
        <dgm:presLayoutVars>
          <dgm:dir/>
          <dgm:animOne val="branch"/>
          <dgm:animLvl val="lvl"/>
        </dgm:presLayoutVars>
      </dgm:prSet>
      <dgm:spPr/>
    </dgm:pt>
    <dgm:pt modelId="{0F3EC238-407A-7344-9DBF-01CF41A9F66E}" type="pres">
      <dgm:prSet presAssocID="{978FBF66-6B4C-4251-99FA-F8B88EE13CD5}" presName="thickLine" presStyleLbl="alignNode1" presStyleIdx="0" presStyleCnt="4"/>
      <dgm:spPr/>
    </dgm:pt>
    <dgm:pt modelId="{7FCE236C-162D-B446-9F96-6F5DE438E07D}" type="pres">
      <dgm:prSet presAssocID="{978FBF66-6B4C-4251-99FA-F8B88EE13CD5}" presName="horz1" presStyleCnt="0"/>
      <dgm:spPr/>
    </dgm:pt>
    <dgm:pt modelId="{04170E83-F1CA-274D-95C8-6E6988307630}" type="pres">
      <dgm:prSet presAssocID="{978FBF66-6B4C-4251-99FA-F8B88EE13CD5}" presName="tx1" presStyleLbl="revTx" presStyleIdx="0" presStyleCnt="4"/>
      <dgm:spPr/>
    </dgm:pt>
    <dgm:pt modelId="{C43A23A6-FA60-9744-BCBF-04E39A22E1F7}" type="pres">
      <dgm:prSet presAssocID="{978FBF66-6B4C-4251-99FA-F8B88EE13CD5}" presName="vert1" presStyleCnt="0"/>
      <dgm:spPr/>
    </dgm:pt>
    <dgm:pt modelId="{E1C6F63C-A64B-F541-BC15-CB89908A5135}" type="pres">
      <dgm:prSet presAssocID="{B8300C38-E967-42FE-9337-8CBD516405E5}" presName="thickLine" presStyleLbl="alignNode1" presStyleIdx="1" presStyleCnt="4"/>
      <dgm:spPr/>
    </dgm:pt>
    <dgm:pt modelId="{2144FF1C-988D-9141-9A4A-D95BE8CE1E91}" type="pres">
      <dgm:prSet presAssocID="{B8300C38-E967-42FE-9337-8CBD516405E5}" presName="horz1" presStyleCnt="0"/>
      <dgm:spPr/>
    </dgm:pt>
    <dgm:pt modelId="{F1C5A632-28B0-5842-AAEE-400694A3AC9C}" type="pres">
      <dgm:prSet presAssocID="{B8300C38-E967-42FE-9337-8CBD516405E5}" presName="tx1" presStyleLbl="revTx" presStyleIdx="1" presStyleCnt="4"/>
      <dgm:spPr/>
    </dgm:pt>
    <dgm:pt modelId="{B0CBB7E9-15E8-E146-9165-D6EF911F3D90}" type="pres">
      <dgm:prSet presAssocID="{B8300C38-E967-42FE-9337-8CBD516405E5}" presName="vert1" presStyleCnt="0"/>
      <dgm:spPr/>
    </dgm:pt>
    <dgm:pt modelId="{B379A9A1-9C33-4D4E-8354-3CD7E9346C72}" type="pres">
      <dgm:prSet presAssocID="{33FDB297-24D4-4CC5-B32C-F8A6F01442B3}" presName="thickLine" presStyleLbl="alignNode1" presStyleIdx="2" presStyleCnt="4"/>
      <dgm:spPr/>
    </dgm:pt>
    <dgm:pt modelId="{642310A0-DFC2-F749-90BB-F3CFE4B5570B}" type="pres">
      <dgm:prSet presAssocID="{33FDB297-24D4-4CC5-B32C-F8A6F01442B3}" presName="horz1" presStyleCnt="0"/>
      <dgm:spPr/>
    </dgm:pt>
    <dgm:pt modelId="{F7F18426-CC42-6649-89BE-843E72E780E6}" type="pres">
      <dgm:prSet presAssocID="{33FDB297-24D4-4CC5-B32C-F8A6F01442B3}" presName="tx1" presStyleLbl="revTx" presStyleIdx="2" presStyleCnt="4"/>
      <dgm:spPr/>
    </dgm:pt>
    <dgm:pt modelId="{DE965892-A185-5D4D-B28F-EB8B9310592C}" type="pres">
      <dgm:prSet presAssocID="{33FDB297-24D4-4CC5-B32C-F8A6F01442B3}" presName="vert1" presStyleCnt="0"/>
      <dgm:spPr/>
    </dgm:pt>
    <dgm:pt modelId="{334D16FA-D5AA-BF4A-9A42-11D1BC6D40D0}" type="pres">
      <dgm:prSet presAssocID="{CE6EC62A-5123-4E21-BEA4-69858155C2BC}" presName="thickLine" presStyleLbl="alignNode1" presStyleIdx="3" presStyleCnt="4"/>
      <dgm:spPr/>
    </dgm:pt>
    <dgm:pt modelId="{268108AB-9AB0-014F-A2BB-6DA6D3699A44}" type="pres">
      <dgm:prSet presAssocID="{CE6EC62A-5123-4E21-BEA4-69858155C2BC}" presName="horz1" presStyleCnt="0"/>
      <dgm:spPr/>
    </dgm:pt>
    <dgm:pt modelId="{C101BFD7-AA73-7948-B32C-6A82D322C580}" type="pres">
      <dgm:prSet presAssocID="{CE6EC62A-5123-4E21-BEA4-69858155C2BC}" presName="tx1" presStyleLbl="revTx" presStyleIdx="3" presStyleCnt="4"/>
      <dgm:spPr/>
    </dgm:pt>
    <dgm:pt modelId="{960DAB82-E418-0B46-96E9-5D4A72B2A403}" type="pres">
      <dgm:prSet presAssocID="{CE6EC62A-5123-4E21-BEA4-69858155C2BC}" presName="vert1" presStyleCnt="0"/>
      <dgm:spPr/>
    </dgm:pt>
  </dgm:ptLst>
  <dgm:cxnLst>
    <dgm:cxn modelId="{F32B3D2F-9DF4-6446-86BF-ED2450F881CF}" type="presOf" srcId="{CE6EC62A-5123-4E21-BEA4-69858155C2BC}" destId="{C101BFD7-AA73-7948-B32C-6A82D322C580}" srcOrd="0" destOrd="0" presId="urn:microsoft.com/office/officeart/2008/layout/LinedList"/>
    <dgm:cxn modelId="{77EA6347-EC65-455E-99F0-BFCE141D8E7D}" srcId="{5A18E1EB-D2F9-4854-A2B1-04F645763E56}" destId="{CE6EC62A-5123-4E21-BEA4-69858155C2BC}" srcOrd="3" destOrd="0" parTransId="{A9C722C5-DA18-42E8-861C-5915F792167F}" sibTransId="{23D4CF3B-DC55-4058-BB33-DDFD26F292D4}"/>
    <dgm:cxn modelId="{C27B0452-7D73-E943-946E-6D97A0DD12C2}" type="presOf" srcId="{33FDB297-24D4-4CC5-B32C-F8A6F01442B3}" destId="{F7F18426-CC42-6649-89BE-843E72E780E6}" srcOrd="0" destOrd="0" presId="urn:microsoft.com/office/officeart/2008/layout/LinedList"/>
    <dgm:cxn modelId="{DB1D8263-0DC5-4EB3-9ED7-943456BCF627}" srcId="{5A18E1EB-D2F9-4854-A2B1-04F645763E56}" destId="{978FBF66-6B4C-4251-99FA-F8B88EE13CD5}" srcOrd="0" destOrd="0" parTransId="{56D6AE47-49C6-4D40-82D7-6A18213D39BB}" sibTransId="{D8CB8D62-7990-40A1-80EB-14AE9F482B12}"/>
    <dgm:cxn modelId="{118F9F64-6D17-428B-BC14-C2009926EFA9}" srcId="{5A18E1EB-D2F9-4854-A2B1-04F645763E56}" destId="{33FDB297-24D4-4CC5-B32C-F8A6F01442B3}" srcOrd="2" destOrd="0" parTransId="{23BD9A27-D1F0-45FF-9C58-E51E08C8ABCA}" sibTransId="{169CA19D-5A74-43D5-B274-D5F56FCD67CA}"/>
    <dgm:cxn modelId="{1A423B6A-D218-A040-B17E-98362DA2F036}" type="presOf" srcId="{B8300C38-E967-42FE-9337-8CBD516405E5}" destId="{F1C5A632-28B0-5842-AAEE-400694A3AC9C}" srcOrd="0" destOrd="0" presId="urn:microsoft.com/office/officeart/2008/layout/LinedList"/>
    <dgm:cxn modelId="{064BD089-1DE7-5D46-82A5-ACA180A8DB9A}" type="presOf" srcId="{5A18E1EB-D2F9-4854-A2B1-04F645763E56}" destId="{7361D925-8EF0-0D4C-9E22-CAB44BAB3D41}" srcOrd="0" destOrd="0" presId="urn:microsoft.com/office/officeart/2008/layout/LinedList"/>
    <dgm:cxn modelId="{686B74AE-458C-4BFE-BEA9-C50B470D0810}" srcId="{5A18E1EB-D2F9-4854-A2B1-04F645763E56}" destId="{B8300C38-E967-42FE-9337-8CBD516405E5}" srcOrd="1" destOrd="0" parTransId="{8A98BDDD-1633-4D05-9839-B503DBDF5FB3}" sibTransId="{18ACAE8C-E7DB-4D12-A573-6370509C09C0}"/>
    <dgm:cxn modelId="{BA4B1EC3-1C35-1140-AEF1-68903B5D154F}" type="presOf" srcId="{978FBF66-6B4C-4251-99FA-F8B88EE13CD5}" destId="{04170E83-F1CA-274D-95C8-6E6988307630}" srcOrd="0" destOrd="0" presId="urn:microsoft.com/office/officeart/2008/layout/LinedList"/>
    <dgm:cxn modelId="{9F6378E8-B3ED-D44A-A589-A7CDC9D6C1F2}" type="presParOf" srcId="{7361D925-8EF0-0D4C-9E22-CAB44BAB3D41}" destId="{0F3EC238-407A-7344-9DBF-01CF41A9F66E}" srcOrd="0" destOrd="0" presId="urn:microsoft.com/office/officeart/2008/layout/LinedList"/>
    <dgm:cxn modelId="{EF955A7F-5911-6D48-9D6C-5EE93EAA51BC}" type="presParOf" srcId="{7361D925-8EF0-0D4C-9E22-CAB44BAB3D41}" destId="{7FCE236C-162D-B446-9F96-6F5DE438E07D}" srcOrd="1" destOrd="0" presId="urn:microsoft.com/office/officeart/2008/layout/LinedList"/>
    <dgm:cxn modelId="{65528E6B-BD61-C94A-9CB7-27CBA5C69684}" type="presParOf" srcId="{7FCE236C-162D-B446-9F96-6F5DE438E07D}" destId="{04170E83-F1CA-274D-95C8-6E6988307630}" srcOrd="0" destOrd="0" presId="urn:microsoft.com/office/officeart/2008/layout/LinedList"/>
    <dgm:cxn modelId="{66395246-7B39-4D4C-AEB7-F97B0402A48E}" type="presParOf" srcId="{7FCE236C-162D-B446-9F96-6F5DE438E07D}" destId="{C43A23A6-FA60-9744-BCBF-04E39A22E1F7}" srcOrd="1" destOrd="0" presId="urn:microsoft.com/office/officeart/2008/layout/LinedList"/>
    <dgm:cxn modelId="{773DFA1B-AFDC-FD4D-AA3F-0FD41BAD2E7E}" type="presParOf" srcId="{7361D925-8EF0-0D4C-9E22-CAB44BAB3D41}" destId="{E1C6F63C-A64B-F541-BC15-CB89908A5135}" srcOrd="2" destOrd="0" presId="urn:microsoft.com/office/officeart/2008/layout/LinedList"/>
    <dgm:cxn modelId="{44A3D65F-292F-3047-963C-64F99DAC7D4B}" type="presParOf" srcId="{7361D925-8EF0-0D4C-9E22-CAB44BAB3D41}" destId="{2144FF1C-988D-9141-9A4A-D95BE8CE1E91}" srcOrd="3" destOrd="0" presId="urn:microsoft.com/office/officeart/2008/layout/LinedList"/>
    <dgm:cxn modelId="{355CF8AA-0774-4246-BADE-5C7E1B8AAB78}" type="presParOf" srcId="{2144FF1C-988D-9141-9A4A-D95BE8CE1E91}" destId="{F1C5A632-28B0-5842-AAEE-400694A3AC9C}" srcOrd="0" destOrd="0" presId="urn:microsoft.com/office/officeart/2008/layout/LinedList"/>
    <dgm:cxn modelId="{05DD58CF-F51D-7A4F-80C8-4DB78712FACB}" type="presParOf" srcId="{2144FF1C-988D-9141-9A4A-D95BE8CE1E91}" destId="{B0CBB7E9-15E8-E146-9165-D6EF911F3D90}" srcOrd="1" destOrd="0" presId="urn:microsoft.com/office/officeart/2008/layout/LinedList"/>
    <dgm:cxn modelId="{0ED450B4-5DF1-044F-BC90-4DEF0B992001}" type="presParOf" srcId="{7361D925-8EF0-0D4C-9E22-CAB44BAB3D41}" destId="{B379A9A1-9C33-4D4E-8354-3CD7E9346C72}" srcOrd="4" destOrd="0" presId="urn:microsoft.com/office/officeart/2008/layout/LinedList"/>
    <dgm:cxn modelId="{7E467290-ECF6-C940-90C1-FA861861FF68}" type="presParOf" srcId="{7361D925-8EF0-0D4C-9E22-CAB44BAB3D41}" destId="{642310A0-DFC2-F749-90BB-F3CFE4B5570B}" srcOrd="5" destOrd="0" presId="urn:microsoft.com/office/officeart/2008/layout/LinedList"/>
    <dgm:cxn modelId="{715ABF32-AECB-6C49-BB84-F2E209B11635}" type="presParOf" srcId="{642310A0-DFC2-F749-90BB-F3CFE4B5570B}" destId="{F7F18426-CC42-6649-89BE-843E72E780E6}" srcOrd="0" destOrd="0" presId="urn:microsoft.com/office/officeart/2008/layout/LinedList"/>
    <dgm:cxn modelId="{2B388CE0-073A-6C43-A817-40549305927B}" type="presParOf" srcId="{642310A0-DFC2-F749-90BB-F3CFE4B5570B}" destId="{DE965892-A185-5D4D-B28F-EB8B9310592C}" srcOrd="1" destOrd="0" presId="urn:microsoft.com/office/officeart/2008/layout/LinedList"/>
    <dgm:cxn modelId="{55F92366-DF4A-8D4E-AC14-1F46E978A8C7}" type="presParOf" srcId="{7361D925-8EF0-0D4C-9E22-CAB44BAB3D41}" destId="{334D16FA-D5AA-BF4A-9A42-11D1BC6D40D0}" srcOrd="6" destOrd="0" presId="urn:microsoft.com/office/officeart/2008/layout/LinedList"/>
    <dgm:cxn modelId="{B2EE7CBB-166A-1F4A-89BE-7F42D062AF6E}" type="presParOf" srcId="{7361D925-8EF0-0D4C-9E22-CAB44BAB3D41}" destId="{268108AB-9AB0-014F-A2BB-6DA6D3699A44}" srcOrd="7" destOrd="0" presId="urn:microsoft.com/office/officeart/2008/layout/LinedList"/>
    <dgm:cxn modelId="{DB1F1AF3-BA7A-4942-B3E9-1DBF5EDC4969}" type="presParOf" srcId="{268108AB-9AB0-014F-A2BB-6DA6D3699A44}" destId="{C101BFD7-AA73-7948-B32C-6A82D322C580}" srcOrd="0" destOrd="0" presId="urn:microsoft.com/office/officeart/2008/layout/LinedList"/>
    <dgm:cxn modelId="{8CD89B94-B1E3-E441-9BB0-7917959BCF26}" type="presParOf" srcId="{268108AB-9AB0-014F-A2BB-6DA6D3699A44}" destId="{960DAB82-E418-0B46-96E9-5D4A72B2A40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37E83A-5854-4FF3-8EAB-A4E5C0173937}"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3247A9B3-4504-4AD2-9658-B98A62813AFC}">
      <dgm:prSet custT="1"/>
      <dgm:spPr/>
      <dgm:t>
        <a:bodyPr/>
        <a:lstStyle/>
        <a:p>
          <a:r>
            <a:rPr lang="en-US" sz="2400" dirty="0"/>
            <a:t>Patient education</a:t>
          </a:r>
        </a:p>
      </dgm:t>
    </dgm:pt>
    <dgm:pt modelId="{65746893-FEB7-46AD-83E1-4832B53CB051}" type="parTrans" cxnId="{AE1473A0-8F10-4634-8C34-34F3F2162C0D}">
      <dgm:prSet/>
      <dgm:spPr/>
      <dgm:t>
        <a:bodyPr/>
        <a:lstStyle/>
        <a:p>
          <a:endParaRPr lang="en-US"/>
        </a:p>
      </dgm:t>
    </dgm:pt>
    <dgm:pt modelId="{C47AC097-DA92-43EC-952C-A54CFBCF55B7}" type="sibTrans" cxnId="{AE1473A0-8F10-4634-8C34-34F3F2162C0D}">
      <dgm:prSet/>
      <dgm:spPr/>
      <dgm:t>
        <a:bodyPr/>
        <a:lstStyle/>
        <a:p>
          <a:endParaRPr lang="en-US"/>
        </a:p>
      </dgm:t>
    </dgm:pt>
    <dgm:pt modelId="{055872D3-D25F-48DC-B734-5BE34315D1B8}">
      <dgm:prSet custT="1"/>
      <dgm:spPr/>
      <dgm:t>
        <a:bodyPr/>
        <a:lstStyle/>
        <a:p>
          <a:r>
            <a:rPr lang="en-US" sz="2400" dirty="0"/>
            <a:t>Pharmacologic therapy</a:t>
          </a:r>
        </a:p>
      </dgm:t>
    </dgm:pt>
    <dgm:pt modelId="{6CEC5F6A-7E50-4F9B-AB3E-DB1EAF32764D}" type="parTrans" cxnId="{AD2D0C14-98BF-4B41-8DEF-29608862F73E}">
      <dgm:prSet/>
      <dgm:spPr/>
      <dgm:t>
        <a:bodyPr/>
        <a:lstStyle/>
        <a:p>
          <a:endParaRPr lang="en-US"/>
        </a:p>
      </dgm:t>
    </dgm:pt>
    <dgm:pt modelId="{A5620337-EBDD-499F-9F6E-FCCD9591E52A}" type="sibTrans" cxnId="{AD2D0C14-98BF-4B41-8DEF-29608862F73E}">
      <dgm:prSet/>
      <dgm:spPr/>
      <dgm:t>
        <a:bodyPr/>
        <a:lstStyle/>
        <a:p>
          <a:endParaRPr lang="en-US"/>
        </a:p>
      </dgm:t>
    </dgm:pt>
    <dgm:pt modelId="{918CC0C5-0D1C-46E8-8B2A-6E4F41754DA9}">
      <dgm:prSet custT="1"/>
      <dgm:spPr/>
      <dgm:t>
        <a:bodyPr/>
        <a:lstStyle/>
        <a:p>
          <a:r>
            <a:rPr lang="en-US" sz="2400" dirty="0"/>
            <a:t>Physical therapy</a:t>
          </a:r>
        </a:p>
      </dgm:t>
    </dgm:pt>
    <dgm:pt modelId="{ACBB3BF3-5E5C-4542-9FB3-F4F6156CD558}" type="parTrans" cxnId="{487890A6-36E3-4FDE-BE83-DA49ADDDDDF3}">
      <dgm:prSet/>
      <dgm:spPr/>
      <dgm:t>
        <a:bodyPr/>
        <a:lstStyle/>
        <a:p>
          <a:endParaRPr lang="en-US"/>
        </a:p>
      </dgm:t>
    </dgm:pt>
    <dgm:pt modelId="{17D94ED6-C02F-4EC3-BA12-807FCEE68676}" type="sibTrans" cxnId="{487890A6-36E3-4FDE-BE83-DA49ADDDDDF3}">
      <dgm:prSet/>
      <dgm:spPr/>
      <dgm:t>
        <a:bodyPr/>
        <a:lstStyle/>
        <a:p>
          <a:endParaRPr lang="en-US"/>
        </a:p>
      </dgm:t>
    </dgm:pt>
    <dgm:pt modelId="{F437D603-1582-4E30-BBA4-5B0D69B0CDDA}">
      <dgm:prSet custT="1"/>
      <dgm:spPr/>
      <dgm:t>
        <a:bodyPr/>
        <a:lstStyle/>
        <a:p>
          <a:r>
            <a:rPr lang="en-US" sz="2400" dirty="0"/>
            <a:t>Orthopedic appliance therapy</a:t>
          </a:r>
        </a:p>
      </dgm:t>
    </dgm:pt>
    <dgm:pt modelId="{E0D420F3-246F-4A5D-9032-AC2DB8F86AB7}" type="parTrans" cxnId="{80450F72-69E8-41C0-BEA6-AD37FC0FC4A2}">
      <dgm:prSet/>
      <dgm:spPr/>
      <dgm:t>
        <a:bodyPr/>
        <a:lstStyle/>
        <a:p>
          <a:endParaRPr lang="en-US"/>
        </a:p>
      </dgm:t>
    </dgm:pt>
    <dgm:pt modelId="{5E6BC01A-592F-4E3D-8BCC-C542C1CCA1D7}" type="sibTrans" cxnId="{80450F72-69E8-41C0-BEA6-AD37FC0FC4A2}">
      <dgm:prSet/>
      <dgm:spPr/>
      <dgm:t>
        <a:bodyPr/>
        <a:lstStyle/>
        <a:p>
          <a:endParaRPr lang="en-US"/>
        </a:p>
      </dgm:t>
    </dgm:pt>
    <dgm:pt modelId="{53854085-9C2F-4EB7-983E-5AB05F524D79}">
      <dgm:prSet custT="1"/>
      <dgm:spPr/>
      <dgm:t>
        <a:bodyPr/>
        <a:lstStyle/>
        <a:p>
          <a:r>
            <a:rPr lang="en-US" sz="2400" dirty="0"/>
            <a:t>Restorative therapy</a:t>
          </a:r>
        </a:p>
      </dgm:t>
    </dgm:pt>
    <dgm:pt modelId="{A83D153A-5ACA-45C5-9727-F0356EC69952}" type="parTrans" cxnId="{D57374CA-087A-4030-A538-487AF953E4DE}">
      <dgm:prSet/>
      <dgm:spPr/>
      <dgm:t>
        <a:bodyPr/>
        <a:lstStyle/>
        <a:p>
          <a:endParaRPr lang="en-US"/>
        </a:p>
      </dgm:t>
    </dgm:pt>
    <dgm:pt modelId="{F0F5E6BD-A114-4B12-AD71-957440E37E29}" type="sibTrans" cxnId="{D57374CA-087A-4030-A538-487AF953E4DE}">
      <dgm:prSet/>
      <dgm:spPr/>
      <dgm:t>
        <a:bodyPr/>
        <a:lstStyle/>
        <a:p>
          <a:endParaRPr lang="en-US"/>
        </a:p>
      </dgm:t>
    </dgm:pt>
    <dgm:pt modelId="{FBC4FB91-359F-4C0E-8A72-78D2BD84321B}">
      <dgm:prSet custT="1"/>
      <dgm:spPr/>
      <dgm:t>
        <a:bodyPr/>
        <a:lstStyle/>
        <a:p>
          <a:r>
            <a:rPr lang="en-US" sz="2400" dirty="0"/>
            <a:t>Surgery</a:t>
          </a:r>
          <a:endParaRPr lang="en-US" sz="3700" dirty="0"/>
        </a:p>
      </dgm:t>
    </dgm:pt>
    <dgm:pt modelId="{7C137563-9351-4F32-8F56-CBEB978B72EF}" type="parTrans" cxnId="{49F791B2-79CD-4971-9563-2F2985AED42E}">
      <dgm:prSet/>
      <dgm:spPr/>
      <dgm:t>
        <a:bodyPr/>
        <a:lstStyle/>
        <a:p>
          <a:endParaRPr lang="en-US"/>
        </a:p>
      </dgm:t>
    </dgm:pt>
    <dgm:pt modelId="{194CA5AD-6593-4596-9FB6-378182FB756A}" type="sibTrans" cxnId="{49F791B2-79CD-4971-9563-2F2985AED42E}">
      <dgm:prSet/>
      <dgm:spPr/>
      <dgm:t>
        <a:bodyPr/>
        <a:lstStyle/>
        <a:p>
          <a:endParaRPr lang="en-US"/>
        </a:p>
      </dgm:t>
    </dgm:pt>
    <dgm:pt modelId="{8E4861FF-1AFB-2D4B-83AE-35ADC16C9317}" type="pres">
      <dgm:prSet presAssocID="{A737E83A-5854-4FF3-8EAB-A4E5C0173937}" presName="Name0" presStyleCnt="0">
        <dgm:presLayoutVars>
          <dgm:dir/>
          <dgm:resizeHandles val="exact"/>
        </dgm:presLayoutVars>
      </dgm:prSet>
      <dgm:spPr/>
    </dgm:pt>
    <dgm:pt modelId="{5324BD74-4AB5-524E-AF97-4D159214CA5A}" type="pres">
      <dgm:prSet presAssocID="{A737E83A-5854-4FF3-8EAB-A4E5C0173937}" presName="cycle" presStyleCnt="0"/>
      <dgm:spPr/>
    </dgm:pt>
    <dgm:pt modelId="{1D17AAC0-3D17-1845-962A-85E59D136D9B}" type="pres">
      <dgm:prSet presAssocID="{3247A9B3-4504-4AD2-9658-B98A62813AFC}" presName="nodeFirstNode" presStyleLbl="node1" presStyleIdx="0" presStyleCnt="6">
        <dgm:presLayoutVars>
          <dgm:bulletEnabled val="1"/>
        </dgm:presLayoutVars>
      </dgm:prSet>
      <dgm:spPr/>
    </dgm:pt>
    <dgm:pt modelId="{67C81F3F-5B71-5547-875A-4F166EA7ADE6}" type="pres">
      <dgm:prSet presAssocID="{C47AC097-DA92-43EC-952C-A54CFBCF55B7}" presName="sibTransFirstNode" presStyleLbl="bgShp" presStyleIdx="0" presStyleCnt="1"/>
      <dgm:spPr/>
    </dgm:pt>
    <dgm:pt modelId="{244B33C2-B946-7B4A-BCD1-12984A62EBA2}" type="pres">
      <dgm:prSet presAssocID="{055872D3-D25F-48DC-B734-5BE34315D1B8}" presName="nodeFollowingNodes" presStyleLbl="node1" presStyleIdx="1" presStyleCnt="6" custScaleX="124957">
        <dgm:presLayoutVars>
          <dgm:bulletEnabled val="1"/>
        </dgm:presLayoutVars>
      </dgm:prSet>
      <dgm:spPr/>
    </dgm:pt>
    <dgm:pt modelId="{FAD94C29-17AC-2545-B8A9-596A9F75DBF5}" type="pres">
      <dgm:prSet presAssocID="{918CC0C5-0D1C-46E8-8B2A-6E4F41754DA9}" presName="nodeFollowingNodes" presStyleLbl="node1" presStyleIdx="2" presStyleCnt="6">
        <dgm:presLayoutVars>
          <dgm:bulletEnabled val="1"/>
        </dgm:presLayoutVars>
      </dgm:prSet>
      <dgm:spPr/>
    </dgm:pt>
    <dgm:pt modelId="{C69F6679-BA39-A145-953F-3583BE3148DA}" type="pres">
      <dgm:prSet presAssocID="{F437D603-1582-4E30-BBA4-5B0D69B0CDDA}" presName="nodeFollowingNodes" presStyleLbl="node1" presStyleIdx="3" presStyleCnt="6" custScaleY="124837">
        <dgm:presLayoutVars>
          <dgm:bulletEnabled val="1"/>
        </dgm:presLayoutVars>
      </dgm:prSet>
      <dgm:spPr/>
    </dgm:pt>
    <dgm:pt modelId="{A90BC6A6-D2F1-F749-A956-49A7D41A9820}" type="pres">
      <dgm:prSet presAssocID="{53854085-9C2F-4EB7-983E-5AB05F524D79}" presName="nodeFollowingNodes" presStyleLbl="node1" presStyleIdx="4" presStyleCnt="6">
        <dgm:presLayoutVars>
          <dgm:bulletEnabled val="1"/>
        </dgm:presLayoutVars>
      </dgm:prSet>
      <dgm:spPr/>
    </dgm:pt>
    <dgm:pt modelId="{0F27E485-118F-854A-9D1F-5BD2FA3D3D60}" type="pres">
      <dgm:prSet presAssocID="{FBC4FB91-359F-4C0E-8A72-78D2BD84321B}" presName="nodeFollowingNodes" presStyleLbl="node1" presStyleIdx="5" presStyleCnt="6">
        <dgm:presLayoutVars>
          <dgm:bulletEnabled val="1"/>
        </dgm:presLayoutVars>
      </dgm:prSet>
      <dgm:spPr/>
    </dgm:pt>
  </dgm:ptLst>
  <dgm:cxnLst>
    <dgm:cxn modelId="{AD2D0C14-98BF-4B41-8DEF-29608862F73E}" srcId="{A737E83A-5854-4FF3-8EAB-A4E5C0173937}" destId="{055872D3-D25F-48DC-B734-5BE34315D1B8}" srcOrd="1" destOrd="0" parTransId="{6CEC5F6A-7E50-4F9B-AB3E-DB1EAF32764D}" sibTransId="{A5620337-EBDD-499F-9F6E-FCCD9591E52A}"/>
    <dgm:cxn modelId="{F2AD3F66-4F46-054B-879E-7A492A857FC3}" type="presOf" srcId="{F437D603-1582-4E30-BBA4-5B0D69B0CDDA}" destId="{C69F6679-BA39-A145-953F-3583BE3148DA}" srcOrd="0" destOrd="0" presId="urn:microsoft.com/office/officeart/2005/8/layout/cycle3"/>
    <dgm:cxn modelId="{80450F72-69E8-41C0-BEA6-AD37FC0FC4A2}" srcId="{A737E83A-5854-4FF3-8EAB-A4E5C0173937}" destId="{F437D603-1582-4E30-BBA4-5B0D69B0CDDA}" srcOrd="3" destOrd="0" parTransId="{E0D420F3-246F-4A5D-9032-AC2DB8F86AB7}" sibTransId="{5E6BC01A-592F-4E3D-8BCC-C542C1CCA1D7}"/>
    <dgm:cxn modelId="{C1CF4F8B-9E80-574A-AC5E-A3E39130D3BD}" type="presOf" srcId="{3247A9B3-4504-4AD2-9658-B98A62813AFC}" destId="{1D17AAC0-3D17-1845-962A-85E59D136D9B}" srcOrd="0" destOrd="0" presId="urn:microsoft.com/office/officeart/2005/8/layout/cycle3"/>
    <dgm:cxn modelId="{AE1473A0-8F10-4634-8C34-34F3F2162C0D}" srcId="{A737E83A-5854-4FF3-8EAB-A4E5C0173937}" destId="{3247A9B3-4504-4AD2-9658-B98A62813AFC}" srcOrd="0" destOrd="0" parTransId="{65746893-FEB7-46AD-83E1-4832B53CB051}" sibTransId="{C47AC097-DA92-43EC-952C-A54CFBCF55B7}"/>
    <dgm:cxn modelId="{487890A6-36E3-4FDE-BE83-DA49ADDDDDF3}" srcId="{A737E83A-5854-4FF3-8EAB-A4E5C0173937}" destId="{918CC0C5-0D1C-46E8-8B2A-6E4F41754DA9}" srcOrd="2" destOrd="0" parTransId="{ACBB3BF3-5E5C-4542-9FB3-F4F6156CD558}" sibTransId="{17D94ED6-C02F-4EC3-BA12-807FCEE68676}"/>
    <dgm:cxn modelId="{B7BDDEA7-3E70-B543-919B-A519219D4793}" type="presOf" srcId="{A737E83A-5854-4FF3-8EAB-A4E5C0173937}" destId="{8E4861FF-1AFB-2D4B-83AE-35ADC16C9317}" srcOrd="0" destOrd="0" presId="urn:microsoft.com/office/officeart/2005/8/layout/cycle3"/>
    <dgm:cxn modelId="{0D3E3EAB-7AE4-794B-9767-767526BAE37C}" type="presOf" srcId="{FBC4FB91-359F-4C0E-8A72-78D2BD84321B}" destId="{0F27E485-118F-854A-9D1F-5BD2FA3D3D60}" srcOrd="0" destOrd="0" presId="urn:microsoft.com/office/officeart/2005/8/layout/cycle3"/>
    <dgm:cxn modelId="{49F791B2-79CD-4971-9563-2F2985AED42E}" srcId="{A737E83A-5854-4FF3-8EAB-A4E5C0173937}" destId="{FBC4FB91-359F-4C0E-8A72-78D2BD84321B}" srcOrd="5" destOrd="0" parTransId="{7C137563-9351-4F32-8F56-CBEB978B72EF}" sibTransId="{194CA5AD-6593-4596-9FB6-378182FB756A}"/>
    <dgm:cxn modelId="{DFCC41C0-0580-AB41-94E9-61ADA49AC296}" type="presOf" srcId="{C47AC097-DA92-43EC-952C-A54CFBCF55B7}" destId="{67C81F3F-5B71-5547-875A-4F166EA7ADE6}" srcOrd="0" destOrd="0" presId="urn:microsoft.com/office/officeart/2005/8/layout/cycle3"/>
    <dgm:cxn modelId="{FDBAD5C3-1F14-1F47-B4E4-9D8E83118344}" type="presOf" srcId="{918CC0C5-0D1C-46E8-8B2A-6E4F41754DA9}" destId="{FAD94C29-17AC-2545-B8A9-596A9F75DBF5}" srcOrd="0" destOrd="0" presId="urn:microsoft.com/office/officeart/2005/8/layout/cycle3"/>
    <dgm:cxn modelId="{D57374CA-087A-4030-A538-487AF953E4DE}" srcId="{A737E83A-5854-4FF3-8EAB-A4E5C0173937}" destId="{53854085-9C2F-4EB7-983E-5AB05F524D79}" srcOrd="4" destOrd="0" parTransId="{A83D153A-5ACA-45C5-9727-F0356EC69952}" sibTransId="{F0F5E6BD-A114-4B12-AD71-957440E37E29}"/>
    <dgm:cxn modelId="{0521DDCA-C013-CB40-B332-2E493B4F65F7}" type="presOf" srcId="{055872D3-D25F-48DC-B734-5BE34315D1B8}" destId="{244B33C2-B946-7B4A-BCD1-12984A62EBA2}" srcOrd="0" destOrd="0" presId="urn:microsoft.com/office/officeart/2005/8/layout/cycle3"/>
    <dgm:cxn modelId="{26F8BBF5-527B-C246-9F81-209327CDAD67}" type="presOf" srcId="{53854085-9C2F-4EB7-983E-5AB05F524D79}" destId="{A90BC6A6-D2F1-F749-A956-49A7D41A9820}" srcOrd="0" destOrd="0" presId="urn:microsoft.com/office/officeart/2005/8/layout/cycle3"/>
    <dgm:cxn modelId="{6FD87A7D-E114-EA47-9293-1D499F8722A8}" type="presParOf" srcId="{8E4861FF-1AFB-2D4B-83AE-35ADC16C9317}" destId="{5324BD74-4AB5-524E-AF97-4D159214CA5A}" srcOrd="0" destOrd="0" presId="urn:microsoft.com/office/officeart/2005/8/layout/cycle3"/>
    <dgm:cxn modelId="{D8B36D1E-90E0-6048-8252-765F902B9AEC}" type="presParOf" srcId="{5324BD74-4AB5-524E-AF97-4D159214CA5A}" destId="{1D17AAC0-3D17-1845-962A-85E59D136D9B}" srcOrd="0" destOrd="0" presId="urn:microsoft.com/office/officeart/2005/8/layout/cycle3"/>
    <dgm:cxn modelId="{A1FBB568-18FD-D744-A55B-3EF9D827FA35}" type="presParOf" srcId="{5324BD74-4AB5-524E-AF97-4D159214CA5A}" destId="{67C81F3F-5B71-5547-875A-4F166EA7ADE6}" srcOrd="1" destOrd="0" presId="urn:microsoft.com/office/officeart/2005/8/layout/cycle3"/>
    <dgm:cxn modelId="{88A177F7-A216-9742-9824-70725BE487E5}" type="presParOf" srcId="{5324BD74-4AB5-524E-AF97-4D159214CA5A}" destId="{244B33C2-B946-7B4A-BCD1-12984A62EBA2}" srcOrd="2" destOrd="0" presId="urn:microsoft.com/office/officeart/2005/8/layout/cycle3"/>
    <dgm:cxn modelId="{3BBE0130-012F-C848-8954-09E69159C242}" type="presParOf" srcId="{5324BD74-4AB5-524E-AF97-4D159214CA5A}" destId="{FAD94C29-17AC-2545-B8A9-596A9F75DBF5}" srcOrd="3" destOrd="0" presId="urn:microsoft.com/office/officeart/2005/8/layout/cycle3"/>
    <dgm:cxn modelId="{95F75274-D130-5441-8E51-0446E64FC42D}" type="presParOf" srcId="{5324BD74-4AB5-524E-AF97-4D159214CA5A}" destId="{C69F6679-BA39-A145-953F-3583BE3148DA}" srcOrd="4" destOrd="0" presId="urn:microsoft.com/office/officeart/2005/8/layout/cycle3"/>
    <dgm:cxn modelId="{EB308AF6-D241-4E4C-86A2-A7D187FAEC4D}" type="presParOf" srcId="{5324BD74-4AB5-524E-AF97-4D159214CA5A}" destId="{A90BC6A6-D2F1-F749-A956-49A7D41A9820}" srcOrd="5" destOrd="0" presId="urn:microsoft.com/office/officeart/2005/8/layout/cycle3"/>
    <dgm:cxn modelId="{1691C13B-8866-A04C-A2AC-AEAD1D3BF1DE}" type="presParOf" srcId="{5324BD74-4AB5-524E-AF97-4D159214CA5A}" destId="{0F27E485-118F-854A-9D1F-5BD2FA3D3D60}" srcOrd="6"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EA0CFE-C785-AC44-A319-E388E24C8B2B}">
      <dsp:nvSpPr>
        <dsp:cNvPr id="0" name=""/>
        <dsp:cNvSpPr/>
      </dsp:nvSpPr>
      <dsp:spPr>
        <a:xfrm>
          <a:off x="0" y="1101"/>
          <a:ext cx="681228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1EECF0-A97F-6C45-BF5B-B495E939AACC}">
      <dsp:nvSpPr>
        <dsp:cNvPr id="0" name=""/>
        <dsp:cNvSpPr/>
      </dsp:nvSpPr>
      <dsp:spPr>
        <a:xfrm>
          <a:off x="0" y="1101"/>
          <a:ext cx="6812280" cy="1099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The hinge connecting the upper and lower jaw isn't working properly</a:t>
          </a:r>
        </a:p>
      </dsp:txBody>
      <dsp:txXfrm>
        <a:off x="0" y="1101"/>
        <a:ext cx="6812280" cy="1099014"/>
      </dsp:txXfrm>
    </dsp:sp>
    <dsp:sp modelId="{E9C43AF9-911B-5245-9B9A-C6066228674B}">
      <dsp:nvSpPr>
        <dsp:cNvPr id="0" name=""/>
        <dsp:cNvSpPr/>
      </dsp:nvSpPr>
      <dsp:spPr>
        <a:xfrm>
          <a:off x="0" y="1100116"/>
          <a:ext cx="6812280" cy="0"/>
        </a:xfrm>
        <a:prstGeom prst="line">
          <a:avLst/>
        </a:prstGeom>
        <a:solidFill>
          <a:schemeClr val="accent2">
            <a:hueOff val="-507686"/>
            <a:satOff val="1290"/>
            <a:lumOff val="2222"/>
            <a:alphaOff val="0"/>
          </a:schemeClr>
        </a:solidFill>
        <a:ln w="12700" cap="flat" cmpd="sng" algn="ctr">
          <a:solidFill>
            <a:schemeClr val="accent2">
              <a:hueOff val="-507686"/>
              <a:satOff val="1290"/>
              <a:lumOff val="22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FF211C-E168-1D43-B9EC-356B871B5E37}">
      <dsp:nvSpPr>
        <dsp:cNvPr id="0" name=""/>
        <dsp:cNvSpPr/>
      </dsp:nvSpPr>
      <dsp:spPr>
        <a:xfrm>
          <a:off x="0" y="1100116"/>
          <a:ext cx="6812280" cy="1480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This hinge is one of the most complex joints in the body, responsible for moving the mandibular jaw forward, backward, and side-to-side</a:t>
          </a:r>
        </a:p>
      </dsp:txBody>
      <dsp:txXfrm>
        <a:off x="0" y="1100116"/>
        <a:ext cx="6812280" cy="1480015"/>
      </dsp:txXfrm>
    </dsp:sp>
    <dsp:sp modelId="{33BC4BD5-FA34-3B4A-AC98-BFBB0B13057C}">
      <dsp:nvSpPr>
        <dsp:cNvPr id="0" name=""/>
        <dsp:cNvSpPr/>
      </dsp:nvSpPr>
      <dsp:spPr>
        <a:xfrm>
          <a:off x="0" y="2580131"/>
          <a:ext cx="6812280" cy="0"/>
        </a:xfrm>
        <a:prstGeom prst="line">
          <a:avLst/>
        </a:prstGeom>
        <a:solidFill>
          <a:schemeClr val="accent2">
            <a:hueOff val="-1015372"/>
            <a:satOff val="2579"/>
            <a:lumOff val="4444"/>
            <a:alphaOff val="0"/>
          </a:schemeClr>
        </a:solidFill>
        <a:ln w="12700" cap="flat" cmpd="sng" algn="ctr">
          <a:solidFill>
            <a:schemeClr val="accent2">
              <a:hueOff val="-1015372"/>
              <a:satOff val="2579"/>
              <a:lumOff val="444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EA661E-1DED-4D4A-9ECA-01B557263265}">
      <dsp:nvSpPr>
        <dsp:cNvPr id="0" name=""/>
        <dsp:cNvSpPr/>
      </dsp:nvSpPr>
      <dsp:spPr>
        <a:xfrm>
          <a:off x="0" y="2580131"/>
          <a:ext cx="6812280" cy="1480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Around 10 million people in the US experience TMD</a:t>
          </a:r>
        </a:p>
      </dsp:txBody>
      <dsp:txXfrm>
        <a:off x="0" y="2580131"/>
        <a:ext cx="6812280" cy="1480015"/>
      </dsp:txXfrm>
    </dsp:sp>
    <dsp:sp modelId="{502D28DF-BF89-9248-A55F-E4A8CF8C0A1B}">
      <dsp:nvSpPr>
        <dsp:cNvPr id="0" name=""/>
        <dsp:cNvSpPr/>
      </dsp:nvSpPr>
      <dsp:spPr>
        <a:xfrm>
          <a:off x="0" y="3755352"/>
          <a:ext cx="6812280" cy="0"/>
        </a:xfrm>
        <a:prstGeom prst="line">
          <a:avLst/>
        </a:prstGeom>
        <a:solidFill>
          <a:schemeClr val="accent2">
            <a:hueOff val="-1523058"/>
            <a:satOff val="3869"/>
            <a:lumOff val="6666"/>
            <a:alphaOff val="0"/>
          </a:schemeClr>
        </a:solidFill>
        <a:ln w="12700" cap="flat" cmpd="sng" algn="ctr">
          <a:solidFill>
            <a:schemeClr val="accent2">
              <a:hueOff val="-1523058"/>
              <a:satOff val="3869"/>
              <a:lumOff val="666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03FF3F-FB48-F34B-80F7-D45B267A4C7E}">
      <dsp:nvSpPr>
        <dsp:cNvPr id="0" name=""/>
        <dsp:cNvSpPr/>
      </dsp:nvSpPr>
      <dsp:spPr>
        <a:xfrm>
          <a:off x="0" y="4060147"/>
          <a:ext cx="6812280" cy="1480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Women are more commonly affected than men, and most affected are 20 to 40-year-old’s</a:t>
          </a:r>
        </a:p>
      </dsp:txBody>
      <dsp:txXfrm>
        <a:off x="0" y="4060147"/>
        <a:ext cx="6812280" cy="14800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B40253-8F7C-8242-83D0-B7263F1203C4}">
      <dsp:nvSpPr>
        <dsp:cNvPr id="0" name=""/>
        <dsp:cNvSpPr/>
      </dsp:nvSpPr>
      <dsp:spPr>
        <a:xfrm>
          <a:off x="0" y="372580"/>
          <a:ext cx="6364224" cy="128611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Subjective pain in the muscle on function</a:t>
          </a:r>
        </a:p>
      </dsp:txBody>
      <dsp:txXfrm>
        <a:off x="62783" y="435363"/>
        <a:ext cx="6238658" cy="1160552"/>
      </dsp:txXfrm>
    </dsp:sp>
    <dsp:sp modelId="{D526EF74-508C-D84B-82F9-E980723454AA}">
      <dsp:nvSpPr>
        <dsp:cNvPr id="0" name=""/>
        <dsp:cNvSpPr/>
      </dsp:nvSpPr>
      <dsp:spPr>
        <a:xfrm>
          <a:off x="0" y="1671045"/>
          <a:ext cx="6364224" cy="1286118"/>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Pain that can be replicated by muscle palpation</a:t>
          </a:r>
        </a:p>
      </dsp:txBody>
      <dsp:txXfrm>
        <a:off x="62783" y="1733828"/>
        <a:ext cx="6238658" cy="1160552"/>
      </dsp:txXfrm>
    </dsp:sp>
    <dsp:sp modelId="{0FAF62DA-CE0F-1F41-91B5-420F6D1D97DF}">
      <dsp:nvSpPr>
        <dsp:cNvPr id="0" name=""/>
        <dsp:cNvSpPr/>
      </dsp:nvSpPr>
      <dsp:spPr>
        <a:xfrm>
          <a:off x="0" y="2969511"/>
          <a:ext cx="6364224" cy="1286118"/>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No trigger point with referring pain</a:t>
          </a:r>
        </a:p>
      </dsp:txBody>
      <dsp:txXfrm>
        <a:off x="62783" y="3032294"/>
        <a:ext cx="6238658" cy="1160552"/>
      </dsp:txXfrm>
    </dsp:sp>
    <dsp:sp modelId="{48AB4792-F51B-6241-8F07-270DB1330C2A}">
      <dsp:nvSpPr>
        <dsp:cNvPr id="0" name=""/>
        <dsp:cNvSpPr/>
      </dsp:nvSpPr>
      <dsp:spPr>
        <a:xfrm>
          <a:off x="0" y="4267976"/>
          <a:ext cx="6364224" cy="146527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Primary and secondary myalgia differ due to secondary myalgia sources including direct trauma to the muscle (injections) and regional painful pathology such as arthritic joint disease or disk derangement.</a:t>
          </a:r>
        </a:p>
      </dsp:txBody>
      <dsp:txXfrm>
        <a:off x="71529" y="4339505"/>
        <a:ext cx="6221166" cy="13222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0BDCE2-B9B9-8049-83D9-8AAEF30DFCDE}">
      <dsp:nvSpPr>
        <dsp:cNvPr id="0" name=""/>
        <dsp:cNvSpPr/>
      </dsp:nvSpPr>
      <dsp:spPr>
        <a:xfrm>
          <a:off x="0" y="23796"/>
          <a:ext cx="6364224" cy="9734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Medications (stimulants or SSRIs) causing motor hyperactivity</a:t>
          </a:r>
        </a:p>
      </dsp:txBody>
      <dsp:txXfrm>
        <a:off x="47519" y="71315"/>
        <a:ext cx="6269186" cy="878402"/>
      </dsp:txXfrm>
    </dsp:sp>
    <dsp:sp modelId="{830F6D84-9849-4244-85FF-113DDB6DDF25}">
      <dsp:nvSpPr>
        <dsp:cNvPr id="0" name=""/>
        <dsp:cNvSpPr/>
      </dsp:nvSpPr>
      <dsp:spPr>
        <a:xfrm>
          <a:off x="0" y="1146996"/>
          <a:ext cx="6364224" cy="97344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Stress causing muscular hypoperfusion and/or hyperactivity</a:t>
          </a:r>
        </a:p>
      </dsp:txBody>
      <dsp:txXfrm>
        <a:off x="47519" y="1194515"/>
        <a:ext cx="6269186" cy="878402"/>
      </dsp:txXfrm>
    </dsp:sp>
    <dsp:sp modelId="{2C389EB9-9429-1543-B4DC-49AB4480C7E9}">
      <dsp:nvSpPr>
        <dsp:cNvPr id="0" name=""/>
        <dsp:cNvSpPr/>
      </dsp:nvSpPr>
      <dsp:spPr>
        <a:xfrm>
          <a:off x="0" y="2270196"/>
          <a:ext cx="6364224" cy="97344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Waking and sleeping parafunctions (repetitive oral habits and behaviors)</a:t>
          </a:r>
        </a:p>
      </dsp:txBody>
      <dsp:txXfrm>
        <a:off x="47519" y="2317715"/>
        <a:ext cx="6269186" cy="878402"/>
      </dsp:txXfrm>
    </dsp:sp>
    <dsp:sp modelId="{FCFE22EC-44A6-1047-865B-9144D28FFDB6}">
      <dsp:nvSpPr>
        <dsp:cNvPr id="0" name=""/>
        <dsp:cNvSpPr/>
      </dsp:nvSpPr>
      <dsp:spPr>
        <a:xfrm>
          <a:off x="0" y="3393396"/>
          <a:ext cx="6364224" cy="9734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History of traumatic muscle injury (injection)</a:t>
          </a:r>
        </a:p>
      </dsp:txBody>
      <dsp:txXfrm>
        <a:off x="47519" y="3440915"/>
        <a:ext cx="6269186" cy="878402"/>
      </dsp:txXfrm>
    </dsp:sp>
    <dsp:sp modelId="{7274B0BF-23D5-674E-8F1B-6C1AAD422ACE}">
      <dsp:nvSpPr>
        <dsp:cNvPr id="0" name=""/>
        <dsp:cNvSpPr/>
      </dsp:nvSpPr>
      <dsp:spPr>
        <a:xfrm>
          <a:off x="0" y="4516596"/>
          <a:ext cx="6364224" cy="97344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Local non-muscle pathology (arthritis)</a:t>
          </a:r>
        </a:p>
      </dsp:txBody>
      <dsp:txXfrm>
        <a:off x="47519" y="4564115"/>
        <a:ext cx="6269186" cy="8784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31D386-8440-0949-8195-638261A912D9}">
      <dsp:nvSpPr>
        <dsp:cNvPr id="0" name=""/>
        <dsp:cNvSpPr/>
      </dsp:nvSpPr>
      <dsp:spPr>
        <a:xfrm>
          <a:off x="0" y="0"/>
          <a:ext cx="681228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D5BE8F-107F-C64F-B8F4-3200D2AFAE88}">
      <dsp:nvSpPr>
        <dsp:cNvPr id="0" name=""/>
        <dsp:cNvSpPr/>
      </dsp:nvSpPr>
      <dsp:spPr>
        <a:xfrm>
          <a:off x="0" y="0"/>
          <a:ext cx="6812280" cy="1385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Subjective pain in the muscle on function</a:t>
          </a:r>
        </a:p>
      </dsp:txBody>
      <dsp:txXfrm>
        <a:off x="0" y="0"/>
        <a:ext cx="6812280" cy="1385316"/>
      </dsp:txXfrm>
    </dsp:sp>
    <dsp:sp modelId="{B27A68E0-0DFE-E544-975B-7429BD6CFB46}">
      <dsp:nvSpPr>
        <dsp:cNvPr id="0" name=""/>
        <dsp:cNvSpPr/>
      </dsp:nvSpPr>
      <dsp:spPr>
        <a:xfrm>
          <a:off x="0" y="1385316"/>
          <a:ext cx="6812280" cy="0"/>
        </a:xfrm>
        <a:prstGeom prst="line">
          <a:avLst/>
        </a:prstGeom>
        <a:solidFill>
          <a:schemeClr val="accent2">
            <a:hueOff val="-507686"/>
            <a:satOff val="1290"/>
            <a:lumOff val="2222"/>
            <a:alphaOff val="0"/>
          </a:schemeClr>
        </a:solidFill>
        <a:ln w="12700" cap="flat" cmpd="sng" algn="ctr">
          <a:solidFill>
            <a:schemeClr val="accent2">
              <a:hueOff val="-507686"/>
              <a:satOff val="1290"/>
              <a:lumOff val="22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C949F1-642D-C143-92A9-36C8595BCAAC}">
      <dsp:nvSpPr>
        <dsp:cNvPr id="0" name=""/>
        <dsp:cNvSpPr/>
      </dsp:nvSpPr>
      <dsp:spPr>
        <a:xfrm>
          <a:off x="0" y="1385316"/>
          <a:ext cx="6812280" cy="1385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Pain that can be replicated by muscle palpation in the affected muscles</a:t>
          </a:r>
        </a:p>
      </dsp:txBody>
      <dsp:txXfrm>
        <a:off x="0" y="1385316"/>
        <a:ext cx="6812280" cy="1385316"/>
      </dsp:txXfrm>
    </dsp:sp>
    <dsp:sp modelId="{A09C9653-4B39-4640-B7EB-C8DD48615901}">
      <dsp:nvSpPr>
        <dsp:cNvPr id="0" name=""/>
        <dsp:cNvSpPr/>
      </dsp:nvSpPr>
      <dsp:spPr>
        <a:xfrm>
          <a:off x="0" y="2770632"/>
          <a:ext cx="6812280" cy="0"/>
        </a:xfrm>
        <a:prstGeom prst="line">
          <a:avLst/>
        </a:prstGeom>
        <a:solidFill>
          <a:schemeClr val="accent2">
            <a:hueOff val="-1015372"/>
            <a:satOff val="2579"/>
            <a:lumOff val="4444"/>
            <a:alphaOff val="0"/>
          </a:schemeClr>
        </a:solidFill>
        <a:ln w="12700" cap="flat" cmpd="sng" algn="ctr">
          <a:solidFill>
            <a:schemeClr val="accent2">
              <a:hueOff val="-1015372"/>
              <a:satOff val="2579"/>
              <a:lumOff val="444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95EADD-1268-5946-B5F9-1686D77C9961}">
      <dsp:nvSpPr>
        <dsp:cNvPr id="0" name=""/>
        <dsp:cNvSpPr/>
      </dsp:nvSpPr>
      <dsp:spPr>
        <a:xfrm>
          <a:off x="0" y="2770632"/>
          <a:ext cx="6812280" cy="1385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Trigger point in the band that causes pain to radiate on sustained compression</a:t>
          </a:r>
        </a:p>
      </dsp:txBody>
      <dsp:txXfrm>
        <a:off x="0" y="2770632"/>
        <a:ext cx="6812280" cy="1385316"/>
      </dsp:txXfrm>
    </dsp:sp>
    <dsp:sp modelId="{E561AE54-5698-CD48-B699-9D5FDCC4CB36}">
      <dsp:nvSpPr>
        <dsp:cNvPr id="0" name=""/>
        <dsp:cNvSpPr/>
      </dsp:nvSpPr>
      <dsp:spPr>
        <a:xfrm>
          <a:off x="0" y="4155948"/>
          <a:ext cx="6812280" cy="0"/>
        </a:xfrm>
        <a:prstGeom prst="line">
          <a:avLst/>
        </a:prstGeom>
        <a:solidFill>
          <a:schemeClr val="accent2">
            <a:hueOff val="-1523058"/>
            <a:satOff val="3869"/>
            <a:lumOff val="6666"/>
            <a:alphaOff val="0"/>
          </a:schemeClr>
        </a:solidFill>
        <a:ln w="12700" cap="flat" cmpd="sng" algn="ctr">
          <a:solidFill>
            <a:schemeClr val="accent2">
              <a:hueOff val="-1523058"/>
              <a:satOff val="3869"/>
              <a:lumOff val="666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3CE3F1-CB54-394B-9571-59EE6B3BCD87}">
      <dsp:nvSpPr>
        <dsp:cNvPr id="0" name=""/>
        <dsp:cNvSpPr/>
      </dsp:nvSpPr>
      <dsp:spPr>
        <a:xfrm>
          <a:off x="0" y="4155948"/>
          <a:ext cx="6812280" cy="1385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Note: Myalgia is labeled myofascial pain only when trigger points are present.</a:t>
          </a:r>
        </a:p>
      </dsp:txBody>
      <dsp:txXfrm>
        <a:off x="0" y="4155948"/>
        <a:ext cx="6812280" cy="13853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3EC238-407A-7344-9DBF-01CF41A9F66E}">
      <dsp:nvSpPr>
        <dsp:cNvPr id="0" name=""/>
        <dsp:cNvSpPr/>
      </dsp:nvSpPr>
      <dsp:spPr>
        <a:xfrm>
          <a:off x="0" y="0"/>
          <a:ext cx="665597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170E83-F1CA-274D-95C8-6E6988307630}">
      <dsp:nvSpPr>
        <dsp:cNvPr id="0" name=""/>
        <dsp:cNvSpPr/>
      </dsp:nvSpPr>
      <dsp:spPr>
        <a:xfrm>
          <a:off x="0" y="0"/>
          <a:ext cx="6655979" cy="1129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Sudden onset, continuous loss of full jaw motion</a:t>
          </a:r>
        </a:p>
      </dsp:txBody>
      <dsp:txXfrm>
        <a:off x="0" y="0"/>
        <a:ext cx="6655979" cy="1129740"/>
      </dsp:txXfrm>
    </dsp:sp>
    <dsp:sp modelId="{E1C6F63C-A64B-F541-BC15-CB89908A5135}">
      <dsp:nvSpPr>
        <dsp:cNvPr id="0" name=""/>
        <dsp:cNvSpPr/>
      </dsp:nvSpPr>
      <dsp:spPr>
        <a:xfrm>
          <a:off x="0" y="1129740"/>
          <a:ext cx="6655979" cy="0"/>
        </a:xfrm>
        <a:prstGeom prst="line">
          <a:avLst/>
        </a:prstGeom>
        <a:solidFill>
          <a:schemeClr val="accent2">
            <a:hueOff val="-507686"/>
            <a:satOff val="1290"/>
            <a:lumOff val="2222"/>
            <a:alphaOff val="0"/>
          </a:schemeClr>
        </a:solidFill>
        <a:ln w="12700" cap="flat" cmpd="sng" algn="ctr">
          <a:solidFill>
            <a:schemeClr val="accent2">
              <a:hueOff val="-507686"/>
              <a:satOff val="1290"/>
              <a:lumOff val="22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C5A632-28B0-5842-AAEE-400694A3AC9C}">
      <dsp:nvSpPr>
        <dsp:cNvPr id="0" name=""/>
        <dsp:cNvSpPr/>
      </dsp:nvSpPr>
      <dsp:spPr>
        <a:xfrm>
          <a:off x="0" y="1129740"/>
          <a:ext cx="6655979" cy="1129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Pain in the affected joint on wide open attempt</a:t>
          </a:r>
        </a:p>
      </dsp:txBody>
      <dsp:txXfrm>
        <a:off x="0" y="1129740"/>
        <a:ext cx="6655979" cy="1129740"/>
      </dsp:txXfrm>
    </dsp:sp>
    <dsp:sp modelId="{B379A9A1-9C33-4D4E-8354-3CD7E9346C72}">
      <dsp:nvSpPr>
        <dsp:cNvPr id="0" name=""/>
        <dsp:cNvSpPr/>
      </dsp:nvSpPr>
      <dsp:spPr>
        <a:xfrm>
          <a:off x="0" y="2259480"/>
          <a:ext cx="6655979" cy="0"/>
        </a:xfrm>
        <a:prstGeom prst="line">
          <a:avLst/>
        </a:prstGeom>
        <a:solidFill>
          <a:schemeClr val="accent2">
            <a:hueOff val="-1015372"/>
            <a:satOff val="2579"/>
            <a:lumOff val="4444"/>
            <a:alphaOff val="0"/>
          </a:schemeClr>
        </a:solidFill>
        <a:ln w="12700" cap="flat" cmpd="sng" algn="ctr">
          <a:solidFill>
            <a:schemeClr val="accent2">
              <a:hueOff val="-1015372"/>
              <a:satOff val="2579"/>
              <a:lumOff val="444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F18426-CC42-6649-89BE-843E72E780E6}">
      <dsp:nvSpPr>
        <dsp:cNvPr id="0" name=""/>
        <dsp:cNvSpPr/>
      </dsp:nvSpPr>
      <dsp:spPr>
        <a:xfrm>
          <a:off x="0" y="2259480"/>
          <a:ext cx="6655979" cy="1129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Prior history of clicking in the affected joint that has now stopped</a:t>
          </a:r>
        </a:p>
      </dsp:txBody>
      <dsp:txXfrm>
        <a:off x="0" y="2259480"/>
        <a:ext cx="6655979" cy="1129740"/>
      </dsp:txXfrm>
    </dsp:sp>
    <dsp:sp modelId="{334D16FA-D5AA-BF4A-9A42-11D1BC6D40D0}">
      <dsp:nvSpPr>
        <dsp:cNvPr id="0" name=""/>
        <dsp:cNvSpPr/>
      </dsp:nvSpPr>
      <dsp:spPr>
        <a:xfrm>
          <a:off x="0" y="3389220"/>
          <a:ext cx="6655979" cy="0"/>
        </a:xfrm>
        <a:prstGeom prst="line">
          <a:avLst/>
        </a:prstGeom>
        <a:solidFill>
          <a:schemeClr val="accent2">
            <a:hueOff val="-1523058"/>
            <a:satOff val="3869"/>
            <a:lumOff val="6666"/>
            <a:alphaOff val="0"/>
          </a:schemeClr>
        </a:solidFill>
        <a:ln w="12700" cap="flat" cmpd="sng" algn="ctr">
          <a:solidFill>
            <a:schemeClr val="accent2">
              <a:hueOff val="-1523058"/>
              <a:satOff val="3869"/>
              <a:lumOff val="666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01BFD7-AA73-7948-B32C-6A82D322C580}">
      <dsp:nvSpPr>
        <dsp:cNvPr id="0" name=""/>
        <dsp:cNvSpPr/>
      </dsp:nvSpPr>
      <dsp:spPr>
        <a:xfrm>
          <a:off x="0" y="3389220"/>
          <a:ext cx="6655979" cy="1129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Diagnostic test: MRI shows DDNR in both closed and open positions</a:t>
          </a:r>
        </a:p>
      </dsp:txBody>
      <dsp:txXfrm>
        <a:off x="0" y="3389220"/>
        <a:ext cx="6655979" cy="11297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C81F3F-5B71-5547-875A-4F166EA7ADE6}">
      <dsp:nvSpPr>
        <dsp:cNvPr id="0" name=""/>
        <dsp:cNvSpPr/>
      </dsp:nvSpPr>
      <dsp:spPr>
        <a:xfrm>
          <a:off x="287135" y="-72942"/>
          <a:ext cx="5666742" cy="5666742"/>
        </a:xfrm>
        <a:prstGeom prst="circularArrow">
          <a:avLst>
            <a:gd name="adj1" fmla="val 5274"/>
            <a:gd name="adj2" fmla="val 312630"/>
            <a:gd name="adj3" fmla="val 14254669"/>
            <a:gd name="adj4" fmla="val 17111506"/>
            <a:gd name="adj5" fmla="val 547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17AAC0-3D17-1845-962A-85E59D136D9B}">
      <dsp:nvSpPr>
        <dsp:cNvPr id="0" name=""/>
        <dsp:cNvSpPr/>
      </dsp:nvSpPr>
      <dsp:spPr>
        <a:xfrm>
          <a:off x="2059500" y="-65491"/>
          <a:ext cx="2122011" cy="106100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Patient education</a:t>
          </a:r>
        </a:p>
      </dsp:txBody>
      <dsp:txXfrm>
        <a:off x="2111294" y="-13697"/>
        <a:ext cx="2018423" cy="957417"/>
      </dsp:txXfrm>
    </dsp:sp>
    <dsp:sp modelId="{244B33C2-B946-7B4A-BCD1-12984A62EBA2}">
      <dsp:nvSpPr>
        <dsp:cNvPr id="0" name=""/>
        <dsp:cNvSpPr/>
      </dsp:nvSpPr>
      <dsp:spPr>
        <a:xfrm>
          <a:off x="3785595" y="1083948"/>
          <a:ext cx="2651602" cy="1061005"/>
        </a:xfrm>
        <a:prstGeom prst="roundRect">
          <a:avLst/>
        </a:prstGeom>
        <a:solidFill>
          <a:schemeClr val="accent5">
            <a:hueOff val="-298849"/>
            <a:satOff val="-117"/>
            <a:lumOff val="-1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Pharmacologic therapy</a:t>
          </a:r>
        </a:p>
      </dsp:txBody>
      <dsp:txXfrm>
        <a:off x="3837389" y="1135742"/>
        <a:ext cx="2548014" cy="957417"/>
      </dsp:txXfrm>
    </dsp:sp>
    <dsp:sp modelId="{FAD94C29-17AC-2545-B8A9-596A9F75DBF5}">
      <dsp:nvSpPr>
        <dsp:cNvPr id="0" name=""/>
        <dsp:cNvSpPr/>
      </dsp:nvSpPr>
      <dsp:spPr>
        <a:xfrm>
          <a:off x="4050390" y="3382830"/>
          <a:ext cx="2122011" cy="1061005"/>
        </a:xfrm>
        <a:prstGeom prst="roundRect">
          <a:avLst/>
        </a:prstGeom>
        <a:solidFill>
          <a:schemeClr val="accent5">
            <a:hueOff val="-597699"/>
            <a:satOff val="-233"/>
            <a:lumOff val="-2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Physical therapy</a:t>
          </a:r>
        </a:p>
      </dsp:txBody>
      <dsp:txXfrm>
        <a:off x="4102184" y="3434624"/>
        <a:ext cx="2018423" cy="957417"/>
      </dsp:txXfrm>
    </dsp:sp>
    <dsp:sp modelId="{C69F6679-BA39-A145-953F-3583BE3148DA}">
      <dsp:nvSpPr>
        <dsp:cNvPr id="0" name=""/>
        <dsp:cNvSpPr/>
      </dsp:nvSpPr>
      <dsp:spPr>
        <a:xfrm>
          <a:off x="2059500" y="4400509"/>
          <a:ext cx="2122011" cy="1324528"/>
        </a:xfrm>
        <a:prstGeom prst="roundRect">
          <a:avLst/>
        </a:prstGeom>
        <a:solidFill>
          <a:schemeClr val="accent5">
            <a:hueOff val="-896548"/>
            <a:satOff val="-350"/>
            <a:lumOff val="-43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Orthopedic appliance therapy</a:t>
          </a:r>
        </a:p>
      </dsp:txBody>
      <dsp:txXfrm>
        <a:off x="2124158" y="4465167"/>
        <a:ext cx="1992695" cy="1195212"/>
      </dsp:txXfrm>
    </dsp:sp>
    <dsp:sp modelId="{A90BC6A6-D2F1-F749-A956-49A7D41A9820}">
      <dsp:nvSpPr>
        <dsp:cNvPr id="0" name=""/>
        <dsp:cNvSpPr/>
      </dsp:nvSpPr>
      <dsp:spPr>
        <a:xfrm>
          <a:off x="68611" y="3382830"/>
          <a:ext cx="2122011" cy="1061005"/>
        </a:xfrm>
        <a:prstGeom prst="roundRect">
          <a:avLst/>
        </a:prstGeom>
        <a:solidFill>
          <a:schemeClr val="accent5">
            <a:hueOff val="-1195398"/>
            <a:satOff val="-466"/>
            <a:lumOff val="-58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Restorative therapy</a:t>
          </a:r>
        </a:p>
      </dsp:txBody>
      <dsp:txXfrm>
        <a:off x="120405" y="3434624"/>
        <a:ext cx="2018423" cy="957417"/>
      </dsp:txXfrm>
    </dsp:sp>
    <dsp:sp modelId="{0F27E485-118F-854A-9D1F-5BD2FA3D3D60}">
      <dsp:nvSpPr>
        <dsp:cNvPr id="0" name=""/>
        <dsp:cNvSpPr/>
      </dsp:nvSpPr>
      <dsp:spPr>
        <a:xfrm>
          <a:off x="68611" y="1083948"/>
          <a:ext cx="2122011" cy="1061005"/>
        </a:xfrm>
        <a:prstGeom prst="roundRect">
          <a:avLst/>
        </a:prstGeom>
        <a:solidFill>
          <a:schemeClr val="accent5">
            <a:hueOff val="-1494247"/>
            <a:satOff val="-583"/>
            <a:lumOff val="-72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Surgery</a:t>
          </a:r>
          <a:endParaRPr lang="en-US" sz="3700" kern="1200" dirty="0"/>
        </a:p>
      </dsp:txBody>
      <dsp:txXfrm>
        <a:off x="120405" y="1135742"/>
        <a:ext cx="2018423" cy="95741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4/30/20</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1797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4/30/20</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762399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4/30/20</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335662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4/30/20</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643625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4/30/20</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100804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4/30/20</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570198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4/30/20</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35324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4/30/20</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715206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4/30/20</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276098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4/30/20</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484754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4/30/20</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215206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4/30/20</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1427184750"/>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9.tiff"/><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8.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tif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A36264F-3106-4060-8AD3-56B39CA9874D}"/>
              </a:ext>
            </a:extLst>
          </p:cNvPr>
          <p:cNvPicPr>
            <a:picLocks noChangeAspect="1"/>
          </p:cNvPicPr>
          <p:nvPr/>
        </p:nvPicPr>
        <p:blipFill rotWithShape="1">
          <a:blip r:embed="rId2"/>
          <a:srcRect l="1559" t="23391" r="7532"/>
          <a:stretch/>
        </p:blipFill>
        <p:spPr>
          <a:xfrm>
            <a:off x="-4" y="0"/>
            <a:ext cx="12191981" cy="6857990"/>
          </a:xfrm>
          <a:prstGeom prst="rect">
            <a:avLst/>
          </a:prstGeom>
        </p:spPr>
      </p:pic>
      <p:sp>
        <p:nvSpPr>
          <p:cNvPr id="33" name="Rectangle 3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AFDE786-EF07-8340-9D16-E23C131EED07}"/>
              </a:ext>
            </a:extLst>
          </p:cNvPr>
          <p:cNvSpPr>
            <a:spLocks noGrp="1"/>
          </p:cNvSpPr>
          <p:nvPr>
            <p:ph type="ctrTitle"/>
          </p:nvPr>
        </p:nvSpPr>
        <p:spPr>
          <a:xfrm>
            <a:off x="404553" y="3091928"/>
            <a:ext cx="9381344" cy="2387600"/>
          </a:xfrm>
        </p:spPr>
        <p:txBody>
          <a:bodyPr>
            <a:normAutofit fontScale="90000"/>
          </a:bodyPr>
          <a:lstStyle/>
          <a:p>
            <a:r>
              <a:rPr lang="en-US" sz="6600" dirty="0"/>
              <a:t>Temporomandibular joint disorder (TMD) and Myofascial Pain Conditions</a:t>
            </a:r>
          </a:p>
        </p:txBody>
      </p:sp>
      <p:sp>
        <p:nvSpPr>
          <p:cNvPr id="35" name="Rectangle: Rounded Corners 3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D837F531-F622-CA42-8850-76B63DBD7B9F}"/>
              </a:ext>
            </a:extLst>
          </p:cNvPr>
          <p:cNvSpPr>
            <a:spLocks noGrp="1"/>
          </p:cNvSpPr>
          <p:nvPr>
            <p:ph type="subTitle" idx="1"/>
          </p:nvPr>
        </p:nvSpPr>
        <p:spPr>
          <a:xfrm>
            <a:off x="404553" y="5624945"/>
            <a:ext cx="9078562" cy="592975"/>
          </a:xfrm>
        </p:spPr>
        <p:txBody>
          <a:bodyPr anchor="ctr">
            <a:normAutofit/>
          </a:bodyPr>
          <a:lstStyle/>
          <a:p>
            <a:r>
              <a:rPr lang="en-US"/>
              <a:t>Microteach presentation by Kayla M. Jones, RDH BSDH</a:t>
            </a:r>
          </a:p>
        </p:txBody>
      </p:sp>
      <p:sp>
        <p:nvSpPr>
          <p:cNvPr id="5" name="TextBox 4">
            <a:extLst>
              <a:ext uri="{FF2B5EF4-FFF2-40B4-BE49-F238E27FC236}">
                <a16:creationId xmlns:a16="http://schemas.microsoft.com/office/drawing/2014/main" id="{FFEB42B2-5D75-0645-B0FD-6CB0F50D5993}"/>
              </a:ext>
            </a:extLst>
          </p:cNvPr>
          <p:cNvSpPr txBox="1"/>
          <p:nvPr/>
        </p:nvSpPr>
        <p:spPr>
          <a:xfrm>
            <a:off x="8481061" y="1"/>
            <a:ext cx="3710940" cy="707886"/>
          </a:xfrm>
          <a:prstGeom prst="rect">
            <a:avLst/>
          </a:prstGeom>
          <a:solidFill>
            <a:schemeClr val="accent2"/>
          </a:solidFill>
        </p:spPr>
        <p:txBody>
          <a:bodyPr wrap="square" rtlCol="0">
            <a:spAutoFit/>
          </a:bodyPr>
          <a:lstStyle/>
          <a:p>
            <a:r>
              <a:rPr lang="en-US" sz="2000" dirty="0"/>
              <a:t>Does anyone personally struggle with a type of TMD?</a:t>
            </a:r>
          </a:p>
        </p:txBody>
      </p:sp>
    </p:spTree>
    <p:extLst>
      <p:ext uri="{BB962C8B-B14F-4D97-AF65-F5344CB8AC3E}">
        <p14:creationId xmlns:p14="http://schemas.microsoft.com/office/powerpoint/2010/main" val="336644894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9BDDD6-2709-454E-A6BD-D519E5C00F1E}"/>
              </a:ext>
            </a:extLst>
          </p:cNvPr>
          <p:cNvSpPr>
            <a:spLocks noGrp="1"/>
          </p:cNvSpPr>
          <p:nvPr>
            <p:ph type="title"/>
          </p:nvPr>
        </p:nvSpPr>
        <p:spPr>
          <a:xfrm>
            <a:off x="411480" y="991443"/>
            <a:ext cx="4613630" cy="1087819"/>
          </a:xfrm>
        </p:spPr>
        <p:txBody>
          <a:bodyPr anchor="b">
            <a:normAutofit/>
          </a:bodyPr>
          <a:lstStyle/>
          <a:p>
            <a:r>
              <a:rPr lang="en-US" sz="3400" dirty="0"/>
              <a:t>Palate for Joint Noises</a:t>
            </a:r>
          </a:p>
        </p:txBody>
      </p:sp>
      <p:sp>
        <p:nvSpPr>
          <p:cNvPr id="20" name="Rectangle 19">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6ACF089-0D79-B54E-811B-72244005C09F}"/>
              </a:ext>
            </a:extLst>
          </p:cNvPr>
          <p:cNvSpPr>
            <a:spLocks noGrp="1"/>
          </p:cNvSpPr>
          <p:nvPr>
            <p:ph idx="1"/>
          </p:nvPr>
        </p:nvSpPr>
        <p:spPr>
          <a:xfrm>
            <a:off x="411480" y="2684095"/>
            <a:ext cx="4854634" cy="3492868"/>
          </a:xfrm>
        </p:spPr>
        <p:txBody>
          <a:bodyPr>
            <a:normAutofit/>
          </a:bodyPr>
          <a:lstStyle/>
          <a:p>
            <a:r>
              <a:rPr lang="en-US" sz="2400" dirty="0"/>
              <a:t>Clicking, popping, crepitus</a:t>
            </a:r>
          </a:p>
          <a:p>
            <a:r>
              <a:rPr lang="en-US" sz="2400" dirty="0"/>
              <a:t>Open, closing, or both</a:t>
            </a:r>
          </a:p>
          <a:p>
            <a:r>
              <a:rPr lang="en-US" sz="2400" dirty="0"/>
              <a:t>Ask the patient if they are in pain when it happens</a:t>
            </a:r>
          </a:p>
          <a:p>
            <a:r>
              <a:rPr lang="en-US" sz="2400" dirty="0"/>
              <a:t>How long it has been going on</a:t>
            </a:r>
          </a:p>
          <a:p>
            <a:r>
              <a:rPr lang="en-US" sz="2400" dirty="0"/>
              <a:t>Open ended questions</a:t>
            </a:r>
          </a:p>
        </p:txBody>
      </p:sp>
      <p:pic>
        <p:nvPicPr>
          <p:cNvPr id="5" name="Picture 4" descr="A group of people around each other&#10;&#10;Description automatically generated">
            <a:extLst>
              <a:ext uri="{FF2B5EF4-FFF2-40B4-BE49-F238E27FC236}">
                <a16:creationId xmlns:a16="http://schemas.microsoft.com/office/drawing/2014/main" id="{68FF4935-B83A-1042-85D2-4D0BC8596CC2}"/>
              </a:ext>
            </a:extLst>
          </p:cNvPr>
          <p:cNvPicPr>
            <a:picLocks noChangeAspect="1"/>
          </p:cNvPicPr>
          <p:nvPr/>
        </p:nvPicPr>
        <p:blipFill rotWithShape="1">
          <a:blip r:embed="rId2"/>
          <a:srcRect l="8818" r="7646" b="14985"/>
          <a:stretch/>
        </p:blipFill>
        <p:spPr>
          <a:xfrm>
            <a:off x="5266114" y="805847"/>
            <a:ext cx="6684882" cy="5102454"/>
          </a:xfrm>
          <a:prstGeom prst="rect">
            <a:avLst/>
          </a:prstGeom>
        </p:spPr>
      </p:pic>
      <p:sp>
        <p:nvSpPr>
          <p:cNvPr id="6" name="Rectangle 5">
            <a:extLst>
              <a:ext uri="{FF2B5EF4-FFF2-40B4-BE49-F238E27FC236}">
                <a16:creationId xmlns:a16="http://schemas.microsoft.com/office/drawing/2014/main" id="{947A9968-4351-4640-AE1A-D82C8F9B0D31}"/>
              </a:ext>
            </a:extLst>
          </p:cNvPr>
          <p:cNvSpPr/>
          <p:nvPr/>
        </p:nvSpPr>
        <p:spPr>
          <a:xfrm>
            <a:off x="10526233" y="4146698"/>
            <a:ext cx="1424763" cy="935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A95573A-6AEC-0D48-9D24-97F5FB041CD9}"/>
              </a:ext>
            </a:extLst>
          </p:cNvPr>
          <p:cNvSpPr txBox="1"/>
          <p:nvPr/>
        </p:nvSpPr>
        <p:spPr>
          <a:xfrm>
            <a:off x="2255519" y="5928318"/>
            <a:ext cx="3840481" cy="830997"/>
          </a:xfrm>
          <a:prstGeom prst="rect">
            <a:avLst/>
          </a:prstGeom>
          <a:solidFill>
            <a:srgbClr val="92D050"/>
          </a:solidFill>
        </p:spPr>
        <p:txBody>
          <a:bodyPr wrap="square" rtlCol="0">
            <a:spAutoFit/>
          </a:bodyPr>
          <a:lstStyle/>
          <a:p>
            <a:r>
              <a:rPr lang="en-US" sz="2400" dirty="0"/>
              <a:t>Why are open ended questions important?</a:t>
            </a:r>
          </a:p>
        </p:txBody>
      </p:sp>
    </p:spTree>
    <p:extLst>
      <p:ext uri="{BB962C8B-B14F-4D97-AF65-F5344CB8AC3E}">
        <p14:creationId xmlns:p14="http://schemas.microsoft.com/office/powerpoint/2010/main" val="4066536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9A38EBA-6E97-44A4-B4B8-D9FB5D33F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3290CF-F8AF-F94C-A14F-A50BEED57C0C}"/>
              </a:ext>
            </a:extLst>
          </p:cNvPr>
          <p:cNvSpPr>
            <a:spLocks noGrp="1"/>
          </p:cNvSpPr>
          <p:nvPr>
            <p:ph type="title"/>
          </p:nvPr>
        </p:nvSpPr>
        <p:spPr>
          <a:xfrm>
            <a:off x="411480" y="991443"/>
            <a:ext cx="4502858" cy="1087819"/>
          </a:xfrm>
        </p:spPr>
        <p:txBody>
          <a:bodyPr anchor="b">
            <a:normAutofit/>
          </a:bodyPr>
          <a:lstStyle/>
          <a:p>
            <a:r>
              <a:rPr lang="en-US" sz="3400" dirty="0"/>
              <a:t>Record Deviations</a:t>
            </a:r>
          </a:p>
        </p:txBody>
      </p:sp>
      <p:sp>
        <p:nvSpPr>
          <p:cNvPr id="11" name="Rectangle 10">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4805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F201E54-24D0-BA42-92EB-22992F524952}"/>
              </a:ext>
            </a:extLst>
          </p:cNvPr>
          <p:cNvSpPr>
            <a:spLocks noGrp="1"/>
          </p:cNvSpPr>
          <p:nvPr>
            <p:ph idx="1"/>
          </p:nvPr>
        </p:nvSpPr>
        <p:spPr>
          <a:xfrm>
            <a:off x="170121" y="2684095"/>
            <a:ext cx="4744217" cy="3492868"/>
          </a:xfrm>
        </p:spPr>
        <p:txBody>
          <a:bodyPr>
            <a:normAutofit lnSpcReduction="10000"/>
          </a:bodyPr>
          <a:lstStyle/>
          <a:p>
            <a:r>
              <a:rPr lang="en-US" sz="2400" dirty="0"/>
              <a:t>Lateral movements </a:t>
            </a:r>
            <a:r>
              <a:rPr lang="en-US" sz="2400" b="1" dirty="0"/>
              <a:t>with</a:t>
            </a:r>
            <a:r>
              <a:rPr lang="en-US" sz="2400" dirty="0"/>
              <a:t> return to midline</a:t>
            </a:r>
          </a:p>
          <a:p>
            <a:r>
              <a:rPr lang="en-US" sz="2400" dirty="0"/>
              <a:t>Opening pathway is altered but returns to midline</a:t>
            </a:r>
          </a:p>
          <a:p>
            <a:r>
              <a:rPr lang="en-US" sz="2400" dirty="0"/>
              <a:t>Usually indicative of a disc displacement WITH reduction or could be neuromuscular dysfunction.</a:t>
            </a:r>
          </a:p>
        </p:txBody>
      </p:sp>
      <p:pic>
        <p:nvPicPr>
          <p:cNvPr id="4" name="Picture 3" descr="A close up of a person wearing glasses and looking at the camera&#10;&#10;Description automatically generated">
            <a:extLst>
              <a:ext uri="{FF2B5EF4-FFF2-40B4-BE49-F238E27FC236}">
                <a16:creationId xmlns:a16="http://schemas.microsoft.com/office/drawing/2014/main" id="{218503F7-9D29-584C-9C65-A46C541A7396}"/>
              </a:ext>
            </a:extLst>
          </p:cNvPr>
          <p:cNvPicPr>
            <a:picLocks noChangeAspect="1"/>
          </p:cNvPicPr>
          <p:nvPr/>
        </p:nvPicPr>
        <p:blipFill rotWithShape="1">
          <a:blip r:embed="rId2"/>
          <a:srcRect r="1004"/>
          <a:stretch/>
        </p:blipFill>
        <p:spPr>
          <a:xfrm>
            <a:off x="5385816" y="-2"/>
            <a:ext cx="6806184" cy="6858001"/>
          </a:xfrm>
          <a:prstGeom prst="rect">
            <a:avLst/>
          </a:prstGeom>
        </p:spPr>
      </p:pic>
    </p:spTree>
    <p:extLst>
      <p:ext uri="{BB962C8B-B14F-4D97-AF65-F5344CB8AC3E}">
        <p14:creationId xmlns:p14="http://schemas.microsoft.com/office/powerpoint/2010/main" val="1179211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8E98B5-9BF4-044A-B190-FB47A7B73417}"/>
              </a:ext>
            </a:extLst>
          </p:cNvPr>
          <p:cNvSpPr>
            <a:spLocks noGrp="1"/>
          </p:cNvSpPr>
          <p:nvPr>
            <p:ph type="title"/>
          </p:nvPr>
        </p:nvSpPr>
        <p:spPr>
          <a:xfrm>
            <a:off x="411480" y="991443"/>
            <a:ext cx="4443154" cy="1087819"/>
          </a:xfrm>
        </p:spPr>
        <p:txBody>
          <a:bodyPr anchor="b">
            <a:normAutofit/>
          </a:bodyPr>
          <a:lstStyle/>
          <a:p>
            <a:r>
              <a:rPr lang="en-US" sz="3400"/>
              <a:t>Record Deflections</a:t>
            </a:r>
          </a:p>
        </p:txBody>
      </p:sp>
      <p:sp>
        <p:nvSpPr>
          <p:cNvPr id="11" name="Rectangle 10">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B2BFEF7-672B-EC40-98E4-D108A08CD0D1}"/>
              </a:ext>
            </a:extLst>
          </p:cNvPr>
          <p:cNvSpPr>
            <a:spLocks noGrp="1"/>
          </p:cNvSpPr>
          <p:nvPr>
            <p:ph idx="1"/>
          </p:nvPr>
        </p:nvSpPr>
        <p:spPr>
          <a:xfrm>
            <a:off x="411480" y="2684095"/>
            <a:ext cx="4839393" cy="3492868"/>
          </a:xfrm>
        </p:spPr>
        <p:txBody>
          <a:bodyPr>
            <a:normAutofit/>
          </a:bodyPr>
          <a:lstStyle/>
          <a:p>
            <a:r>
              <a:rPr lang="en-US" dirty="0"/>
              <a:t>Lateral movements </a:t>
            </a:r>
            <a:r>
              <a:rPr lang="en-US" b="1" dirty="0"/>
              <a:t>without</a:t>
            </a:r>
            <a:r>
              <a:rPr lang="en-US" dirty="0"/>
              <a:t> return to midline</a:t>
            </a:r>
          </a:p>
          <a:p>
            <a:r>
              <a:rPr lang="en-US" dirty="0"/>
              <a:t>Usually associated with Disc Dislocations WITHOUT reduction or a unilateral muscle restriction</a:t>
            </a:r>
          </a:p>
        </p:txBody>
      </p:sp>
      <p:pic>
        <p:nvPicPr>
          <p:cNvPr id="4" name="Picture 3" descr="A picture containing food, indoor, pink, little&#10;&#10;Description automatically generated">
            <a:extLst>
              <a:ext uri="{FF2B5EF4-FFF2-40B4-BE49-F238E27FC236}">
                <a16:creationId xmlns:a16="http://schemas.microsoft.com/office/drawing/2014/main" id="{59EBCC57-8BA7-0947-B8E1-52FFA40E0122}"/>
              </a:ext>
            </a:extLst>
          </p:cNvPr>
          <p:cNvPicPr>
            <a:picLocks noChangeAspect="1"/>
          </p:cNvPicPr>
          <p:nvPr/>
        </p:nvPicPr>
        <p:blipFill>
          <a:blip r:embed="rId2"/>
          <a:stretch>
            <a:fillRect/>
          </a:stretch>
        </p:blipFill>
        <p:spPr>
          <a:xfrm>
            <a:off x="5385816" y="1308185"/>
            <a:ext cx="6440424" cy="4186275"/>
          </a:xfrm>
          <a:prstGeom prst="rect">
            <a:avLst/>
          </a:prstGeom>
        </p:spPr>
      </p:pic>
    </p:spTree>
    <p:extLst>
      <p:ext uri="{BB962C8B-B14F-4D97-AF65-F5344CB8AC3E}">
        <p14:creationId xmlns:p14="http://schemas.microsoft.com/office/powerpoint/2010/main" val="3553781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holding a microphone&#10;&#10;Description automatically generated">
            <a:extLst>
              <a:ext uri="{FF2B5EF4-FFF2-40B4-BE49-F238E27FC236}">
                <a16:creationId xmlns:a16="http://schemas.microsoft.com/office/drawing/2014/main" id="{711D1FA0-9260-9446-B615-795B87928597}"/>
              </a:ext>
            </a:extLst>
          </p:cNvPr>
          <p:cNvPicPr>
            <a:picLocks noChangeAspect="1"/>
          </p:cNvPicPr>
          <p:nvPr/>
        </p:nvPicPr>
        <p:blipFill rotWithShape="1">
          <a:blip r:embed="rId2"/>
          <a:srcRect r="8044"/>
          <a:stretch/>
        </p:blipFill>
        <p:spPr>
          <a:xfrm>
            <a:off x="3809238" y="10"/>
            <a:ext cx="8382762"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7998162-064D-8C47-A3BB-A30F2341B209}"/>
              </a:ext>
            </a:extLst>
          </p:cNvPr>
          <p:cNvSpPr>
            <a:spLocks noGrp="1"/>
          </p:cNvSpPr>
          <p:nvPr>
            <p:ph type="title"/>
          </p:nvPr>
        </p:nvSpPr>
        <p:spPr>
          <a:xfrm>
            <a:off x="371094" y="1161288"/>
            <a:ext cx="3438144" cy="1124712"/>
          </a:xfrm>
        </p:spPr>
        <p:txBody>
          <a:bodyPr anchor="b">
            <a:normAutofit/>
          </a:bodyPr>
          <a:lstStyle/>
          <a:p>
            <a:pPr algn="ctr"/>
            <a:r>
              <a:rPr lang="en-US" sz="2800" dirty="0"/>
              <a:t>Range of Motion - ROM</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DC61EC6-8C0B-2D47-9EAB-474462CA37B1}"/>
              </a:ext>
            </a:extLst>
          </p:cNvPr>
          <p:cNvSpPr>
            <a:spLocks noGrp="1"/>
          </p:cNvSpPr>
          <p:nvPr>
            <p:ph idx="1"/>
          </p:nvPr>
        </p:nvSpPr>
        <p:spPr>
          <a:xfrm>
            <a:off x="-1" y="2718054"/>
            <a:ext cx="4635795" cy="3207258"/>
          </a:xfrm>
        </p:spPr>
        <p:txBody>
          <a:bodyPr anchor="t">
            <a:normAutofit fontScale="92500"/>
          </a:bodyPr>
          <a:lstStyle/>
          <a:p>
            <a:r>
              <a:rPr lang="en-US" sz="2400" dirty="0"/>
              <a:t>Measure top tooth edge to bottom tooth edge</a:t>
            </a:r>
          </a:p>
          <a:p>
            <a:r>
              <a:rPr lang="en-US" sz="2400" dirty="0"/>
              <a:t>Opening and closing of mouth Normal opening ~40-50 mm</a:t>
            </a:r>
          </a:p>
          <a:p>
            <a:r>
              <a:rPr lang="en-US" sz="2400" dirty="0"/>
              <a:t>Functional opening ~36 mm (at least 2 knuckles between teeth)</a:t>
            </a:r>
          </a:p>
        </p:txBody>
      </p:sp>
    </p:spTree>
    <p:extLst>
      <p:ext uri="{BB962C8B-B14F-4D97-AF65-F5344CB8AC3E}">
        <p14:creationId xmlns:p14="http://schemas.microsoft.com/office/powerpoint/2010/main" val="8447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219E62-535E-AC4F-AE21-DB383DFD1237}"/>
              </a:ext>
            </a:extLst>
          </p:cNvPr>
          <p:cNvSpPr>
            <a:spLocks noGrp="1"/>
          </p:cNvSpPr>
          <p:nvPr>
            <p:ph type="title"/>
          </p:nvPr>
        </p:nvSpPr>
        <p:spPr>
          <a:xfrm>
            <a:off x="411480" y="987552"/>
            <a:ext cx="4485861" cy="1088136"/>
          </a:xfrm>
        </p:spPr>
        <p:txBody>
          <a:bodyPr anchor="b">
            <a:normAutofit/>
          </a:bodyPr>
          <a:lstStyle/>
          <a:p>
            <a:r>
              <a:rPr lang="en-US" sz="3400" dirty="0"/>
              <a:t>Protrusion of the Mandible</a:t>
            </a:r>
          </a:p>
        </p:txBody>
      </p:sp>
      <p:sp>
        <p:nvSpPr>
          <p:cNvPr id="11" name="Rectangle 10">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A92B0CB-DC16-D245-9EEB-31AD9FF00F55}"/>
              </a:ext>
            </a:extLst>
          </p:cNvPr>
          <p:cNvSpPr>
            <a:spLocks noGrp="1"/>
          </p:cNvSpPr>
          <p:nvPr>
            <p:ph idx="1"/>
          </p:nvPr>
        </p:nvSpPr>
        <p:spPr>
          <a:xfrm>
            <a:off x="411479" y="2688336"/>
            <a:ext cx="4498848" cy="3584448"/>
          </a:xfrm>
        </p:spPr>
        <p:txBody>
          <a:bodyPr anchor="t">
            <a:normAutofit/>
          </a:bodyPr>
          <a:lstStyle/>
          <a:p>
            <a:r>
              <a:rPr lang="en-US" sz="2400" dirty="0"/>
              <a:t>Normal ~10 mm</a:t>
            </a:r>
          </a:p>
          <a:p>
            <a:r>
              <a:rPr lang="en-US" sz="2400" dirty="0"/>
              <a:t>Lateral deviation of mandible normal ~10 mm</a:t>
            </a:r>
          </a:p>
          <a:p>
            <a:r>
              <a:rPr lang="en-US" sz="2400" dirty="0"/>
              <a:t>Note asymmetrical movements - snapping, clicking, popping, or jumps</a:t>
            </a:r>
          </a:p>
        </p:txBody>
      </p:sp>
      <p:pic>
        <p:nvPicPr>
          <p:cNvPr id="4" name="Picture 3">
            <a:extLst>
              <a:ext uri="{FF2B5EF4-FFF2-40B4-BE49-F238E27FC236}">
                <a16:creationId xmlns:a16="http://schemas.microsoft.com/office/drawing/2014/main" id="{496E1CC0-48E0-C542-827A-6F7E4BE9F200}"/>
              </a:ext>
            </a:extLst>
          </p:cNvPr>
          <p:cNvPicPr>
            <a:picLocks noChangeAspect="1"/>
          </p:cNvPicPr>
          <p:nvPr/>
        </p:nvPicPr>
        <p:blipFill rotWithShape="1">
          <a:blip r:embed="rId2"/>
          <a:srcRect l="23180" r="10068"/>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1818365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45CA849-654C-4173-AD99-B3A252827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05BD38-3781-8F4C-9194-E656CBF716C5}"/>
              </a:ext>
            </a:extLst>
          </p:cNvPr>
          <p:cNvSpPr>
            <a:spLocks noGrp="1"/>
          </p:cNvSpPr>
          <p:nvPr>
            <p:ph type="title"/>
          </p:nvPr>
        </p:nvSpPr>
        <p:spPr>
          <a:xfrm>
            <a:off x="429768" y="411480"/>
            <a:ext cx="11201400" cy="1106424"/>
          </a:xfrm>
        </p:spPr>
        <p:txBody>
          <a:bodyPr>
            <a:normAutofit/>
          </a:bodyPr>
          <a:lstStyle/>
          <a:p>
            <a:r>
              <a:rPr lang="en-US" dirty="0"/>
              <a:t>Alignment of the Teeth</a:t>
            </a:r>
          </a:p>
        </p:txBody>
      </p:sp>
      <p:sp>
        <p:nvSpPr>
          <p:cNvPr id="11" name="Rectangle 10">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7931"/>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lose up of a person with his mouth open&#10;&#10;Description automatically generated">
            <a:extLst>
              <a:ext uri="{FF2B5EF4-FFF2-40B4-BE49-F238E27FC236}">
                <a16:creationId xmlns:a16="http://schemas.microsoft.com/office/drawing/2014/main" id="{F880FAC6-0CF9-E944-A34F-623D9D59F529}"/>
              </a:ext>
            </a:extLst>
          </p:cNvPr>
          <p:cNvPicPr>
            <a:picLocks noChangeAspect="1"/>
          </p:cNvPicPr>
          <p:nvPr/>
        </p:nvPicPr>
        <p:blipFill rotWithShape="1">
          <a:blip r:embed="rId2"/>
          <a:srcRect l="10842" r="11659" b="-2"/>
          <a:stretch/>
        </p:blipFill>
        <p:spPr>
          <a:xfrm>
            <a:off x="429768" y="1721922"/>
            <a:ext cx="6704891" cy="4520559"/>
          </a:xfrm>
          <a:prstGeom prst="rect">
            <a:avLst/>
          </a:prstGeom>
        </p:spPr>
      </p:pic>
      <p:sp useBgFill="1">
        <p:nvSpPr>
          <p:cNvPr id="13" name="Rectangle 12">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C9E1191-5BF1-C944-82B9-2E808D43C704}"/>
              </a:ext>
            </a:extLst>
          </p:cNvPr>
          <p:cNvSpPr>
            <a:spLocks noGrp="1"/>
          </p:cNvSpPr>
          <p:nvPr>
            <p:ph idx="1"/>
          </p:nvPr>
        </p:nvSpPr>
        <p:spPr>
          <a:xfrm>
            <a:off x="7564428" y="2020824"/>
            <a:ext cx="3829422" cy="3959352"/>
          </a:xfrm>
        </p:spPr>
        <p:txBody>
          <a:bodyPr anchor="ctr">
            <a:normAutofit/>
          </a:bodyPr>
          <a:lstStyle/>
          <a:p>
            <a:r>
              <a:rPr lang="en-US" dirty="0"/>
              <a:t>Note cross bite, overbite, underbite, missing teeth, chipped teeth, etc.</a:t>
            </a:r>
          </a:p>
        </p:txBody>
      </p:sp>
    </p:spTree>
    <p:extLst>
      <p:ext uri="{BB962C8B-B14F-4D97-AF65-F5344CB8AC3E}">
        <p14:creationId xmlns:p14="http://schemas.microsoft.com/office/powerpoint/2010/main" val="328687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B3AEAAF-2B1F-544F-8125-97A3178A7A16}"/>
              </a:ext>
            </a:extLst>
          </p:cNvPr>
          <p:cNvSpPr>
            <a:spLocks noGrp="1"/>
          </p:cNvSpPr>
          <p:nvPr>
            <p:ph type="title"/>
          </p:nvPr>
        </p:nvSpPr>
        <p:spPr>
          <a:xfrm>
            <a:off x="191386" y="1078992"/>
            <a:ext cx="6690032" cy="1536192"/>
          </a:xfrm>
        </p:spPr>
        <p:txBody>
          <a:bodyPr anchor="b">
            <a:normAutofit/>
          </a:bodyPr>
          <a:lstStyle/>
          <a:p>
            <a:r>
              <a:rPr lang="en-US" sz="4400" dirty="0"/>
              <a:t>Opening and closing of the mouth</a:t>
            </a:r>
          </a:p>
        </p:txBody>
      </p:sp>
      <p:sp>
        <p:nvSpPr>
          <p:cNvPr id="14" name="Rectangle 13">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9483BDEE-9E3C-CB47-9591-2825FCC33140}"/>
              </a:ext>
            </a:extLst>
          </p:cNvPr>
          <p:cNvSpPr>
            <a:spLocks noGrp="1"/>
          </p:cNvSpPr>
          <p:nvPr>
            <p:ph idx="1"/>
          </p:nvPr>
        </p:nvSpPr>
        <p:spPr>
          <a:xfrm>
            <a:off x="615458" y="3355848"/>
            <a:ext cx="6268770" cy="2825496"/>
          </a:xfrm>
        </p:spPr>
        <p:txBody>
          <a:bodyPr>
            <a:normAutofit/>
          </a:bodyPr>
          <a:lstStyle/>
          <a:p>
            <a:r>
              <a:rPr lang="en-US" dirty="0"/>
              <a:t>Observe if the teeth normally close symmetrically and the jaw is normally centered</a:t>
            </a:r>
          </a:p>
        </p:txBody>
      </p:sp>
      <p:pic>
        <p:nvPicPr>
          <p:cNvPr id="7" name="Picture 6" descr="A close up of a mans face with an open mouth&#10;&#10;Description automatically generated">
            <a:extLst>
              <a:ext uri="{FF2B5EF4-FFF2-40B4-BE49-F238E27FC236}">
                <a16:creationId xmlns:a16="http://schemas.microsoft.com/office/drawing/2014/main" id="{5DAE54B4-8A5B-264F-A9F6-3296B02E5189}"/>
              </a:ext>
            </a:extLst>
          </p:cNvPr>
          <p:cNvPicPr>
            <a:picLocks noChangeAspect="1"/>
          </p:cNvPicPr>
          <p:nvPr/>
        </p:nvPicPr>
        <p:blipFill rotWithShape="1">
          <a:blip r:embed="rId2"/>
          <a:srcRect l="14469" r="13495"/>
          <a:stretch/>
        </p:blipFill>
        <p:spPr>
          <a:xfrm>
            <a:off x="7072804" y="10"/>
            <a:ext cx="4507993" cy="6857990"/>
          </a:xfrm>
          <a:prstGeom prst="rect">
            <a:avLst/>
          </a:prstGeom>
        </p:spPr>
      </p:pic>
    </p:spTree>
    <p:extLst>
      <p:ext uri="{BB962C8B-B14F-4D97-AF65-F5344CB8AC3E}">
        <p14:creationId xmlns:p14="http://schemas.microsoft.com/office/powerpoint/2010/main" val="37540227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close up of a persons mouth&#10;&#10;Description automatically generated">
            <a:extLst>
              <a:ext uri="{FF2B5EF4-FFF2-40B4-BE49-F238E27FC236}">
                <a16:creationId xmlns:a16="http://schemas.microsoft.com/office/drawing/2014/main" id="{72BBCC14-1C65-8C42-A4BA-8FE0C3F51E94}"/>
              </a:ext>
            </a:extLst>
          </p:cNvPr>
          <p:cNvPicPr>
            <a:picLocks noGrp="1" noChangeAspect="1"/>
          </p:cNvPicPr>
          <p:nvPr>
            <p:ph idx="1"/>
          </p:nvPr>
        </p:nvPicPr>
        <p:blipFill rotWithShape="1">
          <a:blip r:embed="rId2"/>
          <a:srcRect t="3225" r="-1" b="-1"/>
          <a:stretch/>
        </p:blipFill>
        <p:spPr>
          <a:xfrm>
            <a:off x="3523488" y="10"/>
            <a:ext cx="8668512" cy="6857990"/>
          </a:xfrm>
          <a:prstGeom prst="rect">
            <a:avLst/>
          </a:prstGeom>
        </p:spPr>
      </p:pic>
      <p:sp>
        <p:nvSpPr>
          <p:cNvPr id="15" name="Rectangle 14">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D9BB49E-45DB-894A-BD23-6E912800C451}"/>
              </a:ext>
            </a:extLst>
          </p:cNvPr>
          <p:cNvSpPr>
            <a:spLocks noGrp="1"/>
          </p:cNvSpPr>
          <p:nvPr>
            <p:ph type="title"/>
          </p:nvPr>
        </p:nvSpPr>
        <p:spPr>
          <a:xfrm>
            <a:off x="149420" y="1874520"/>
            <a:ext cx="4640857" cy="2393025"/>
          </a:xfrm>
        </p:spPr>
        <p:txBody>
          <a:bodyPr vert="horz" lIns="91440" tIns="45720" rIns="91440" bIns="45720" rtlCol="0" anchor="b">
            <a:normAutofit/>
          </a:bodyPr>
          <a:lstStyle/>
          <a:p>
            <a:r>
              <a:rPr lang="en-US" sz="4800" dirty="0"/>
              <a:t>Note tongue tie or lip </a:t>
            </a:r>
            <a:r>
              <a:rPr lang="en-US" sz="4800" dirty="0" err="1"/>
              <a:t>frenums</a:t>
            </a:r>
            <a:endParaRPr lang="en-US" sz="4800" dirty="0"/>
          </a:p>
        </p:txBody>
      </p:sp>
      <p:sp>
        <p:nvSpPr>
          <p:cNvPr id="17" name="Rectangle 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AE23C56-33FC-D745-856D-48EBA76F0BEB}"/>
              </a:ext>
            </a:extLst>
          </p:cNvPr>
          <p:cNvSpPr txBox="1"/>
          <p:nvPr/>
        </p:nvSpPr>
        <p:spPr>
          <a:xfrm>
            <a:off x="359915" y="5370077"/>
            <a:ext cx="3284688" cy="1200329"/>
          </a:xfrm>
          <a:prstGeom prst="rect">
            <a:avLst/>
          </a:prstGeom>
          <a:noFill/>
        </p:spPr>
        <p:txBody>
          <a:bodyPr wrap="square" rtlCol="0">
            <a:spAutoFit/>
          </a:bodyPr>
          <a:lstStyle/>
          <a:p>
            <a:r>
              <a:rPr lang="en-US" sz="2400" dirty="0"/>
              <a:t>What can you have a patient do to see if they are tongue tied?</a:t>
            </a:r>
          </a:p>
        </p:txBody>
      </p:sp>
    </p:spTree>
    <p:extLst>
      <p:ext uri="{BB962C8B-B14F-4D97-AF65-F5344CB8AC3E}">
        <p14:creationId xmlns:p14="http://schemas.microsoft.com/office/powerpoint/2010/main" val="1569945113"/>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2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2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7" name="Rectangle 24">
            <a:extLst>
              <a:ext uri="{FF2B5EF4-FFF2-40B4-BE49-F238E27FC236}">
                <a16:creationId xmlns:a16="http://schemas.microsoft.com/office/drawing/2014/main" id="{16F48AD3-C8B3-4F74-B546-F12937F7D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735C7B-388C-EB46-9C0A-DAABA6CA3323}"/>
              </a:ext>
            </a:extLst>
          </p:cNvPr>
          <p:cNvSpPr>
            <a:spLocks noGrp="1"/>
          </p:cNvSpPr>
          <p:nvPr>
            <p:ph type="title"/>
          </p:nvPr>
        </p:nvSpPr>
        <p:spPr>
          <a:xfrm>
            <a:off x="7848600" y="1122363"/>
            <a:ext cx="4023360" cy="3204134"/>
          </a:xfrm>
        </p:spPr>
        <p:txBody>
          <a:bodyPr vert="horz" lIns="91440" tIns="45720" rIns="91440" bIns="45720" rtlCol="0" anchor="b">
            <a:normAutofit/>
          </a:bodyPr>
          <a:lstStyle/>
          <a:p>
            <a:pPr algn="ctr"/>
            <a:r>
              <a:rPr lang="en-US" sz="4800" dirty="0"/>
              <a:t>Common Orofacial Pain Conditions</a:t>
            </a:r>
          </a:p>
        </p:txBody>
      </p:sp>
      <p:pic>
        <p:nvPicPr>
          <p:cNvPr id="3" name="Picture 2">
            <a:extLst>
              <a:ext uri="{FF2B5EF4-FFF2-40B4-BE49-F238E27FC236}">
                <a16:creationId xmlns:a16="http://schemas.microsoft.com/office/drawing/2014/main" id="{A9FA9BFA-3C42-D24D-85FF-7DD665F8296F}"/>
              </a:ext>
            </a:extLst>
          </p:cNvPr>
          <p:cNvPicPr>
            <a:picLocks noChangeAspect="1"/>
          </p:cNvPicPr>
          <p:nvPr/>
        </p:nvPicPr>
        <p:blipFill>
          <a:blip r:embed="rId2"/>
          <a:stretch>
            <a:fillRect/>
          </a:stretch>
        </p:blipFill>
        <p:spPr>
          <a:xfrm>
            <a:off x="584369" y="1238262"/>
            <a:ext cx="4649937" cy="4649937"/>
          </a:xfrm>
          <a:prstGeom prst="rect">
            <a:avLst/>
          </a:prstGeom>
        </p:spPr>
      </p:pic>
      <p:sp>
        <p:nvSpPr>
          <p:cNvPr id="38" name="Rectangle 2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2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256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9">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Freeform: Shape 11">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Freeform: Shape 13">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4952217-35C3-BD41-9A7D-1786EED908A6}"/>
              </a:ext>
            </a:extLst>
          </p:cNvPr>
          <p:cNvSpPr>
            <a:spLocks noGrp="1"/>
          </p:cNvSpPr>
          <p:nvPr>
            <p:ph type="title"/>
          </p:nvPr>
        </p:nvSpPr>
        <p:spPr>
          <a:xfrm>
            <a:off x="621792" y="1161288"/>
            <a:ext cx="3602736" cy="4526280"/>
          </a:xfrm>
        </p:spPr>
        <p:txBody>
          <a:bodyPr>
            <a:normAutofit/>
          </a:bodyPr>
          <a:lstStyle/>
          <a:p>
            <a:r>
              <a:rPr lang="en-US" sz="4800" dirty="0"/>
              <a:t>Myalgia</a:t>
            </a:r>
            <a:endParaRPr lang="en-US" dirty="0"/>
          </a:p>
        </p:txBody>
      </p:sp>
      <p:sp>
        <p:nvSpPr>
          <p:cNvPr id="16" name="Rectangle 15">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0" name="Content Placeholder 2">
            <a:extLst>
              <a:ext uri="{FF2B5EF4-FFF2-40B4-BE49-F238E27FC236}">
                <a16:creationId xmlns:a16="http://schemas.microsoft.com/office/drawing/2014/main" id="{7B88EE72-3BCB-433C-B9FD-66B8405B7052}"/>
              </a:ext>
            </a:extLst>
          </p:cNvPr>
          <p:cNvGraphicFramePr>
            <a:graphicFrameLocks noGrp="1"/>
          </p:cNvGraphicFramePr>
          <p:nvPr>
            <p:ph idx="1"/>
            <p:extLst>
              <p:ext uri="{D42A27DB-BD31-4B8C-83A1-F6EECF244321}">
                <p14:modId xmlns:p14="http://schemas.microsoft.com/office/powerpoint/2010/main" val="962594003"/>
              </p:ext>
            </p:extLst>
          </p:nvPr>
        </p:nvGraphicFramePr>
        <p:xfrm>
          <a:off x="5303520" y="442453"/>
          <a:ext cx="6364224" cy="6105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004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DF40726-9B19-4165-9C26-757D16E19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9C307A-0BC7-534E-8F11-2F0BB8CBAB58}"/>
              </a:ext>
            </a:extLst>
          </p:cNvPr>
          <p:cNvSpPr>
            <a:spLocks noGrp="1"/>
          </p:cNvSpPr>
          <p:nvPr>
            <p:ph type="title"/>
          </p:nvPr>
        </p:nvSpPr>
        <p:spPr>
          <a:xfrm>
            <a:off x="838199" y="564211"/>
            <a:ext cx="4571999" cy="1165002"/>
          </a:xfrm>
        </p:spPr>
        <p:txBody>
          <a:bodyPr anchor="b">
            <a:normAutofit/>
          </a:bodyPr>
          <a:lstStyle/>
          <a:p>
            <a:r>
              <a:rPr lang="en-US" sz="3600" dirty="0"/>
              <a:t>Objectives</a:t>
            </a:r>
          </a:p>
        </p:txBody>
      </p:sp>
      <p:sp>
        <p:nvSpPr>
          <p:cNvPr id="3" name="Content Placeholder 2">
            <a:extLst>
              <a:ext uri="{FF2B5EF4-FFF2-40B4-BE49-F238E27FC236}">
                <a16:creationId xmlns:a16="http://schemas.microsoft.com/office/drawing/2014/main" id="{F82DE64B-A365-A545-B347-D2884264E76C}"/>
              </a:ext>
            </a:extLst>
          </p:cNvPr>
          <p:cNvSpPr>
            <a:spLocks noGrp="1"/>
          </p:cNvSpPr>
          <p:nvPr>
            <p:ph idx="1"/>
          </p:nvPr>
        </p:nvSpPr>
        <p:spPr>
          <a:xfrm>
            <a:off x="838199" y="1966751"/>
            <a:ext cx="5914293" cy="3865551"/>
          </a:xfrm>
        </p:spPr>
        <p:txBody>
          <a:bodyPr>
            <a:normAutofit lnSpcReduction="10000"/>
          </a:bodyPr>
          <a:lstStyle/>
          <a:p>
            <a:pPr marL="514350" indent="-514350">
              <a:lnSpc>
                <a:spcPct val="100000"/>
              </a:lnSpc>
              <a:buAutoNum type="arabicPeriod"/>
            </a:pPr>
            <a:r>
              <a:rPr lang="en-US" sz="1800" dirty="0"/>
              <a:t>Name two different types of myofascial pain conditions</a:t>
            </a:r>
          </a:p>
          <a:p>
            <a:pPr marL="514350" indent="-514350">
              <a:lnSpc>
                <a:spcPct val="100000"/>
              </a:lnSpc>
              <a:buAutoNum type="arabicPeriod"/>
            </a:pPr>
            <a:r>
              <a:rPr lang="en-US" sz="1800" dirty="0"/>
              <a:t>Explain how the temporomandibular joint works properly</a:t>
            </a:r>
          </a:p>
          <a:p>
            <a:pPr marL="514350" indent="-514350">
              <a:lnSpc>
                <a:spcPct val="100000"/>
              </a:lnSpc>
              <a:buAutoNum type="arabicPeriod"/>
            </a:pPr>
            <a:r>
              <a:rPr lang="en-US" sz="1800" dirty="0"/>
              <a:t>Compare and contrast temporomandibular joint disk displacement with reducing and temporomandibular joint displacement with non-reducing</a:t>
            </a:r>
          </a:p>
          <a:p>
            <a:pPr marL="514350" indent="-514350">
              <a:lnSpc>
                <a:spcPct val="100000"/>
              </a:lnSpc>
              <a:buAutoNum type="arabicPeriod"/>
            </a:pPr>
            <a:r>
              <a:rPr lang="en-US" sz="1800" dirty="0"/>
              <a:t>Discuss the temporomandibular joint exam process</a:t>
            </a:r>
          </a:p>
          <a:p>
            <a:pPr marL="514350" indent="-514350">
              <a:lnSpc>
                <a:spcPct val="100000"/>
              </a:lnSpc>
              <a:buAutoNum type="arabicPeriod"/>
            </a:pPr>
            <a:r>
              <a:rPr lang="en-US" sz="1800" dirty="0"/>
              <a:t>Recommend the best treatment options for temporomandibular disorders</a:t>
            </a:r>
          </a:p>
        </p:txBody>
      </p:sp>
      <p:pic>
        <p:nvPicPr>
          <p:cNvPr id="4" name="Picture 3">
            <a:extLst>
              <a:ext uri="{FF2B5EF4-FFF2-40B4-BE49-F238E27FC236}">
                <a16:creationId xmlns:a16="http://schemas.microsoft.com/office/drawing/2014/main" id="{C891AC96-37AD-FD41-9A61-93F4F88A1495}"/>
              </a:ext>
            </a:extLst>
          </p:cNvPr>
          <p:cNvPicPr>
            <a:picLocks noChangeAspect="1"/>
          </p:cNvPicPr>
          <p:nvPr/>
        </p:nvPicPr>
        <p:blipFill rotWithShape="1">
          <a:blip r:embed="rId2"/>
          <a:srcRect r="5433" b="-2"/>
          <a:stretch/>
        </p:blipFill>
        <p:spPr>
          <a:xfrm>
            <a:off x="7247728" y="1650609"/>
            <a:ext cx="4099976" cy="4202516"/>
          </a:xfrm>
          <a:prstGeom prst="rect">
            <a:avLst/>
          </a:prstGeom>
        </p:spPr>
      </p:pic>
      <p:sp>
        <p:nvSpPr>
          <p:cNvPr id="20" name="Rectangle 19">
            <a:extLst>
              <a:ext uri="{FF2B5EF4-FFF2-40B4-BE49-F238E27FC236}">
                <a16:creationId xmlns:a16="http://schemas.microsoft.com/office/drawing/2014/main" id="{2089CB41-F399-4AEB-980C-5BFB1049C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1BFC967B-3DD6-463D-9DB9-6E4419AE0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96768" y="3817404"/>
            <a:ext cx="54864" cy="45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2240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D09EC02-A4C6-B94F-A300-631FF0E05948}"/>
              </a:ext>
            </a:extLst>
          </p:cNvPr>
          <p:cNvSpPr>
            <a:spLocks noGrp="1"/>
          </p:cNvSpPr>
          <p:nvPr>
            <p:ph type="title"/>
          </p:nvPr>
        </p:nvSpPr>
        <p:spPr>
          <a:xfrm>
            <a:off x="621792" y="1161288"/>
            <a:ext cx="3602736" cy="4526280"/>
          </a:xfrm>
        </p:spPr>
        <p:txBody>
          <a:bodyPr>
            <a:normAutofit/>
          </a:bodyPr>
          <a:lstStyle/>
          <a:p>
            <a:r>
              <a:rPr lang="en-US" sz="4400" dirty="0"/>
              <a:t>Myalgia - Etiology</a:t>
            </a:r>
          </a:p>
        </p:txBody>
      </p:sp>
      <p:sp>
        <p:nvSpPr>
          <p:cNvPr id="16" name="Rectangle 15">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3710D9AE-D4C5-4019-A874-9D632F32334A}"/>
              </a:ext>
            </a:extLst>
          </p:cNvPr>
          <p:cNvGraphicFramePr>
            <a:graphicFrameLocks noGrp="1"/>
          </p:cNvGraphicFramePr>
          <p:nvPr>
            <p:ph idx="1"/>
            <p:extLst>
              <p:ext uri="{D42A27DB-BD31-4B8C-83A1-F6EECF244321}">
                <p14:modId xmlns:p14="http://schemas.microsoft.com/office/powerpoint/2010/main" val="2573636719"/>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4BA9B089-D02E-E646-9E79-52E4480BF102}"/>
              </a:ext>
            </a:extLst>
          </p:cNvPr>
          <p:cNvSpPr txBox="1"/>
          <p:nvPr/>
        </p:nvSpPr>
        <p:spPr>
          <a:xfrm>
            <a:off x="324612" y="5682656"/>
            <a:ext cx="3602736" cy="1015663"/>
          </a:xfrm>
          <a:prstGeom prst="rect">
            <a:avLst/>
          </a:prstGeom>
          <a:solidFill>
            <a:srgbClr val="92D050"/>
          </a:solidFill>
        </p:spPr>
        <p:txBody>
          <a:bodyPr wrap="square" rtlCol="0">
            <a:spAutoFit/>
          </a:bodyPr>
          <a:lstStyle/>
          <a:p>
            <a:r>
              <a:rPr lang="en-US" sz="2000" dirty="0"/>
              <a:t>What are stimulant and SSRI medications commonly prescribed for?</a:t>
            </a:r>
          </a:p>
        </p:txBody>
      </p:sp>
    </p:spTree>
    <p:extLst>
      <p:ext uri="{BB962C8B-B14F-4D97-AF65-F5344CB8AC3E}">
        <p14:creationId xmlns:p14="http://schemas.microsoft.com/office/powerpoint/2010/main" val="37621393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1E1224E-6618-482E-BE87-321A7FC1CD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9F400E-5A48-B143-96A2-A8850589A65C}"/>
              </a:ext>
            </a:extLst>
          </p:cNvPr>
          <p:cNvSpPr>
            <a:spLocks noGrp="1"/>
          </p:cNvSpPr>
          <p:nvPr>
            <p:ph type="title"/>
          </p:nvPr>
        </p:nvSpPr>
        <p:spPr>
          <a:xfrm>
            <a:off x="659234" y="957447"/>
            <a:ext cx="3383280" cy="4943105"/>
          </a:xfrm>
        </p:spPr>
        <p:txBody>
          <a:bodyPr anchor="ctr">
            <a:normAutofit/>
          </a:bodyPr>
          <a:lstStyle/>
          <a:p>
            <a:r>
              <a:rPr lang="en-US" sz="4400" dirty="0"/>
              <a:t>Myofascial Pain</a:t>
            </a:r>
          </a:p>
        </p:txBody>
      </p:sp>
      <p:sp>
        <p:nvSpPr>
          <p:cNvPr id="12" name="Rectangle 11">
            <a:extLst>
              <a:ext uri="{FF2B5EF4-FFF2-40B4-BE49-F238E27FC236}">
                <a16:creationId xmlns:a16="http://schemas.microsoft.com/office/drawing/2014/main" id="{066346BE-FDB4-4772-A696-0719490AB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8126"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9234" y="6163056"/>
            <a:ext cx="33832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4C15F81D-A3DF-44B9-B812-21E023F511AC}"/>
              </a:ext>
            </a:extLst>
          </p:cNvPr>
          <p:cNvGraphicFramePr>
            <a:graphicFrameLocks noGrp="1"/>
          </p:cNvGraphicFramePr>
          <p:nvPr>
            <p:ph idx="1"/>
            <p:extLst>
              <p:ext uri="{D42A27DB-BD31-4B8C-83A1-F6EECF244321}">
                <p14:modId xmlns:p14="http://schemas.microsoft.com/office/powerpoint/2010/main" val="693401715"/>
              </p:ext>
            </p:extLst>
          </p:nvPr>
        </p:nvGraphicFramePr>
        <p:xfrm>
          <a:off x="4553712" y="621792"/>
          <a:ext cx="6812280" cy="5541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502862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4CE5841-C184-4A70-A609-5FE4A5078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C82C71-F669-3D4C-AE31-6D4949A7B4E2}"/>
              </a:ext>
            </a:extLst>
          </p:cNvPr>
          <p:cNvSpPr>
            <a:spLocks noGrp="1"/>
          </p:cNvSpPr>
          <p:nvPr>
            <p:ph type="title"/>
          </p:nvPr>
        </p:nvSpPr>
        <p:spPr>
          <a:xfrm>
            <a:off x="203200" y="1683169"/>
            <a:ext cx="4706897" cy="4148586"/>
          </a:xfrm>
        </p:spPr>
        <p:txBody>
          <a:bodyPr anchor="t">
            <a:normAutofit/>
          </a:bodyPr>
          <a:lstStyle/>
          <a:p>
            <a:r>
              <a:rPr lang="en-US" sz="4400" dirty="0"/>
              <a:t>Myofascial Pain - Etiology</a:t>
            </a:r>
          </a:p>
        </p:txBody>
      </p:sp>
      <p:sp>
        <p:nvSpPr>
          <p:cNvPr id="3" name="Content Placeholder 2">
            <a:extLst>
              <a:ext uri="{FF2B5EF4-FFF2-40B4-BE49-F238E27FC236}">
                <a16:creationId xmlns:a16="http://schemas.microsoft.com/office/drawing/2014/main" id="{F8E74458-ABD9-F349-8D02-235EDA68A670}"/>
              </a:ext>
            </a:extLst>
          </p:cNvPr>
          <p:cNvSpPr>
            <a:spLocks noGrp="1"/>
          </p:cNvSpPr>
          <p:nvPr>
            <p:ph idx="1"/>
          </p:nvPr>
        </p:nvSpPr>
        <p:spPr>
          <a:xfrm>
            <a:off x="5353665" y="895522"/>
            <a:ext cx="6635135" cy="4936233"/>
          </a:xfrm>
        </p:spPr>
        <p:txBody>
          <a:bodyPr>
            <a:normAutofit lnSpcReduction="10000"/>
          </a:bodyPr>
          <a:lstStyle/>
          <a:p>
            <a:r>
              <a:rPr lang="en-US" sz="2400" dirty="0"/>
              <a:t>Common etiologies same as for myalgia</a:t>
            </a:r>
          </a:p>
          <a:p>
            <a:pPr lvl="1"/>
            <a:r>
              <a:rPr lang="en-US" dirty="0"/>
              <a:t>Medications (stimulants or SSRIs) causing motor hyperactivity</a:t>
            </a:r>
          </a:p>
          <a:p>
            <a:pPr lvl="1"/>
            <a:r>
              <a:rPr lang="en-US" dirty="0"/>
              <a:t>Stress causing muscular hypoperfusion and/or hyperactivity</a:t>
            </a:r>
          </a:p>
          <a:p>
            <a:pPr lvl="1"/>
            <a:r>
              <a:rPr lang="en-US" dirty="0"/>
              <a:t>Waking and sleeping parafunctions (repetitive oral habits and behaviors)</a:t>
            </a:r>
          </a:p>
          <a:p>
            <a:pPr lvl="1"/>
            <a:r>
              <a:rPr lang="en-US" dirty="0"/>
              <a:t>History of traumatic muscle injury (injection)</a:t>
            </a:r>
          </a:p>
          <a:p>
            <a:pPr lvl="1"/>
            <a:r>
              <a:rPr lang="en-US" dirty="0"/>
              <a:t>Local non-muscle pathology (arthritis)</a:t>
            </a:r>
          </a:p>
          <a:p>
            <a:r>
              <a:rPr lang="en-US" sz="2400" dirty="0"/>
              <a:t>Trigger points – suggesting localized neuronal sensitization in muscle</a:t>
            </a:r>
          </a:p>
        </p:txBody>
      </p:sp>
      <p:sp>
        <p:nvSpPr>
          <p:cNvPr id="10" name="Rectangle 9">
            <a:extLst>
              <a:ext uri="{FF2B5EF4-FFF2-40B4-BE49-F238E27FC236}">
                <a16:creationId xmlns:a16="http://schemas.microsoft.com/office/drawing/2014/main" id="{CD1AAA2C-FBBE-42AA-B869-31D524B76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F937BBF-9326-4230-AB1B-F1795E350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16936" y="4000284"/>
            <a:ext cx="54864" cy="42062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1716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 name="Rectangle 22">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51849DE-A3B5-AB4B-B7A0-845819A370C0}"/>
              </a:ext>
            </a:extLst>
          </p:cNvPr>
          <p:cNvSpPr>
            <a:spLocks noGrp="1"/>
          </p:cNvSpPr>
          <p:nvPr>
            <p:ph type="title"/>
          </p:nvPr>
        </p:nvSpPr>
        <p:spPr>
          <a:xfrm>
            <a:off x="1115568" y="548640"/>
            <a:ext cx="10168128" cy="1179576"/>
          </a:xfrm>
        </p:spPr>
        <p:txBody>
          <a:bodyPr>
            <a:normAutofit/>
          </a:bodyPr>
          <a:lstStyle/>
          <a:p>
            <a:r>
              <a:rPr lang="en-US" dirty="0"/>
              <a:t>Fibromyalgia</a:t>
            </a:r>
          </a:p>
        </p:txBody>
      </p:sp>
      <p:sp>
        <p:nvSpPr>
          <p:cNvPr id="25" name="Rectangle 24">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lose up of text on a black background&#10;&#10;Description automatically generated">
            <a:extLst>
              <a:ext uri="{FF2B5EF4-FFF2-40B4-BE49-F238E27FC236}">
                <a16:creationId xmlns:a16="http://schemas.microsoft.com/office/drawing/2014/main" id="{911112C5-6763-9141-9112-9D187C897DEA}"/>
              </a:ext>
            </a:extLst>
          </p:cNvPr>
          <p:cNvPicPr>
            <a:picLocks noChangeAspect="1"/>
          </p:cNvPicPr>
          <p:nvPr/>
        </p:nvPicPr>
        <p:blipFill rotWithShape="1">
          <a:blip r:embed="rId2"/>
          <a:srcRect l="14967" r="1083" b="-1"/>
          <a:stretch/>
        </p:blipFill>
        <p:spPr>
          <a:xfrm>
            <a:off x="6261681" y="2764465"/>
            <a:ext cx="5766998" cy="3544895"/>
          </a:xfrm>
          <a:prstGeom prst="rect">
            <a:avLst/>
          </a:prstGeom>
        </p:spPr>
      </p:pic>
      <p:sp>
        <p:nvSpPr>
          <p:cNvPr id="3" name="Content Placeholder 2">
            <a:extLst>
              <a:ext uri="{FF2B5EF4-FFF2-40B4-BE49-F238E27FC236}">
                <a16:creationId xmlns:a16="http://schemas.microsoft.com/office/drawing/2014/main" id="{263B864B-EA29-0D4A-80C6-A3F2943EF740}"/>
              </a:ext>
            </a:extLst>
          </p:cNvPr>
          <p:cNvSpPr>
            <a:spLocks noGrp="1"/>
          </p:cNvSpPr>
          <p:nvPr>
            <p:ph idx="1"/>
          </p:nvPr>
        </p:nvSpPr>
        <p:spPr>
          <a:xfrm>
            <a:off x="498834" y="2018806"/>
            <a:ext cx="5762847" cy="4637175"/>
          </a:xfrm>
        </p:spPr>
        <p:txBody>
          <a:bodyPr anchor="ctr">
            <a:normAutofit/>
          </a:bodyPr>
          <a:lstStyle/>
          <a:p>
            <a:pPr>
              <a:lnSpc>
                <a:spcPct val="100000"/>
              </a:lnSpc>
            </a:pPr>
            <a:r>
              <a:rPr lang="en-US" sz="2400" dirty="0"/>
              <a:t>Subjective pain in multiple sites aggravated by function</a:t>
            </a:r>
          </a:p>
          <a:p>
            <a:pPr>
              <a:lnSpc>
                <a:spcPct val="100000"/>
              </a:lnSpc>
            </a:pPr>
            <a:r>
              <a:rPr lang="en-US" sz="2400" dirty="0"/>
              <a:t>Widespread pain involving more than three body quadrants</a:t>
            </a:r>
          </a:p>
          <a:p>
            <a:pPr>
              <a:lnSpc>
                <a:spcPct val="100000"/>
              </a:lnSpc>
            </a:pPr>
            <a:r>
              <a:rPr lang="en-US" sz="2400" dirty="0"/>
              <a:t>Continuous symptoms (lasting more than 3 months)</a:t>
            </a:r>
          </a:p>
          <a:p>
            <a:pPr>
              <a:lnSpc>
                <a:spcPct val="100000"/>
              </a:lnSpc>
            </a:pPr>
            <a:r>
              <a:rPr lang="en-US" sz="2400" dirty="0"/>
              <a:t>Strong pain on muscle palpitation in at least 11 of 18 established body sites</a:t>
            </a:r>
          </a:p>
          <a:p>
            <a:pPr marL="0" indent="0">
              <a:lnSpc>
                <a:spcPct val="100000"/>
              </a:lnSpc>
              <a:buNone/>
            </a:pPr>
            <a:r>
              <a:rPr lang="en-US" sz="2400" dirty="0"/>
              <a:t>Note: Myalgia is labeled fibromyalgia only when these criteria are met.</a:t>
            </a:r>
          </a:p>
        </p:txBody>
      </p:sp>
    </p:spTree>
    <p:extLst>
      <p:ext uri="{BB962C8B-B14F-4D97-AF65-F5344CB8AC3E}">
        <p14:creationId xmlns:p14="http://schemas.microsoft.com/office/powerpoint/2010/main" val="946819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063092-C1C3-9D4F-A969-3DFFE9D7C332}"/>
              </a:ext>
            </a:extLst>
          </p:cNvPr>
          <p:cNvSpPr>
            <a:spLocks noGrp="1"/>
          </p:cNvSpPr>
          <p:nvPr>
            <p:ph type="title"/>
          </p:nvPr>
        </p:nvSpPr>
        <p:spPr>
          <a:xfrm>
            <a:off x="339213" y="1161288"/>
            <a:ext cx="3885315" cy="4526280"/>
          </a:xfrm>
        </p:spPr>
        <p:txBody>
          <a:bodyPr>
            <a:normAutofit/>
          </a:bodyPr>
          <a:lstStyle/>
          <a:p>
            <a:r>
              <a:rPr lang="en-US" sz="4400" dirty="0"/>
              <a:t>Fibromyalgia - Etiology</a:t>
            </a:r>
          </a:p>
        </p:txBody>
      </p:sp>
      <p:sp>
        <p:nvSpPr>
          <p:cNvPr id="14" name="Rectangle 13">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1EA56EE-2557-8C4A-948D-D4BCA5F1F119}"/>
              </a:ext>
            </a:extLst>
          </p:cNvPr>
          <p:cNvSpPr>
            <a:spLocks noGrp="1"/>
          </p:cNvSpPr>
          <p:nvPr>
            <p:ph idx="1"/>
          </p:nvPr>
        </p:nvSpPr>
        <p:spPr>
          <a:xfrm>
            <a:off x="5434149" y="932688"/>
            <a:ext cx="5916603" cy="5556602"/>
          </a:xfrm>
        </p:spPr>
        <p:txBody>
          <a:bodyPr anchor="ctr">
            <a:noAutofit/>
          </a:bodyPr>
          <a:lstStyle/>
          <a:p>
            <a:r>
              <a:rPr lang="en-US" sz="2000" dirty="0"/>
              <a:t>Common etiologies same as for myalgia:</a:t>
            </a:r>
          </a:p>
          <a:p>
            <a:pPr lvl="1"/>
            <a:r>
              <a:rPr lang="en-US" sz="2000" dirty="0"/>
              <a:t>Medications (stimulants or SSRIs) causing motor hyperactivity</a:t>
            </a:r>
          </a:p>
          <a:p>
            <a:pPr lvl="1"/>
            <a:r>
              <a:rPr lang="en-US" sz="2000" dirty="0"/>
              <a:t>Stress causing muscular hypoperfusion and/or hyperactivity</a:t>
            </a:r>
          </a:p>
          <a:p>
            <a:pPr lvl="1"/>
            <a:r>
              <a:rPr lang="en-US" sz="2000" dirty="0"/>
              <a:t>Waking and sleeping parafunctions (repetitive oral habits and behaviors)</a:t>
            </a:r>
          </a:p>
          <a:p>
            <a:pPr lvl="1"/>
            <a:r>
              <a:rPr lang="en-US" sz="2000" dirty="0"/>
              <a:t>History of traumatic muscle injury (injection)</a:t>
            </a:r>
          </a:p>
          <a:p>
            <a:pPr lvl="1"/>
            <a:r>
              <a:rPr lang="en-US" sz="2000" dirty="0"/>
              <a:t>Local non-muscle pathology (arthritis)</a:t>
            </a:r>
          </a:p>
          <a:p>
            <a:r>
              <a:rPr lang="en-US" sz="2000" dirty="0"/>
              <a:t>Multiple pain sites, allodynia (pain from an unknow nerve), and mechanical hyperalgesia, suggested central sensitization</a:t>
            </a:r>
          </a:p>
          <a:p>
            <a:r>
              <a:rPr lang="en-US" sz="2000" dirty="0"/>
              <a:t>Unknown genetic susceptibility that predisposes to fibromyalgia</a:t>
            </a:r>
          </a:p>
        </p:txBody>
      </p:sp>
    </p:spTree>
    <p:extLst>
      <p:ext uri="{BB962C8B-B14F-4D97-AF65-F5344CB8AC3E}">
        <p14:creationId xmlns:p14="http://schemas.microsoft.com/office/powerpoint/2010/main" val="243839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DF40726-9B19-4165-9C26-757D16E19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FAE4EF-AED2-B64C-999F-D7A0BDCCE31C}"/>
              </a:ext>
            </a:extLst>
          </p:cNvPr>
          <p:cNvSpPr>
            <a:spLocks noGrp="1"/>
          </p:cNvSpPr>
          <p:nvPr>
            <p:ph type="title"/>
          </p:nvPr>
        </p:nvSpPr>
        <p:spPr>
          <a:xfrm>
            <a:off x="440259" y="285803"/>
            <a:ext cx="6154266" cy="1629504"/>
          </a:xfrm>
        </p:spPr>
        <p:txBody>
          <a:bodyPr anchor="b">
            <a:normAutofit/>
          </a:bodyPr>
          <a:lstStyle/>
          <a:p>
            <a:pPr algn="ctr"/>
            <a:r>
              <a:rPr lang="en-US" sz="3600" dirty="0"/>
              <a:t>TMJ DDWR </a:t>
            </a:r>
            <a:br>
              <a:rPr lang="en-US" sz="3600" dirty="0"/>
            </a:br>
            <a:r>
              <a:rPr lang="en-US" sz="3600" dirty="0"/>
              <a:t>(Disk Displacement with Reduction)</a:t>
            </a:r>
          </a:p>
        </p:txBody>
      </p:sp>
      <p:sp>
        <p:nvSpPr>
          <p:cNvPr id="3" name="Content Placeholder 2">
            <a:extLst>
              <a:ext uri="{FF2B5EF4-FFF2-40B4-BE49-F238E27FC236}">
                <a16:creationId xmlns:a16="http://schemas.microsoft.com/office/drawing/2014/main" id="{818C6C58-25ED-EA4A-B718-B9E7909D5A72}"/>
              </a:ext>
            </a:extLst>
          </p:cNvPr>
          <p:cNvSpPr>
            <a:spLocks noGrp="1"/>
          </p:cNvSpPr>
          <p:nvPr>
            <p:ph idx="1"/>
          </p:nvPr>
        </p:nvSpPr>
        <p:spPr>
          <a:xfrm>
            <a:off x="838199" y="2055327"/>
            <a:ext cx="4571999" cy="3776975"/>
          </a:xfrm>
        </p:spPr>
        <p:txBody>
          <a:bodyPr>
            <a:normAutofit/>
          </a:bodyPr>
          <a:lstStyle/>
          <a:p>
            <a:r>
              <a:rPr lang="en-US" sz="2400" dirty="0"/>
              <a:t>Single noise – click or pop – from the TMJ on a single movement</a:t>
            </a:r>
          </a:p>
          <a:p>
            <a:r>
              <a:rPr lang="en-US" sz="2400" dirty="0"/>
              <a:t>Noise may be reciprocal (on both open and close) </a:t>
            </a:r>
          </a:p>
          <a:p>
            <a:r>
              <a:rPr lang="en-US" sz="2400" dirty="0"/>
              <a:t>No restriction or deflection of jaw motion after click</a:t>
            </a:r>
          </a:p>
        </p:txBody>
      </p:sp>
      <p:pic>
        <p:nvPicPr>
          <p:cNvPr id="4" name="Picture 3" descr="A screenshot of a cell phone&#10;&#10;Description automatically generated">
            <a:extLst>
              <a:ext uri="{FF2B5EF4-FFF2-40B4-BE49-F238E27FC236}">
                <a16:creationId xmlns:a16="http://schemas.microsoft.com/office/drawing/2014/main" id="{08681428-5C8B-E345-952F-C853415B111B}"/>
              </a:ext>
            </a:extLst>
          </p:cNvPr>
          <p:cNvPicPr>
            <a:picLocks noChangeAspect="1"/>
          </p:cNvPicPr>
          <p:nvPr/>
        </p:nvPicPr>
        <p:blipFill rotWithShape="1">
          <a:blip r:embed="rId2"/>
          <a:srcRect r="1699" b="-4"/>
          <a:stretch/>
        </p:blipFill>
        <p:spPr>
          <a:xfrm>
            <a:off x="6248397" y="139378"/>
            <a:ext cx="5690623" cy="5832944"/>
          </a:xfrm>
          <a:prstGeom prst="rect">
            <a:avLst/>
          </a:prstGeom>
        </p:spPr>
      </p:pic>
      <p:sp>
        <p:nvSpPr>
          <p:cNvPr id="11" name="Rectangle 10">
            <a:extLst>
              <a:ext uri="{FF2B5EF4-FFF2-40B4-BE49-F238E27FC236}">
                <a16:creationId xmlns:a16="http://schemas.microsoft.com/office/drawing/2014/main" id="{2089CB41-F399-4AEB-980C-5BFB1049C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BFC967B-3DD6-463D-9DB9-6E4419AE0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96768" y="3817404"/>
            <a:ext cx="54864" cy="45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5420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68467C-A761-D94C-AFC2-2FCE30F66807}"/>
              </a:ext>
            </a:extLst>
          </p:cNvPr>
          <p:cNvSpPr>
            <a:spLocks noGrp="1"/>
          </p:cNvSpPr>
          <p:nvPr>
            <p:ph type="title"/>
          </p:nvPr>
        </p:nvSpPr>
        <p:spPr>
          <a:xfrm>
            <a:off x="411480" y="991443"/>
            <a:ext cx="4443154" cy="1087819"/>
          </a:xfrm>
        </p:spPr>
        <p:txBody>
          <a:bodyPr anchor="b">
            <a:normAutofit/>
          </a:bodyPr>
          <a:lstStyle/>
          <a:p>
            <a:r>
              <a:rPr lang="en-US" sz="3600" dirty="0"/>
              <a:t>TMJ DDWR - Etiology</a:t>
            </a:r>
          </a:p>
        </p:txBody>
      </p:sp>
      <p:sp>
        <p:nvSpPr>
          <p:cNvPr id="20" name="Rectangle 10">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12">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DBE242D-EB02-494E-B252-84FE77966F68}"/>
              </a:ext>
            </a:extLst>
          </p:cNvPr>
          <p:cNvSpPr>
            <a:spLocks noGrp="1"/>
          </p:cNvSpPr>
          <p:nvPr>
            <p:ph idx="1"/>
          </p:nvPr>
        </p:nvSpPr>
        <p:spPr>
          <a:xfrm>
            <a:off x="411480" y="2684095"/>
            <a:ext cx="4443154" cy="3492868"/>
          </a:xfrm>
        </p:spPr>
        <p:txBody>
          <a:bodyPr>
            <a:normAutofit/>
          </a:bodyPr>
          <a:lstStyle/>
          <a:p>
            <a:r>
              <a:rPr lang="en-US" sz="2400" dirty="0"/>
              <a:t>Traumatically altered discal ligaments that attach it to the condyle</a:t>
            </a:r>
          </a:p>
          <a:p>
            <a:r>
              <a:rPr lang="en-US" sz="2400" dirty="0"/>
              <a:t>Parafunction</a:t>
            </a:r>
          </a:p>
          <a:p>
            <a:r>
              <a:rPr lang="en-US" sz="2400" dirty="0"/>
              <a:t>Joint hyper mobility</a:t>
            </a:r>
          </a:p>
          <a:p>
            <a:r>
              <a:rPr lang="en-US" sz="2400" dirty="0"/>
              <a:t>Active microtrauma to jaw</a:t>
            </a:r>
          </a:p>
        </p:txBody>
      </p:sp>
      <p:pic>
        <p:nvPicPr>
          <p:cNvPr id="4" name="Picture 3">
            <a:extLst>
              <a:ext uri="{FF2B5EF4-FFF2-40B4-BE49-F238E27FC236}">
                <a16:creationId xmlns:a16="http://schemas.microsoft.com/office/drawing/2014/main" id="{58197BAD-CA0D-DA4B-B157-4B1FEB33DBC2}"/>
              </a:ext>
            </a:extLst>
          </p:cNvPr>
          <p:cNvPicPr>
            <a:picLocks noChangeAspect="1"/>
          </p:cNvPicPr>
          <p:nvPr/>
        </p:nvPicPr>
        <p:blipFill>
          <a:blip r:embed="rId2"/>
          <a:stretch>
            <a:fillRect/>
          </a:stretch>
        </p:blipFill>
        <p:spPr>
          <a:xfrm>
            <a:off x="5585099" y="625683"/>
            <a:ext cx="6041858" cy="5551280"/>
          </a:xfrm>
          <a:prstGeom prst="rect">
            <a:avLst/>
          </a:prstGeom>
        </p:spPr>
      </p:pic>
    </p:spTree>
    <p:extLst>
      <p:ext uri="{BB962C8B-B14F-4D97-AF65-F5344CB8AC3E}">
        <p14:creationId xmlns:p14="http://schemas.microsoft.com/office/powerpoint/2010/main" val="16614717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EE29B-ABFD-844E-9B2E-83FF9C0E2264}"/>
              </a:ext>
            </a:extLst>
          </p:cNvPr>
          <p:cNvSpPr>
            <a:spLocks noGrp="1"/>
          </p:cNvSpPr>
          <p:nvPr>
            <p:ph type="title"/>
          </p:nvPr>
        </p:nvSpPr>
        <p:spPr>
          <a:xfrm>
            <a:off x="754506" y="403913"/>
            <a:ext cx="10168128" cy="1179576"/>
          </a:xfrm>
        </p:spPr>
        <p:txBody>
          <a:bodyPr>
            <a:normAutofit fontScale="90000"/>
          </a:bodyPr>
          <a:lstStyle/>
          <a:p>
            <a:pPr algn="ctr"/>
            <a:r>
              <a:rPr lang="en-US" dirty="0"/>
              <a:t>TMJ DDNR</a:t>
            </a:r>
            <a:br>
              <a:rPr lang="en-US" dirty="0"/>
            </a:br>
            <a:r>
              <a:rPr lang="en-US" dirty="0"/>
              <a:t>(Disk Displacement Non-reduction)</a:t>
            </a:r>
          </a:p>
        </p:txBody>
      </p:sp>
      <p:graphicFrame>
        <p:nvGraphicFramePr>
          <p:cNvPr id="5" name="Content Placeholder 2">
            <a:extLst>
              <a:ext uri="{FF2B5EF4-FFF2-40B4-BE49-F238E27FC236}">
                <a16:creationId xmlns:a16="http://schemas.microsoft.com/office/drawing/2014/main" id="{B93E6520-15BD-4E60-A2F1-980449EAEE33}"/>
              </a:ext>
            </a:extLst>
          </p:cNvPr>
          <p:cNvGraphicFramePr>
            <a:graphicFrameLocks noGrp="1"/>
          </p:cNvGraphicFramePr>
          <p:nvPr>
            <p:ph sz="half" idx="1"/>
            <p:extLst>
              <p:ext uri="{D42A27DB-BD31-4B8C-83A1-F6EECF244321}">
                <p14:modId xmlns:p14="http://schemas.microsoft.com/office/powerpoint/2010/main" val="3697872177"/>
              </p:ext>
            </p:extLst>
          </p:nvPr>
        </p:nvGraphicFramePr>
        <p:xfrm>
          <a:off x="191387" y="2039469"/>
          <a:ext cx="6655980" cy="45189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F4EC572F-07BC-7D45-9AF4-52F82813F9D5}"/>
              </a:ext>
            </a:extLst>
          </p:cNvPr>
          <p:cNvPicPr>
            <a:picLocks noChangeAspect="1"/>
          </p:cNvPicPr>
          <p:nvPr/>
        </p:nvPicPr>
        <p:blipFill>
          <a:blip r:embed="rId7"/>
          <a:stretch>
            <a:fillRect/>
          </a:stretch>
        </p:blipFill>
        <p:spPr>
          <a:xfrm>
            <a:off x="7112000" y="1739900"/>
            <a:ext cx="5080000" cy="5118100"/>
          </a:xfrm>
          <a:prstGeom prst="rect">
            <a:avLst/>
          </a:prstGeom>
        </p:spPr>
      </p:pic>
    </p:spTree>
    <p:extLst>
      <p:ext uri="{BB962C8B-B14F-4D97-AF65-F5344CB8AC3E}">
        <p14:creationId xmlns:p14="http://schemas.microsoft.com/office/powerpoint/2010/main" val="30892524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Freeform: Shape 18">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Freeform: Shape 20">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D49B018-718E-DE41-9FC0-4370A458FBC2}"/>
              </a:ext>
            </a:extLst>
          </p:cNvPr>
          <p:cNvSpPr>
            <a:spLocks noGrp="1"/>
          </p:cNvSpPr>
          <p:nvPr>
            <p:ph type="title"/>
          </p:nvPr>
        </p:nvSpPr>
        <p:spPr>
          <a:xfrm>
            <a:off x="621792" y="1161288"/>
            <a:ext cx="3602736" cy="4526280"/>
          </a:xfrm>
        </p:spPr>
        <p:txBody>
          <a:bodyPr>
            <a:normAutofit/>
          </a:bodyPr>
          <a:lstStyle/>
          <a:p>
            <a:r>
              <a:rPr lang="en-US" dirty="0"/>
              <a:t>TMJ DDNR - Etiology</a:t>
            </a:r>
          </a:p>
        </p:txBody>
      </p:sp>
      <p:sp>
        <p:nvSpPr>
          <p:cNvPr id="23" name="Rectangle 22">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D71155A-189F-3248-ABDE-C8C7158A1365}"/>
              </a:ext>
            </a:extLst>
          </p:cNvPr>
          <p:cNvSpPr>
            <a:spLocks noGrp="1"/>
          </p:cNvSpPr>
          <p:nvPr>
            <p:ph idx="1"/>
          </p:nvPr>
        </p:nvSpPr>
        <p:spPr>
          <a:xfrm>
            <a:off x="5434149" y="932688"/>
            <a:ext cx="5916603" cy="4992624"/>
          </a:xfrm>
        </p:spPr>
        <p:txBody>
          <a:bodyPr anchor="ctr">
            <a:normAutofit/>
          </a:bodyPr>
          <a:lstStyle/>
          <a:p>
            <a:r>
              <a:rPr lang="en-US" dirty="0"/>
              <a:t>Common etiologies that cause TMJ DDNR are the same as for TMJ DDWR</a:t>
            </a:r>
          </a:p>
          <a:p>
            <a:pPr lvl="1"/>
            <a:r>
              <a:rPr lang="en-US" sz="2800" dirty="0"/>
              <a:t>Traumatically altered discal ligaments that attach it to the condyle</a:t>
            </a:r>
          </a:p>
          <a:p>
            <a:pPr lvl="1"/>
            <a:r>
              <a:rPr lang="en-US" sz="2800" dirty="0"/>
              <a:t>Parafunction</a:t>
            </a:r>
          </a:p>
          <a:p>
            <a:pPr lvl="1"/>
            <a:r>
              <a:rPr lang="en-US" sz="2800" dirty="0"/>
              <a:t>Joint hyper mobility</a:t>
            </a:r>
          </a:p>
          <a:p>
            <a:pPr lvl="1"/>
            <a:r>
              <a:rPr lang="en-US" sz="2800" dirty="0"/>
              <a:t>Active microtrauma to jaw</a:t>
            </a:r>
          </a:p>
        </p:txBody>
      </p:sp>
    </p:spTree>
    <p:extLst>
      <p:ext uri="{BB962C8B-B14F-4D97-AF65-F5344CB8AC3E}">
        <p14:creationId xmlns:p14="http://schemas.microsoft.com/office/powerpoint/2010/main" val="13405760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C9A9DA9-7DC8-488B-A882-123947B0F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7ED173-1D43-7A4F-A7C1-D9284436646B}"/>
              </a:ext>
            </a:extLst>
          </p:cNvPr>
          <p:cNvSpPr>
            <a:spLocks noGrp="1"/>
          </p:cNvSpPr>
          <p:nvPr>
            <p:ph type="title"/>
          </p:nvPr>
        </p:nvSpPr>
        <p:spPr>
          <a:xfrm>
            <a:off x="345568" y="728456"/>
            <a:ext cx="4471406" cy="1356587"/>
          </a:xfrm>
        </p:spPr>
        <p:txBody>
          <a:bodyPr>
            <a:normAutofit/>
          </a:bodyPr>
          <a:lstStyle/>
          <a:p>
            <a:r>
              <a:rPr lang="en-US" dirty="0"/>
              <a:t>Local TMJ Arthritis</a:t>
            </a:r>
          </a:p>
        </p:txBody>
      </p:sp>
      <p:sp>
        <p:nvSpPr>
          <p:cNvPr id="22" name="Rectangle 21">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1300"/>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093976"/>
            <a:ext cx="3328416"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6561305-B5F5-D542-B334-8633263E57D9}"/>
              </a:ext>
            </a:extLst>
          </p:cNvPr>
          <p:cNvSpPr>
            <a:spLocks noGrp="1"/>
          </p:cNvSpPr>
          <p:nvPr>
            <p:ph idx="1"/>
          </p:nvPr>
        </p:nvSpPr>
        <p:spPr>
          <a:xfrm>
            <a:off x="441578" y="2121197"/>
            <a:ext cx="4247379" cy="4103183"/>
          </a:xfrm>
        </p:spPr>
        <p:txBody>
          <a:bodyPr>
            <a:normAutofit/>
          </a:bodyPr>
          <a:lstStyle/>
          <a:p>
            <a:r>
              <a:rPr lang="en-US" sz="2000" dirty="0"/>
              <a:t>Subjective pain in preauricular area aggravated by function</a:t>
            </a:r>
          </a:p>
          <a:p>
            <a:r>
              <a:rPr lang="en-US" sz="2000" dirty="0"/>
              <a:t>Pain that can be replicated by TMJ capsule palpitation</a:t>
            </a:r>
          </a:p>
          <a:p>
            <a:r>
              <a:rPr lang="en-US" sz="2000" dirty="0"/>
              <a:t>Joint motion often produces crepitation sounds</a:t>
            </a:r>
          </a:p>
          <a:p>
            <a:r>
              <a:rPr lang="en-US" sz="2000" dirty="0"/>
              <a:t>Diagnostic test: erosive or remodeling-type joint-surface changes (flatten out) on CT imaging</a:t>
            </a:r>
          </a:p>
        </p:txBody>
      </p:sp>
      <p:pic>
        <p:nvPicPr>
          <p:cNvPr id="5" name="Picture 4">
            <a:extLst>
              <a:ext uri="{FF2B5EF4-FFF2-40B4-BE49-F238E27FC236}">
                <a16:creationId xmlns:a16="http://schemas.microsoft.com/office/drawing/2014/main" id="{8B40D75F-CF9A-8F43-A04C-4360B5181B07}"/>
              </a:ext>
            </a:extLst>
          </p:cNvPr>
          <p:cNvPicPr>
            <a:picLocks noChangeAspect="1"/>
          </p:cNvPicPr>
          <p:nvPr/>
        </p:nvPicPr>
        <p:blipFill>
          <a:blip r:embed="rId2"/>
          <a:stretch>
            <a:fillRect/>
          </a:stretch>
        </p:blipFill>
        <p:spPr>
          <a:xfrm>
            <a:off x="4720961" y="2026384"/>
            <a:ext cx="7471040" cy="3567421"/>
          </a:xfrm>
          <a:prstGeom prst="rect">
            <a:avLst/>
          </a:prstGeom>
        </p:spPr>
      </p:pic>
    </p:spTree>
    <p:extLst>
      <p:ext uri="{BB962C8B-B14F-4D97-AF65-F5344CB8AC3E}">
        <p14:creationId xmlns:p14="http://schemas.microsoft.com/office/powerpoint/2010/main" val="1073194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12">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4">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6">
            <a:extLst>
              <a:ext uri="{FF2B5EF4-FFF2-40B4-BE49-F238E27FC236}">
                <a16:creationId xmlns:a16="http://schemas.microsoft.com/office/drawing/2014/main" id="{2C9A9DA9-7DC8-488B-A882-123947B0F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8">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8CDD0CC-BD24-C14A-9A93-81982F176372}"/>
              </a:ext>
            </a:extLst>
          </p:cNvPr>
          <p:cNvSpPr>
            <a:spLocks noGrp="1"/>
          </p:cNvSpPr>
          <p:nvPr>
            <p:ph type="title"/>
          </p:nvPr>
        </p:nvSpPr>
        <p:spPr>
          <a:xfrm>
            <a:off x="841247" y="978619"/>
            <a:ext cx="3410712" cy="1106424"/>
          </a:xfrm>
        </p:spPr>
        <p:txBody>
          <a:bodyPr vert="horz" lIns="91440" tIns="45720" rIns="91440" bIns="45720" rtlCol="0" anchor="ctr">
            <a:normAutofit/>
          </a:bodyPr>
          <a:lstStyle/>
          <a:p>
            <a:r>
              <a:rPr lang="en-US" sz="2400" dirty="0"/>
              <a:t>What is your Temporomandibular Joint (TMJ)?</a:t>
            </a:r>
          </a:p>
        </p:txBody>
      </p:sp>
      <p:sp>
        <p:nvSpPr>
          <p:cNvPr id="21" name="Rectangle 20">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1300"/>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093976"/>
            <a:ext cx="3328416"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24991ED-76B9-8F46-9E89-AAD647FBEF6A}"/>
              </a:ext>
            </a:extLst>
          </p:cNvPr>
          <p:cNvSpPr>
            <a:spLocks noGrp="1"/>
          </p:cNvSpPr>
          <p:nvPr>
            <p:ph sz="half" idx="1"/>
          </p:nvPr>
        </p:nvSpPr>
        <p:spPr>
          <a:xfrm>
            <a:off x="841248" y="2252870"/>
            <a:ext cx="3745982" cy="3560251"/>
          </a:xfrm>
        </p:spPr>
        <p:txBody>
          <a:bodyPr vert="horz" lIns="91440" tIns="45720" rIns="91440" bIns="45720" rtlCol="0">
            <a:normAutofit/>
          </a:bodyPr>
          <a:lstStyle/>
          <a:p>
            <a:r>
              <a:rPr lang="en-US" sz="1800" dirty="0"/>
              <a:t>Hinge joint connecting your jaw to your skull</a:t>
            </a:r>
          </a:p>
          <a:p>
            <a:r>
              <a:rPr lang="en-US" sz="1800" dirty="0"/>
              <a:t>Located in front of your ear</a:t>
            </a:r>
          </a:p>
          <a:p>
            <a:r>
              <a:rPr lang="en-US" sz="1800" dirty="0"/>
              <a:t>Guides the jaw movement and allows you to open and close your mouth, move it from side to side, talk, yawn, or chew</a:t>
            </a:r>
          </a:p>
          <a:p>
            <a:r>
              <a:rPr lang="en-US" sz="1800" dirty="0"/>
              <a:t>Only joint in the mouth that has to work together bilaterally </a:t>
            </a:r>
          </a:p>
        </p:txBody>
      </p:sp>
      <p:pic>
        <p:nvPicPr>
          <p:cNvPr id="6" name="Picture 5" descr="A screenshot of a cell phone&#10;&#10;Description automatically generated">
            <a:extLst>
              <a:ext uri="{FF2B5EF4-FFF2-40B4-BE49-F238E27FC236}">
                <a16:creationId xmlns:a16="http://schemas.microsoft.com/office/drawing/2014/main" id="{E1D3C832-2CC2-A64B-807E-F6D479DE4B99}"/>
              </a:ext>
            </a:extLst>
          </p:cNvPr>
          <p:cNvPicPr>
            <a:picLocks noChangeAspect="1"/>
          </p:cNvPicPr>
          <p:nvPr/>
        </p:nvPicPr>
        <p:blipFill>
          <a:blip r:embed="rId2"/>
          <a:stretch>
            <a:fillRect/>
          </a:stretch>
        </p:blipFill>
        <p:spPr>
          <a:xfrm>
            <a:off x="4773584" y="1005840"/>
            <a:ext cx="7232062" cy="4935881"/>
          </a:xfrm>
          <a:prstGeom prst="rect">
            <a:avLst/>
          </a:prstGeom>
        </p:spPr>
      </p:pic>
    </p:spTree>
    <p:extLst>
      <p:ext uri="{BB962C8B-B14F-4D97-AF65-F5344CB8AC3E}">
        <p14:creationId xmlns:p14="http://schemas.microsoft.com/office/powerpoint/2010/main" val="18206347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735C1-8567-5C4C-BB78-B801453B7714}"/>
              </a:ext>
            </a:extLst>
          </p:cNvPr>
          <p:cNvSpPr>
            <a:spLocks noGrp="1"/>
          </p:cNvSpPr>
          <p:nvPr>
            <p:ph type="title"/>
          </p:nvPr>
        </p:nvSpPr>
        <p:spPr/>
        <p:txBody>
          <a:bodyPr/>
          <a:lstStyle/>
          <a:p>
            <a:r>
              <a:rPr lang="en-US" dirty="0"/>
              <a:t>Local TMJ Arthritis - Etiology</a:t>
            </a:r>
          </a:p>
        </p:txBody>
      </p:sp>
      <p:sp>
        <p:nvSpPr>
          <p:cNvPr id="3" name="Content Placeholder 2">
            <a:extLst>
              <a:ext uri="{FF2B5EF4-FFF2-40B4-BE49-F238E27FC236}">
                <a16:creationId xmlns:a16="http://schemas.microsoft.com/office/drawing/2014/main" id="{5D177E50-F523-8446-9F49-78EB75BE2340}"/>
              </a:ext>
            </a:extLst>
          </p:cNvPr>
          <p:cNvSpPr>
            <a:spLocks noGrp="1"/>
          </p:cNvSpPr>
          <p:nvPr>
            <p:ph idx="1"/>
          </p:nvPr>
        </p:nvSpPr>
        <p:spPr/>
        <p:txBody>
          <a:bodyPr/>
          <a:lstStyle/>
          <a:p>
            <a:r>
              <a:rPr lang="en-US" dirty="0"/>
              <a:t>Trauma (microtrauma or repetitive microtrauma)</a:t>
            </a:r>
          </a:p>
          <a:p>
            <a:r>
              <a:rPr lang="en-US" dirty="0"/>
              <a:t>Prior DDNR in the involved joint</a:t>
            </a:r>
          </a:p>
        </p:txBody>
      </p:sp>
    </p:spTree>
    <p:extLst>
      <p:ext uri="{BB962C8B-B14F-4D97-AF65-F5344CB8AC3E}">
        <p14:creationId xmlns:p14="http://schemas.microsoft.com/office/powerpoint/2010/main" val="10288262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65A5F-3581-5349-AF34-E6C209693B13}"/>
              </a:ext>
            </a:extLst>
          </p:cNvPr>
          <p:cNvSpPr>
            <a:spLocks noGrp="1"/>
          </p:cNvSpPr>
          <p:nvPr>
            <p:ph type="title"/>
          </p:nvPr>
        </p:nvSpPr>
        <p:spPr/>
        <p:txBody>
          <a:bodyPr/>
          <a:lstStyle/>
          <a:p>
            <a:r>
              <a:rPr lang="en-US" dirty="0"/>
              <a:t>Migraine</a:t>
            </a:r>
          </a:p>
        </p:txBody>
      </p:sp>
      <p:sp>
        <p:nvSpPr>
          <p:cNvPr id="3" name="Content Placeholder 2">
            <a:extLst>
              <a:ext uri="{FF2B5EF4-FFF2-40B4-BE49-F238E27FC236}">
                <a16:creationId xmlns:a16="http://schemas.microsoft.com/office/drawing/2014/main" id="{6288317C-5666-FA46-AA40-18CD13866489}"/>
              </a:ext>
            </a:extLst>
          </p:cNvPr>
          <p:cNvSpPr>
            <a:spLocks noGrp="1"/>
          </p:cNvSpPr>
          <p:nvPr>
            <p:ph idx="1"/>
          </p:nvPr>
        </p:nvSpPr>
        <p:spPr/>
        <p:txBody>
          <a:bodyPr>
            <a:normAutofit fontScale="92500" lnSpcReduction="10000"/>
          </a:bodyPr>
          <a:lstStyle/>
          <a:p>
            <a:r>
              <a:rPr lang="en-US" dirty="0"/>
              <a:t>Unilateral headache location</a:t>
            </a:r>
          </a:p>
          <a:p>
            <a:r>
              <a:rPr lang="en-US" dirty="0"/>
              <a:t>Pulsatile severe headache that lasts multiple hours</a:t>
            </a:r>
          </a:p>
          <a:p>
            <a:r>
              <a:rPr lang="en-US" dirty="0"/>
              <a:t>Nausea associated</a:t>
            </a:r>
          </a:p>
          <a:p>
            <a:r>
              <a:rPr lang="en-US" dirty="0"/>
              <a:t>Photophobia (light sensitivity)</a:t>
            </a:r>
          </a:p>
          <a:p>
            <a:r>
              <a:rPr lang="en-US" dirty="0"/>
              <a:t>Phonophobia (fear of loud sounds) associated</a:t>
            </a:r>
          </a:p>
          <a:p>
            <a:r>
              <a:rPr lang="en-US" dirty="0"/>
              <a:t>Diagnostic test: Negative MRI for pathology involving the CNS</a:t>
            </a:r>
          </a:p>
          <a:p>
            <a:pPr marL="0" indent="0">
              <a:buNone/>
            </a:pPr>
            <a:r>
              <a:rPr lang="en-US" dirty="0"/>
              <a:t>Note: Pain episodes may be preceded by an aura</a:t>
            </a:r>
          </a:p>
        </p:txBody>
      </p:sp>
    </p:spTree>
    <p:extLst>
      <p:ext uri="{BB962C8B-B14F-4D97-AF65-F5344CB8AC3E}">
        <p14:creationId xmlns:p14="http://schemas.microsoft.com/office/powerpoint/2010/main" val="37941538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DF40726-9B19-4165-9C26-757D16E19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C79266-2EF7-E947-945C-B312820CF5AE}"/>
              </a:ext>
            </a:extLst>
          </p:cNvPr>
          <p:cNvSpPr>
            <a:spLocks noGrp="1"/>
          </p:cNvSpPr>
          <p:nvPr>
            <p:ph type="title"/>
          </p:nvPr>
        </p:nvSpPr>
        <p:spPr>
          <a:xfrm>
            <a:off x="838199" y="564211"/>
            <a:ext cx="4571999" cy="1165002"/>
          </a:xfrm>
        </p:spPr>
        <p:txBody>
          <a:bodyPr anchor="b">
            <a:normAutofit/>
          </a:bodyPr>
          <a:lstStyle/>
          <a:p>
            <a:r>
              <a:rPr lang="en-US" sz="3600" dirty="0"/>
              <a:t>Migraine - Etiology</a:t>
            </a:r>
          </a:p>
        </p:txBody>
      </p:sp>
      <p:sp>
        <p:nvSpPr>
          <p:cNvPr id="3" name="Content Placeholder 2">
            <a:extLst>
              <a:ext uri="{FF2B5EF4-FFF2-40B4-BE49-F238E27FC236}">
                <a16:creationId xmlns:a16="http://schemas.microsoft.com/office/drawing/2014/main" id="{9F11E298-BD0C-7C46-9377-03EADB757DCD}"/>
              </a:ext>
            </a:extLst>
          </p:cNvPr>
          <p:cNvSpPr>
            <a:spLocks noGrp="1"/>
          </p:cNvSpPr>
          <p:nvPr>
            <p:ph idx="1"/>
          </p:nvPr>
        </p:nvSpPr>
        <p:spPr>
          <a:xfrm>
            <a:off x="838199" y="2055327"/>
            <a:ext cx="4571999" cy="3776975"/>
          </a:xfrm>
        </p:spPr>
        <p:txBody>
          <a:bodyPr>
            <a:normAutofit/>
          </a:bodyPr>
          <a:lstStyle/>
          <a:p>
            <a:r>
              <a:rPr lang="en-US" dirty="0"/>
              <a:t>Genetics</a:t>
            </a:r>
          </a:p>
          <a:p>
            <a:r>
              <a:rPr lang="en-US" dirty="0"/>
              <a:t>Hormones</a:t>
            </a:r>
          </a:p>
          <a:p>
            <a:r>
              <a:rPr lang="en-US" dirty="0"/>
              <a:t>Weather</a:t>
            </a:r>
          </a:p>
          <a:p>
            <a:r>
              <a:rPr lang="en-US" dirty="0"/>
              <a:t>Exercise</a:t>
            </a:r>
          </a:p>
          <a:p>
            <a:r>
              <a:rPr lang="en-US" dirty="0"/>
              <a:t>Stress</a:t>
            </a:r>
          </a:p>
        </p:txBody>
      </p:sp>
      <p:pic>
        <p:nvPicPr>
          <p:cNvPr id="4" name="Picture 3" descr="A picture containing animal&#10;&#10;Description automatically generated">
            <a:extLst>
              <a:ext uri="{FF2B5EF4-FFF2-40B4-BE49-F238E27FC236}">
                <a16:creationId xmlns:a16="http://schemas.microsoft.com/office/drawing/2014/main" id="{04916578-F13F-9E47-9498-FAC6B2CADE70}"/>
              </a:ext>
            </a:extLst>
          </p:cNvPr>
          <p:cNvPicPr>
            <a:picLocks noChangeAspect="1"/>
          </p:cNvPicPr>
          <p:nvPr/>
        </p:nvPicPr>
        <p:blipFill rotWithShape="1">
          <a:blip r:embed="rId2"/>
          <a:srcRect l="27873" r="11397" b="1"/>
          <a:stretch/>
        </p:blipFill>
        <p:spPr>
          <a:xfrm>
            <a:off x="6190488" y="566928"/>
            <a:ext cx="5157216" cy="5286197"/>
          </a:xfrm>
          <a:prstGeom prst="rect">
            <a:avLst/>
          </a:prstGeom>
        </p:spPr>
      </p:pic>
      <p:sp>
        <p:nvSpPr>
          <p:cNvPr id="11" name="Rectangle 10">
            <a:extLst>
              <a:ext uri="{FF2B5EF4-FFF2-40B4-BE49-F238E27FC236}">
                <a16:creationId xmlns:a16="http://schemas.microsoft.com/office/drawing/2014/main" id="{2089CB41-F399-4AEB-980C-5BFB1049C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BFC967B-3DD6-463D-9DB9-6E4419AE0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96768" y="3817404"/>
            <a:ext cx="54864" cy="45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1127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B74A9-1817-B449-987D-FEE616F05D77}"/>
              </a:ext>
            </a:extLst>
          </p:cNvPr>
          <p:cNvSpPr>
            <a:spLocks noGrp="1"/>
          </p:cNvSpPr>
          <p:nvPr>
            <p:ph type="title"/>
          </p:nvPr>
        </p:nvSpPr>
        <p:spPr/>
        <p:txBody>
          <a:bodyPr/>
          <a:lstStyle/>
          <a:p>
            <a:r>
              <a:rPr lang="en-US" dirty="0"/>
              <a:t>Cluster Headache Vs. Tension Headache</a:t>
            </a:r>
          </a:p>
        </p:txBody>
      </p:sp>
      <p:sp>
        <p:nvSpPr>
          <p:cNvPr id="3" name="Content Placeholder 2">
            <a:extLst>
              <a:ext uri="{FF2B5EF4-FFF2-40B4-BE49-F238E27FC236}">
                <a16:creationId xmlns:a16="http://schemas.microsoft.com/office/drawing/2014/main" id="{BDEF56C6-401E-BC4A-BDFC-2FAC5F728383}"/>
              </a:ext>
            </a:extLst>
          </p:cNvPr>
          <p:cNvSpPr>
            <a:spLocks noGrp="1"/>
          </p:cNvSpPr>
          <p:nvPr>
            <p:ph sz="half" idx="1"/>
          </p:nvPr>
        </p:nvSpPr>
        <p:spPr>
          <a:xfrm>
            <a:off x="526942" y="2478023"/>
            <a:ext cx="5569058" cy="4093257"/>
          </a:xfrm>
        </p:spPr>
        <p:txBody>
          <a:bodyPr>
            <a:noAutofit/>
          </a:bodyPr>
          <a:lstStyle/>
          <a:p>
            <a:pPr marL="0" indent="0">
              <a:buNone/>
            </a:pPr>
            <a:r>
              <a:rPr lang="en-US" sz="1800" u="sng" dirty="0"/>
              <a:t>Cluster headache:</a:t>
            </a:r>
          </a:p>
          <a:p>
            <a:r>
              <a:rPr lang="en-US" sz="1800" dirty="0"/>
              <a:t>Rapid-onset intense paroxysmal headache pains</a:t>
            </a:r>
          </a:p>
          <a:p>
            <a:r>
              <a:rPr lang="en-US" sz="1800" dirty="0"/>
              <a:t>One-sided retro-orbital, suborbital, and temporal pains</a:t>
            </a:r>
          </a:p>
          <a:p>
            <a:r>
              <a:rPr lang="en-US" sz="1800" dirty="0"/>
              <a:t>Pain episodes lasting from 15 to 180 minutes</a:t>
            </a:r>
          </a:p>
          <a:p>
            <a:r>
              <a:rPr lang="en-US" sz="1800" dirty="0"/>
              <a:t>Headaches occur several times in a 24-hour period</a:t>
            </a:r>
          </a:p>
          <a:p>
            <a:r>
              <a:rPr lang="en-US" sz="1800" dirty="0"/>
              <a:t>Pain may occur at night, waking the patient up</a:t>
            </a:r>
          </a:p>
          <a:p>
            <a:r>
              <a:rPr lang="en-US" sz="1800" dirty="0"/>
              <a:t>Diagnostic test: Negative MRI for pathology involving the CNS</a:t>
            </a:r>
          </a:p>
        </p:txBody>
      </p:sp>
      <p:sp>
        <p:nvSpPr>
          <p:cNvPr id="4" name="Content Placeholder 3">
            <a:extLst>
              <a:ext uri="{FF2B5EF4-FFF2-40B4-BE49-F238E27FC236}">
                <a16:creationId xmlns:a16="http://schemas.microsoft.com/office/drawing/2014/main" id="{CB6AD12B-C9FD-554F-A13D-F12E0C3A2E5E}"/>
              </a:ext>
            </a:extLst>
          </p:cNvPr>
          <p:cNvSpPr>
            <a:spLocks noGrp="1"/>
          </p:cNvSpPr>
          <p:nvPr>
            <p:ph sz="half" idx="2"/>
          </p:nvPr>
        </p:nvSpPr>
        <p:spPr/>
        <p:txBody>
          <a:bodyPr>
            <a:normAutofit/>
          </a:bodyPr>
          <a:lstStyle/>
          <a:p>
            <a:pPr marL="0" indent="0">
              <a:buNone/>
            </a:pPr>
            <a:r>
              <a:rPr lang="en-US" sz="1800" u="sng" dirty="0"/>
              <a:t>Tension headache:</a:t>
            </a:r>
          </a:p>
          <a:p>
            <a:r>
              <a:rPr lang="en-US" sz="1800" dirty="0"/>
              <a:t>Dull aching bilateral, episodic pain of long-lasting duration (hours to days)</a:t>
            </a:r>
          </a:p>
          <a:p>
            <a:r>
              <a:rPr lang="en-US" sz="1800" dirty="0"/>
              <a:t>Pain located in the suboccipital, temporal, and frontal regions</a:t>
            </a:r>
          </a:p>
          <a:p>
            <a:r>
              <a:rPr lang="en-US" sz="1800" dirty="0"/>
              <a:t>Pain typically increases slowly during the day to a later afternoon peak</a:t>
            </a:r>
          </a:p>
        </p:txBody>
      </p:sp>
    </p:spTree>
    <p:extLst>
      <p:ext uri="{BB962C8B-B14F-4D97-AF65-F5344CB8AC3E}">
        <p14:creationId xmlns:p14="http://schemas.microsoft.com/office/powerpoint/2010/main" val="37508805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D73EB-FC96-CF4B-9386-1E76324F6FF0}"/>
              </a:ext>
            </a:extLst>
          </p:cNvPr>
          <p:cNvSpPr>
            <a:spLocks noGrp="1"/>
          </p:cNvSpPr>
          <p:nvPr>
            <p:ph type="title"/>
          </p:nvPr>
        </p:nvSpPr>
        <p:spPr/>
        <p:txBody>
          <a:bodyPr/>
          <a:lstStyle/>
          <a:p>
            <a:pPr algn="ctr"/>
            <a:r>
              <a:rPr lang="en-US" dirty="0"/>
              <a:t>Etiology</a:t>
            </a:r>
          </a:p>
        </p:txBody>
      </p:sp>
      <p:sp>
        <p:nvSpPr>
          <p:cNvPr id="3" name="Content Placeholder 2">
            <a:extLst>
              <a:ext uri="{FF2B5EF4-FFF2-40B4-BE49-F238E27FC236}">
                <a16:creationId xmlns:a16="http://schemas.microsoft.com/office/drawing/2014/main" id="{1BFF5379-348F-F64B-83EC-6AFB0D6C5C48}"/>
              </a:ext>
            </a:extLst>
          </p:cNvPr>
          <p:cNvSpPr>
            <a:spLocks noGrp="1"/>
          </p:cNvSpPr>
          <p:nvPr>
            <p:ph sz="half" idx="1"/>
          </p:nvPr>
        </p:nvSpPr>
        <p:spPr>
          <a:xfrm>
            <a:off x="668095" y="2478024"/>
            <a:ext cx="4937760" cy="3694176"/>
          </a:xfrm>
        </p:spPr>
        <p:txBody>
          <a:bodyPr/>
          <a:lstStyle/>
          <a:p>
            <a:pPr marL="0" indent="0">
              <a:buNone/>
            </a:pPr>
            <a:r>
              <a:rPr lang="en-US" u="sng" dirty="0"/>
              <a:t>Cluster headaches:</a:t>
            </a:r>
          </a:p>
          <a:p>
            <a:r>
              <a:rPr lang="en-US" dirty="0"/>
              <a:t>Genetics</a:t>
            </a:r>
          </a:p>
          <a:p>
            <a:r>
              <a:rPr lang="en-US" dirty="0"/>
              <a:t>Abnormalities in the body’s biological clock (hypothalamus) </a:t>
            </a:r>
          </a:p>
        </p:txBody>
      </p:sp>
      <p:sp>
        <p:nvSpPr>
          <p:cNvPr id="4" name="Content Placeholder 3">
            <a:extLst>
              <a:ext uri="{FF2B5EF4-FFF2-40B4-BE49-F238E27FC236}">
                <a16:creationId xmlns:a16="http://schemas.microsoft.com/office/drawing/2014/main" id="{E1C68993-3E24-3B47-948D-92376E4E9657}"/>
              </a:ext>
            </a:extLst>
          </p:cNvPr>
          <p:cNvSpPr>
            <a:spLocks noGrp="1"/>
          </p:cNvSpPr>
          <p:nvPr>
            <p:ph sz="half" idx="2"/>
          </p:nvPr>
        </p:nvSpPr>
        <p:spPr>
          <a:xfrm>
            <a:off x="5605855" y="2485222"/>
            <a:ext cx="4937760" cy="3694176"/>
          </a:xfrm>
        </p:spPr>
        <p:txBody>
          <a:bodyPr/>
          <a:lstStyle/>
          <a:p>
            <a:pPr marL="0" indent="0">
              <a:buNone/>
            </a:pPr>
            <a:r>
              <a:rPr lang="en-US" u="sng" dirty="0"/>
              <a:t>Tension headaches:</a:t>
            </a:r>
          </a:p>
          <a:p>
            <a:r>
              <a:rPr lang="en-US" dirty="0"/>
              <a:t>Stress</a:t>
            </a:r>
          </a:p>
          <a:p>
            <a:r>
              <a:rPr lang="en-US" dirty="0"/>
              <a:t>Hormones</a:t>
            </a:r>
          </a:p>
          <a:p>
            <a:endParaRPr lang="en-US" dirty="0"/>
          </a:p>
        </p:txBody>
      </p:sp>
      <p:pic>
        <p:nvPicPr>
          <p:cNvPr id="5" name="Picture 4">
            <a:extLst>
              <a:ext uri="{FF2B5EF4-FFF2-40B4-BE49-F238E27FC236}">
                <a16:creationId xmlns:a16="http://schemas.microsoft.com/office/drawing/2014/main" id="{7C976656-F439-674A-ADC3-3C4D08324AFF}"/>
              </a:ext>
            </a:extLst>
          </p:cNvPr>
          <p:cNvPicPr>
            <a:picLocks noChangeAspect="1"/>
          </p:cNvPicPr>
          <p:nvPr/>
        </p:nvPicPr>
        <p:blipFill rotWithShape="1">
          <a:blip r:embed="rId2"/>
          <a:srcRect l="25139" r="24406"/>
          <a:stretch/>
        </p:blipFill>
        <p:spPr>
          <a:xfrm>
            <a:off x="7976681" y="3177970"/>
            <a:ext cx="4215319" cy="3680031"/>
          </a:xfrm>
          <a:prstGeom prst="rect">
            <a:avLst/>
          </a:prstGeom>
        </p:spPr>
      </p:pic>
    </p:spTree>
    <p:extLst>
      <p:ext uri="{BB962C8B-B14F-4D97-AF65-F5344CB8AC3E}">
        <p14:creationId xmlns:p14="http://schemas.microsoft.com/office/powerpoint/2010/main" val="6143535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0D01200-0224-43C5-AB38-FB4D16B73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E494070-65DB-754A-9BCE-C9A3779C9530}"/>
              </a:ext>
            </a:extLst>
          </p:cNvPr>
          <p:cNvSpPr>
            <a:spLocks noGrp="1"/>
          </p:cNvSpPr>
          <p:nvPr>
            <p:ph type="title"/>
          </p:nvPr>
        </p:nvSpPr>
        <p:spPr>
          <a:xfrm>
            <a:off x="612648" y="1078992"/>
            <a:ext cx="6268770" cy="1536192"/>
          </a:xfrm>
        </p:spPr>
        <p:txBody>
          <a:bodyPr anchor="b">
            <a:normAutofit/>
          </a:bodyPr>
          <a:lstStyle/>
          <a:p>
            <a:r>
              <a:rPr lang="en-US" sz="4800" dirty="0"/>
              <a:t>Bruxism</a:t>
            </a:r>
            <a:endParaRPr lang="en-US" sz="5200" dirty="0"/>
          </a:p>
        </p:txBody>
      </p:sp>
      <p:sp>
        <p:nvSpPr>
          <p:cNvPr id="13" name="Rectangle 12">
            <a:extLst>
              <a:ext uri="{FF2B5EF4-FFF2-40B4-BE49-F238E27FC236}">
                <a16:creationId xmlns:a16="http://schemas.microsoft.com/office/drawing/2014/main" id="{728A44A4-A002-4A88-9FC9-1D0566C97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E7D5C7B-DD16-401B-85CE-4AAA2A4F5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5BE68DA1-C6E3-974B-96A1-E61404611ED2}"/>
              </a:ext>
            </a:extLst>
          </p:cNvPr>
          <p:cNvSpPr>
            <a:spLocks noGrp="1"/>
          </p:cNvSpPr>
          <p:nvPr>
            <p:ph idx="1"/>
          </p:nvPr>
        </p:nvSpPr>
        <p:spPr>
          <a:xfrm>
            <a:off x="612648" y="3140311"/>
            <a:ext cx="6268770" cy="3315353"/>
          </a:xfrm>
        </p:spPr>
        <p:txBody>
          <a:bodyPr>
            <a:normAutofit/>
          </a:bodyPr>
          <a:lstStyle/>
          <a:p>
            <a:r>
              <a:rPr lang="en-US" sz="2400" dirty="0"/>
              <a:t>Sleep-state-related motor hyperactivity causing repeated brief motor activation of the jaw closers, usually with resulting side-to-side motion of the jaw and tooth attrition</a:t>
            </a:r>
          </a:p>
          <a:p>
            <a:r>
              <a:rPr lang="en-US" sz="2400" dirty="0"/>
              <a:t>Diagnostic test: Wear patterns on full arch splint can prove whether bruxism is active</a:t>
            </a:r>
          </a:p>
        </p:txBody>
      </p:sp>
      <p:pic>
        <p:nvPicPr>
          <p:cNvPr id="2" name="Picture 1" descr="A close up of food&#10;&#10;Description automatically generated">
            <a:extLst>
              <a:ext uri="{FF2B5EF4-FFF2-40B4-BE49-F238E27FC236}">
                <a16:creationId xmlns:a16="http://schemas.microsoft.com/office/drawing/2014/main" id="{7580DFE1-DE33-5A4F-9E36-1705CFC465E0}"/>
              </a:ext>
            </a:extLst>
          </p:cNvPr>
          <p:cNvPicPr>
            <a:picLocks noChangeAspect="1"/>
          </p:cNvPicPr>
          <p:nvPr/>
        </p:nvPicPr>
        <p:blipFill>
          <a:blip r:embed="rId2"/>
          <a:stretch>
            <a:fillRect/>
          </a:stretch>
        </p:blipFill>
        <p:spPr>
          <a:xfrm>
            <a:off x="7494066" y="1982208"/>
            <a:ext cx="4237686" cy="2818061"/>
          </a:xfrm>
          <a:prstGeom prst="rect">
            <a:avLst/>
          </a:prstGeom>
        </p:spPr>
      </p:pic>
    </p:spTree>
    <p:extLst>
      <p:ext uri="{BB962C8B-B14F-4D97-AF65-F5344CB8AC3E}">
        <p14:creationId xmlns:p14="http://schemas.microsoft.com/office/powerpoint/2010/main" val="29173677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90EDA9-2517-46EC-B6D4-3918D04786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08EBF0-D552-DC40-8C4C-1002A6130962}"/>
              </a:ext>
            </a:extLst>
          </p:cNvPr>
          <p:cNvSpPr>
            <a:spLocks noGrp="1"/>
          </p:cNvSpPr>
          <p:nvPr>
            <p:ph type="title"/>
          </p:nvPr>
        </p:nvSpPr>
        <p:spPr>
          <a:xfrm>
            <a:off x="612648" y="1078992"/>
            <a:ext cx="6272784" cy="1536192"/>
          </a:xfrm>
        </p:spPr>
        <p:txBody>
          <a:bodyPr anchor="b">
            <a:normAutofit/>
          </a:bodyPr>
          <a:lstStyle/>
          <a:p>
            <a:r>
              <a:rPr lang="en-US" sz="3300" dirty="0"/>
              <a:t>Habitual Parafunctional and Secondary Masticatory Hyperactivity</a:t>
            </a:r>
          </a:p>
        </p:txBody>
      </p:sp>
      <p:sp>
        <p:nvSpPr>
          <p:cNvPr id="12" name="Rectangle 11">
            <a:extLst>
              <a:ext uri="{FF2B5EF4-FFF2-40B4-BE49-F238E27FC236}">
                <a16:creationId xmlns:a16="http://schemas.microsoft.com/office/drawing/2014/main" id="{D449B1F2-532C-44C7-8AC7-28EA15EE0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0392"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pink, toiletry, cosmetic, doughnut&#10;&#10;Description automatically generated">
            <a:extLst>
              <a:ext uri="{FF2B5EF4-FFF2-40B4-BE49-F238E27FC236}">
                <a16:creationId xmlns:a16="http://schemas.microsoft.com/office/drawing/2014/main" id="{2A84200D-7A18-CF4F-BE3D-B6A8C0590944}"/>
              </a:ext>
            </a:extLst>
          </p:cNvPr>
          <p:cNvPicPr>
            <a:picLocks noChangeAspect="1"/>
          </p:cNvPicPr>
          <p:nvPr/>
        </p:nvPicPr>
        <p:blipFill rotWithShape="1">
          <a:blip r:embed="rId2"/>
          <a:srcRect t="8584" b="3447"/>
          <a:stretch/>
        </p:blipFill>
        <p:spPr>
          <a:xfrm>
            <a:off x="7684008" y="10"/>
            <a:ext cx="4507992" cy="2934576"/>
          </a:xfrm>
          <a:prstGeom prst="rect">
            <a:avLst/>
          </a:prstGeom>
        </p:spPr>
      </p:pic>
      <p:sp>
        <p:nvSpPr>
          <p:cNvPr id="14" name="Rectangle 13">
            <a:extLst>
              <a:ext uri="{FF2B5EF4-FFF2-40B4-BE49-F238E27FC236}">
                <a16:creationId xmlns:a16="http://schemas.microsoft.com/office/drawing/2014/main" id="{EE7D3784-5CF9-4282-9B1C-523957852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792"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4399235-B07E-5B48-A7C5-7AC4BF938505}"/>
              </a:ext>
            </a:extLst>
          </p:cNvPr>
          <p:cNvSpPr>
            <a:spLocks noGrp="1"/>
          </p:cNvSpPr>
          <p:nvPr>
            <p:ph idx="1"/>
          </p:nvPr>
        </p:nvSpPr>
        <p:spPr>
          <a:xfrm>
            <a:off x="612648" y="3019891"/>
            <a:ext cx="6272784" cy="3435773"/>
          </a:xfrm>
        </p:spPr>
        <p:txBody>
          <a:bodyPr>
            <a:normAutofit/>
          </a:bodyPr>
          <a:lstStyle/>
          <a:p>
            <a:pPr>
              <a:lnSpc>
                <a:spcPct val="100000"/>
              </a:lnSpc>
            </a:pPr>
            <a:r>
              <a:rPr lang="en-US" sz="2000" dirty="0"/>
              <a:t>Conscious tooth clenching, habitual check chewing, or habitual lip biting</a:t>
            </a:r>
          </a:p>
          <a:p>
            <a:pPr>
              <a:lnSpc>
                <a:spcPct val="100000"/>
              </a:lnSpc>
            </a:pPr>
            <a:r>
              <a:rPr lang="en-US" sz="2000" dirty="0"/>
              <a:t>Stress induced masticatory hyperactivity</a:t>
            </a:r>
          </a:p>
          <a:p>
            <a:pPr>
              <a:lnSpc>
                <a:spcPct val="100000"/>
              </a:lnSpc>
            </a:pPr>
            <a:r>
              <a:rPr lang="en-US" sz="2000" dirty="0"/>
              <a:t>Consider medication-induced hyperactivity if taking SSRI or stimulant</a:t>
            </a:r>
          </a:p>
          <a:p>
            <a:pPr>
              <a:lnSpc>
                <a:spcPct val="100000"/>
              </a:lnSpc>
            </a:pPr>
            <a:r>
              <a:rPr lang="en-US" sz="2000" dirty="0"/>
              <a:t>Elevated masticatory and cervical muscle stiffness evident on palpation</a:t>
            </a:r>
          </a:p>
          <a:p>
            <a:pPr>
              <a:lnSpc>
                <a:spcPct val="100000"/>
              </a:lnSpc>
            </a:pPr>
            <a:r>
              <a:rPr lang="en-US" sz="2000" dirty="0"/>
              <a:t>Diagnostic test: Stop suspected medications if patient is on stimulants or SSRIs</a:t>
            </a:r>
          </a:p>
        </p:txBody>
      </p:sp>
      <p:pic>
        <p:nvPicPr>
          <p:cNvPr id="5" name="Picture 4">
            <a:extLst>
              <a:ext uri="{FF2B5EF4-FFF2-40B4-BE49-F238E27FC236}">
                <a16:creationId xmlns:a16="http://schemas.microsoft.com/office/drawing/2014/main" id="{052DE273-8D5B-5647-AE56-258DEE671C3C}"/>
              </a:ext>
            </a:extLst>
          </p:cNvPr>
          <p:cNvPicPr>
            <a:picLocks noChangeAspect="1"/>
          </p:cNvPicPr>
          <p:nvPr/>
        </p:nvPicPr>
        <p:blipFill rotWithShape="1">
          <a:blip r:embed="rId3"/>
          <a:srcRect l="11434" r="7160" b="1"/>
          <a:stretch/>
        </p:blipFill>
        <p:spPr>
          <a:xfrm>
            <a:off x="7684008" y="3172968"/>
            <a:ext cx="4507992" cy="3685032"/>
          </a:xfrm>
          <a:prstGeom prst="rect">
            <a:avLst/>
          </a:prstGeom>
        </p:spPr>
      </p:pic>
    </p:spTree>
    <p:extLst>
      <p:ext uri="{BB962C8B-B14F-4D97-AF65-F5344CB8AC3E}">
        <p14:creationId xmlns:p14="http://schemas.microsoft.com/office/powerpoint/2010/main" val="11760457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Freeform: Shape 22">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 name="Freeform: Shape 24">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C5453B4-A7C8-3748-A200-56955A38A5D2}"/>
              </a:ext>
            </a:extLst>
          </p:cNvPr>
          <p:cNvSpPr>
            <a:spLocks noGrp="1"/>
          </p:cNvSpPr>
          <p:nvPr>
            <p:ph type="title"/>
          </p:nvPr>
        </p:nvSpPr>
        <p:spPr>
          <a:xfrm>
            <a:off x="621792" y="1161288"/>
            <a:ext cx="3602736" cy="4526280"/>
          </a:xfrm>
        </p:spPr>
        <p:txBody>
          <a:bodyPr>
            <a:normAutofit/>
          </a:bodyPr>
          <a:lstStyle/>
          <a:p>
            <a:pPr algn="ctr"/>
            <a:r>
              <a:rPr lang="en-US" dirty="0"/>
              <a:t>TMD Management</a:t>
            </a:r>
          </a:p>
        </p:txBody>
      </p:sp>
      <p:sp>
        <p:nvSpPr>
          <p:cNvPr id="27" name="Rectangle 26">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6" name="Content Placeholder 2">
            <a:extLst>
              <a:ext uri="{FF2B5EF4-FFF2-40B4-BE49-F238E27FC236}">
                <a16:creationId xmlns:a16="http://schemas.microsoft.com/office/drawing/2014/main" id="{CAB00C16-9E1E-46FC-A747-3DB278C5DDA0}"/>
              </a:ext>
            </a:extLst>
          </p:cNvPr>
          <p:cNvGraphicFramePr>
            <a:graphicFrameLocks noGrp="1"/>
          </p:cNvGraphicFramePr>
          <p:nvPr>
            <p:ph idx="1"/>
            <p:extLst>
              <p:ext uri="{D42A27DB-BD31-4B8C-83A1-F6EECF244321}">
                <p14:modId xmlns:p14="http://schemas.microsoft.com/office/powerpoint/2010/main" val="1541648531"/>
              </p:ext>
            </p:extLst>
          </p:nvPr>
        </p:nvGraphicFramePr>
        <p:xfrm>
          <a:off x="5161935" y="530942"/>
          <a:ext cx="6505809" cy="56595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019975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190C14-5E71-0646-8B92-70FC1CEC01A6}"/>
              </a:ext>
            </a:extLst>
          </p:cNvPr>
          <p:cNvSpPr>
            <a:spLocks noGrp="1"/>
          </p:cNvSpPr>
          <p:nvPr>
            <p:ph type="title"/>
          </p:nvPr>
        </p:nvSpPr>
        <p:spPr>
          <a:xfrm>
            <a:off x="615458" y="909828"/>
            <a:ext cx="6268770" cy="1536192"/>
          </a:xfrm>
        </p:spPr>
        <p:txBody>
          <a:bodyPr anchor="b">
            <a:normAutofit/>
          </a:bodyPr>
          <a:lstStyle/>
          <a:p>
            <a:r>
              <a:rPr lang="en-US" sz="4800" dirty="0"/>
              <a:t>Patient education</a:t>
            </a:r>
          </a:p>
        </p:txBody>
      </p:sp>
      <p:sp>
        <p:nvSpPr>
          <p:cNvPr id="11" name="Rectangle 10">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1C822C9-8328-D44A-A049-FC6B9CFC5489}"/>
              </a:ext>
            </a:extLst>
          </p:cNvPr>
          <p:cNvSpPr>
            <a:spLocks noGrp="1"/>
          </p:cNvSpPr>
          <p:nvPr>
            <p:ph idx="1"/>
          </p:nvPr>
        </p:nvSpPr>
        <p:spPr>
          <a:xfrm>
            <a:off x="615458" y="2953829"/>
            <a:ext cx="5480542" cy="3590914"/>
          </a:xfrm>
        </p:spPr>
        <p:txBody>
          <a:bodyPr>
            <a:normAutofit fontScale="92500" lnSpcReduction="10000"/>
          </a:bodyPr>
          <a:lstStyle/>
          <a:p>
            <a:r>
              <a:rPr lang="en-US" sz="2400" dirty="0"/>
              <a:t>Homecare instructions</a:t>
            </a:r>
          </a:p>
          <a:p>
            <a:r>
              <a:rPr lang="en-US" sz="2400" dirty="0"/>
              <a:t>No “one size fits all treatment”</a:t>
            </a:r>
          </a:p>
          <a:p>
            <a:r>
              <a:rPr lang="en-US" sz="2400" dirty="0"/>
              <a:t>Conservative, nonsurgical therapy is the best way to begin</a:t>
            </a:r>
          </a:p>
          <a:p>
            <a:r>
              <a:rPr lang="en-US" sz="2400" dirty="0"/>
              <a:t>Soft foods</a:t>
            </a:r>
          </a:p>
          <a:p>
            <a:r>
              <a:rPr lang="en-US" sz="2400" dirty="0"/>
              <a:t>Cut food into small pieces (reduce excessive chewing)</a:t>
            </a:r>
          </a:p>
          <a:p>
            <a:r>
              <a:rPr lang="en-US" sz="2400" dirty="0"/>
              <a:t>Rotate ice pack, jaw exercise, heat</a:t>
            </a:r>
          </a:p>
        </p:txBody>
      </p:sp>
      <p:pic>
        <p:nvPicPr>
          <p:cNvPr id="4" name="Picture 3" descr="A screenshot of a cell phone&#10;&#10;Description automatically generated">
            <a:extLst>
              <a:ext uri="{FF2B5EF4-FFF2-40B4-BE49-F238E27FC236}">
                <a16:creationId xmlns:a16="http://schemas.microsoft.com/office/drawing/2014/main" id="{71E4EF7C-EA4A-2B44-B049-D1A91D664D90}"/>
              </a:ext>
            </a:extLst>
          </p:cNvPr>
          <p:cNvPicPr>
            <a:picLocks noChangeAspect="1"/>
          </p:cNvPicPr>
          <p:nvPr/>
        </p:nvPicPr>
        <p:blipFill rotWithShape="1">
          <a:blip r:embed="rId2"/>
          <a:srcRect t="22926" r="-2" b="8721"/>
          <a:stretch/>
        </p:blipFill>
        <p:spPr>
          <a:xfrm>
            <a:off x="6176962" y="179616"/>
            <a:ext cx="5934075" cy="6498767"/>
          </a:xfrm>
          <a:prstGeom prst="rect">
            <a:avLst/>
          </a:prstGeom>
        </p:spPr>
      </p:pic>
    </p:spTree>
    <p:extLst>
      <p:ext uri="{BB962C8B-B14F-4D97-AF65-F5344CB8AC3E}">
        <p14:creationId xmlns:p14="http://schemas.microsoft.com/office/powerpoint/2010/main" val="34006987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D01200-0224-43C5-AB38-FB4D16B73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D10D10-24D5-534D-8553-48CEF51F4134}"/>
              </a:ext>
            </a:extLst>
          </p:cNvPr>
          <p:cNvSpPr>
            <a:spLocks noGrp="1"/>
          </p:cNvSpPr>
          <p:nvPr>
            <p:ph type="title"/>
          </p:nvPr>
        </p:nvSpPr>
        <p:spPr>
          <a:xfrm>
            <a:off x="612648" y="1078992"/>
            <a:ext cx="6268770" cy="1536192"/>
          </a:xfrm>
        </p:spPr>
        <p:txBody>
          <a:bodyPr anchor="b">
            <a:normAutofit/>
          </a:bodyPr>
          <a:lstStyle/>
          <a:p>
            <a:r>
              <a:rPr lang="en-US" sz="4800" dirty="0"/>
              <a:t>Pharmacologic Therapy</a:t>
            </a:r>
          </a:p>
        </p:txBody>
      </p:sp>
      <p:sp>
        <p:nvSpPr>
          <p:cNvPr id="11" name="Rectangle 10">
            <a:extLst>
              <a:ext uri="{FF2B5EF4-FFF2-40B4-BE49-F238E27FC236}">
                <a16:creationId xmlns:a16="http://schemas.microsoft.com/office/drawing/2014/main" id="{728A44A4-A002-4A88-9FC9-1D0566C97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E7D5C7B-DD16-401B-85CE-4AAA2A4F5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C4FD685-1950-1A4F-A1B4-7AB7325AC04B}"/>
              </a:ext>
            </a:extLst>
          </p:cNvPr>
          <p:cNvSpPr>
            <a:spLocks noGrp="1"/>
          </p:cNvSpPr>
          <p:nvPr>
            <p:ph idx="1"/>
          </p:nvPr>
        </p:nvSpPr>
        <p:spPr>
          <a:xfrm>
            <a:off x="612648" y="3355848"/>
            <a:ext cx="6268770" cy="2825496"/>
          </a:xfrm>
        </p:spPr>
        <p:txBody>
          <a:bodyPr>
            <a:normAutofit fontScale="92500" lnSpcReduction="10000"/>
          </a:bodyPr>
          <a:lstStyle/>
          <a:p>
            <a:r>
              <a:rPr lang="en-US" sz="2400" dirty="0"/>
              <a:t>Nonsteroidal anti-inflammatory drugs, such as aspirin or ibuprofen, help relieve muscle pain and swelling</a:t>
            </a:r>
          </a:p>
          <a:p>
            <a:r>
              <a:rPr lang="en-US" sz="2400" dirty="0"/>
              <a:t>Muscle relaxants help relax right jaw muscles</a:t>
            </a:r>
          </a:p>
          <a:p>
            <a:r>
              <a:rPr lang="en-US" sz="2400" dirty="0"/>
              <a:t>Antianxiety medications can help relieve the stress that is sometimes thought to aggravate TMD</a:t>
            </a:r>
          </a:p>
        </p:txBody>
      </p:sp>
      <p:pic>
        <p:nvPicPr>
          <p:cNvPr id="4" name="Picture 3" descr="A screenshot of a cell phone&#10;&#10;Description automatically generated">
            <a:extLst>
              <a:ext uri="{FF2B5EF4-FFF2-40B4-BE49-F238E27FC236}">
                <a16:creationId xmlns:a16="http://schemas.microsoft.com/office/drawing/2014/main" id="{7C564AE0-11FF-914E-976B-68CA03C60C4B}"/>
              </a:ext>
            </a:extLst>
          </p:cNvPr>
          <p:cNvPicPr>
            <a:picLocks noChangeAspect="1"/>
          </p:cNvPicPr>
          <p:nvPr/>
        </p:nvPicPr>
        <p:blipFill>
          <a:blip r:embed="rId2"/>
          <a:stretch>
            <a:fillRect/>
          </a:stretch>
        </p:blipFill>
        <p:spPr>
          <a:xfrm>
            <a:off x="7494066" y="1987505"/>
            <a:ext cx="4237686" cy="2807466"/>
          </a:xfrm>
          <a:prstGeom prst="rect">
            <a:avLst/>
          </a:prstGeom>
        </p:spPr>
      </p:pic>
    </p:spTree>
    <p:extLst>
      <p:ext uri="{BB962C8B-B14F-4D97-AF65-F5344CB8AC3E}">
        <p14:creationId xmlns:p14="http://schemas.microsoft.com/office/powerpoint/2010/main" val="2245103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1E1224E-6618-482E-BE87-321A7FC1CD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151F9F-5904-3F42-83F1-4D213884DF15}"/>
              </a:ext>
            </a:extLst>
          </p:cNvPr>
          <p:cNvSpPr>
            <a:spLocks noGrp="1"/>
          </p:cNvSpPr>
          <p:nvPr>
            <p:ph type="title"/>
          </p:nvPr>
        </p:nvSpPr>
        <p:spPr>
          <a:xfrm>
            <a:off x="659234" y="957447"/>
            <a:ext cx="3383280" cy="4943105"/>
          </a:xfrm>
        </p:spPr>
        <p:txBody>
          <a:bodyPr anchor="ctr">
            <a:normAutofit/>
          </a:bodyPr>
          <a:lstStyle/>
          <a:p>
            <a:r>
              <a:rPr lang="en-US" dirty="0"/>
              <a:t>What is TMD?</a:t>
            </a:r>
            <a:br>
              <a:rPr lang="en-US" dirty="0"/>
            </a:br>
            <a:br>
              <a:rPr lang="en-US" dirty="0"/>
            </a:br>
            <a:br>
              <a:rPr lang="en-US" dirty="0"/>
            </a:br>
            <a:br>
              <a:rPr lang="en-US" dirty="0"/>
            </a:br>
            <a:br>
              <a:rPr lang="en-US" dirty="0"/>
            </a:br>
            <a:br>
              <a:rPr lang="en-US" dirty="0"/>
            </a:br>
            <a:endParaRPr lang="en-US" dirty="0"/>
          </a:p>
        </p:txBody>
      </p:sp>
      <p:sp>
        <p:nvSpPr>
          <p:cNvPr id="21" name="Rectangle 20">
            <a:extLst>
              <a:ext uri="{FF2B5EF4-FFF2-40B4-BE49-F238E27FC236}">
                <a16:creationId xmlns:a16="http://schemas.microsoft.com/office/drawing/2014/main" id="{066346BE-FDB4-4772-A696-0719490AB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8126"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9234" y="6163056"/>
            <a:ext cx="33832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59955ED2-B890-4575-87B4-6A0939EF87F3}"/>
              </a:ext>
            </a:extLst>
          </p:cNvPr>
          <p:cNvGraphicFramePr>
            <a:graphicFrameLocks noGrp="1"/>
          </p:cNvGraphicFramePr>
          <p:nvPr>
            <p:ph idx="1"/>
            <p:extLst>
              <p:ext uri="{D42A27DB-BD31-4B8C-83A1-F6EECF244321}">
                <p14:modId xmlns:p14="http://schemas.microsoft.com/office/powerpoint/2010/main" val="2623082962"/>
              </p:ext>
            </p:extLst>
          </p:nvPr>
        </p:nvGraphicFramePr>
        <p:xfrm>
          <a:off x="5379720" y="621792"/>
          <a:ext cx="6812280" cy="5541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764A3A7D-05DF-464B-9F75-EB46854EA6BA}"/>
              </a:ext>
            </a:extLst>
          </p:cNvPr>
          <p:cNvPicPr>
            <a:picLocks noChangeAspect="1"/>
          </p:cNvPicPr>
          <p:nvPr/>
        </p:nvPicPr>
        <p:blipFill>
          <a:blip r:embed="rId7"/>
          <a:stretch>
            <a:fillRect/>
          </a:stretch>
        </p:blipFill>
        <p:spPr>
          <a:xfrm>
            <a:off x="66442" y="2369281"/>
            <a:ext cx="5279677" cy="4141247"/>
          </a:xfrm>
          <a:prstGeom prst="rect">
            <a:avLst/>
          </a:prstGeom>
        </p:spPr>
      </p:pic>
    </p:spTree>
    <p:extLst>
      <p:ext uri="{BB962C8B-B14F-4D97-AF65-F5344CB8AC3E}">
        <p14:creationId xmlns:p14="http://schemas.microsoft.com/office/powerpoint/2010/main" val="15797462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9B9E8A9-352D-4DCB-9485-C777000D4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BDDE1F-6D5E-3145-89BC-4C1F3BC85ED8}"/>
              </a:ext>
            </a:extLst>
          </p:cNvPr>
          <p:cNvSpPr>
            <a:spLocks noGrp="1"/>
          </p:cNvSpPr>
          <p:nvPr>
            <p:ph type="title"/>
          </p:nvPr>
        </p:nvSpPr>
        <p:spPr>
          <a:xfrm>
            <a:off x="612648" y="1078992"/>
            <a:ext cx="6272784" cy="1536192"/>
          </a:xfrm>
        </p:spPr>
        <p:txBody>
          <a:bodyPr anchor="b">
            <a:normAutofit/>
          </a:bodyPr>
          <a:lstStyle/>
          <a:p>
            <a:r>
              <a:rPr lang="en-US" sz="4800" dirty="0"/>
              <a:t>Physical Therapy</a:t>
            </a:r>
          </a:p>
        </p:txBody>
      </p:sp>
      <p:sp>
        <p:nvSpPr>
          <p:cNvPr id="21" name="Rectangle 20">
            <a:extLst>
              <a:ext uri="{FF2B5EF4-FFF2-40B4-BE49-F238E27FC236}">
                <a16:creationId xmlns:a16="http://schemas.microsoft.com/office/drawing/2014/main" id="{C2A9B0E5-C2C1-4B85-99A9-117A659D5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3A8AEACA-9535-4BE8-A91B-8BE82BA54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erson in a suit and tie&#10;&#10;Description automatically generated">
            <a:extLst>
              <a:ext uri="{FF2B5EF4-FFF2-40B4-BE49-F238E27FC236}">
                <a16:creationId xmlns:a16="http://schemas.microsoft.com/office/drawing/2014/main" id="{26BA76FB-7F86-D84D-9724-686BB838654B}"/>
              </a:ext>
            </a:extLst>
          </p:cNvPr>
          <p:cNvPicPr>
            <a:picLocks noChangeAspect="1"/>
          </p:cNvPicPr>
          <p:nvPr/>
        </p:nvPicPr>
        <p:blipFill>
          <a:blip r:embed="rId2"/>
          <a:stretch>
            <a:fillRect/>
          </a:stretch>
        </p:blipFill>
        <p:spPr>
          <a:xfrm>
            <a:off x="8448897" y="331311"/>
            <a:ext cx="2699994" cy="2834640"/>
          </a:xfrm>
          <a:prstGeom prst="rect">
            <a:avLst/>
          </a:prstGeom>
        </p:spPr>
      </p:pic>
      <p:sp>
        <p:nvSpPr>
          <p:cNvPr id="3" name="Content Placeholder 2">
            <a:extLst>
              <a:ext uri="{FF2B5EF4-FFF2-40B4-BE49-F238E27FC236}">
                <a16:creationId xmlns:a16="http://schemas.microsoft.com/office/drawing/2014/main" id="{A1557803-2C86-9A44-A0C5-223B343F1F5B}"/>
              </a:ext>
            </a:extLst>
          </p:cNvPr>
          <p:cNvSpPr>
            <a:spLocks noGrp="1"/>
          </p:cNvSpPr>
          <p:nvPr>
            <p:ph idx="1"/>
          </p:nvPr>
        </p:nvSpPr>
        <p:spPr>
          <a:xfrm>
            <a:off x="612648" y="3019891"/>
            <a:ext cx="6272784" cy="3550726"/>
          </a:xfrm>
        </p:spPr>
        <p:txBody>
          <a:bodyPr>
            <a:normAutofit lnSpcReduction="10000"/>
          </a:bodyPr>
          <a:lstStyle/>
          <a:p>
            <a:pPr>
              <a:lnSpc>
                <a:spcPct val="100000"/>
              </a:lnSpc>
            </a:pPr>
            <a:r>
              <a:rPr lang="en-US" sz="1800" dirty="0"/>
              <a:t>Strengthen muscles</a:t>
            </a:r>
          </a:p>
          <a:p>
            <a:pPr>
              <a:lnSpc>
                <a:spcPct val="100000"/>
              </a:lnSpc>
            </a:pPr>
            <a:r>
              <a:rPr lang="en-US" sz="1800" dirty="0"/>
              <a:t>Increase range of motion (ROM)</a:t>
            </a:r>
          </a:p>
          <a:p>
            <a:pPr>
              <a:lnSpc>
                <a:spcPct val="100000"/>
              </a:lnSpc>
            </a:pPr>
            <a:r>
              <a:rPr lang="en-US" sz="1800" dirty="0"/>
              <a:t>Correct posture</a:t>
            </a:r>
          </a:p>
          <a:p>
            <a:pPr>
              <a:lnSpc>
                <a:spcPct val="100000"/>
              </a:lnSpc>
            </a:pPr>
            <a:r>
              <a:rPr lang="en-US" sz="1800" dirty="0"/>
              <a:t>Botox</a:t>
            </a:r>
          </a:p>
          <a:p>
            <a:pPr>
              <a:lnSpc>
                <a:spcPct val="100000"/>
              </a:lnSpc>
            </a:pPr>
            <a:r>
              <a:rPr lang="en-US" sz="1800" dirty="0"/>
              <a:t>TMJ injections/dry needling</a:t>
            </a:r>
          </a:p>
          <a:p>
            <a:pPr>
              <a:lnSpc>
                <a:spcPct val="100000"/>
              </a:lnSpc>
            </a:pPr>
            <a:r>
              <a:rPr lang="en-US" sz="1800" dirty="0"/>
              <a:t>TENS unit – electrical current to relax muscles, improve blood circulation, and relieve pain</a:t>
            </a:r>
          </a:p>
          <a:p>
            <a:pPr>
              <a:lnSpc>
                <a:spcPct val="100000"/>
              </a:lnSpc>
            </a:pPr>
            <a:r>
              <a:rPr lang="en-US" sz="1800" dirty="0"/>
              <a:t>Ultrasound therapy – uses high-frequency sound waves directed to the TMJ to reduce pain and swelling, and improve circulation</a:t>
            </a:r>
          </a:p>
        </p:txBody>
      </p:sp>
      <p:pic>
        <p:nvPicPr>
          <p:cNvPr id="5" name="Picture 4" descr="A person taking a selfie&#10;&#10;Description automatically generated">
            <a:extLst>
              <a:ext uri="{FF2B5EF4-FFF2-40B4-BE49-F238E27FC236}">
                <a16:creationId xmlns:a16="http://schemas.microsoft.com/office/drawing/2014/main" id="{4ABA5C1E-0431-304A-8FAC-12EA1DA1BC7C}"/>
              </a:ext>
            </a:extLst>
          </p:cNvPr>
          <p:cNvPicPr>
            <a:picLocks noChangeAspect="1"/>
          </p:cNvPicPr>
          <p:nvPr/>
        </p:nvPicPr>
        <p:blipFill>
          <a:blip r:embed="rId3"/>
          <a:stretch>
            <a:fillRect/>
          </a:stretch>
        </p:blipFill>
        <p:spPr>
          <a:xfrm>
            <a:off x="7863987" y="3343830"/>
            <a:ext cx="3869815" cy="2834640"/>
          </a:xfrm>
          <a:prstGeom prst="rect">
            <a:avLst/>
          </a:prstGeom>
        </p:spPr>
      </p:pic>
    </p:spTree>
    <p:extLst>
      <p:ext uri="{BB962C8B-B14F-4D97-AF65-F5344CB8AC3E}">
        <p14:creationId xmlns:p14="http://schemas.microsoft.com/office/powerpoint/2010/main" val="2622177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161F3-E384-8C43-93BD-0016D2B5752F}"/>
              </a:ext>
            </a:extLst>
          </p:cNvPr>
          <p:cNvSpPr>
            <a:spLocks noGrp="1"/>
          </p:cNvSpPr>
          <p:nvPr>
            <p:ph type="title"/>
          </p:nvPr>
        </p:nvSpPr>
        <p:spPr/>
        <p:txBody>
          <a:bodyPr/>
          <a:lstStyle/>
          <a:p>
            <a:r>
              <a:rPr lang="en-US" dirty="0"/>
              <a:t>Orthopedic Appliance Therapy</a:t>
            </a:r>
          </a:p>
        </p:txBody>
      </p:sp>
      <p:sp>
        <p:nvSpPr>
          <p:cNvPr id="3" name="Content Placeholder 2">
            <a:extLst>
              <a:ext uri="{FF2B5EF4-FFF2-40B4-BE49-F238E27FC236}">
                <a16:creationId xmlns:a16="http://schemas.microsoft.com/office/drawing/2014/main" id="{9EE35D92-B10C-974F-A878-7635784E2F85}"/>
              </a:ext>
            </a:extLst>
          </p:cNvPr>
          <p:cNvSpPr>
            <a:spLocks noGrp="1"/>
          </p:cNvSpPr>
          <p:nvPr>
            <p:ph idx="1"/>
          </p:nvPr>
        </p:nvSpPr>
        <p:spPr>
          <a:xfrm>
            <a:off x="249937" y="2103122"/>
            <a:ext cx="10168128" cy="3694176"/>
          </a:xfrm>
        </p:spPr>
        <p:txBody>
          <a:bodyPr/>
          <a:lstStyle/>
          <a:p>
            <a:r>
              <a:rPr lang="en-US" dirty="0"/>
              <a:t>Occlusal splints</a:t>
            </a:r>
          </a:p>
          <a:p>
            <a:pPr lvl="1"/>
            <a:r>
              <a:rPr lang="en-US" dirty="0"/>
              <a:t>Stabilize and improve TMJ</a:t>
            </a:r>
          </a:p>
          <a:p>
            <a:pPr lvl="1"/>
            <a:r>
              <a:rPr lang="en-US" dirty="0"/>
              <a:t>Improve masticatory motor function</a:t>
            </a:r>
          </a:p>
          <a:p>
            <a:pPr lvl="1"/>
            <a:r>
              <a:rPr lang="en-US" dirty="0"/>
              <a:t>Reduce abnormal muscle activity</a:t>
            </a:r>
          </a:p>
          <a:p>
            <a:pPr lvl="1"/>
            <a:r>
              <a:rPr lang="en-US" dirty="0"/>
              <a:t>Protect teeth from clenching and grinding</a:t>
            </a:r>
          </a:p>
        </p:txBody>
      </p:sp>
      <p:pic>
        <p:nvPicPr>
          <p:cNvPr id="4" name="Picture 3">
            <a:extLst>
              <a:ext uri="{FF2B5EF4-FFF2-40B4-BE49-F238E27FC236}">
                <a16:creationId xmlns:a16="http://schemas.microsoft.com/office/drawing/2014/main" id="{F4FF2DFE-69DD-8D44-9306-645FF88B5E55}"/>
              </a:ext>
            </a:extLst>
          </p:cNvPr>
          <p:cNvPicPr>
            <a:picLocks noChangeAspect="1"/>
          </p:cNvPicPr>
          <p:nvPr/>
        </p:nvPicPr>
        <p:blipFill>
          <a:blip r:embed="rId2"/>
          <a:stretch>
            <a:fillRect/>
          </a:stretch>
        </p:blipFill>
        <p:spPr>
          <a:xfrm>
            <a:off x="6413863" y="4480709"/>
            <a:ext cx="5778137" cy="2377292"/>
          </a:xfrm>
          <a:prstGeom prst="rect">
            <a:avLst/>
          </a:prstGeom>
        </p:spPr>
      </p:pic>
    </p:spTree>
    <p:extLst>
      <p:ext uri="{BB962C8B-B14F-4D97-AF65-F5344CB8AC3E}">
        <p14:creationId xmlns:p14="http://schemas.microsoft.com/office/powerpoint/2010/main" val="2259306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Shape 12">
            <a:extLst>
              <a:ext uri="{FF2B5EF4-FFF2-40B4-BE49-F238E27FC236}">
                <a16:creationId xmlns:a16="http://schemas.microsoft.com/office/drawing/2014/main" id="{36678033-86B6-40E6-BE90-78D8ED4E3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D2542E1A-076E-4A34-BB67-2BF961754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22BA9B6-7545-BA44-9093-FE54C5D2439A}"/>
              </a:ext>
            </a:extLst>
          </p:cNvPr>
          <p:cNvSpPr>
            <a:spLocks noGrp="1"/>
          </p:cNvSpPr>
          <p:nvPr>
            <p:ph type="title"/>
          </p:nvPr>
        </p:nvSpPr>
        <p:spPr>
          <a:xfrm>
            <a:off x="438913" y="859536"/>
            <a:ext cx="4832802" cy="1243584"/>
          </a:xfrm>
        </p:spPr>
        <p:txBody>
          <a:bodyPr>
            <a:normAutofit/>
          </a:bodyPr>
          <a:lstStyle/>
          <a:p>
            <a:pPr algn="ctr"/>
            <a:r>
              <a:rPr lang="en-US" sz="3600" dirty="0"/>
              <a:t>Types of Occlusal Splints</a:t>
            </a:r>
          </a:p>
        </p:txBody>
      </p:sp>
      <p:sp>
        <p:nvSpPr>
          <p:cNvPr id="17" name="Rectangle 16">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185062"/>
            <a:ext cx="49834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11DCA31-4E4E-B043-9739-B9D77E4AF6A9}"/>
              </a:ext>
            </a:extLst>
          </p:cNvPr>
          <p:cNvSpPr>
            <a:spLocks noGrp="1"/>
          </p:cNvSpPr>
          <p:nvPr>
            <p:ph idx="1"/>
          </p:nvPr>
        </p:nvSpPr>
        <p:spPr>
          <a:xfrm>
            <a:off x="438912" y="2962656"/>
            <a:ext cx="5499710" cy="3214306"/>
          </a:xfrm>
        </p:spPr>
        <p:txBody>
          <a:bodyPr>
            <a:normAutofit/>
          </a:bodyPr>
          <a:lstStyle/>
          <a:p>
            <a:r>
              <a:rPr lang="en-US" sz="2400" dirty="0"/>
              <a:t>Soft appliances vs. hard appliances</a:t>
            </a:r>
          </a:p>
          <a:p>
            <a:r>
              <a:rPr lang="en-US" sz="2400" dirty="0"/>
              <a:t>Partial coverage vs. full coverage</a:t>
            </a:r>
          </a:p>
          <a:p>
            <a:r>
              <a:rPr lang="en-US" sz="2400" dirty="0"/>
              <a:t>Day splint vs. night splint</a:t>
            </a:r>
          </a:p>
        </p:txBody>
      </p:sp>
      <p:pic>
        <p:nvPicPr>
          <p:cNvPr id="5" name="Picture 4" descr="A close up of food&#10;&#10;Description automatically generated">
            <a:extLst>
              <a:ext uri="{FF2B5EF4-FFF2-40B4-BE49-F238E27FC236}">
                <a16:creationId xmlns:a16="http://schemas.microsoft.com/office/drawing/2014/main" id="{EA218ABA-F98A-C94D-B468-B99609560BF8}"/>
              </a:ext>
            </a:extLst>
          </p:cNvPr>
          <p:cNvPicPr>
            <a:picLocks noChangeAspect="1"/>
          </p:cNvPicPr>
          <p:nvPr/>
        </p:nvPicPr>
        <p:blipFill>
          <a:blip r:embed="rId2"/>
          <a:stretch>
            <a:fillRect/>
          </a:stretch>
        </p:blipFill>
        <p:spPr>
          <a:xfrm>
            <a:off x="7362503" y="517600"/>
            <a:ext cx="3645448" cy="2743200"/>
          </a:xfrm>
          <a:prstGeom prst="rect">
            <a:avLst/>
          </a:prstGeom>
        </p:spPr>
      </p:pic>
      <p:pic>
        <p:nvPicPr>
          <p:cNvPr id="6" name="Picture 5">
            <a:extLst>
              <a:ext uri="{FF2B5EF4-FFF2-40B4-BE49-F238E27FC236}">
                <a16:creationId xmlns:a16="http://schemas.microsoft.com/office/drawing/2014/main" id="{E0F4AFA9-C915-194F-A24C-AB3250F19FE7}"/>
              </a:ext>
            </a:extLst>
          </p:cNvPr>
          <p:cNvPicPr>
            <a:picLocks noChangeAspect="1"/>
          </p:cNvPicPr>
          <p:nvPr/>
        </p:nvPicPr>
        <p:blipFill>
          <a:blip r:embed="rId3"/>
          <a:stretch>
            <a:fillRect/>
          </a:stretch>
        </p:blipFill>
        <p:spPr>
          <a:xfrm>
            <a:off x="7122671" y="3429000"/>
            <a:ext cx="4125112" cy="2743200"/>
          </a:xfrm>
          <a:prstGeom prst="rect">
            <a:avLst/>
          </a:prstGeom>
        </p:spPr>
      </p:pic>
    </p:spTree>
    <p:extLst>
      <p:ext uri="{BB962C8B-B14F-4D97-AF65-F5344CB8AC3E}">
        <p14:creationId xmlns:p14="http://schemas.microsoft.com/office/powerpoint/2010/main" val="16460421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0D861-B43D-4E46-9E5B-495A4C4906B4}"/>
              </a:ext>
            </a:extLst>
          </p:cNvPr>
          <p:cNvSpPr>
            <a:spLocks noGrp="1"/>
          </p:cNvSpPr>
          <p:nvPr>
            <p:ph type="title"/>
          </p:nvPr>
        </p:nvSpPr>
        <p:spPr/>
        <p:txBody>
          <a:bodyPr/>
          <a:lstStyle/>
          <a:p>
            <a:r>
              <a:rPr lang="en-US" dirty="0"/>
              <a:t>Restorative Therapy</a:t>
            </a:r>
          </a:p>
        </p:txBody>
      </p:sp>
      <p:sp>
        <p:nvSpPr>
          <p:cNvPr id="3" name="Content Placeholder 2">
            <a:extLst>
              <a:ext uri="{FF2B5EF4-FFF2-40B4-BE49-F238E27FC236}">
                <a16:creationId xmlns:a16="http://schemas.microsoft.com/office/drawing/2014/main" id="{94C918FD-82E1-8744-BE12-DCEC19D3C250}"/>
              </a:ext>
            </a:extLst>
          </p:cNvPr>
          <p:cNvSpPr>
            <a:spLocks noGrp="1"/>
          </p:cNvSpPr>
          <p:nvPr>
            <p:ph idx="1"/>
          </p:nvPr>
        </p:nvSpPr>
        <p:spPr>
          <a:xfrm>
            <a:off x="1115568" y="2478024"/>
            <a:ext cx="10168128" cy="3694176"/>
          </a:xfrm>
        </p:spPr>
        <p:txBody>
          <a:bodyPr/>
          <a:lstStyle/>
          <a:p>
            <a:r>
              <a:rPr lang="en-US" dirty="0"/>
              <a:t>Orthodontics</a:t>
            </a:r>
          </a:p>
          <a:p>
            <a:r>
              <a:rPr lang="en-US" dirty="0"/>
              <a:t>Implants</a:t>
            </a:r>
          </a:p>
        </p:txBody>
      </p:sp>
      <p:pic>
        <p:nvPicPr>
          <p:cNvPr id="4" name="Picture 3">
            <a:extLst>
              <a:ext uri="{FF2B5EF4-FFF2-40B4-BE49-F238E27FC236}">
                <a16:creationId xmlns:a16="http://schemas.microsoft.com/office/drawing/2014/main" id="{C06671BB-FD99-EA43-B4C8-23E4A5081FE3}"/>
              </a:ext>
            </a:extLst>
          </p:cNvPr>
          <p:cNvPicPr>
            <a:picLocks noChangeAspect="1"/>
          </p:cNvPicPr>
          <p:nvPr/>
        </p:nvPicPr>
        <p:blipFill>
          <a:blip r:embed="rId2"/>
          <a:stretch>
            <a:fillRect/>
          </a:stretch>
        </p:blipFill>
        <p:spPr>
          <a:xfrm>
            <a:off x="3922295" y="3723370"/>
            <a:ext cx="7892716" cy="2812830"/>
          </a:xfrm>
          <a:prstGeom prst="rect">
            <a:avLst/>
          </a:prstGeom>
        </p:spPr>
      </p:pic>
    </p:spTree>
    <p:extLst>
      <p:ext uri="{BB962C8B-B14F-4D97-AF65-F5344CB8AC3E}">
        <p14:creationId xmlns:p14="http://schemas.microsoft.com/office/powerpoint/2010/main" val="38388523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52B99F1-B2DC-437E-A8A1-A57F2F29F8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55F8BA08-3E38-4B70-B93A-74F08E092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684398"/>
            <a:ext cx="11167447" cy="520604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9601287-9978-C048-9A3D-6974290A78AA}"/>
              </a:ext>
            </a:extLst>
          </p:cNvPr>
          <p:cNvSpPr>
            <a:spLocks noGrp="1"/>
          </p:cNvSpPr>
          <p:nvPr>
            <p:ph type="title"/>
          </p:nvPr>
        </p:nvSpPr>
        <p:spPr>
          <a:xfrm>
            <a:off x="1045029" y="1092857"/>
            <a:ext cx="3669704" cy="4389120"/>
          </a:xfrm>
        </p:spPr>
        <p:txBody>
          <a:bodyPr>
            <a:normAutofit/>
          </a:bodyPr>
          <a:lstStyle/>
          <a:p>
            <a:r>
              <a:rPr lang="en-US" dirty="0"/>
              <a:t>Surgery</a:t>
            </a:r>
          </a:p>
        </p:txBody>
      </p:sp>
      <p:sp>
        <p:nvSpPr>
          <p:cNvPr id="12" name="Rectangle 11">
            <a:extLst>
              <a:ext uri="{FF2B5EF4-FFF2-40B4-BE49-F238E27FC236}">
                <a16:creationId xmlns:a16="http://schemas.microsoft.com/office/drawing/2014/main" id="{357F1B33-79AB-4A71-8CEC-4546D709B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2935374"/>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4EB8FC0-7D79-9746-AC68-CF54D4054144}"/>
              </a:ext>
            </a:extLst>
          </p:cNvPr>
          <p:cNvSpPr>
            <a:spLocks noGrp="1"/>
          </p:cNvSpPr>
          <p:nvPr>
            <p:ph idx="1"/>
          </p:nvPr>
        </p:nvSpPr>
        <p:spPr>
          <a:xfrm>
            <a:off x="4492487" y="1092857"/>
            <a:ext cx="6750280" cy="4672286"/>
          </a:xfrm>
        </p:spPr>
        <p:txBody>
          <a:bodyPr anchor="ctr">
            <a:noAutofit/>
          </a:bodyPr>
          <a:lstStyle/>
          <a:p>
            <a:pPr marL="342900" indent="-342900">
              <a:lnSpc>
                <a:spcPct val="100000"/>
              </a:lnSpc>
              <a:buAutoNum type="arabicPeriod"/>
            </a:pPr>
            <a:r>
              <a:rPr lang="en-US" sz="2000" dirty="0"/>
              <a:t>Arthroscopy</a:t>
            </a:r>
          </a:p>
          <a:p>
            <a:pPr lvl="1">
              <a:lnSpc>
                <a:spcPct val="100000"/>
              </a:lnSpc>
              <a:buFont typeface="Courier New" panose="02070309020205020404" pitchFamily="49" charset="0"/>
              <a:buChar char="o"/>
            </a:pPr>
            <a:r>
              <a:rPr lang="en-US" sz="2000" dirty="0"/>
              <a:t>Most common</a:t>
            </a:r>
          </a:p>
          <a:p>
            <a:pPr lvl="1">
              <a:lnSpc>
                <a:spcPct val="100000"/>
              </a:lnSpc>
              <a:buFont typeface="Courier New" panose="02070309020205020404" pitchFamily="49" charset="0"/>
              <a:buChar char="o"/>
            </a:pPr>
            <a:r>
              <a:rPr lang="en-US" sz="2000" dirty="0"/>
              <a:t>Surgeon explores the jaw and point of pain, removes an inflamed tissue, and prepares for realignment if necessary </a:t>
            </a:r>
          </a:p>
          <a:p>
            <a:pPr marL="0" indent="0">
              <a:lnSpc>
                <a:spcPct val="100000"/>
              </a:lnSpc>
              <a:buNone/>
            </a:pPr>
            <a:r>
              <a:rPr lang="en-US" sz="2000" dirty="0"/>
              <a:t>2. Arthroplasty</a:t>
            </a:r>
          </a:p>
          <a:p>
            <a:pPr lvl="1">
              <a:lnSpc>
                <a:spcPct val="100000"/>
              </a:lnSpc>
              <a:buFont typeface="Courier New" panose="02070309020205020404" pitchFamily="49" charset="0"/>
              <a:buChar char="o"/>
            </a:pPr>
            <a:r>
              <a:rPr lang="en-US" sz="2000" dirty="0"/>
              <a:t>“Open joint” surgery</a:t>
            </a:r>
          </a:p>
          <a:p>
            <a:pPr lvl="1">
              <a:lnSpc>
                <a:spcPct val="100000"/>
              </a:lnSpc>
              <a:buFont typeface="Courier New" panose="02070309020205020404" pitchFamily="49" charset="0"/>
              <a:buChar char="o"/>
            </a:pPr>
            <a:r>
              <a:rPr lang="en-US" sz="2000" dirty="0"/>
              <a:t>May allow for realignment after disc displacement and removal of scar tissue or bone spurs</a:t>
            </a:r>
          </a:p>
          <a:p>
            <a:pPr marL="0" indent="0">
              <a:lnSpc>
                <a:spcPct val="100000"/>
              </a:lnSpc>
              <a:buNone/>
            </a:pPr>
            <a:r>
              <a:rPr lang="en-US" sz="2000" dirty="0"/>
              <a:t>3. Total joint replacement</a:t>
            </a:r>
          </a:p>
          <a:p>
            <a:pPr lvl="1">
              <a:lnSpc>
                <a:spcPct val="100000"/>
              </a:lnSpc>
              <a:buFont typeface="Courier New" panose="02070309020205020404" pitchFamily="49" charset="0"/>
              <a:buChar char="o"/>
            </a:pPr>
            <a:r>
              <a:rPr lang="en-US" sz="2000" dirty="0"/>
              <a:t>Done in cases where the joint has degenerated from a traumatic injury, osteoarthritis, or other irreparable damage</a:t>
            </a:r>
          </a:p>
        </p:txBody>
      </p:sp>
    </p:spTree>
    <p:extLst>
      <p:ext uri="{BB962C8B-B14F-4D97-AF65-F5344CB8AC3E}">
        <p14:creationId xmlns:p14="http://schemas.microsoft.com/office/powerpoint/2010/main" val="31590678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679F09-5DC3-3044-8834-F751E4ECCAA0}"/>
              </a:ext>
            </a:extLst>
          </p:cNvPr>
          <p:cNvSpPr>
            <a:spLocks noGrp="1"/>
          </p:cNvSpPr>
          <p:nvPr>
            <p:ph type="title"/>
          </p:nvPr>
        </p:nvSpPr>
        <p:spPr>
          <a:xfrm>
            <a:off x="411480" y="991443"/>
            <a:ext cx="4443154" cy="1087819"/>
          </a:xfrm>
        </p:spPr>
        <p:txBody>
          <a:bodyPr anchor="b">
            <a:normAutofit/>
          </a:bodyPr>
          <a:lstStyle/>
          <a:p>
            <a:r>
              <a:rPr lang="en-US" sz="2900"/>
              <a:t>Total Joint Replacement Surgery Case Study</a:t>
            </a:r>
          </a:p>
        </p:txBody>
      </p:sp>
      <p:sp>
        <p:nvSpPr>
          <p:cNvPr id="11" name="Rectangle 10">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B36E175-9CC4-494F-8CCF-CE0BA37301DA}"/>
              </a:ext>
            </a:extLst>
          </p:cNvPr>
          <p:cNvSpPr>
            <a:spLocks noGrp="1"/>
          </p:cNvSpPr>
          <p:nvPr>
            <p:ph idx="1"/>
          </p:nvPr>
        </p:nvSpPr>
        <p:spPr>
          <a:xfrm>
            <a:off x="411479" y="2303830"/>
            <a:ext cx="5386205" cy="4184898"/>
          </a:xfrm>
        </p:spPr>
        <p:txBody>
          <a:bodyPr>
            <a:normAutofit lnSpcReduction="10000"/>
          </a:bodyPr>
          <a:lstStyle/>
          <a:p>
            <a:r>
              <a:rPr lang="en-US" sz="2000" dirty="0"/>
              <a:t>Historically, total joint replacement surgery was considered risky and only to be done as last resort</a:t>
            </a:r>
          </a:p>
          <a:p>
            <a:r>
              <a:rPr lang="en-US" sz="2000" dirty="0"/>
              <a:t>However, a study released by the Internal Journal of Oral and Maxillofacial Surgery followed 300 patients post-operatively for 10 years and found that rebuilding the joint with a total joint prosthesis showed significant improvement in range of motion, speech, and diet for most patients. No one reported severe pain after the six-month post-operative mark.</a:t>
            </a:r>
          </a:p>
        </p:txBody>
      </p:sp>
      <p:pic>
        <p:nvPicPr>
          <p:cNvPr id="5" name="Picture 4">
            <a:extLst>
              <a:ext uri="{FF2B5EF4-FFF2-40B4-BE49-F238E27FC236}">
                <a16:creationId xmlns:a16="http://schemas.microsoft.com/office/drawing/2014/main" id="{CB282ACD-04BD-C646-9972-2C992F81B533}"/>
              </a:ext>
            </a:extLst>
          </p:cNvPr>
          <p:cNvPicPr>
            <a:picLocks noChangeAspect="1"/>
          </p:cNvPicPr>
          <p:nvPr/>
        </p:nvPicPr>
        <p:blipFill>
          <a:blip r:embed="rId2"/>
          <a:stretch>
            <a:fillRect/>
          </a:stretch>
        </p:blipFill>
        <p:spPr>
          <a:xfrm>
            <a:off x="6209163" y="1697612"/>
            <a:ext cx="5397500" cy="4279900"/>
          </a:xfrm>
          <a:prstGeom prst="rect">
            <a:avLst/>
          </a:prstGeom>
        </p:spPr>
      </p:pic>
    </p:spTree>
    <p:extLst>
      <p:ext uri="{BB962C8B-B14F-4D97-AF65-F5344CB8AC3E}">
        <p14:creationId xmlns:p14="http://schemas.microsoft.com/office/powerpoint/2010/main" val="11239630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52B99F1-B2DC-437E-A8A1-A57F2F29F8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55F8BA08-3E38-4B70-B93A-74F08E092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684398"/>
            <a:ext cx="11167447" cy="520604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88DAF39-3C05-EB49-9F62-BF9308F42BB0}"/>
              </a:ext>
            </a:extLst>
          </p:cNvPr>
          <p:cNvSpPr>
            <a:spLocks noGrp="1"/>
          </p:cNvSpPr>
          <p:nvPr>
            <p:ph type="title"/>
          </p:nvPr>
        </p:nvSpPr>
        <p:spPr>
          <a:xfrm>
            <a:off x="6328619" y="533756"/>
            <a:ext cx="3669704" cy="4389120"/>
          </a:xfrm>
        </p:spPr>
        <p:txBody>
          <a:bodyPr>
            <a:normAutofit/>
          </a:bodyPr>
          <a:lstStyle/>
          <a:p>
            <a:pPr algn="ctr"/>
            <a:r>
              <a:rPr lang="en-US" dirty="0"/>
              <a:t>Summary</a:t>
            </a:r>
            <a:br>
              <a:rPr lang="en-US" dirty="0"/>
            </a:br>
            <a:br>
              <a:rPr lang="en-US" dirty="0"/>
            </a:br>
            <a:br>
              <a:rPr lang="en-US" dirty="0"/>
            </a:br>
            <a:br>
              <a:rPr lang="en-US" dirty="0"/>
            </a:br>
            <a:br>
              <a:rPr lang="en-US" dirty="0"/>
            </a:br>
            <a:br>
              <a:rPr lang="en-US" dirty="0"/>
            </a:br>
            <a:endParaRPr lang="en-US" dirty="0"/>
          </a:p>
        </p:txBody>
      </p:sp>
      <p:sp>
        <p:nvSpPr>
          <p:cNvPr id="12" name="Rectangle 11">
            <a:extLst>
              <a:ext uri="{FF2B5EF4-FFF2-40B4-BE49-F238E27FC236}">
                <a16:creationId xmlns:a16="http://schemas.microsoft.com/office/drawing/2014/main" id="{357F1B33-79AB-4A71-8CEC-4546D709B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2935374"/>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C0B11AB-07FE-C84A-A5B1-20AB08314AEB}"/>
              </a:ext>
            </a:extLst>
          </p:cNvPr>
          <p:cNvSpPr>
            <a:spLocks noGrp="1"/>
          </p:cNvSpPr>
          <p:nvPr>
            <p:ph idx="1"/>
          </p:nvPr>
        </p:nvSpPr>
        <p:spPr>
          <a:xfrm>
            <a:off x="5090954" y="1501318"/>
            <a:ext cx="6432237" cy="4389120"/>
          </a:xfrm>
        </p:spPr>
        <p:txBody>
          <a:bodyPr anchor="ctr">
            <a:normAutofit/>
          </a:bodyPr>
          <a:lstStyle/>
          <a:p>
            <a:pPr marL="0" indent="0">
              <a:lnSpc>
                <a:spcPct val="100000"/>
              </a:lnSpc>
              <a:buNone/>
            </a:pPr>
            <a:r>
              <a:rPr lang="en-US" sz="2000" dirty="0"/>
              <a:t>I hope that you now have a better understanding of temporomandibular disorders, common myofascial pain conditions, and how to screen for them. Caught early on these conditions may be able to have a simple fix, such as coming off of a stimulant or SSRI medication, or treatment planning an occlusal guard. Being able to now recognize the difference in the various types of myofascial pain and TMD conditions will assist you in treatment planning the best options for your patient. I hope the lesson today has helped you feel more confident in being able to perform this TMJ examination on a patient at a routine checkup, or when they come in experiencing jaw pain. </a:t>
            </a:r>
          </a:p>
        </p:txBody>
      </p:sp>
      <p:pic>
        <p:nvPicPr>
          <p:cNvPr id="4" name="Picture 3">
            <a:extLst>
              <a:ext uri="{FF2B5EF4-FFF2-40B4-BE49-F238E27FC236}">
                <a16:creationId xmlns:a16="http://schemas.microsoft.com/office/drawing/2014/main" id="{19567150-CB09-204B-8530-B9E7FE8D0622}"/>
              </a:ext>
            </a:extLst>
          </p:cNvPr>
          <p:cNvPicPr>
            <a:picLocks noChangeAspect="1"/>
          </p:cNvPicPr>
          <p:nvPr/>
        </p:nvPicPr>
        <p:blipFill>
          <a:blip r:embed="rId2"/>
          <a:stretch>
            <a:fillRect/>
          </a:stretch>
        </p:blipFill>
        <p:spPr>
          <a:xfrm>
            <a:off x="918710" y="1092858"/>
            <a:ext cx="3553411" cy="4389120"/>
          </a:xfrm>
          <a:prstGeom prst="rect">
            <a:avLst/>
          </a:prstGeom>
        </p:spPr>
      </p:pic>
    </p:spTree>
    <p:extLst>
      <p:ext uri="{BB962C8B-B14F-4D97-AF65-F5344CB8AC3E}">
        <p14:creationId xmlns:p14="http://schemas.microsoft.com/office/powerpoint/2010/main" val="26379219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B0CF30-C9BF-3148-9E97-9AC7671799D5}"/>
              </a:ext>
            </a:extLst>
          </p:cNvPr>
          <p:cNvPicPr>
            <a:picLocks noChangeAspect="1"/>
          </p:cNvPicPr>
          <p:nvPr/>
        </p:nvPicPr>
        <p:blipFill>
          <a:blip r:embed="rId2"/>
          <a:stretch>
            <a:fillRect/>
          </a:stretch>
        </p:blipFill>
        <p:spPr>
          <a:xfrm>
            <a:off x="2506494" y="1044729"/>
            <a:ext cx="7179012" cy="4768541"/>
          </a:xfrm>
          <a:prstGeom prst="rect">
            <a:avLst/>
          </a:prstGeom>
        </p:spPr>
      </p:pic>
    </p:spTree>
    <p:extLst>
      <p:ext uri="{BB962C8B-B14F-4D97-AF65-F5344CB8AC3E}">
        <p14:creationId xmlns:p14="http://schemas.microsoft.com/office/powerpoint/2010/main" val="24860459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52B99F1-B2DC-437E-A8A1-A57F2F29F8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55F8BA08-3E38-4B70-B93A-74F08E092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684398"/>
            <a:ext cx="11167447" cy="520604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782D515-A421-C14B-AEDB-750C7002088A}"/>
              </a:ext>
            </a:extLst>
          </p:cNvPr>
          <p:cNvSpPr>
            <a:spLocks noGrp="1"/>
          </p:cNvSpPr>
          <p:nvPr>
            <p:ph type="title"/>
          </p:nvPr>
        </p:nvSpPr>
        <p:spPr>
          <a:xfrm>
            <a:off x="686224" y="1092858"/>
            <a:ext cx="2888489" cy="4389120"/>
          </a:xfrm>
        </p:spPr>
        <p:txBody>
          <a:bodyPr>
            <a:normAutofit/>
          </a:bodyPr>
          <a:lstStyle/>
          <a:p>
            <a:r>
              <a:rPr lang="en-US" dirty="0"/>
              <a:t>Case Study</a:t>
            </a:r>
          </a:p>
        </p:txBody>
      </p:sp>
      <p:sp>
        <p:nvSpPr>
          <p:cNvPr id="12" name="Rectangle 11">
            <a:extLst>
              <a:ext uri="{FF2B5EF4-FFF2-40B4-BE49-F238E27FC236}">
                <a16:creationId xmlns:a16="http://schemas.microsoft.com/office/drawing/2014/main" id="{357F1B33-79AB-4A71-8CEC-4546D709B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2935374"/>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0569987-8A7A-3846-9CC8-5454D305C57F}"/>
              </a:ext>
            </a:extLst>
          </p:cNvPr>
          <p:cNvSpPr>
            <a:spLocks noGrp="1"/>
          </p:cNvSpPr>
          <p:nvPr>
            <p:ph idx="1"/>
          </p:nvPr>
        </p:nvSpPr>
        <p:spPr>
          <a:xfrm>
            <a:off x="4041058" y="684398"/>
            <a:ext cx="7592733" cy="5206040"/>
          </a:xfrm>
        </p:spPr>
        <p:txBody>
          <a:bodyPr anchor="ctr">
            <a:noAutofit/>
          </a:bodyPr>
          <a:lstStyle/>
          <a:p>
            <a:pPr marL="0" indent="0">
              <a:lnSpc>
                <a:spcPct val="100000"/>
              </a:lnSpc>
              <a:buNone/>
            </a:pPr>
            <a:r>
              <a:rPr lang="en-US" sz="2000" dirty="0"/>
              <a:t>Ms. W is a 22-year-old female that presents to you experiencing:</a:t>
            </a:r>
          </a:p>
          <a:p>
            <a:pPr lvl="1">
              <a:lnSpc>
                <a:spcPct val="100000"/>
              </a:lnSpc>
            </a:pPr>
            <a:r>
              <a:rPr lang="en-US" sz="2000" dirty="0"/>
              <a:t>Jaw pain</a:t>
            </a:r>
          </a:p>
          <a:p>
            <a:pPr lvl="1">
              <a:lnSpc>
                <a:spcPct val="100000"/>
              </a:lnSpc>
            </a:pPr>
            <a:r>
              <a:rPr lang="en-US" sz="2000" dirty="0"/>
              <a:t>Ringing in the ears</a:t>
            </a:r>
          </a:p>
          <a:p>
            <a:pPr lvl="1">
              <a:lnSpc>
                <a:spcPct val="100000"/>
              </a:lnSpc>
            </a:pPr>
            <a:r>
              <a:rPr lang="en-US" sz="2000" dirty="0"/>
              <a:t>Ear pain</a:t>
            </a:r>
          </a:p>
          <a:p>
            <a:pPr lvl="1">
              <a:lnSpc>
                <a:spcPct val="100000"/>
              </a:lnSpc>
            </a:pPr>
            <a:r>
              <a:rPr lang="en-US" sz="2000" dirty="0"/>
              <a:t>Clicking in the TMJ when opening</a:t>
            </a:r>
          </a:p>
          <a:p>
            <a:pPr lvl="1">
              <a:lnSpc>
                <a:spcPct val="100000"/>
              </a:lnSpc>
            </a:pPr>
            <a:r>
              <a:rPr lang="en-US" sz="2000" dirty="0"/>
              <a:t>Headaches</a:t>
            </a:r>
          </a:p>
          <a:p>
            <a:pPr marL="0" indent="0">
              <a:lnSpc>
                <a:spcPct val="100000"/>
              </a:lnSpc>
              <a:buNone/>
            </a:pPr>
            <a:r>
              <a:rPr lang="en-US" sz="2000" dirty="0"/>
              <a:t>After filling out the medical history form you figure out the patient is a current smoker, takes Zoloft for anxiety, and says she thinks she clenches her teeth at night because her headaches are in the morning.</a:t>
            </a:r>
          </a:p>
          <a:p>
            <a:pPr lvl="1">
              <a:lnSpc>
                <a:spcPct val="100000"/>
              </a:lnSpc>
            </a:pPr>
            <a:r>
              <a:rPr lang="en-US" sz="2000" dirty="0"/>
              <a:t>What questions will you ask Ms. W?</a:t>
            </a:r>
          </a:p>
          <a:p>
            <a:pPr lvl="1">
              <a:lnSpc>
                <a:spcPct val="100000"/>
              </a:lnSpc>
            </a:pPr>
            <a:r>
              <a:rPr lang="en-US" sz="2000" dirty="0"/>
              <a:t>What steps will you perform for the TMJ examination?</a:t>
            </a:r>
          </a:p>
          <a:p>
            <a:pPr lvl="1">
              <a:lnSpc>
                <a:spcPct val="100000"/>
              </a:lnSpc>
            </a:pPr>
            <a:r>
              <a:rPr lang="en-US" sz="2000" dirty="0"/>
              <a:t>What treatment options are available to her that you should make her aware of?</a:t>
            </a:r>
          </a:p>
        </p:txBody>
      </p:sp>
    </p:spTree>
    <p:extLst>
      <p:ext uri="{BB962C8B-B14F-4D97-AF65-F5344CB8AC3E}">
        <p14:creationId xmlns:p14="http://schemas.microsoft.com/office/powerpoint/2010/main" val="11648817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9DC64-F5FA-BC43-82E2-4C7A8F092DC0}"/>
              </a:ext>
            </a:extLst>
          </p:cNvPr>
          <p:cNvSpPr>
            <a:spLocks noGrp="1"/>
          </p:cNvSpPr>
          <p:nvPr>
            <p:ph type="title"/>
          </p:nvPr>
        </p:nvSpPr>
        <p:spPr>
          <a:xfrm>
            <a:off x="838200" y="30132"/>
            <a:ext cx="10515600" cy="1204902"/>
          </a:xfrm>
        </p:spPr>
        <p:txBody>
          <a:bodyPr/>
          <a:lstStyle/>
          <a:p>
            <a:r>
              <a:rPr lang="en-US" dirty="0"/>
              <a:t>Answers to go over with class…</a:t>
            </a:r>
          </a:p>
        </p:txBody>
      </p:sp>
      <p:sp>
        <p:nvSpPr>
          <p:cNvPr id="3" name="Content Placeholder 2">
            <a:extLst>
              <a:ext uri="{FF2B5EF4-FFF2-40B4-BE49-F238E27FC236}">
                <a16:creationId xmlns:a16="http://schemas.microsoft.com/office/drawing/2014/main" id="{959D8CE8-E4BF-5D48-B07B-35C06ECCDA1E}"/>
              </a:ext>
            </a:extLst>
          </p:cNvPr>
          <p:cNvSpPr>
            <a:spLocks noGrp="1"/>
          </p:cNvSpPr>
          <p:nvPr>
            <p:ph idx="1"/>
          </p:nvPr>
        </p:nvSpPr>
        <p:spPr>
          <a:xfrm>
            <a:off x="0" y="878774"/>
            <a:ext cx="12192000" cy="5286313"/>
          </a:xfrm>
        </p:spPr>
        <p:txBody>
          <a:bodyPr>
            <a:noAutofit/>
          </a:bodyPr>
          <a:lstStyle/>
          <a:p>
            <a:pPr marL="914400" lvl="1" indent="-457200">
              <a:lnSpc>
                <a:spcPct val="100000"/>
              </a:lnSpc>
              <a:buFont typeface="+mj-lt"/>
              <a:buAutoNum type="arabicPeriod"/>
            </a:pPr>
            <a:r>
              <a:rPr lang="en-US" sz="1600" dirty="0"/>
              <a:t>What questions will you ask Ms. W?</a:t>
            </a:r>
          </a:p>
          <a:p>
            <a:pPr lvl="2">
              <a:lnSpc>
                <a:spcPct val="100000"/>
              </a:lnSpc>
            </a:pPr>
            <a:r>
              <a:rPr lang="en-US" sz="1600" dirty="0"/>
              <a:t>How long have you smoked? How much do you smoke? How long have you been on Zoloft? Have you been treated for TMD previously? If so, what have you had done? When does your jaw click? Does it click every time? When do you experience jaw pain? How frequently do you experience jaw pain? Has your jaw ever locked? – Opening? Or closing? Or both? Do you grind your teeth? How often do your ears ring? What increases your ears ringing? What decreases your ears ringing? Where are your headaches located? How often do you have headaches? Are your headaches in the morning, midday, or evening? Do you have neck and/or shoulder pain? Do you chew gum? Do you snore? Do you bite your nails/pens/pencils, etc.?</a:t>
            </a:r>
          </a:p>
          <a:p>
            <a:pPr marL="914400" lvl="1" indent="-457200">
              <a:lnSpc>
                <a:spcPct val="100000"/>
              </a:lnSpc>
              <a:buFont typeface="+mj-lt"/>
              <a:buAutoNum type="arabicPeriod"/>
            </a:pPr>
            <a:r>
              <a:rPr lang="en-US" sz="1600" dirty="0"/>
              <a:t>What steps will you perform for the TMJ examination?</a:t>
            </a:r>
          </a:p>
          <a:p>
            <a:pPr lvl="2">
              <a:lnSpc>
                <a:spcPct val="100000"/>
              </a:lnSpc>
            </a:pPr>
            <a:r>
              <a:rPr lang="en-US" sz="1600" dirty="0"/>
              <a:t>Check posture. Palate for joint noises (clicking, popping and crepitus) – note if it is on opening, closing, or both, then ask the patient if they are aware of it, if it hurts them, how long it has been going on for. Record any deviation with opening and closing. Record and defection with opening and closing. Record range of motion. Record protrusion and lateral protrusion. Note if there is a crossbite, overbite, open bite, underbite, missing teeth, chipped teeth, etc. Note if the teeth close symmetrically and if the jaw is centered. Note if there is a tongue tie or any lip frenum’s.</a:t>
            </a:r>
          </a:p>
          <a:p>
            <a:pPr marL="914400" lvl="1" indent="-457200">
              <a:lnSpc>
                <a:spcPct val="100000"/>
              </a:lnSpc>
              <a:buFont typeface="+mj-lt"/>
              <a:buAutoNum type="arabicPeriod"/>
            </a:pPr>
            <a:r>
              <a:rPr lang="en-US" sz="1600" dirty="0"/>
              <a:t>What treatment options are available to her that you should make her aware of?</a:t>
            </a:r>
          </a:p>
          <a:p>
            <a:pPr lvl="2">
              <a:lnSpc>
                <a:spcPct val="100000"/>
              </a:lnSpc>
            </a:pPr>
            <a:r>
              <a:rPr lang="en-US" sz="1600" dirty="0"/>
              <a:t>First educate the patient with homecare instructions – eat soft foods and cut foods into small pieces to reduce excessive chewing when TMD conditions flair up. Rotate ice pack, jaw exercises, and heat on the jaw muscle. Jaw exercises can include a chin tuck, stretching your jaw, resistance on the jaw, relaxation of the jaw, and zig-zag of the jaw. Since TMD treatment is not a “one-size-fits-all”, it may include some trial and error. Since the patient is taking an SSRI medication (Zoloft), it may benefit her to talk to her doctor and change to a non-SSRI and non-stimulant medication to see if that helps with her TMD. I would also recommend nonsteroidal anti-inflammatory medications such as aspirin or ibuprofen to help relieve muscle pain and swelling. If changing her anxiety medication does not help, I would recommend a nighttime full coverage hard appliance splint – this will hopefully reduce her clenching at night and decrease her headaches. If this does not help, she may benefit from physical therapy for her TMJ with Botox, TMJ injections, or a TENS unit on her jaw joint.</a:t>
            </a:r>
          </a:p>
        </p:txBody>
      </p:sp>
    </p:spTree>
    <p:extLst>
      <p:ext uri="{BB962C8B-B14F-4D97-AF65-F5344CB8AC3E}">
        <p14:creationId xmlns:p14="http://schemas.microsoft.com/office/powerpoint/2010/main" val="2994472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5DF40726-9B19-4165-9C26-757D16E19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618FD1-1E2B-0641-901B-9FD07FEE703B}"/>
              </a:ext>
            </a:extLst>
          </p:cNvPr>
          <p:cNvSpPr>
            <a:spLocks noGrp="1"/>
          </p:cNvSpPr>
          <p:nvPr>
            <p:ph type="title"/>
          </p:nvPr>
        </p:nvSpPr>
        <p:spPr>
          <a:xfrm>
            <a:off x="838199" y="564211"/>
            <a:ext cx="4571999" cy="1165002"/>
          </a:xfrm>
        </p:spPr>
        <p:txBody>
          <a:bodyPr anchor="b">
            <a:normAutofit/>
          </a:bodyPr>
          <a:lstStyle/>
          <a:p>
            <a:r>
              <a:rPr lang="en-US" sz="3600" dirty="0"/>
              <a:t>TMD Symptoms</a:t>
            </a:r>
          </a:p>
        </p:txBody>
      </p:sp>
      <p:sp>
        <p:nvSpPr>
          <p:cNvPr id="3" name="Content Placeholder 2">
            <a:extLst>
              <a:ext uri="{FF2B5EF4-FFF2-40B4-BE49-F238E27FC236}">
                <a16:creationId xmlns:a16="http://schemas.microsoft.com/office/drawing/2014/main" id="{F935091C-7843-3A4C-8F2D-05528F110ADF}"/>
              </a:ext>
            </a:extLst>
          </p:cNvPr>
          <p:cNvSpPr>
            <a:spLocks noGrp="1"/>
          </p:cNvSpPr>
          <p:nvPr>
            <p:ph idx="1"/>
          </p:nvPr>
        </p:nvSpPr>
        <p:spPr>
          <a:xfrm>
            <a:off x="368710" y="1909621"/>
            <a:ext cx="7048621" cy="4221008"/>
          </a:xfrm>
        </p:spPr>
        <p:txBody>
          <a:bodyPr>
            <a:normAutofit lnSpcReduction="10000"/>
          </a:bodyPr>
          <a:lstStyle/>
          <a:p>
            <a:pPr>
              <a:lnSpc>
                <a:spcPct val="100000"/>
              </a:lnSpc>
            </a:pPr>
            <a:r>
              <a:rPr lang="en-US" sz="1800" dirty="0"/>
              <a:t>Your dental team can help make a proper diagnosis by taking a complete medical and dental history, conducting a clinical examination, and taking appropriate radiographs</a:t>
            </a:r>
          </a:p>
          <a:p>
            <a:pPr>
              <a:lnSpc>
                <a:spcPct val="100000"/>
              </a:lnSpc>
            </a:pPr>
            <a:r>
              <a:rPr lang="en-US" sz="1800" dirty="0"/>
              <a:t>Some of the most common TMD symptoms include:</a:t>
            </a:r>
          </a:p>
          <a:p>
            <a:pPr lvl="1">
              <a:lnSpc>
                <a:spcPct val="100000"/>
              </a:lnSpc>
            </a:pPr>
            <a:r>
              <a:rPr lang="en-US" sz="1800" dirty="0"/>
              <a:t>Headaches, earaches, and pain and pressure behind the eyes</a:t>
            </a:r>
          </a:p>
          <a:p>
            <a:pPr lvl="1">
              <a:lnSpc>
                <a:spcPct val="100000"/>
              </a:lnSpc>
            </a:pPr>
            <a:r>
              <a:rPr lang="en-US" sz="1800" dirty="0"/>
              <a:t>A clicking or popping sound when you open or close your mouth</a:t>
            </a:r>
          </a:p>
          <a:p>
            <a:pPr lvl="1">
              <a:lnSpc>
                <a:spcPct val="100000"/>
              </a:lnSpc>
            </a:pPr>
            <a:r>
              <a:rPr lang="en-US" sz="1800" dirty="0"/>
              <a:t>Pain brought on by yawning, opening the mouth widely or chewing</a:t>
            </a:r>
          </a:p>
          <a:p>
            <a:pPr lvl="1">
              <a:lnSpc>
                <a:spcPct val="100000"/>
              </a:lnSpc>
            </a:pPr>
            <a:r>
              <a:rPr lang="en-US" sz="1800" dirty="0"/>
              <a:t>Jaws that "get stuck," lock or go out</a:t>
            </a:r>
          </a:p>
          <a:p>
            <a:pPr lvl="1">
              <a:lnSpc>
                <a:spcPct val="100000"/>
              </a:lnSpc>
            </a:pPr>
            <a:r>
              <a:rPr lang="en-US" sz="1800" dirty="0"/>
              <a:t>Tenderness of the jaw muscles</a:t>
            </a:r>
          </a:p>
          <a:p>
            <a:pPr lvl="1">
              <a:lnSpc>
                <a:spcPct val="100000"/>
              </a:lnSpc>
            </a:pPr>
            <a:r>
              <a:rPr lang="en-US" sz="1800" dirty="0"/>
              <a:t>A sudden change in the way the upper and lower teeth fit together</a:t>
            </a:r>
          </a:p>
        </p:txBody>
      </p:sp>
      <p:pic>
        <p:nvPicPr>
          <p:cNvPr id="4" name="Picture 3" descr="A picture containing person, sitting, holding, woman&#10;&#10;Description automatically generated">
            <a:extLst>
              <a:ext uri="{FF2B5EF4-FFF2-40B4-BE49-F238E27FC236}">
                <a16:creationId xmlns:a16="http://schemas.microsoft.com/office/drawing/2014/main" id="{B79E5739-963A-2F4F-B03B-CBE28C0AE662}"/>
              </a:ext>
            </a:extLst>
          </p:cNvPr>
          <p:cNvPicPr>
            <a:picLocks noChangeAspect="1"/>
          </p:cNvPicPr>
          <p:nvPr/>
        </p:nvPicPr>
        <p:blipFill rotWithShape="1">
          <a:blip r:embed="rId2"/>
          <a:srcRect t="2030" r="1" b="8282"/>
          <a:stretch/>
        </p:blipFill>
        <p:spPr>
          <a:xfrm>
            <a:off x="7300944" y="564211"/>
            <a:ext cx="4535056" cy="4648477"/>
          </a:xfrm>
          <a:prstGeom prst="rect">
            <a:avLst/>
          </a:prstGeom>
        </p:spPr>
      </p:pic>
      <p:sp>
        <p:nvSpPr>
          <p:cNvPr id="28" name="Rectangle 27">
            <a:extLst>
              <a:ext uri="{FF2B5EF4-FFF2-40B4-BE49-F238E27FC236}">
                <a16:creationId xmlns:a16="http://schemas.microsoft.com/office/drawing/2014/main" id="{2089CB41-F399-4AEB-980C-5BFB1049C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BFC967B-3DD6-463D-9DB9-6E4419AE0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96768" y="3817404"/>
            <a:ext cx="54864" cy="45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DA7F229-1CD6-5442-A571-5CA8FD050842}"/>
              </a:ext>
            </a:extLst>
          </p:cNvPr>
          <p:cNvSpPr txBox="1"/>
          <p:nvPr/>
        </p:nvSpPr>
        <p:spPr>
          <a:xfrm>
            <a:off x="7798452" y="5534561"/>
            <a:ext cx="4373882" cy="1323439"/>
          </a:xfrm>
          <a:prstGeom prst="rect">
            <a:avLst/>
          </a:prstGeom>
          <a:solidFill>
            <a:srgbClr val="92D050"/>
          </a:solidFill>
        </p:spPr>
        <p:txBody>
          <a:bodyPr wrap="square" rtlCol="0">
            <a:spAutoFit/>
          </a:bodyPr>
          <a:lstStyle/>
          <a:p>
            <a:r>
              <a:rPr lang="en-US" sz="2000" dirty="0"/>
              <a:t>If a 60-year-old man comes in complaining of signs that may lead to TMD, should it be dismissed due to his demographics?</a:t>
            </a:r>
          </a:p>
        </p:txBody>
      </p:sp>
    </p:spTree>
    <p:extLst>
      <p:ext uri="{BB962C8B-B14F-4D97-AF65-F5344CB8AC3E}">
        <p14:creationId xmlns:p14="http://schemas.microsoft.com/office/powerpoint/2010/main" val="29098282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 name="Rectangle 12">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Freeform: Shape 14">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7" name="Freeform: Shape 16">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2F4EF5D-0AE4-AF4F-9808-DC3761CED7FF}"/>
              </a:ext>
            </a:extLst>
          </p:cNvPr>
          <p:cNvSpPr>
            <a:spLocks noGrp="1"/>
          </p:cNvSpPr>
          <p:nvPr>
            <p:ph type="title"/>
          </p:nvPr>
        </p:nvSpPr>
        <p:spPr>
          <a:xfrm>
            <a:off x="477981" y="1122363"/>
            <a:ext cx="4023360" cy="3204134"/>
          </a:xfrm>
        </p:spPr>
        <p:txBody>
          <a:bodyPr vert="horz" lIns="91440" tIns="45720" rIns="91440" bIns="45720" rtlCol="0" anchor="b">
            <a:normAutofit/>
          </a:bodyPr>
          <a:lstStyle/>
          <a:p>
            <a:pPr algn="ctr"/>
            <a:r>
              <a:rPr lang="en-US" sz="4800" dirty="0"/>
              <a:t>Test Questions</a:t>
            </a:r>
          </a:p>
        </p:txBody>
      </p:sp>
      <p:sp>
        <p:nvSpPr>
          <p:cNvPr id="28"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Graphic 5" descr="Questions">
            <a:extLst>
              <a:ext uri="{FF2B5EF4-FFF2-40B4-BE49-F238E27FC236}">
                <a16:creationId xmlns:a16="http://schemas.microsoft.com/office/drawing/2014/main" id="{372855A6-DE3B-43B5-9295-A867D5C1C5F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91084" y="625684"/>
            <a:ext cx="5455380" cy="5455380"/>
          </a:xfrm>
          <a:prstGeom prst="rect">
            <a:avLst/>
          </a:prstGeom>
        </p:spPr>
      </p:pic>
    </p:spTree>
    <p:extLst>
      <p:ext uri="{BB962C8B-B14F-4D97-AF65-F5344CB8AC3E}">
        <p14:creationId xmlns:p14="http://schemas.microsoft.com/office/powerpoint/2010/main" val="10417132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Shape 12">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chemeClr val="tx2">
                <a:lumMod val="10000"/>
                <a:lumOff val="90000"/>
              </a:schemeClr>
            </a:solidFill>
          </a:ln>
          <a:effectLst>
            <a:outerShdw blurRad="63500" sx="102000" sy="102000" algn="ctr" rotWithShape="0">
              <a:schemeClr val="bg1">
                <a:lumMod val="8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9C45F024-2468-4D8A-9E11-BB2B1E0A3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4903BB0-6D8F-3541-A092-E2D1271F9F1B}"/>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7200" dirty="0">
                <a:solidFill>
                  <a:srgbClr val="92D050"/>
                </a:solidFill>
                <a:latin typeface="Abadi" panose="020F0502020204030204" pitchFamily="34" charset="0"/>
                <a:cs typeface="Abadi" panose="020F0502020204030204" pitchFamily="34" charset="0"/>
              </a:rPr>
              <a:t>Test your knowledge…</a:t>
            </a:r>
          </a:p>
        </p:txBody>
      </p:sp>
      <p:sp>
        <p:nvSpPr>
          <p:cNvPr id="17" name="Rectangle 16">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40279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24FBE-6525-5247-BBCF-7468A4A9D9AE}"/>
              </a:ext>
            </a:extLst>
          </p:cNvPr>
          <p:cNvSpPr>
            <a:spLocks noGrp="1"/>
          </p:cNvSpPr>
          <p:nvPr>
            <p:ph type="title"/>
          </p:nvPr>
        </p:nvSpPr>
        <p:spPr/>
        <p:txBody>
          <a:bodyPr>
            <a:normAutofit fontScale="90000"/>
          </a:bodyPr>
          <a:lstStyle/>
          <a:p>
            <a:r>
              <a:rPr lang="en-US" dirty="0"/>
              <a:t>All of the following are types of myofascial pain conditions EXCEPT one. Which one is the EXCEPTION?</a:t>
            </a:r>
          </a:p>
        </p:txBody>
      </p:sp>
      <p:sp>
        <p:nvSpPr>
          <p:cNvPr id="3" name="Content Placeholder 2">
            <a:extLst>
              <a:ext uri="{FF2B5EF4-FFF2-40B4-BE49-F238E27FC236}">
                <a16:creationId xmlns:a16="http://schemas.microsoft.com/office/drawing/2014/main" id="{D6537F09-46CA-F24D-86DE-D185C98BC9FE}"/>
              </a:ext>
            </a:extLst>
          </p:cNvPr>
          <p:cNvSpPr>
            <a:spLocks noGrp="1"/>
          </p:cNvSpPr>
          <p:nvPr>
            <p:ph idx="1"/>
          </p:nvPr>
        </p:nvSpPr>
        <p:spPr/>
        <p:txBody>
          <a:bodyPr/>
          <a:lstStyle/>
          <a:p>
            <a:pPr marL="514350" indent="-514350">
              <a:buFont typeface="+mj-lt"/>
              <a:buAutoNum type="alphaUcPeriod"/>
            </a:pPr>
            <a:r>
              <a:rPr lang="en-US" dirty="0"/>
              <a:t>Fibromyalgia</a:t>
            </a:r>
          </a:p>
          <a:p>
            <a:pPr marL="514350" indent="-514350">
              <a:buFont typeface="+mj-lt"/>
              <a:buAutoNum type="alphaUcPeriod"/>
            </a:pPr>
            <a:r>
              <a:rPr lang="en-US" dirty="0"/>
              <a:t>Temporomandibular joint disk displacement non-reducing</a:t>
            </a:r>
          </a:p>
          <a:p>
            <a:pPr marL="514350" indent="-514350">
              <a:buFont typeface="+mj-lt"/>
              <a:buAutoNum type="alphaUcPeriod"/>
            </a:pPr>
            <a:r>
              <a:rPr lang="en-US" dirty="0"/>
              <a:t>Myalgia</a:t>
            </a:r>
          </a:p>
          <a:p>
            <a:pPr marL="514350" indent="-514350">
              <a:buFont typeface="+mj-lt"/>
              <a:buAutoNum type="alphaUcPeriod"/>
            </a:pPr>
            <a:r>
              <a:rPr lang="en-US" dirty="0"/>
              <a:t>Planter fasciitis</a:t>
            </a:r>
          </a:p>
        </p:txBody>
      </p:sp>
    </p:spTree>
    <p:extLst>
      <p:ext uri="{BB962C8B-B14F-4D97-AF65-F5344CB8AC3E}">
        <p14:creationId xmlns:p14="http://schemas.microsoft.com/office/powerpoint/2010/main" val="22164852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FDF4C-0DDC-5544-AC91-97C1E2C1D1A1}"/>
              </a:ext>
            </a:extLst>
          </p:cNvPr>
          <p:cNvSpPr>
            <a:spLocks noGrp="1"/>
          </p:cNvSpPr>
          <p:nvPr>
            <p:ph type="title"/>
          </p:nvPr>
        </p:nvSpPr>
        <p:spPr/>
        <p:txBody>
          <a:bodyPr>
            <a:normAutofit fontScale="90000"/>
          </a:bodyPr>
          <a:lstStyle/>
          <a:p>
            <a:r>
              <a:rPr lang="en-US" dirty="0"/>
              <a:t>All of the following statements about the temporomandibular joint are true EXCEPT one. Which one is the EXCEPTION?</a:t>
            </a:r>
          </a:p>
        </p:txBody>
      </p:sp>
      <p:sp>
        <p:nvSpPr>
          <p:cNvPr id="3" name="Content Placeholder 2">
            <a:extLst>
              <a:ext uri="{FF2B5EF4-FFF2-40B4-BE49-F238E27FC236}">
                <a16:creationId xmlns:a16="http://schemas.microsoft.com/office/drawing/2014/main" id="{850D8FF1-723A-9145-8407-82D9DB6B02ED}"/>
              </a:ext>
            </a:extLst>
          </p:cNvPr>
          <p:cNvSpPr>
            <a:spLocks noGrp="1"/>
          </p:cNvSpPr>
          <p:nvPr>
            <p:ph idx="1"/>
          </p:nvPr>
        </p:nvSpPr>
        <p:spPr/>
        <p:txBody>
          <a:bodyPr/>
          <a:lstStyle/>
          <a:p>
            <a:pPr marL="514350" indent="-514350">
              <a:buFont typeface="+mj-lt"/>
              <a:buAutoNum type="alphaUcPeriod"/>
            </a:pPr>
            <a:r>
              <a:rPr lang="en-US" dirty="0"/>
              <a:t>Located behind your ear.</a:t>
            </a:r>
          </a:p>
          <a:p>
            <a:pPr marL="514350" indent="-514350">
              <a:buFont typeface="+mj-lt"/>
              <a:buAutoNum type="alphaUcPeriod"/>
            </a:pPr>
            <a:r>
              <a:rPr lang="en-US" dirty="0"/>
              <a:t>Hinge joint connecting your jaw to your skull.</a:t>
            </a:r>
          </a:p>
          <a:p>
            <a:pPr marL="514350" indent="-514350">
              <a:buFont typeface="+mj-lt"/>
              <a:buAutoNum type="alphaUcPeriod"/>
            </a:pPr>
            <a:r>
              <a:rPr lang="en-US" dirty="0"/>
              <a:t>Only joint in the mouth that has to work together bilaterally.</a:t>
            </a:r>
          </a:p>
          <a:p>
            <a:pPr marL="514350" indent="-514350">
              <a:buFont typeface="+mj-lt"/>
              <a:buAutoNum type="alphaUcPeriod"/>
            </a:pPr>
            <a:r>
              <a:rPr lang="en-US" dirty="0"/>
              <a:t>Allows you to open, close, talk, yawn, or chew.</a:t>
            </a:r>
          </a:p>
        </p:txBody>
      </p:sp>
    </p:spTree>
    <p:extLst>
      <p:ext uri="{BB962C8B-B14F-4D97-AF65-F5344CB8AC3E}">
        <p14:creationId xmlns:p14="http://schemas.microsoft.com/office/powerpoint/2010/main" val="41541075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E0723-AF54-2543-AAE5-752CA12C16C7}"/>
              </a:ext>
            </a:extLst>
          </p:cNvPr>
          <p:cNvSpPr>
            <a:spLocks noGrp="1"/>
          </p:cNvSpPr>
          <p:nvPr>
            <p:ph type="title"/>
          </p:nvPr>
        </p:nvSpPr>
        <p:spPr/>
        <p:txBody>
          <a:bodyPr>
            <a:normAutofit fontScale="90000"/>
          </a:bodyPr>
          <a:lstStyle/>
          <a:p>
            <a:r>
              <a:rPr lang="en-US" dirty="0"/>
              <a:t>Which of the following statements is NOT correct about temporomandibular joint disk displacement with reducing? </a:t>
            </a:r>
          </a:p>
        </p:txBody>
      </p:sp>
      <p:sp>
        <p:nvSpPr>
          <p:cNvPr id="3" name="Content Placeholder 2">
            <a:extLst>
              <a:ext uri="{FF2B5EF4-FFF2-40B4-BE49-F238E27FC236}">
                <a16:creationId xmlns:a16="http://schemas.microsoft.com/office/drawing/2014/main" id="{12731AB8-5D84-894A-858F-A62A5D78E078}"/>
              </a:ext>
            </a:extLst>
          </p:cNvPr>
          <p:cNvSpPr>
            <a:spLocks noGrp="1"/>
          </p:cNvSpPr>
          <p:nvPr>
            <p:ph idx="1"/>
          </p:nvPr>
        </p:nvSpPr>
        <p:spPr/>
        <p:txBody>
          <a:bodyPr/>
          <a:lstStyle/>
          <a:p>
            <a:pPr marL="514350" indent="-514350">
              <a:buFont typeface="+mj-lt"/>
              <a:buAutoNum type="alphaUcPeriod"/>
            </a:pPr>
            <a:r>
              <a:rPr lang="en-US" dirty="0"/>
              <a:t>Click noise.</a:t>
            </a:r>
          </a:p>
          <a:p>
            <a:pPr marL="514350" indent="-514350">
              <a:buFont typeface="+mj-lt"/>
              <a:buAutoNum type="alphaUcPeriod"/>
            </a:pPr>
            <a:r>
              <a:rPr lang="en-US" dirty="0"/>
              <a:t>Pop noise.</a:t>
            </a:r>
          </a:p>
          <a:p>
            <a:pPr marL="514350" indent="-514350">
              <a:buFont typeface="+mj-lt"/>
              <a:buAutoNum type="alphaUcPeriod"/>
            </a:pPr>
            <a:r>
              <a:rPr lang="en-US" dirty="0"/>
              <a:t>Sudden onset, pain in the affected joint on wide open attempt.</a:t>
            </a:r>
          </a:p>
          <a:p>
            <a:pPr marL="514350" indent="-514350">
              <a:buFont typeface="+mj-lt"/>
              <a:buAutoNum type="alphaUcPeriod"/>
            </a:pPr>
            <a:r>
              <a:rPr lang="en-US" dirty="0"/>
              <a:t>No restriction or deflection of jaw motion.</a:t>
            </a:r>
          </a:p>
        </p:txBody>
      </p:sp>
    </p:spTree>
    <p:extLst>
      <p:ext uri="{BB962C8B-B14F-4D97-AF65-F5344CB8AC3E}">
        <p14:creationId xmlns:p14="http://schemas.microsoft.com/office/powerpoint/2010/main" val="38199769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A208E-C55E-8046-A1BF-CB8BE139CA1F}"/>
              </a:ext>
            </a:extLst>
          </p:cNvPr>
          <p:cNvSpPr>
            <a:spLocks noGrp="1"/>
          </p:cNvSpPr>
          <p:nvPr>
            <p:ph type="title"/>
          </p:nvPr>
        </p:nvSpPr>
        <p:spPr/>
        <p:txBody>
          <a:bodyPr>
            <a:normAutofit fontScale="90000"/>
          </a:bodyPr>
          <a:lstStyle/>
          <a:p>
            <a:r>
              <a:rPr lang="en-US" dirty="0"/>
              <a:t>Which of the following is NOT part of the temporomandibular joint exam process?</a:t>
            </a:r>
          </a:p>
        </p:txBody>
      </p:sp>
      <p:sp>
        <p:nvSpPr>
          <p:cNvPr id="3" name="Content Placeholder 2">
            <a:extLst>
              <a:ext uri="{FF2B5EF4-FFF2-40B4-BE49-F238E27FC236}">
                <a16:creationId xmlns:a16="http://schemas.microsoft.com/office/drawing/2014/main" id="{68869F20-35A1-CE40-8FDB-BC072359AC18}"/>
              </a:ext>
            </a:extLst>
          </p:cNvPr>
          <p:cNvSpPr>
            <a:spLocks noGrp="1"/>
          </p:cNvSpPr>
          <p:nvPr>
            <p:ph idx="1"/>
          </p:nvPr>
        </p:nvSpPr>
        <p:spPr/>
        <p:txBody>
          <a:bodyPr/>
          <a:lstStyle/>
          <a:p>
            <a:pPr marL="514350" indent="-514350">
              <a:buFont typeface="+mj-lt"/>
              <a:buAutoNum type="alphaUcPeriod"/>
            </a:pPr>
            <a:r>
              <a:rPr lang="en-US" dirty="0"/>
              <a:t>Periodontal charting</a:t>
            </a:r>
          </a:p>
          <a:p>
            <a:pPr marL="514350" indent="-514350">
              <a:buFont typeface="+mj-lt"/>
              <a:buAutoNum type="alphaUcPeriod"/>
            </a:pPr>
            <a:r>
              <a:rPr lang="en-US" dirty="0"/>
              <a:t>Record any deviations</a:t>
            </a:r>
          </a:p>
          <a:p>
            <a:pPr marL="514350" indent="-514350">
              <a:buFont typeface="+mj-lt"/>
              <a:buAutoNum type="alphaUcPeriod"/>
            </a:pPr>
            <a:r>
              <a:rPr lang="en-US" dirty="0"/>
              <a:t>Range of motion</a:t>
            </a:r>
          </a:p>
          <a:p>
            <a:pPr marL="514350" indent="-514350">
              <a:buFont typeface="+mj-lt"/>
              <a:buAutoNum type="alphaUcPeriod"/>
            </a:pPr>
            <a:r>
              <a:rPr lang="en-US" dirty="0"/>
              <a:t>Palpate for joint noises</a:t>
            </a:r>
          </a:p>
        </p:txBody>
      </p:sp>
    </p:spTree>
    <p:extLst>
      <p:ext uri="{BB962C8B-B14F-4D97-AF65-F5344CB8AC3E}">
        <p14:creationId xmlns:p14="http://schemas.microsoft.com/office/powerpoint/2010/main" val="1012930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78931-3B2F-D044-8760-6FA935F3E2B9}"/>
              </a:ext>
            </a:extLst>
          </p:cNvPr>
          <p:cNvSpPr>
            <a:spLocks noGrp="1"/>
          </p:cNvSpPr>
          <p:nvPr>
            <p:ph type="title"/>
          </p:nvPr>
        </p:nvSpPr>
        <p:spPr/>
        <p:txBody>
          <a:bodyPr>
            <a:normAutofit fontScale="90000"/>
          </a:bodyPr>
          <a:lstStyle/>
          <a:p>
            <a:r>
              <a:rPr lang="en-US" dirty="0"/>
              <a:t>All of the following treatment options would be good recommendations for temporomandibular joint disorders EXCEPT one. Which one is the EXCEPTION?</a:t>
            </a:r>
          </a:p>
        </p:txBody>
      </p:sp>
      <p:sp>
        <p:nvSpPr>
          <p:cNvPr id="3" name="Content Placeholder 2">
            <a:extLst>
              <a:ext uri="{FF2B5EF4-FFF2-40B4-BE49-F238E27FC236}">
                <a16:creationId xmlns:a16="http://schemas.microsoft.com/office/drawing/2014/main" id="{A849690B-39A2-204B-A8E8-904572B10373}"/>
              </a:ext>
            </a:extLst>
          </p:cNvPr>
          <p:cNvSpPr>
            <a:spLocks noGrp="1"/>
          </p:cNvSpPr>
          <p:nvPr>
            <p:ph idx="1"/>
          </p:nvPr>
        </p:nvSpPr>
        <p:spPr/>
        <p:txBody>
          <a:bodyPr/>
          <a:lstStyle/>
          <a:p>
            <a:pPr marL="514350" indent="-514350">
              <a:buFont typeface="+mj-lt"/>
              <a:buAutoNum type="alphaUcPeriod"/>
            </a:pPr>
            <a:r>
              <a:rPr lang="en-US" dirty="0"/>
              <a:t>Physical therapy</a:t>
            </a:r>
          </a:p>
          <a:p>
            <a:pPr marL="514350" indent="-514350">
              <a:buFont typeface="+mj-lt"/>
              <a:buAutoNum type="alphaUcPeriod"/>
            </a:pPr>
            <a:r>
              <a:rPr lang="en-US" dirty="0"/>
              <a:t>Stimulant or SSRI pharmacologic therapy</a:t>
            </a:r>
          </a:p>
          <a:p>
            <a:pPr marL="514350" indent="-514350">
              <a:buFont typeface="+mj-lt"/>
              <a:buAutoNum type="alphaUcPeriod"/>
            </a:pPr>
            <a:r>
              <a:rPr lang="en-US" dirty="0"/>
              <a:t>Jaw exercises</a:t>
            </a:r>
          </a:p>
          <a:p>
            <a:pPr marL="514350" indent="-514350">
              <a:buFont typeface="+mj-lt"/>
              <a:buAutoNum type="alphaUcPeriod"/>
            </a:pPr>
            <a:r>
              <a:rPr lang="en-US" dirty="0"/>
              <a:t>Orthopedic appliance therapy</a:t>
            </a:r>
          </a:p>
        </p:txBody>
      </p:sp>
    </p:spTree>
    <p:extLst>
      <p:ext uri="{BB962C8B-B14F-4D97-AF65-F5344CB8AC3E}">
        <p14:creationId xmlns:p14="http://schemas.microsoft.com/office/powerpoint/2010/main" val="12240949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6">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8">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Rectangle 10">
            <a:extLst>
              <a:ext uri="{FF2B5EF4-FFF2-40B4-BE49-F238E27FC236}">
                <a16:creationId xmlns:a16="http://schemas.microsoft.com/office/drawing/2014/main" id="{58A7B327-35EE-44E9-8CE4-4DD5744B6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ECC8E-0AD8-9A48-8FDB-E25E9AF1EF56}"/>
              </a:ext>
            </a:extLst>
          </p:cNvPr>
          <p:cNvSpPr>
            <a:spLocks noGrp="1"/>
          </p:cNvSpPr>
          <p:nvPr>
            <p:ph type="title"/>
          </p:nvPr>
        </p:nvSpPr>
        <p:spPr>
          <a:xfrm>
            <a:off x="838200" y="723013"/>
            <a:ext cx="10515600" cy="3094068"/>
          </a:xfrm>
        </p:spPr>
        <p:txBody>
          <a:bodyPr vert="horz" lIns="91440" tIns="45720" rIns="91440" bIns="45720" rtlCol="0" anchor="b">
            <a:normAutofit/>
          </a:bodyPr>
          <a:lstStyle/>
          <a:p>
            <a:pPr algn="ctr"/>
            <a:r>
              <a:rPr lang="en-US" sz="7200" dirty="0">
                <a:solidFill>
                  <a:srgbClr val="92D050"/>
                </a:solidFill>
                <a:latin typeface="Abadi" panose="020B0604020104020204" pitchFamily="34" charset="0"/>
              </a:rPr>
              <a:t>Questions?</a:t>
            </a:r>
          </a:p>
        </p:txBody>
      </p:sp>
      <p:sp useBgFill="1">
        <p:nvSpPr>
          <p:cNvPr id="20" name="Rectangle 12">
            <a:extLst>
              <a:ext uri="{FF2B5EF4-FFF2-40B4-BE49-F238E27FC236}">
                <a16:creationId xmlns:a16="http://schemas.microsoft.com/office/drawing/2014/main" id="{284A8429-F65A-490D-96E4-1158D3E8A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4193001"/>
            <a:ext cx="10515599"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14">
            <a:extLst>
              <a:ext uri="{FF2B5EF4-FFF2-40B4-BE49-F238E27FC236}">
                <a16:creationId xmlns:a16="http://schemas.microsoft.com/office/drawing/2014/main" id="{0F022291-A82B-4D23-A1E0-5F9BD6846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41136" y="4650963"/>
            <a:ext cx="109728"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416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52B99F1-B2DC-437E-A8A1-A57F2F29F8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55F8BA08-3E38-4B70-B93A-74F08E092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684398"/>
            <a:ext cx="11167447" cy="520604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6162BB0-723F-A34D-84EE-93AF40134EC5}"/>
              </a:ext>
            </a:extLst>
          </p:cNvPr>
          <p:cNvSpPr>
            <a:spLocks noGrp="1"/>
          </p:cNvSpPr>
          <p:nvPr>
            <p:ph type="title"/>
          </p:nvPr>
        </p:nvSpPr>
        <p:spPr>
          <a:xfrm>
            <a:off x="1045029" y="1092857"/>
            <a:ext cx="3669704" cy="4389120"/>
          </a:xfrm>
        </p:spPr>
        <p:txBody>
          <a:bodyPr>
            <a:normAutofit/>
          </a:bodyPr>
          <a:lstStyle/>
          <a:p>
            <a:r>
              <a:rPr lang="en-US" dirty="0"/>
              <a:t>Differential Diagnosis</a:t>
            </a:r>
          </a:p>
        </p:txBody>
      </p:sp>
      <p:sp>
        <p:nvSpPr>
          <p:cNvPr id="12" name="Rectangle 11">
            <a:extLst>
              <a:ext uri="{FF2B5EF4-FFF2-40B4-BE49-F238E27FC236}">
                <a16:creationId xmlns:a16="http://schemas.microsoft.com/office/drawing/2014/main" id="{357F1B33-79AB-4A71-8CEC-4546D709B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2935374"/>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DB25991-1D2C-784A-923C-567387C4210F}"/>
              </a:ext>
            </a:extLst>
          </p:cNvPr>
          <p:cNvSpPr>
            <a:spLocks noGrp="1"/>
          </p:cNvSpPr>
          <p:nvPr>
            <p:ph idx="1"/>
          </p:nvPr>
        </p:nvSpPr>
        <p:spPr>
          <a:xfrm>
            <a:off x="5031663" y="1093645"/>
            <a:ext cx="5670087" cy="4389120"/>
          </a:xfrm>
        </p:spPr>
        <p:txBody>
          <a:bodyPr anchor="ctr">
            <a:normAutofit/>
          </a:bodyPr>
          <a:lstStyle/>
          <a:p>
            <a:pPr>
              <a:lnSpc>
                <a:spcPct val="100000"/>
              </a:lnSpc>
            </a:pPr>
            <a:r>
              <a:rPr lang="en-US" sz="1800" dirty="0"/>
              <a:t>Dental caries</a:t>
            </a:r>
          </a:p>
          <a:p>
            <a:pPr>
              <a:lnSpc>
                <a:spcPct val="100000"/>
              </a:lnSpc>
            </a:pPr>
            <a:r>
              <a:rPr lang="en-US" sz="1800" dirty="0"/>
              <a:t>Abscess</a:t>
            </a:r>
          </a:p>
          <a:p>
            <a:pPr>
              <a:lnSpc>
                <a:spcPct val="100000"/>
              </a:lnSpc>
            </a:pPr>
            <a:r>
              <a:rPr lang="en-US" sz="1800" dirty="0"/>
              <a:t>Sinus infection</a:t>
            </a:r>
          </a:p>
          <a:p>
            <a:pPr>
              <a:lnSpc>
                <a:spcPct val="100000"/>
              </a:lnSpc>
            </a:pPr>
            <a:r>
              <a:rPr lang="en-US" sz="1800" dirty="0"/>
              <a:t>Salivary gland disorders</a:t>
            </a:r>
          </a:p>
          <a:p>
            <a:pPr>
              <a:lnSpc>
                <a:spcPct val="100000"/>
              </a:lnSpc>
            </a:pPr>
            <a:r>
              <a:rPr lang="en-US" sz="1800" dirty="0"/>
              <a:t>Oral lesions</a:t>
            </a:r>
          </a:p>
          <a:p>
            <a:pPr lvl="1">
              <a:lnSpc>
                <a:spcPct val="100000"/>
              </a:lnSpc>
            </a:pPr>
            <a:r>
              <a:rPr lang="en-US" sz="1800" dirty="0"/>
              <a:t>Herpes zoster</a:t>
            </a:r>
          </a:p>
          <a:p>
            <a:pPr lvl="1">
              <a:lnSpc>
                <a:spcPct val="100000"/>
              </a:lnSpc>
            </a:pPr>
            <a:r>
              <a:rPr lang="en-US" sz="1800" dirty="0"/>
              <a:t>Herpes simplex</a:t>
            </a:r>
          </a:p>
          <a:p>
            <a:pPr lvl="1">
              <a:lnSpc>
                <a:spcPct val="100000"/>
              </a:lnSpc>
            </a:pPr>
            <a:r>
              <a:rPr lang="en-US" sz="1800" dirty="0"/>
              <a:t>Oral ulcerations</a:t>
            </a:r>
          </a:p>
          <a:p>
            <a:pPr lvl="1">
              <a:lnSpc>
                <a:spcPct val="100000"/>
              </a:lnSpc>
            </a:pPr>
            <a:r>
              <a:rPr lang="en-US" sz="1800" dirty="0"/>
              <a:t>Lichen planus</a:t>
            </a:r>
          </a:p>
          <a:p>
            <a:pPr>
              <a:lnSpc>
                <a:spcPct val="100000"/>
              </a:lnSpc>
            </a:pPr>
            <a:r>
              <a:rPr lang="en-US" sz="1800" dirty="0"/>
              <a:t>TMD symptoms can also manifest in autoimmune diseases such as systemic lupus erythematosus, </a:t>
            </a:r>
            <a:r>
              <a:rPr lang="en-US" sz="1800" dirty="0" err="1"/>
              <a:t>Sjögren</a:t>
            </a:r>
            <a:r>
              <a:rPr lang="en-US" sz="1800" dirty="0"/>
              <a:t> syndrome, and rheumatoid arthritis</a:t>
            </a:r>
          </a:p>
        </p:txBody>
      </p:sp>
    </p:spTree>
    <p:extLst>
      <p:ext uri="{BB962C8B-B14F-4D97-AF65-F5344CB8AC3E}">
        <p14:creationId xmlns:p14="http://schemas.microsoft.com/office/powerpoint/2010/main" val="601780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6" name="Rectangle 25">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23D30E5-A19B-F447-9BE7-937AF2E538A4}"/>
              </a:ext>
            </a:extLst>
          </p:cNvPr>
          <p:cNvSpPr>
            <a:spLocks noGrp="1"/>
          </p:cNvSpPr>
          <p:nvPr>
            <p:ph type="title"/>
          </p:nvPr>
        </p:nvSpPr>
        <p:spPr>
          <a:xfrm>
            <a:off x="0" y="1122363"/>
            <a:ext cx="6282813" cy="3204134"/>
          </a:xfrm>
        </p:spPr>
        <p:txBody>
          <a:bodyPr vert="horz" lIns="91440" tIns="45720" rIns="91440" bIns="45720" rtlCol="0" anchor="b">
            <a:normAutofit/>
          </a:bodyPr>
          <a:lstStyle/>
          <a:p>
            <a:pPr algn="ctr"/>
            <a:r>
              <a:rPr lang="en-US" sz="4800" dirty="0"/>
              <a:t>TMJ Examination Process</a:t>
            </a:r>
          </a:p>
        </p:txBody>
      </p:sp>
      <p:sp>
        <p:nvSpPr>
          <p:cNvPr id="28" name="Rectangle 2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drawing of a person&#10;&#10;Description automatically generated">
            <a:extLst>
              <a:ext uri="{FF2B5EF4-FFF2-40B4-BE49-F238E27FC236}">
                <a16:creationId xmlns:a16="http://schemas.microsoft.com/office/drawing/2014/main" id="{7D07C552-1DC8-7A44-A4F2-DE723A61675F}"/>
              </a:ext>
            </a:extLst>
          </p:cNvPr>
          <p:cNvPicPr>
            <a:picLocks noChangeAspect="1"/>
          </p:cNvPicPr>
          <p:nvPr/>
        </p:nvPicPr>
        <p:blipFill>
          <a:blip r:embed="rId2"/>
          <a:stretch>
            <a:fillRect/>
          </a:stretch>
        </p:blipFill>
        <p:spPr>
          <a:xfrm>
            <a:off x="6393047" y="1695475"/>
            <a:ext cx="5012101" cy="4385588"/>
          </a:xfrm>
          <a:prstGeom prst="rect">
            <a:avLst/>
          </a:prstGeom>
        </p:spPr>
      </p:pic>
    </p:spTree>
    <p:extLst>
      <p:ext uri="{BB962C8B-B14F-4D97-AF65-F5344CB8AC3E}">
        <p14:creationId xmlns:p14="http://schemas.microsoft.com/office/powerpoint/2010/main" val="4027869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1F8F1F-1887-AC42-B219-09864C48DC01}"/>
              </a:ext>
            </a:extLst>
          </p:cNvPr>
          <p:cNvPicPr>
            <a:picLocks noChangeAspect="1"/>
          </p:cNvPicPr>
          <p:nvPr/>
        </p:nvPicPr>
        <p:blipFill>
          <a:blip r:embed="rId2"/>
          <a:stretch>
            <a:fillRect/>
          </a:stretch>
        </p:blipFill>
        <p:spPr>
          <a:xfrm>
            <a:off x="6628621" y="62451"/>
            <a:ext cx="4174520" cy="6733097"/>
          </a:xfrm>
          <a:prstGeom prst="rect">
            <a:avLst/>
          </a:prstGeom>
        </p:spPr>
      </p:pic>
      <p:sp>
        <p:nvSpPr>
          <p:cNvPr id="9" name="Text Placeholder 8">
            <a:extLst>
              <a:ext uri="{FF2B5EF4-FFF2-40B4-BE49-F238E27FC236}">
                <a16:creationId xmlns:a16="http://schemas.microsoft.com/office/drawing/2014/main" id="{F9001DB7-1AB2-984B-858F-6427E5B8EFB5}"/>
              </a:ext>
            </a:extLst>
          </p:cNvPr>
          <p:cNvSpPr>
            <a:spLocks noGrp="1"/>
          </p:cNvSpPr>
          <p:nvPr>
            <p:ph type="body" sz="half" idx="2"/>
          </p:nvPr>
        </p:nvSpPr>
        <p:spPr>
          <a:xfrm>
            <a:off x="677293" y="1362456"/>
            <a:ext cx="3809647" cy="4246219"/>
          </a:xfrm>
        </p:spPr>
        <p:txBody>
          <a:bodyPr>
            <a:normAutofit/>
          </a:bodyPr>
          <a:lstStyle/>
          <a:p>
            <a:r>
              <a:rPr lang="en-US" sz="2000" dirty="0"/>
              <a:t>Daily parafunctional activities</a:t>
            </a:r>
          </a:p>
          <a:p>
            <a:pPr marL="285750" indent="-285750">
              <a:buFont typeface="Arial" panose="020B0604020202020204" pitchFamily="34" charset="0"/>
              <a:buChar char="•"/>
            </a:pPr>
            <a:r>
              <a:rPr lang="en-US" sz="2000" dirty="0"/>
              <a:t>Smoking</a:t>
            </a:r>
          </a:p>
          <a:p>
            <a:pPr marL="285750" indent="-285750">
              <a:buFont typeface="Arial" panose="020B0604020202020204" pitchFamily="34" charset="0"/>
              <a:buChar char="•"/>
            </a:pPr>
            <a:r>
              <a:rPr lang="en-US" sz="2000" dirty="0"/>
              <a:t>Chewing gum</a:t>
            </a:r>
          </a:p>
          <a:p>
            <a:pPr marL="285750" indent="-285750">
              <a:buFont typeface="Arial" panose="020B0604020202020204" pitchFamily="34" charset="0"/>
              <a:buChar char="•"/>
            </a:pPr>
            <a:r>
              <a:rPr lang="en-US" sz="2000" dirty="0"/>
              <a:t>Snoring</a:t>
            </a:r>
          </a:p>
          <a:p>
            <a:pPr marL="285750" indent="-285750">
              <a:buFont typeface="Arial" panose="020B0604020202020204" pitchFamily="34" charset="0"/>
              <a:buChar char="•"/>
            </a:pPr>
            <a:r>
              <a:rPr lang="en-US" sz="2000" dirty="0"/>
              <a:t>Leaning on chin</a:t>
            </a:r>
          </a:p>
          <a:p>
            <a:pPr marL="285750" indent="-285750">
              <a:buFont typeface="Arial" panose="020B0604020202020204" pitchFamily="34" charset="0"/>
              <a:buChar char="•"/>
            </a:pPr>
            <a:r>
              <a:rPr lang="en-US" sz="2000" dirty="0"/>
              <a:t>Biting nails</a:t>
            </a:r>
          </a:p>
          <a:p>
            <a:pPr marL="285750" indent="-285750">
              <a:buFont typeface="Arial" panose="020B0604020202020204" pitchFamily="34" charset="0"/>
              <a:buChar char="•"/>
            </a:pPr>
            <a:r>
              <a:rPr lang="en-US" sz="2000" dirty="0"/>
              <a:t>Lip biting</a:t>
            </a:r>
          </a:p>
          <a:p>
            <a:pPr marL="285750" indent="-285750">
              <a:buFont typeface="Arial" panose="020B0604020202020204" pitchFamily="34" charset="0"/>
              <a:buChar char="•"/>
            </a:pPr>
            <a:r>
              <a:rPr lang="en-US" sz="2000" dirty="0"/>
              <a:t>Clenching teeth</a:t>
            </a:r>
          </a:p>
        </p:txBody>
      </p:sp>
      <p:sp>
        <p:nvSpPr>
          <p:cNvPr id="10" name="Title 6">
            <a:extLst>
              <a:ext uri="{FF2B5EF4-FFF2-40B4-BE49-F238E27FC236}">
                <a16:creationId xmlns:a16="http://schemas.microsoft.com/office/drawing/2014/main" id="{81C5D7D5-EC21-034F-9C4C-0049D1430D62}"/>
              </a:ext>
            </a:extLst>
          </p:cNvPr>
          <p:cNvSpPr txBox="1">
            <a:spLocks/>
          </p:cNvSpPr>
          <p:nvPr/>
        </p:nvSpPr>
        <p:spPr>
          <a:xfrm>
            <a:off x="868680" y="507492"/>
            <a:ext cx="4490129" cy="1709928"/>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3400" kern="1200">
                <a:solidFill>
                  <a:schemeClr val="tx1"/>
                </a:solidFill>
                <a:latin typeface="+mj-lt"/>
                <a:ea typeface="+mj-ea"/>
                <a:cs typeface="+mj-cs"/>
              </a:defRPr>
            </a:lvl1pPr>
          </a:lstStyle>
          <a:p>
            <a:r>
              <a:rPr lang="en-US"/>
              <a:t>Social History</a:t>
            </a:r>
            <a:endParaRPr lang="en-US" dirty="0"/>
          </a:p>
        </p:txBody>
      </p:sp>
    </p:spTree>
    <p:extLst>
      <p:ext uri="{BB962C8B-B14F-4D97-AF65-F5344CB8AC3E}">
        <p14:creationId xmlns:p14="http://schemas.microsoft.com/office/powerpoint/2010/main" val="706817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39D4545-8069-864F-BDEF-6EFCACA7FB20}"/>
              </a:ext>
            </a:extLst>
          </p:cNvPr>
          <p:cNvSpPr>
            <a:spLocks noGrp="1"/>
          </p:cNvSpPr>
          <p:nvPr>
            <p:ph type="title"/>
          </p:nvPr>
        </p:nvSpPr>
        <p:spPr>
          <a:xfrm>
            <a:off x="1115568" y="548640"/>
            <a:ext cx="10168128" cy="1179576"/>
          </a:xfrm>
        </p:spPr>
        <p:txBody>
          <a:bodyPr>
            <a:normAutofit/>
          </a:bodyPr>
          <a:lstStyle/>
          <a:p>
            <a:r>
              <a:rPr lang="en-US" sz="4400" dirty="0"/>
              <a:t>Posture</a:t>
            </a:r>
            <a:endParaRPr lang="en-US" dirty="0"/>
          </a:p>
        </p:txBody>
      </p:sp>
      <p:sp>
        <p:nvSpPr>
          <p:cNvPr id="15" name="Rectangle 14">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group of people standing next to a person&#10;&#10;Description automatically generated">
            <a:extLst>
              <a:ext uri="{FF2B5EF4-FFF2-40B4-BE49-F238E27FC236}">
                <a16:creationId xmlns:a16="http://schemas.microsoft.com/office/drawing/2014/main" id="{314920DA-51F4-3A4C-8150-FAA9415A3E74}"/>
              </a:ext>
            </a:extLst>
          </p:cNvPr>
          <p:cNvPicPr>
            <a:picLocks noChangeAspect="1"/>
          </p:cNvPicPr>
          <p:nvPr/>
        </p:nvPicPr>
        <p:blipFill rotWithShape="1">
          <a:blip r:embed="rId2"/>
          <a:srcRect r="2" b="21196"/>
          <a:stretch/>
        </p:blipFill>
        <p:spPr>
          <a:xfrm>
            <a:off x="493294" y="2319354"/>
            <a:ext cx="6491123" cy="3990005"/>
          </a:xfrm>
          <a:prstGeom prst="rect">
            <a:avLst/>
          </a:prstGeom>
        </p:spPr>
      </p:pic>
      <p:sp>
        <p:nvSpPr>
          <p:cNvPr id="3" name="Content Placeholder 2">
            <a:extLst>
              <a:ext uri="{FF2B5EF4-FFF2-40B4-BE49-F238E27FC236}">
                <a16:creationId xmlns:a16="http://schemas.microsoft.com/office/drawing/2014/main" id="{AA860878-687C-CF49-851F-84BB45973E40}"/>
              </a:ext>
            </a:extLst>
          </p:cNvPr>
          <p:cNvSpPr>
            <a:spLocks noGrp="1"/>
          </p:cNvSpPr>
          <p:nvPr>
            <p:ph idx="1"/>
          </p:nvPr>
        </p:nvSpPr>
        <p:spPr>
          <a:xfrm>
            <a:off x="7411453" y="2478024"/>
            <a:ext cx="3872243" cy="3694176"/>
          </a:xfrm>
        </p:spPr>
        <p:txBody>
          <a:bodyPr anchor="ctr">
            <a:normAutofit/>
          </a:bodyPr>
          <a:lstStyle/>
          <a:p>
            <a:r>
              <a:rPr lang="en-US" dirty="0"/>
              <a:t>Forward head posture, rounded shoulders and scapular protraction is common</a:t>
            </a:r>
            <a:endParaRPr lang="en-US" sz="1800" dirty="0"/>
          </a:p>
        </p:txBody>
      </p:sp>
    </p:spTree>
    <p:extLst>
      <p:ext uri="{BB962C8B-B14F-4D97-AF65-F5344CB8AC3E}">
        <p14:creationId xmlns:p14="http://schemas.microsoft.com/office/powerpoint/2010/main" val="4084872399"/>
      </p:ext>
    </p:extLst>
  </p:cSld>
  <p:clrMapOvr>
    <a:masterClrMapping/>
  </p:clrMapOvr>
</p:sld>
</file>

<file path=ppt/theme/theme1.xml><?xml version="1.0" encoding="utf-8"?>
<a:theme xmlns:a="http://schemas.openxmlformats.org/drawingml/2006/main" name="AccentBoxVTI">
  <a:themeElements>
    <a:clrScheme name="AnalogousFromLightSeedLeftStep">
      <a:dk1>
        <a:srgbClr val="000000"/>
      </a:dk1>
      <a:lt1>
        <a:srgbClr val="FFFFFF"/>
      </a:lt1>
      <a:dk2>
        <a:srgbClr val="3E2441"/>
      </a:dk2>
      <a:lt2>
        <a:srgbClr val="E5E2E8"/>
      </a:lt2>
      <a:accent1>
        <a:srgbClr val="87A96B"/>
      </a:accent1>
      <a:accent2>
        <a:srgbClr val="9BA557"/>
      </a:accent2>
      <a:accent3>
        <a:srgbClr val="B69F68"/>
      </a:accent3>
      <a:accent4>
        <a:srgbClr val="CC886C"/>
      </a:accent4>
      <a:accent5>
        <a:srgbClr val="D68791"/>
      </a:accent5>
      <a:accent6>
        <a:srgbClr val="CC6CA0"/>
      </a:accent6>
      <a:hlink>
        <a:srgbClr val="8F69AE"/>
      </a:hlink>
      <a:folHlink>
        <a:srgbClr val="7F7F7F"/>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docProps/app.xml><?xml version="1.0" encoding="utf-8"?>
<Properties xmlns="http://schemas.openxmlformats.org/officeDocument/2006/extended-properties" xmlns:vt="http://schemas.openxmlformats.org/officeDocument/2006/docPropsVTypes">
  <TotalTime>1634</TotalTime>
  <Words>2764</Words>
  <Application>Microsoft Macintosh PowerPoint</Application>
  <PresentationFormat>Widescreen</PresentationFormat>
  <Paragraphs>290</Paragraphs>
  <Slides>57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Abadi</vt:lpstr>
      <vt:lpstr>Arial</vt:lpstr>
      <vt:lpstr>Avenir Next LT Pro</vt:lpstr>
      <vt:lpstr>Calibri</vt:lpstr>
      <vt:lpstr>Courier New</vt:lpstr>
      <vt:lpstr>AccentBoxVTI</vt:lpstr>
      <vt:lpstr>Temporomandibular joint disorder (TMD) and Myofascial Pain Conditions</vt:lpstr>
      <vt:lpstr>Objectives</vt:lpstr>
      <vt:lpstr>What is your Temporomandibular Joint (TMJ)?</vt:lpstr>
      <vt:lpstr>What is TMD?      </vt:lpstr>
      <vt:lpstr>TMD Symptoms</vt:lpstr>
      <vt:lpstr>Differential Diagnosis</vt:lpstr>
      <vt:lpstr>TMJ Examination Process</vt:lpstr>
      <vt:lpstr>PowerPoint Presentation</vt:lpstr>
      <vt:lpstr>Posture</vt:lpstr>
      <vt:lpstr>Palate for Joint Noises</vt:lpstr>
      <vt:lpstr>Record Deviations</vt:lpstr>
      <vt:lpstr>Record Deflections</vt:lpstr>
      <vt:lpstr>Range of Motion - ROM</vt:lpstr>
      <vt:lpstr>Protrusion of the Mandible</vt:lpstr>
      <vt:lpstr>Alignment of the Teeth</vt:lpstr>
      <vt:lpstr>Opening and closing of the mouth</vt:lpstr>
      <vt:lpstr>Note tongue tie or lip frenums</vt:lpstr>
      <vt:lpstr>Common Orofacial Pain Conditions</vt:lpstr>
      <vt:lpstr>Myalgia</vt:lpstr>
      <vt:lpstr>Myalgia - Etiology</vt:lpstr>
      <vt:lpstr>Myofascial Pain</vt:lpstr>
      <vt:lpstr>Myofascial Pain - Etiology</vt:lpstr>
      <vt:lpstr>Fibromyalgia</vt:lpstr>
      <vt:lpstr>Fibromyalgia - Etiology</vt:lpstr>
      <vt:lpstr>TMJ DDWR  (Disk Displacement with Reduction)</vt:lpstr>
      <vt:lpstr>TMJ DDWR - Etiology</vt:lpstr>
      <vt:lpstr>TMJ DDNR (Disk Displacement Non-reduction)</vt:lpstr>
      <vt:lpstr>TMJ DDNR - Etiology</vt:lpstr>
      <vt:lpstr>Local TMJ Arthritis</vt:lpstr>
      <vt:lpstr>Local TMJ Arthritis - Etiology</vt:lpstr>
      <vt:lpstr>Migraine</vt:lpstr>
      <vt:lpstr>Migraine - Etiology</vt:lpstr>
      <vt:lpstr>Cluster Headache Vs. Tension Headache</vt:lpstr>
      <vt:lpstr>Etiology</vt:lpstr>
      <vt:lpstr>Bruxism</vt:lpstr>
      <vt:lpstr>Habitual Parafunctional and Secondary Masticatory Hyperactivity</vt:lpstr>
      <vt:lpstr>TMD Management</vt:lpstr>
      <vt:lpstr>Patient education</vt:lpstr>
      <vt:lpstr>Pharmacologic Therapy</vt:lpstr>
      <vt:lpstr>Physical Therapy</vt:lpstr>
      <vt:lpstr>Orthopedic Appliance Therapy</vt:lpstr>
      <vt:lpstr>Types of Occlusal Splints</vt:lpstr>
      <vt:lpstr>Restorative Therapy</vt:lpstr>
      <vt:lpstr>Surgery</vt:lpstr>
      <vt:lpstr>Total Joint Replacement Surgery Case Study</vt:lpstr>
      <vt:lpstr>Summary      </vt:lpstr>
      <vt:lpstr>PowerPoint Presentation</vt:lpstr>
      <vt:lpstr>Case Study</vt:lpstr>
      <vt:lpstr>Answers to go over with class…</vt:lpstr>
      <vt:lpstr>Test Questions</vt:lpstr>
      <vt:lpstr>Test your knowledge…</vt:lpstr>
      <vt:lpstr>All of the following are types of myofascial pain conditions EXCEPT one. Which one is the EXCEPTION?</vt:lpstr>
      <vt:lpstr>All of the following statements about the temporomandibular joint are true EXCEPT one. Which one is the EXCEPTION?</vt:lpstr>
      <vt:lpstr>Which of the following statements is NOT correct about temporomandibular joint disk displacement with reducing? </vt:lpstr>
      <vt:lpstr>Which of the following is NOT part of the temporomandibular joint exam process?</vt:lpstr>
      <vt:lpstr>All of the following treatment options would be good recommendations for temporomandibular joint disorders EXCEPT one. Which one is the EXCEPTION?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Temporomandibular joint disorder (TMD) and Myofascial Pain Conditions</dc:title>
  <dc:creator>kjonesrdh18@gmail.com</dc:creator>
  <cp:lastModifiedBy>kjonesrdh18@gmail.com</cp:lastModifiedBy>
  <cp:revision>12</cp:revision>
  <dcterms:created xsi:type="dcterms:W3CDTF">2020-03-19T20:52:42Z</dcterms:created>
  <dcterms:modified xsi:type="dcterms:W3CDTF">2020-04-30T19:14:00Z</dcterms:modified>
</cp:coreProperties>
</file>