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Montserrat"/>
      <p:regular r:id="rId14"/>
      <p:bold r:id="rId15"/>
      <p:italic r:id="rId16"/>
      <p:boldItalic r:id="rId17"/>
    </p:embeddedFont>
    <p:embeddedFont>
      <p:font typeface="La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La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notesMaster" Target="notesMasters/notesMaster1.xml"/><Relationship Id="rId19" Type="http://schemas.openxmlformats.org/officeDocument/2006/relationships/font" Target="fonts/Lato-bold.fntdata"/><Relationship Id="rId6" Type="http://schemas.openxmlformats.org/officeDocument/2006/relationships/slide" Target="slides/slide1.xml"/><Relationship Id="rId18" Type="http://schemas.openxmlformats.org/officeDocument/2006/relationships/font" Target="fonts/La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050">
                <a:solidFill>
                  <a:schemeClr val="dk1"/>
                </a:solidFill>
              </a:rPr>
              <a:t>Today I’ll be discussing cybersecurity and social engineering, which focuses on how cybercriminals exploit human behavior rather than technology itself. While many people think hacking is highly technical, social engineering attacks succeed because they manipulate emotions, trust, and decision‑making. This makes it a strong example of how cybersecurity intersects with social science.</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d3d008802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d3d008802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050">
                <a:solidFill>
                  <a:schemeClr val="dk1"/>
                </a:solidFill>
              </a:rPr>
              <a:t>Social engineering is a cybersecurity threat that relies on manipulating people into giving up sensitive information, such as passwords, financial details, or login credentials. Instead of breaking into systems through code, attackers exploit trust, fear, or urgency. This shows how deeply cybersecurity is connected to human psychology and social behavior, not just technology</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d3d0088029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d3d0088029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050">
                <a:solidFill>
                  <a:schemeClr val="dk1"/>
                </a:solidFill>
              </a:rPr>
              <a:t>Social engineering works because it takes advantage of natural human instincts. People tend to obey authority, respond quickly to urgent warnings, and trust familiar brands or platforms. Attackers carefully craft messages that pressure victims into acting before thinking critically. These tactics are rooted in psychology and social conditioning, which is why even educated or cautious users can become victims.</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d3d0088029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d3d0088029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050">
                <a:solidFill>
                  <a:schemeClr val="dk1"/>
                </a:solidFill>
              </a:rPr>
              <a:t>Real‑world examples of social engineering include phishing emails that appear to be from banks or streaming services, fake tech support phone calls, and social media impersonation. In workplaces, attackers may pretend to be executives and request urgent wire transfers or sensitive documents. These scams show how attackers exploit trust within social and organizational structures.</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d3d0088029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d3d0088029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d3d0088029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d3d0088029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050">
                <a:solidFill>
                  <a:schemeClr val="dk1"/>
                </a:solidFill>
              </a:rPr>
              <a:t>Preventing social engineering requires focusing on people as much as technology. Training programs help individuals recognize red flags, such as urgent requests or suspicious links. Encouraging skepticism and verification—especially in workplaces—can significantly reduce risk. Social science plays a key role in designing effective education and awareness programs.</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d3d0088029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d3d0088029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2857"/>
              </a:lnSpc>
              <a:spcBef>
                <a:spcPts val="0"/>
              </a:spcBef>
              <a:spcAft>
                <a:spcPts val="0"/>
              </a:spcAft>
              <a:buClr>
                <a:schemeClr val="dk1"/>
              </a:buClr>
              <a:buSzPts val="1100"/>
              <a:buFont typeface="Arial"/>
              <a:buNone/>
            </a:pPr>
            <a:r>
              <a:rPr lang="en" sz="1050">
                <a:solidFill>
                  <a:schemeClr val="dk1"/>
                </a:solidFill>
              </a:rPr>
              <a:t>In conclusion, social engineering shows that cybersecurity is not just a technical issue, but a social one. Attackers exploit human behavior, emotions, and trust. By improving awareness and understanding psychological tactics, individuals and organizations can better protect themselves in the digital world.</a:t>
            </a:r>
            <a:endParaRPr sz="105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d3d0088029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d3d0088029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hackers exploit human Psychology</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2200"/>
              <a:t>Kenith Mallory</a:t>
            </a:r>
            <a:endParaRPr sz="2200"/>
          </a:p>
          <a:p>
            <a:pPr indent="0" lvl="0" marL="0" rtl="0" algn="l">
              <a:lnSpc>
                <a:spcPct val="80000"/>
              </a:lnSpc>
              <a:spcBef>
                <a:spcPts val="0"/>
              </a:spcBef>
              <a:spcAft>
                <a:spcPts val="0"/>
              </a:spcAft>
              <a:buNone/>
            </a:pPr>
            <a:r>
              <a:rPr lang="en" sz="2200"/>
              <a:t>4/28/26</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Social Engineering?</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100"/>
              <a:t>Definition and Overview</a:t>
            </a:r>
            <a:endParaRPr sz="2100"/>
          </a:p>
          <a:p>
            <a:pPr indent="-361950" lvl="0" marL="457200" rtl="0" algn="l">
              <a:spcBef>
                <a:spcPts val="1200"/>
              </a:spcBef>
              <a:spcAft>
                <a:spcPts val="0"/>
              </a:spcAft>
              <a:buSzPts val="2100"/>
              <a:buChar char="●"/>
            </a:pPr>
            <a:r>
              <a:rPr lang="en" sz="2100"/>
              <a:t>Psychological manipulation used to trick people</a:t>
            </a:r>
            <a:endParaRPr sz="2100"/>
          </a:p>
          <a:p>
            <a:pPr indent="-361950" lvl="0" marL="457200" rtl="0" algn="l">
              <a:spcBef>
                <a:spcPts val="0"/>
              </a:spcBef>
              <a:spcAft>
                <a:spcPts val="0"/>
              </a:spcAft>
              <a:buSzPts val="2100"/>
              <a:buChar char="●"/>
            </a:pPr>
            <a:r>
              <a:rPr lang="en" sz="2100"/>
              <a:t>Targets human behavior, not systems </a:t>
            </a:r>
            <a:endParaRPr sz="2100"/>
          </a:p>
          <a:p>
            <a:pPr indent="-361950" lvl="0" marL="457200" rtl="0" algn="l">
              <a:spcBef>
                <a:spcPts val="0"/>
              </a:spcBef>
              <a:spcAft>
                <a:spcPts val="0"/>
              </a:spcAft>
              <a:buSzPts val="2100"/>
              <a:buChar char="●"/>
            </a:pPr>
            <a:r>
              <a:rPr lang="en" sz="2100"/>
              <a:t>Most common way for hackers to commit </a:t>
            </a:r>
            <a:r>
              <a:rPr lang="en" sz="2100"/>
              <a:t>cybercrimes</a:t>
            </a:r>
            <a:r>
              <a:rPr lang="en" sz="2100"/>
              <a:t>  </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Psychological Tactics Used </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Why Social Engineering Works </a:t>
            </a:r>
            <a:endParaRPr sz="1700"/>
          </a:p>
          <a:p>
            <a:pPr indent="-336550" lvl="0" marL="457200" rtl="0" algn="l">
              <a:spcBef>
                <a:spcPts val="1200"/>
              </a:spcBef>
              <a:spcAft>
                <a:spcPts val="0"/>
              </a:spcAft>
              <a:buSzPts val="1700"/>
              <a:buChar char="●"/>
            </a:pPr>
            <a:r>
              <a:rPr lang="en" sz="1700"/>
              <a:t>Authority( posing as a boss or as IT)</a:t>
            </a:r>
            <a:endParaRPr sz="1700"/>
          </a:p>
          <a:p>
            <a:pPr indent="-336550" lvl="0" marL="457200" rtl="0" algn="l">
              <a:spcBef>
                <a:spcPts val="0"/>
              </a:spcBef>
              <a:spcAft>
                <a:spcPts val="0"/>
              </a:spcAft>
              <a:buSzPts val="1700"/>
              <a:buChar char="●"/>
            </a:pPr>
            <a:r>
              <a:rPr lang="en" sz="1700"/>
              <a:t>Urgency </a:t>
            </a:r>
            <a:endParaRPr sz="1700"/>
          </a:p>
          <a:p>
            <a:pPr indent="-336550" lvl="0" marL="457200" rtl="0" algn="l">
              <a:spcBef>
                <a:spcPts val="0"/>
              </a:spcBef>
              <a:spcAft>
                <a:spcPts val="0"/>
              </a:spcAft>
              <a:buSzPts val="1700"/>
              <a:buChar char="●"/>
            </a:pPr>
            <a:r>
              <a:rPr lang="en" sz="1700"/>
              <a:t>Fear and curiosity </a:t>
            </a:r>
            <a:endParaRPr sz="1700"/>
          </a:p>
          <a:p>
            <a:pPr indent="-336550" lvl="0" marL="457200" rtl="0" algn="l">
              <a:spcBef>
                <a:spcPts val="0"/>
              </a:spcBef>
              <a:spcAft>
                <a:spcPts val="0"/>
              </a:spcAft>
              <a:buSzPts val="1700"/>
              <a:buChar char="●"/>
            </a:pPr>
            <a:r>
              <a:rPr lang="en" sz="1700"/>
              <a:t>Trust in </a:t>
            </a:r>
            <a:r>
              <a:rPr lang="en" sz="1700"/>
              <a:t>familiar</a:t>
            </a:r>
            <a:r>
              <a:rPr lang="en" sz="1700"/>
              <a:t> platforms</a:t>
            </a:r>
            <a:endParaRPr sz="1700"/>
          </a:p>
        </p:txBody>
      </p:sp>
      <p:pic>
        <p:nvPicPr>
          <p:cNvPr id="148" name="Google Shape;148;p15"/>
          <p:cNvPicPr preferRelativeResize="0"/>
          <p:nvPr/>
        </p:nvPicPr>
        <p:blipFill>
          <a:blip r:embed="rId3">
            <a:alphaModFix/>
          </a:blip>
          <a:stretch>
            <a:fillRect/>
          </a:stretch>
        </p:blipFill>
        <p:spPr>
          <a:xfrm>
            <a:off x="5187638" y="2571738"/>
            <a:ext cx="3419475" cy="239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Real world Examples </a:t>
            </a:r>
            <a:endParaRPr/>
          </a:p>
        </p:txBody>
      </p:sp>
      <p:sp>
        <p:nvSpPr>
          <p:cNvPr id="154" name="Google Shape;154;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Common Social Engineering Attacks </a:t>
            </a:r>
            <a:endParaRPr/>
          </a:p>
          <a:p>
            <a:pPr indent="-311150" lvl="0" marL="457200" rtl="0" algn="l">
              <a:spcBef>
                <a:spcPts val="1200"/>
              </a:spcBef>
              <a:spcAft>
                <a:spcPts val="0"/>
              </a:spcAft>
              <a:buSzPts val="1300"/>
              <a:buChar char="●"/>
            </a:pPr>
            <a:r>
              <a:rPr lang="en"/>
              <a:t>Phishing emails</a:t>
            </a:r>
            <a:endParaRPr/>
          </a:p>
          <a:p>
            <a:pPr indent="-311150" lvl="0" marL="457200" rtl="0" algn="l">
              <a:spcBef>
                <a:spcPts val="0"/>
              </a:spcBef>
              <a:spcAft>
                <a:spcPts val="0"/>
              </a:spcAft>
              <a:buSzPts val="1300"/>
              <a:buChar char="●"/>
            </a:pPr>
            <a:r>
              <a:rPr lang="en"/>
              <a:t>Fake tech support calls </a:t>
            </a:r>
            <a:endParaRPr/>
          </a:p>
          <a:p>
            <a:pPr indent="-311150" lvl="0" marL="457200" rtl="0" algn="l">
              <a:spcBef>
                <a:spcPts val="0"/>
              </a:spcBef>
              <a:spcAft>
                <a:spcPts val="0"/>
              </a:spcAft>
              <a:buSzPts val="1300"/>
              <a:buChar char="●"/>
            </a:pPr>
            <a:r>
              <a:rPr lang="en"/>
              <a:t>Social Media impersonation </a:t>
            </a:r>
            <a:endParaRPr/>
          </a:p>
          <a:p>
            <a:pPr indent="-311150" lvl="0" marL="457200" rtl="0" algn="l">
              <a:spcBef>
                <a:spcPts val="0"/>
              </a:spcBef>
              <a:spcAft>
                <a:spcPts val="0"/>
              </a:spcAft>
              <a:buSzPts val="1300"/>
              <a:buChar char="●"/>
            </a:pPr>
            <a:r>
              <a:rPr lang="en"/>
              <a:t>Workplace email scams </a:t>
            </a:r>
            <a:endParaRPr/>
          </a:p>
        </p:txBody>
      </p:sp>
      <p:pic>
        <p:nvPicPr>
          <p:cNvPr id="155" name="Google Shape;155;p16"/>
          <p:cNvPicPr preferRelativeResize="0"/>
          <p:nvPr/>
        </p:nvPicPr>
        <p:blipFill>
          <a:blip r:embed="rId3">
            <a:alphaModFix/>
          </a:blip>
          <a:stretch>
            <a:fillRect/>
          </a:stretch>
        </p:blipFill>
        <p:spPr>
          <a:xfrm>
            <a:off x="5445300" y="1307850"/>
            <a:ext cx="3335300" cy="3335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Social Impact </a:t>
            </a:r>
            <a:endParaRPr/>
          </a:p>
        </p:txBody>
      </p:sp>
      <p:sp>
        <p:nvSpPr>
          <p:cNvPr id="161" name="Google Shape;161;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Why this matter to </a:t>
            </a:r>
            <a:r>
              <a:rPr lang="en"/>
              <a:t>Society</a:t>
            </a:r>
            <a:endParaRPr/>
          </a:p>
          <a:p>
            <a:pPr indent="-311150" lvl="0" marL="457200" rtl="0" algn="l">
              <a:spcBef>
                <a:spcPts val="1200"/>
              </a:spcBef>
              <a:spcAft>
                <a:spcPts val="0"/>
              </a:spcAft>
              <a:buSzPts val="1300"/>
              <a:buChar char="●"/>
            </a:pPr>
            <a:r>
              <a:rPr lang="en"/>
              <a:t>Financial loss </a:t>
            </a:r>
            <a:endParaRPr/>
          </a:p>
          <a:p>
            <a:pPr indent="-311150" lvl="0" marL="457200" rtl="0" algn="l">
              <a:spcBef>
                <a:spcPts val="0"/>
              </a:spcBef>
              <a:spcAft>
                <a:spcPts val="0"/>
              </a:spcAft>
              <a:buSzPts val="1300"/>
              <a:buChar char="●"/>
            </a:pPr>
            <a:r>
              <a:rPr lang="en"/>
              <a:t> Identity theft</a:t>
            </a:r>
            <a:endParaRPr/>
          </a:p>
          <a:p>
            <a:pPr indent="-311150" lvl="0" marL="457200" rtl="0" algn="l">
              <a:spcBef>
                <a:spcPts val="0"/>
              </a:spcBef>
              <a:spcAft>
                <a:spcPts val="0"/>
              </a:spcAft>
              <a:buSzPts val="1300"/>
              <a:buChar char="●"/>
            </a:pPr>
            <a:r>
              <a:rPr lang="en"/>
              <a:t>Loss of trust in digital systems </a:t>
            </a:r>
            <a:endParaRPr/>
          </a:p>
          <a:p>
            <a:pPr indent="-311150" lvl="0" marL="457200" rtl="0" algn="l">
              <a:spcBef>
                <a:spcPts val="0"/>
              </a:spcBef>
              <a:spcAft>
                <a:spcPts val="0"/>
              </a:spcAft>
              <a:buSzPts val="1300"/>
              <a:buChar char="●"/>
            </a:pPr>
            <a:r>
              <a:rPr lang="en"/>
              <a:t>Workplace and institutional damage  </a:t>
            </a:r>
            <a:r>
              <a:rPr lang="en"/>
              <a:t> </a:t>
            </a:r>
            <a:endParaRPr/>
          </a:p>
          <a:p>
            <a:pPr indent="0" lvl="0" marL="0" rtl="0" algn="l">
              <a:spcBef>
                <a:spcPts val="1200"/>
              </a:spcBef>
              <a:spcAft>
                <a:spcPts val="1200"/>
              </a:spcAft>
              <a:buNone/>
            </a:pPr>
            <a:r>
              <a:t/>
            </a:r>
            <a:endParaRPr/>
          </a:p>
        </p:txBody>
      </p:sp>
      <p:pic>
        <p:nvPicPr>
          <p:cNvPr id="162" name="Google Shape;162;p17"/>
          <p:cNvPicPr preferRelativeResize="0"/>
          <p:nvPr/>
        </p:nvPicPr>
        <p:blipFill>
          <a:blip r:embed="rId3">
            <a:alphaModFix/>
          </a:blip>
          <a:stretch>
            <a:fillRect/>
          </a:stretch>
        </p:blipFill>
        <p:spPr>
          <a:xfrm>
            <a:off x="5301196" y="622296"/>
            <a:ext cx="1606150" cy="1606150"/>
          </a:xfrm>
          <a:prstGeom prst="rect">
            <a:avLst/>
          </a:prstGeom>
          <a:noFill/>
          <a:ln>
            <a:noFill/>
          </a:ln>
        </p:spPr>
      </p:pic>
      <p:pic>
        <p:nvPicPr>
          <p:cNvPr id="163" name="Google Shape;163;p17"/>
          <p:cNvPicPr preferRelativeResize="0"/>
          <p:nvPr/>
        </p:nvPicPr>
        <p:blipFill>
          <a:blip r:embed="rId4">
            <a:alphaModFix/>
          </a:blip>
          <a:stretch>
            <a:fillRect/>
          </a:stretch>
        </p:blipFill>
        <p:spPr>
          <a:xfrm>
            <a:off x="4571988" y="2668838"/>
            <a:ext cx="3895725" cy="2219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Prevention Strategies </a:t>
            </a:r>
            <a:endParaRPr/>
          </a:p>
        </p:txBody>
      </p:sp>
      <p:sp>
        <p:nvSpPr>
          <p:cNvPr id="169" name="Google Shape;169;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Reducing Social Engineering Risks </a:t>
            </a:r>
            <a:endParaRPr/>
          </a:p>
          <a:p>
            <a:pPr indent="-311150" lvl="0" marL="457200" rtl="0" algn="l">
              <a:spcBef>
                <a:spcPts val="1200"/>
              </a:spcBef>
              <a:spcAft>
                <a:spcPts val="0"/>
              </a:spcAft>
              <a:buSzPts val="1300"/>
              <a:buChar char="●"/>
            </a:pPr>
            <a:r>
              <a:rPr lang="en"/>
              <a:t>Cybersecurity awareness training </a:t>
            </a:r>
            <a:endParaRPr/>
          </a:p>
          <a:p>
            <a:pPr indent="-311150" lvl="0" marL="457200" rtl="0" algn="l">
              <a:spcBef>
                <a:spcPts val="0"/>
              </a:spcBef>
              <a:spcAft>
                <a:spcPts val="0"/>
              </a:spcAft>
              <a:buSzPts val="1300"/>
              <a:buChar char="●"/>
            </a:pPr>
            <a:r>
              <a:rPr lang="en"/>
              <a:t>Encouraging critical thinking </a:t>
            </a:r>
            <a:endParaRPr/>
          </a:p>
          <a:p>
            <a:pPr indent="-311150" lvl="0" marL="457200" rtl="0" algn="l">
              <a:spcBef>
                <a:spcPts val="0"/>
              </a:spcBef>
              <a:spcAft>
                <a:spcPts val="0"/>
              </a:spcAft>
              <a:buSzPts val="1300"/>
              <a:buChar char="●"/>
            </a:pPr>
            <a:r>
              <a:rPr lang="en"/>
              <a:t>Verifying requests before acting </a:t>
            </a:r>
            <a:endParaRPr/>
          </a:p>
          <a:p>
            <a:pPr indent="-311150" lvl="0" marL="457200" rtl="0" algn="l">
              <a:spcBef>
                <a:spcPts val="0"/>
              </a:spcBef>
              <a:spcAft>
                <a:spcPts val="0"/>
              </a:spcAft>
              <a:buSzPts val="1300"/>
              <a:buChar char="●"/>
            </a:pPr>
            <a:r>
              <a:rPr lang="en"/>
              <a:t>Clear organizational policies</a:t>
            </a:r>
            <a:endParaRPr/>
          </a:p>
        </p:txBody>
      </p:sp>
      <p:pic>
        <p:nvPicPr>
          <p:cNvPr id="170" name="Google Shape;170;p18"/>
          <p:cNvPicPr preferRelativeResize="0"/>
          <p:nvPr/>
        </p:nvPicPr>
        <p:blipFill>
          <a:blip r:embed="rId3">
            <a:alphaModFix/>
          </a:blip>
          <a:stretch>
            <a:fillRect/>
          </a:stretch>
        </p:blipFill>
        <p:spPr>
          <a:xfrm>
            <a:off x="4865825" y="2430713"/>
            <a:ext cx="3886200" cy="239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Conclusion </a:t>
            </a:r>
            <a:endParaRPr/>
          </a:p>
        </p:txBody>
      </p:sp>
      <p:sp>
        <p:nvSpPr>
          <p:cNvPr id="176" name="Google Shape;176;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Key Takeaways </a:t>
            </a:r>
            <a:endParaRPr/>
          </a:p>
          <a:p>
            <a:pPr indent="-311150" lvl="0" marL="457200" rtl="0" algn="l">
              <a:spcBef>
                <a:spcPts val="1200"/>
              </a:spcBef>
              <a:spcAft>
                <a:spcPts val="0"/>
              </a:spcAft>
              <a:buSzPts val="1300"/>
              <a:buChar char="●"/>
            </a:pPr>
            <a:r>
              <a:rPr lang="en"/>
              <a:t>Social engineering is human-centered cyber threat </a:t>
            </a:r>
            <a:endParaRPr/>
          </a:p>
          <a:p>
            <a:pPr indent="-311150" lvl="0" marL="457200" rtl="0" algn="l">
              <a:spcBef>
                <a:spcPts val="0"/>
              </a:spcBef>
              <a:spcAft>
                <a:spcPts val="0"/>
              </a:spcAft>
              <a:buSzPts val="1300"/>
              <a:buChar char="●"/>
            </a:pPr>
            <a:r>
              <a:rPr lang="en"/>
              <a:t>Psychology and social behavior drive attacks </a:t>
            </a:r>
            <a:endParaRPr/>
          </a:p>
          <a:p>
            <a:pPr indent="-311150" lvl="0" marL="457200" rtl="0" algn="l">
              <a:spcBef>
                <a:spcPts val="0"/>
              </a:spcBef>
              <a:spcAft>
                <a:spcPts val="0"/>
              </a:spcAft>
              <a:buSzPts val="1300"/>
              <a:buChar char="●"/>
            </a:pPr>
            <a:r>
              <a:rPr lang="en"/>
              <a:t>Awareness is the </a:t>
            </a:r>
            <a:r>
              <a:rPr lang="en"/>
              <a:t>strongest</a:t>
            </a:r>
            <a:r>
              <a:rPr lang="en"/>
              <a:t> defense </a:t>
            </a:r>
            <a:endParaRPr/>
          </a:p>
        </p:txBody>
      </p:sp>
      <p:pic>
        <p:nvPicPr>
          <p:cNvPr id="177" name="Google Shape;177;p19"/>
          <p:cNvPicPr preferRelativeResize="0"/>
          <p:nvPr/>
        </p:nvPicPr>
        <p:blipFill>
          <a:blip r:embed="rId3">
            <a:alphaModFix/>
          </a:blip>
          <a:stretch>
            <a:fillRect/>
          </a:stretch>
        </p:blipFill>
        <p:spPr>
          <a:xfrm>
            <a:off x="6293000" y="2571738"/>
            <a:ext cx="2171700" cy="2390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a:t>
            </a:r>
            <a:endParaRPr/>
          </a:p>
        </p:txBody>
      </p:sp>
      <p:sp>
        <p:nvSpPr>
          <p:cNvPr id="183" name="Google Shape;183;p2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Federal Bureau of Investigation. Social Engineering Attacks. </a:t>
            </a:r>
            <a:endParaRPr/>
          </a:p>
          <a:p>
            <a:pPr indent="-311150" lvl="0" marL="457200" rtl="0" algn="l">
              <a:spcBef>
                <a:spcPts val="0"/>
              </a:spcBef>
              <a:spcAft>
                <a:spcPts val="0"/>
              </a:spcAft>
              <a:buSzPts val="1300"/>
              <a:buChar char="●"/>
            </a:pPr>
            <a:r>
              <a:rPr lang="en"/>
              <a:t>National Institute of Standards and Technology(NIST). Digital Identity </a:t>
            </a:r>
            <a:r>
              <a:rPr lang="en"/>
              <a:t>Guidelines</a:t>
            </a:r>
            <a:r>
              <a:rPr lang="en"/>
              <a:t>. </a:t>
            </a:r>
            <a:endParaRPr/>
          </a:p>
          <a:p>
            <a:pPr indent="-311150" lvl="0" marL="457200" rtl="0" algn="l">
              <a:spcBef>
                <a:spcPts val="0"/>
              </a:spcBef>
              <a:spcAft>
                <a:spcPts val="0"/>
              </a:spcAft>
              <a:buSzPts val="1300"/>
              <a:buChar char="●"/>
            </a:pPr>
            <a:r>
              <a:rPr lang="en"/>
              <a:t>Hadnagy, C. (2018). Social Engineering: The Science of Human Hacking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